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2"/>
  </p:notesMasterIdLst>
  <p:sldIdLst>
    <p:sldId id="256" r:id="rId3"/>
    <p:sldId id="274" r:id="rId4"/>
    <p:sldId id="275" r:id="rId5"/>
    <p:sldId id="284" r:id="rId6"/>
    <p:sldId id="316" r:id="rId7"/>
    <p:sldId id="286" r:id="rId8"/>
    <p:sldId id="287" r:id="rId9"/>
    <p:sldId id="317" r:id="rId10"/>
    <p:sldId id="288" r:id="rId11"/>
    <p:sldId id="289" r:id="rId12"/>
    <p:sldId id="290" r:id="rId13"/>
    <p:sldId id="291" r:id="rId14"/>
    <p:sldId id="292" r:id="rId15"/>
    <p:sldId id="294" r:id="rId16"/>
    <p:sldId id="318" r:id="rId17"/>
    <p:sldId id="297" r:id="rId18"/>
    <p:sldId id="298" r:id="rId19"/>
    <p:sldId id="299" r:id="rId20"/>
    <p:sldId id="300" r:id="rId21"/>
    <p:sldId id="301" r:id="rId22"/>
    <p:sldId id="257" r:id="rId23"/>
    <p:sldId id="258" r:id="rId24"/>
    <p:sldId id="259" r:id="rId25"/>
    <p:sldId id="264" r:id="rId26"/>
    <p:sldId id="265" r:id="rId27"/>
    <p:sldId id="260" r:id="rId28"/>
    <p:sldId id="261" r:id="rId29"/>
    <p:sldId id="262" r:id="rId30"/>
    <p:sldId id="263" r:id="rId31"/>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61079" autoAdjust="0"/>
  </p:normalViewPr>
  <p:slideViewPr>
    <p:cSldViewPr>
      <p:cViewPr varScale="1">
        <p:scale>
          <a:sx n="75" d="100"/>
          <a:sy n="75" d="100"/>
        </p:scale>
        <p:origin x="2966" y="58"/>
      </p:cViewPr>
      <p:guideLst>
        <p:guide orient="horz" pos="2160"/>
        <p:guide pos="2880"/>
      </p:guideLst>
    </p:cSldViewPr>
  </p:slideViewPr>
  <p:notesTextViewPr>
    <p:cViewPr>
      <p:scale>
        <a:sx n="1" d="1"/>
        <a:sy n="1" d="1"/>
      </p:scale>
      <p:origin x="0" y="0"/>
    </p:cViewPr>
  </p:notesText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Times New Roman" panose="02020603050405020304" pitchFamily="18" charset="0"/>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Times New Roman" panose="02020603050405020304" pitchFamily="18" charset="0"/>
              </a:defRPr>
            </a:lvl1pPr>
          </a:lstStyle>
          <a:p>
            <a:pPr>
              <a:defRPr/>
            </a:pPr>
            <a:fld id="{C32A5BD4-EC7C-43ED-8358-00B19734F33A}" type="datetimeFigureOut">
              <a:rPr lang="zh-CN" altLang="en-US"/>
              <a:t>2023/9/4</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Times New Roman" panose="02020603050405020304" pitchFamily="18"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a:latin typeface="Times New Roman" panose="02020603050405020304" pitchFamily="18" charset="0"/>
              </a:defRPr>
            </a:lvl1pPr>
          </a:lstStyle>
          <a:p>
            <a:pPr>
              <a:defRPr/>
            </a:pPr>
            <a:fld id="{664091E9-00CE-46E0-A1E6-B9851036D040}" type="slidenum">
              <a:rPr lang="zh-CN" altLang="en-US"/>
              <a:t>‹#›</a:t>
            </a:fld>
            <a:endParaRPr lang="zh-CN"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61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F5F17818-4AD9-47E4-95E1-6182364EABA7}" type="slidenum">
              <a:rPr lang="zh-CN" altLang="en-US" sz="1200" smtClean="0">
                <a:latin typeface="Times New Roman" panose="02020603050405020304" pitchFamily="18" charset="0"/>
              </a:rPr>
              <a:t>2</a:t>
            </a:fld>
            <a:endParaRPr lang="zh-CN"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a:p>
        </p:txBody>
      </p:sp>
      <p:sp>
        <p:nvSpPr>
          <p:cNvPr id="81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DD581C45-40E9-4B0E-8EBB-94508F7DA5C4}" type="slidenum">
              <a:rPr lang="zh-CN" altLang="en-US" sz="1200" smtClean="0">
                <a:latin typeface="Times New Roman" panose="02020603050405020304" pitchFamily="18" charset="0"/>
              </a:rPr>
              <a:t>3</a:t>
            </a:fld>
            <a:endParaRPr lang="zh-CN"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C3E76837-B24A-4A96-A826-9CCC9ED235EB}" type="slidenum">
              <a:rPr lang="zh-CN" altLang="en-US" sz="1200" smtClean="0">
                <a:latin typeface="Times New Roman" panose="02020603050405020304" pitchFamily="18" charset="0"/>
              </a:rPr>
              <a:t>5</a:t>
            </a:fld>
            <a:endParaRPr lang="zh-CN"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baseline="-25000" dirty="0"/>
          </a:p>
        </p:txBody>
      </p:sp>
      <p:sp>
        <p:nvSpPr>
          <p:cNvPr id="1536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701DF17D-66DA-49B2-92F6-9F979D7BE988}" type="slidenum">
              <a:rPr lang="zh-CN" altLang="en-US" sz="1200" smtClean="0">
                <a:latin typeface="Times New Roman" panose="02020603050405020304" pitchFamily="18" charset="0"/>
              </a:rPr>
              <a:t>8</a:t>
            </a:fld>
            <a:endParaRPr lang="zh-CN" altLang="en-US"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04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C577CAC7-1D05-48A5-AF48-627FBED57C28}" type="slidenum">
              <a:rPr lang="zh-CN" altLang="en-US" sz="1200" smtClean="0">
                <a:latin typeface="Times New Roman" panose="02020603050405020304" pitchFamily="18" charset="0"/>
              </a:rPr>
              <a:t>12</a:t>
            </a:fld>
            <a:endParaRPr lang="zh-CN" altLang="en-US"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867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527E15A3-CFE8-452B-99DB-67092B7FA9B5}" type="slidenum">
              <a:rPr lang="zh-CN" altLang="en-US" sz="1200" smtClean="0">
                <a:latin typeface="Times New Roman" panose="02020603050405020304" pitchFamily="18" charset="0"/>
              </a:rPr>
              <a:t>17</a:t>
            </a:fld>
            <a:endParaRPr lang="zh-CN" altLang="en-US"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64091E9-00CE-46E0-A1E6-B9851036D040}" type="slidenum">
              <a:rPr lang="zh-CN" altLang="en-US" smtClean="0"/>
              <a:t>29</a:t>
            </a:fld>
            <a:endParaRPr lang="zh-CN" altLang="en-US" dirty="0"/>
          </a:p>
        </p:txBody>
      </p:sp>
    </p:spTree>
    <p:extLst>
      <p:ext uri="{BB962C8B-B14F-4D97-AF65-F5344CB8AC3E}">
        <p14:creationId xmlns:p14="http://schemas.microsoft.com/office/powerpoint/2010/main" val="205801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3C013E34-FEF9-4E43-AE2A-1BFB0D753D10}" type="slidenum">
              <a:rPr lang="zh-CN" altLang="en-US"/>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2FE605BB-2D54-464B-A589-07DB1DFDA9CE}" type="slidenum">
              <a:rPr lang="zh-CN" altLang="en-US"/>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8" cy="54895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01625" y="609600"/>
            <a:ext cx="6281784" cy="54895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83326C76-E293-45D0-82F6-8101E59F3A4B}" type="slidenum">
              <a:rPr lang="zh-CN" altLang="en-US"/>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EBCBDB8F-E5DE-4306-9E9D-CC7CE867528A}" type="slidenum">
              <a:rPr lang="zh-CN" altLang="en-US"/>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D1865D-84D4-4E17-AD1C-2A75E2E8721F}"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2FA41C-F1B4-487E-81B2-331E0217DBB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DDA74DAF-BE60-4B61-9B37-D8AEF11D6213}" type="slidenum">
              <a:rPr lang="zh-CN" altLang="en-US"/>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01625" y="1905000"/>
            <a:ext cx="4184968" cy="41941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7408" y="1905000"/>
            <a:ext cx="4184968" cy="41941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p:txBody>
          <a:bodyPr/>
          <a:lstStyle>
            <a:lvl1pPr>
              <a:defRPr/>
            </a:lvl1pPr>
          </a:lstStyle>
          <a:p>
            <a:pPr>
              <a:defRPr/>
            </a:pPr>
            <a:endParaRPr lang="zh-CN" altLang="en-US"/>
          </a:p>
        </p:txBody>
      </p:sp>
      <p:sp>
        <p:nvSpPr>
          <p:cNvPr id="6" name="Rectangle 5"/>
          <p:cNvSpPr>
            <a:spLocks noGrp="1"/>
          </p:cNvSpPr>
          <p:nvPr>
            <p:ph type="ftr" sz="quarter" idx="11"/>
          </p:nvPr>
        </p:nvSpPr>
        <p:spPr/>
        <p:txBody>
          <a:bodyPr/>
          <a:lstStyle>
            <a:lvl1pPr>
              <a:defRPr/>
            </a:lvl1pPr>
          </a:lstStyle>
          <a:p>
            <a:pPr>
              <a:defRPr/>
            </a:pPr>
            <a:endParaRPr lang="zh-CN" altLang="en-US"/>
          </a:p>
        </p:txBody>
      </p:sp>
      <p:sp>
        <p:nvSpPr>
          <p:cNvPr id="7" name="Rectangle 6"/>
          <p:cNvSpPr>
            <a:spLocks noGrp="1"/>
          </p:cNvSpPr>
          <p:nvPr>
            <p:ph type="sldNum" sz="quarter" idx="12"/>
          </p:nvPr>
        </p:nvSpPr>
        <p:spPr/>
        <p:txBody>
          <a:bodyPr/>
          <a:lstStyle>
            <a:lvl1pPr>
              <a:defRPr/>
            </a:lvl1pPr>
          </a:lstStyle>
          <a:p>
            <a:pPr>
              <a:defRPr/>
            </a:pPr>
            <a:fld id="{CFB6A06A-0661-4A28-8DD6-282A2F9EF2B2}" type="slidenum">
              <a:rPr lang="zh-CN" altLang="en-US"/>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p:cNvSpPr>
          <p:nvPr>
            <p:ph type="dt" sz="half" idx="10"/>
          </p:nvPr>
        </p:nvSpPr>
        <p:spPr/>
        <p:txBody>
          <a:bodyPr/>
          <a:lstStyle>
            <a:lvl1pPr>
              <a:defRPr/>
            </a:lvl1pPr>
          </a:lstStyle>
          <a:p>
            <a:pPr>
              <a:defRPr/>
            </a:pPr>
            <a:endParaRPr lang="zh-CN" altLang="en-US"/>
          </a:p>
        </p:txBody>
      </p:sp>
      <p:sp>
        <p:nvSpPr>
          <p:cNvPr id="8" name="Rectangle 5"/>
          <p:cNvSpPr>
            <a:spLocks noGrp="1"/>
          </p:cNvSpPr>
          <p:nvPr>
            <p:ph type="ftr" sz="quarter" idx="11"/>
          </p:nvPr>
        </p:nvSpPr>
        <p:spPr/>
        <p:txBody>
          <a:bodyPr/>
          <a:lstStyle>
            <a:lvl1pPr>
              <a:defRPr/>
            </a:lvl1pPr>
          </a:lstStyle>
          <a:p>
            <a:pPr>
              <a:defRPr/>
            </a:pPr>
            <a:endParaRPr lang="zh-CN" altLang="en-US"/>
          </a:p>
        </p:txBody>
      </p:sp>
      <p:sp>
        <p:nvSpPr>
          <p:cNvPr id="9" name="Rectangle 6"/>
          <p:cNvSpPr>
            <a:spLocks noGrp="1"/>
          </p:cNvSpPr>
          <p:nvPr>
            <p:ph type="sldNum" sz="quarter" idx="12"/>
          </p:nvPr>
        </p:nvSpPr>
        <p:spPr/>
        <p:txBody>
          <a:bodyPr/>
          <a:lstStyle>
            <a:lvl1pPr>
              <a:defRPr/>
            </a:lvl1pPr>
          </a:lstStyle>
          <a:p>
            <a:pPr>
              <a:defRPr/>
            </a:pPr>
            <a:fld id="{8627747F-4824-4B05-A771-2B3C7B5AD2D0}" type="slidenum">
              <a:rPr lang="zh-CN" altLang="en-US"/>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p:cNvSpPr>
          <p:nvPr>
            <p:ph type="dt" sz="half" idx="10"/>
          </p:nvPr>
        </p:nvSpPr>
        <p:spPr/>
        <p:txBody>
          <a:bodyPr/>
          <a:lstStyle>
            <a:lvl1pPr>
              <a:defRPr/>
            </a:lvl1pPr>
          </a:lstStyle>
          <a:p>
            <a:pPr>
              <a:defRPr/>
            </a:pPr>
            <a:endParaRPr lang="zh-CN" altLang="en-US"/>
          </a:p>
        </p:txBody>
      </p:sp>
      <p:sp>
        <p:nvSpPr>
          <p:cNvPr id="4" name="Rectangle 5"/>
          <p:cNvSpPr>
            <a:spLocks noGrp="1"/>
          </p:cNvSpPr>
          <p:nvPr>
            <p:ph type="ftr" sz="quarter" idx="11"/>
          </p:nvPr>
        </p:nvSpPr>
        <p:spPr/>
        <p:txBody>
          <a:bodyPr/>
          <a:lstStyle>
            <a:lvl1pPr>
              <a:defRPr/>
            </a:lvl1pPr>
          </a:lstStyle>
          <a:p>
            <a:pPr>
              <a:defRPr/>
            </a:pPr>
            <a:endParaRPr lang="zh-CN" altLang="en-US"/>
          </a:p>
        </p:txBody>
      </p:sp>
      <p:sp>
        <p:nvSpPr>
          <p:cNvPr id="5" name="Rectangle 6"/>
          <p:cNvSpPr>
            <a:spLocks noGrp="1"/>
          </p:cNvSpPr>
          <p:nvPr>
            <p:ph type="sldNum" sz="quarter" idx="12"/>
          </p:nvPr>
        </p:nvSpPr>
        <p:spPr/>
        <p:txBody>
          <a:bodyPr/>
          <a:lstStyle>
            <a:lvl1pPr>
              <a:defRPr/>
            </a:lvl1pPr>
          </a:lstStyle>
          <a:p>
            <a:pPr>
              <a:defRPr/>
            </a:pPr>
            <a:fld id="{9AA4BE4B-54E2-47A4-9155-F037536575B3}" type="slidenum">
              <a:rPr lang="zh-CN" altLang="en-US"/>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p:txBody>
          <a:bodyPr/>
          <a:lstStyle>
            <a:lvl1pPr>
              <a:defRPr/>
            </a:lvl1pPr>
          </a:lstStyle>
          <a:p>
            <a:pPr>
              <a:defRPr/>
            </a:pPr>
            <a:endParaRPr lang="zh-CN" altLang="en-US"/>
          </a:p>
        </p:txBody>
      </p:sp>
      <p:sp>
        <p:nvSpPr>
          <p:cNvPr id="3" name="Rectangle 5"/>
          <p:cNvSpPr>
            <a:spLocks noGrp="1"/>
          </p:cNvSpPr>
          <p:nvPr>
            <p:ph type="ftr" sz="quarter" idx="11"/>
          </p:nvPr>
        </p:nvSpPr>
        <p:spPr/>
        <p:txBody>
          <a:bodyPr/>
          <a:lstStyle>
            <a:lvl1pPr>
              <a:defRPr/>
            </a:lvl1pPr>
          </a:lstStyle>
          <a:p>
            <a:pPr>
              <a:defRPr/>
            </a:pPr>
            <a:endParaRPr lang="zh-CN" altLang="en-US"/>
          </a:p>
        </p:txBody>
      </p:sp>
      <p:sp>
        <p:nvSpPr>
          <p:cNvPr id="4" name="Rectangle 6"/>
          <p:cNvSpPr>
            <a:spLocks noGrp="1"/>
          </p:cNvSpPr>
          <p:nvPr>
            <p:ph type="sldNum" sz="quarter" idx="12"/>
          </p:nvPr>
        </p:nvSpPr>
        <p:spPr/>
        <p:txBody>
          <a:bodyPr/>
          <a:lstStyle>
            <a:lvl1pPr>
              <a:defRPr/>
            </a:lvl1pPr>
          </a:lstStyle>
          <a:p>
            <a:pPr>
              <a:defRPr/>
            </a:pPr>
            <a:fld id="{89F93113-6E1C-400A-8759-3A94B2A77E74}" type="slidenum">
              <a:rPr lang="zh-CN" altLang="en-US"/>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p:cNvSpPr>
            <a:spLocks noGrp="1"/>
          </p:cNvSpPr>
          <p:nvPr>
            <p:ph type="dt" sz="half" idx="10"/>
          </p:nvPr>
        </p:nvSpPr>
        <p:spPr/>
        <p:txBody>
          <a:bodyPr/>
          <a:lstStyle>
            <a:lvl1pPr>
              <a:defRPr/>
            </a:lvl1pPr>
          </a:lstStyle>
          <a:p>
            <a:pPr>
              <a:defRPr/>
            </a:pPr>
            <a:endParaRPr lang="zh-CN" altLang="en-US"/>
          </a:p>
        </p:txBody>
      </p:sp>
      <p:sp>
        <p:nvSpPr>
          <p:cNvPr id="6" name="Rectangle 5"/>
          <p:cNvSpPr>
            <a:spLocks noGrp="1"/>
          </p:cNvSpPr>
          <p:nvPr>
            <p:ph type="ftr" sz="quarter" idx="11"/>
          </p:nvPr>
        </p:nvSpPr>
        <p:spPr/>
        <p:txBody>
          <a:bodyPr/>
          <a:lstStyle>
            <a:lvl1pPr>
              <a:defRPr/>
            </a:lvl1pPr>
          </a:lstStyle>
          <a:p>
            <a:pPr>
              <a:defRPr/>
            </a:pPr>
            <a:endParaRPr lang="zh-CN" altLang="en-US"/>
          </a:p>
        </p:txBody>
      </p:sp>
      <p:sp>
        <p:nvSpPr>
          <p:cNvPr id="7" name="Rectangle 6"/>
          <p:cNvSpPr>
            <a:spLocks noGrp="1"/>
          </p:cNvSpPr>
          <p:nvPr>
            <p:ph type="sldNum" sz="quarter" idx="12"/>
          </p:nvPr>
        </p:nvSpPr>
        <p:spPr/>
        <p:txBody>
          <a:bodyPr/>
          <a:lstStyle>
            <a:lvl1pPr>
              <a:defRPr/>
            </a:lvl1pPr>
          </a:lstStyle>
          <a:p>
            <a:pPr>
              <a:defRPr/>
            </a:pPr>
            <a:fld id="{BC5E717F-3AFC-48A4-8587-5446F880EDDC}" type="slidenum">
              <a:rPr lang="zh-CN" altLang="en-US"/>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Arial" panose="020B0604020202020204" pitchFamily="34" charset="0"/>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p:cNvSpPr>
            <a:spLocks noGrp="1"/>
          </p:cNvSpPr>
          <p:nvPr>
            <p:ph type="dt" sz="half" idx="10"/>
          </p:nvPr>
        </p:nvSpPr>
        <p:spPr/>
        <p:txBody>
          <a:bodyPr/>
          <a:lstStyle>
            <a:lvl1pPr>
              <a:defRPr/>
            </a:lvl1pPr>
          </a:lstStyle>
          <a:p>
            <a:pPr>
              <a:defRPr/>
            </a:pPr>
            <a:endParaRPr lang="zh-CN" altLang="en-US"/>
          </a:p>
        </p:txBody>
      </p:sp>
      <p:sp>
        <p:nvSpPr>
          <p:cNvPr id="6" name="Rectangle 5"/>
          <p:cNvSpPr>
            <a:spLocks noGrp="1"/>
          </p:cNvSpPr>
          <p:nvPr>
            <p:ph type="ftr" sz="quarter" idx="11"/>
          </p:nvPr>
        </p:nvSpPr>
        <p:spPr/>
        <p:txBody>
          <a:bodyPr/>
          <a:lstStyle>
            <a:lvl1pPr>
              <a:defRPr/>
            </a:lvl1pPr>
          </a:lstStyle>
          <a:p>
            <a:pPr>
              <a:defRPr/>
            </a:pPr>
            <a:endParaRPr lang="zh-CN" altLang="en-US"/>
          </a:p>
        </p:txBody>
      </p:sp>
      <p:sp>
        <p:nvSpPr>
          <p:cNvPr id="7" name="Rectangle 6"/>
          <p:cNvSpPr>
            <a:spLocks noGrp="1"/>
          </p:cNvSpPr>
          <p:nvPr>
            <p:ph type="sldNum" sz="quarter" idx="12"/>
          </p:nvPr>
        </p:nvSpPr>
        <p:spPr/>
        <p:txBody>
          <a:bodyPr/>
          <a:lstStyle>
            <a:lvl1pPr>
              <a:defRPr/>
            </a:lvl1pPr>
          </a:lstStyle>
          <a:p>
            <a:pPr>
              <a:defRPr/>
            </a:pPr>
            <a:fld id="{C41B576D-4105-47B2-88A5-7C82D77E3F61}" type="slidenum">
              <a:rPr lang="zh-CN" altLang="en-US"/>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idx="4294967295"/>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Arial" panose="020B0604020202020204" pitchFamily="34" charset="0"/>
              </a:rPr>
              <a:t>单击此处编辑母版标题样式</a:t>
            </a:r>
          </a:p>
        </p:txBody>
      </p:sp>
      <p:sp>
        <p:nvSpPr>
          <p:cNvPr id="1027" name="Rectangle 3"/>
          <p:cNvSpPr>
            <a:spLocks noGrp="1" noRot="1" noChangeArrowheads="1"/>
          </p:cNvSpPr>
          <p:nvPr>
            <p:ph type="body" idx="9"/>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Arial" panose="020B0604020202020204" pitchFamily="34" charset="0"/>
              </a:rPr>
              <a:t>单击此处编辑母版文本样式</a:t>
            </a:r>
          </a:p>
          <a:p>
            <a:pPr lvl="1"/>
            <a:r>
              <a:rPr lang="zh-CN" altLang="en-US">
                <a:sym typeface="Arial" panose="020B0604020202020204" pitchFamily="34" charset="0"/>
              </a:rPr>
              <a:t>第二级</a:t>
            </a:r>
          </a:p>
          <a:p>
            <a:pPr lvl="2"/>
            <a:r>
              <a:rPr lang="zh-CN" altLang="en-US">
                <a:sym typeface="Arial" panose="020B0604020202020204" pitchFamily="34" charset="0"/>
              </a:rPr>
              <a:t>第三级</a:t>
            </a:r>
          </a:p>
          <a:p>
            <a:pPr lvl="3"/>
            <a:r>
              <a:rPr lang="zh-CN" altLang="en-US">
                <a:sym typeface="Arial" panose="020B0604020202020204" pitchFamily="34" charset="0"/>
              </a:rPr>
              <a:t>第四级</a:t>
            </a:r>
          </a:p>
          <a:p>
            <a:pPr lvl="4"/>
            <a:r>
              <a:rPr lang="zh-CN" altLang="en-US">
                <a:sym typeface="Arial" panose="020B0604020202020204" pitchFamily="34" charset="0"/>
              </a:rPr>
              <a:t>第五级</a:t>
            </a:r>
          </a:p>
        </p:txBody>
      </p:sp>
      <p:sp>
        <p:nvSpPr>
          <p:cNvPr id="1028" name="Rectangle 4"/>
          <p:cNvSpPr>
            <a:spLocks noGrp="1"/>
          </p:cNvSpPr>
          <p:nvPr>
            <p:ph type="dt" sz="half" idx="2"/>
          </p:nvPr>
        </p:nvSpPr>
        <p:spPr>
          <a:xfrm>
            <a:off x="301625" y="6245225"/>
            <a:ext cx="2289175" cy="476250"/>
          </a:xfrm>
          <a:prstGeom prst="rect">
            <a:avLst/>
          </a:prstGeom>
          <a:noFill/>
          <a:ln w="9525">
            <a:noFill/>
          </a:ln>
        </p:spPr>
        <p:txBody>
          <a:bodyPr/>
          <a:lstStyle>
            <a:lvl1pPr eaLnBrk="1" hangingPunct="1">
              <a:buFont typeface="Arial" panose="020B0604020202020204" pitchFamily="34" charset="0"/>
              <a:buNone/>
              <a:defRPr sz="1400" noProof="1">
                <a:latin typeface="Times New Roman" panose="02020603050405020304" pitchFamily="18" charset="0"/>
              </a:defRPr>
            </a:lvl1pPr>
          </a:lstStyle>
          <a:p>
            <a:pPr>
              <a:defRPr/>
            </a:pPr>
            <a:endParaRPr lang="zh-CN" altLang="en-US"/>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buFont typeface="Arial" panose="020B0604020202020204" pitchFamily="34" charset="0"/>
              <a:buNone/>
              <a:defRPr sz="1400" noProof="1">
                <a:latin typeface="Times New Roman" panose="02020603050405020304" pitchFamily="18" charset="0"/>
              </a:defRPr>
            </a:lvl1pPr>
          </a:lstStyle>
          <a:p>
            <a:pPr>
              <a:defRPr/>
            </a:pPr>
            <a:endParaRPr lang="zh-CN" altLang="en-US"/>
          </a:p>
        </p:txBody>
      </p:sp>
      <p:sp>
        <p:nvSpPr>
          <p:cNvPr id="1030" name="Rectangle 6"/>
          <p:cNvSpPr>
            <a:spLocks noGrp="1"/>
          </p:cNvSpPr>
          <p:nvPr>
            <p:ph type="sldNum" sz="quarter" idx="4"/>
          </p:nvPr>
        </p:nvSpPr>
        <p:spPr>
          <a:xfrm>
            <a:off x="6553200" y="6245225"/>
            <a:ext cx="2289175" cy="476250"/>
          </a:xfrm>
          <a:prstGeom prst="rect">
            <a:avLst/>
          </a:prstGeom>
          <a:noFill/>
          <a:ln w="9525">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atin typeface="Times New Roman" panose="02020603050405020304" pitchFamily="18" charset="0"/>
              </a:defRPr>
            </a:lvl1pPr>
          </a:lstStyle>
          <a:p>
            <a:pPr>
              <a:defRPr/>
            </a:pPr>
            <a:fld id="{57CB3374-D73A-4B86-83DD-1B83034BEB52}" type="slidenum">
              <a:rPr lang="zh-CN" altLang="en-US"/>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Times New Roman" panose="02020603050405020304" pitchFamily="18" charset="0"/>
          <a:ea typeface="+mj-ea"/>
          <a:cs typeface="+mj-cs"/>
          <a:sym typeface="Arial" panose="020B0604020202020204" pitchFamily="34" charset="0"/>
        </a:defRPr>
      </a:lvl1pPr>
      <a:lvl2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sym typeface="Arial" panose="020B0604020202020204" pitchFamily="34" charset="0"/>
        </a:defRPr>
      </a:lvl2pPr>
      <a:lvl3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sym typeface="Arial" panose="020B0604020202020204" pitchFamily="34" charset="0"/>
        </a:defRPr>
      </a:lvl3pPr>
      <a:lvl4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sym typeface="Arial" panose="020B0604020202020204" pitchFamily="34" charset="0"/>
        </a:defRPr>
      </a:lvl4pPr>
      <a:lvl5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sym typeface="Arial" panose="020B0604020202020204" pitchFamily="34" charset="0"/>
        </a:defRPr>
      </a:lvl5pPr>
      <a:lvl6pPr marL="457200"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l" defTabSz="0"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Times New Roman" panose="02020603050405020304" pitchFamily="18" charset="0"/>
          <a:ea typeface="+mn-ea"/>
          <a:cs typeface="+mn-cs"/>
          <a:sym typeface="Arial" panose="020B0604020202020204" pitchFamily="34" charset="0"/>
        </a:defRPr>
      </a:lvl1pPr>
      <a:lvl2pPr marL="742950" lvl="1" indent="-285750" algn="l" defTabSz="0"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Times New Roman" panose="02020603050405020304" pitchFamily="18" charset="0"/>
          <a:ea typeface="+mn-ea"/>
          <a:cs typeface="+mn-cs"/>
          <a:sym typeface="Arial" panose="020B0604020202020204" pitchFamily="34" charset="0"/>
        </a:defRPr>
      </a:lvl2pPr>
      <a:lvl3pPr marL="1143000" lvl="2" indent="-228600" algn="l" defTabSz="0"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Times New Roman" panose="02020603050405020304" pitchFamily="18" charset="0"/>
          <a:ea typeface="+mn-ea"/>
          <a:cs typeface="+mn-cs"/>
          <a:sym typeface="Arial" panose="020B0604020202020204" pitchFamily="34" charset="0"/>
        </a:defRPr>
      </a:lvl3pPr>
      <a:lvl4pPr marL="1600200" lvl="3" indent="-228600" algn="l" defTabSz="0"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Times New Roman" panose="02020603050405020304" pitchFamily="18" charset="0"/>
          <a:ea typeface="+mn-ea"/>
          <a:cs typeface="+mn-cs"/>
          <a:sym typeface="Arial" panose="020B0604020202020204" pitchFamily="34" charset="0"/>
        </a:defRPr>
      </a:lvl4pPr>
      <a:lvl5pPr marL="2057400" lvl="4" indent="-228600" algn="l" defTabSz="0"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Times New Roman" panose="02020603050405020304" pitchFamily="18" charset="0"/>
          <a:ea typeface="+mn-ea"/>
          <a:cs typeface="+mn-cs"/>
          <a:sym typeface="Arial" panose="020B0604020202020204" pitchFamily="34" charset="0"/>
        </a:defRPr>
      </a:lvl5pPr>
      <a:lvl6pPr marL="2514600" lvl="5"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sym typeface="Arial" panose="020B0604020202020204" pitchFamily="34" charset="0"/>
        </a:defRPr>
      </a:lvl6pPr>
      <a:lvl7pPr marL="2971800" lvl="6"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sym typeface="Arial" panose="020B0604020202020204" pitchFamily="34" charset="0"/>
        </a:defRPr>
      </a:lvl7pPr>
      <a:lvl8pPr marL="3429000" lvl="7"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sym typeface="Arial" panose="020B0604020202020204" pitchFamily="34" charset="0"/>
        </a:defRPr>
      </a:lvl8pPr>
      <a:lvl9pPr marL="3886200" lvl="8"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sym typeface="Arial" panose="020B0604020202020204" pitchFamily="34" charset="0"/>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6000" b="-1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D1865D-84D4-4E17-AD1C-2A75E2E8721F}" type="datetimeFigureOut">
              <a:rPr lang="zh-CN" altLang="en-US" smtClean="0"/>
              <a:t>2023/9/4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2FA41C-F1B4-487E-81B2-331E0217DB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oleObject" Target="../embeddings/oleObject17.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0.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3.bin"/><Relationship Id="rId14" Type="http://schemas.openxmlformats.org/officeDocument/2006/relationships/image" Target="../media/image44.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49.wmf"/><Relationship Id="rId3" Type="http://schemas.openxmlformats.org/officeDocument/2006/relationships/notesSlide" Target="../notesSlides/notesSlide5.xml"/><Relationship Id="rId7" Type="http://schemas.openxmlformats.org/officeDocument/2006/relationships/image" Target="../media/image46.wmf"/><Relationship Id="rId12"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7.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7.wmf"/></Relationships>
</file>

<file path=ppt/slides/_rels/slide1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1.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69.png"/><Relationship Id="rId5" Type="http://schemas.openxmlformats.org/officeDocument/2006/relationships/image" Target="../media/image61.png"/><Relationship Id="rId10" Type="http://schemas.openxmlformats.org/officeDocument/2006/relationships/image" Target="../media/image68.png"/><Relationship Id="rId4" Type="http://schemas.openxmlformats.org/officeDocument/2006/relationships/image" Target="../media/image60.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18.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3.xml"/><Relationship Id="rId4" Type="http://schemas.openxmlformats.org/officeDocument/2006/relationships/image" Target="../media/image101.png"/></Relationships>
</file>

<file path=ppt/slides/_rels/slide2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3.xml"/><Relationship Id="rId4" Type="http://schemas.openxmlformats.org/officeDocument/2006/relationships/image" Target="../media/image10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6.bin"/><Relationship Id="rId18" Type="http://schemas.openxmlformats.org/officeDocument/2006/relationships/image" Target="../media/image24.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21.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1.vml"/><Relationship Id="rId6" Type="http://schemas.openxmlformats.org/officeDocument/2006/relationships/image" Target="../media/image18.wmf"/><Relationship Id="rId11" Type="http://schemas.openxmlformats.org/officeDocument/2006/relationships/oleObject" Target="../embeddings/oleObject5.bin"/><Relationship Id="rId24" Type="http://schemas.openxmlformats.org/officeDocument/2006/relationships/image" Target="../media/image27.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20.wmf"/><Relationship Id="rId19" Type="http://schemas.openxmlformats.org/officeDocument/2006/relationships/oleObject" Target="../embeddings/oleObject9.bin"/><Relationship Id="rId4" Type="http://schemas.openxmlformats.org/officeDocument/2006/relationships/image" Target="../media/image17.wmf"/><Relationship Id="rId9" Type="http://schemas.openxmlformats.org/officeDocument/2006/relationships/oleObject" Target="../embeddings/oleObject4.bin"/><Relationship Id="rId14" Type="http://schemas.openxmlformats.org/officeDocument/2006/relationships/image" Target="../media/image22.wmf"/><Relationship Id="rId22" Type="http://schemas.openxmlformats.org/officeDocument/2006/relationships/image" Target="../media/image26.wmf"/></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1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323850" y="836613"/>
            <a:ext cx="8569325" cy="2046287"/>
          </a:xfrm>
        </p:spPr>
        <p:txBody>
          <a:bodyPr/>
          <a:lstStyle/>
          <a:p>
            <a:pPr eaLnBrk="1" hangingPunct="1">
              <a:defRPr/>
            </a:pPr>
            <a:br>
              <a:rPr lang="zh-CN" altLang="en-US" sz="4000" dirty="0">
                <a:solidFill>
                  <a:schemeClr val="tx1"/>
                </a:solidFill>
              </a:rPr>
            </a:br>
            <a:r>
              <a:rPr lang="en-US" altLang="zh-CN" sz="4000" dirty="0">
                <a:solidFill>
                  <a:schemeClr val="tx1"/>
                </a:solidFill>
              </a:rPr>
              <a:t> </a:t>
            </a:r>
            <a:r>
              <a:rPr lang="en-US" altLang="zh-CN" sz="5200" b="1" dirty="0">
                <a:solidFill>
                  <a:srgbClr val="9A3D01"/>
                </a:solidFill>
                <a:latin typeface="Times New Roman" panose="02020603050405020304" pitchFamily="18" charset="0"/>
                <a:cs typeface="+mn-cs"/>
              </a:rPr>
              <a:t>LINEAR PROGRAMMING </a:t>
            </a:r>
            <a:endParaRPr lang="zh-CN" altLang="en-US" sz="5200" b="1" dirty="0">
              <a:solidFill>
                <a:srgbClr val="9A3D01"/>
              </a:solidFill>
              <a:latin typeface="Times New Roman" panose="02020603050405020304" pitchFamily="18" charset="0"/>
              <a:cs typeface="+mn-cs"/>
            </a:endParaRPr>
          </a:p>
        </p:txBody>
      </p:sp>
      <p:sp>
        <p:nvSpPr>
          <p:cNvPr id="4099" name="Rectangle 3"/>
          <p:cNvSpPr>
            <a:spLocks noGrp="1" noRot="1" noChangeArrowheads="1"/>
          </p:cNvSpPr>
          <p:nvPr>
            <p:ph type="subTitle" idx="4294967295"/>
          </p:nvPr>
        </p:nvSpPr>
        <p:spPr>
          <a:xfrm>
            <a:off x="971550" y="3284538"/>
            <a:ext cx="7448550" cy="2422525"/>
          </a:xfrm>
        </p:spPr>
        <p:txBody>
          <a:bodyPr/>
          <a:lstStyle/>
          <a:p>
            <a:pPr marL="0" indent="0" algn="ctr" eaLnBrk="1" hangingPunct="1">
              <a:lnSpc>
                <a:spcPct val="90000"/>
              </a:lnSpc>
              <a:buFont typeface="Wingdings" panose="05000000000000000000" pitchFamily="2" charset="2"/>
              <a:buNone/>
            </a:pPr>
            <a:r>
              <a:rPr lang="en-US" altLang="zh-CN" sz="2600" b="1" dirty="0">
                <a:solidFill>
                  <a:srgbClr val="575F6D"/>
                </a:solidFill>
              </a:rPr>
              <a:t>Prof. </a:t>
            </a:r>
            <a:r>
              <a:rPr lang="en-US" altLang="zh-CN" sz="2600" b="1" dirty="0" err="1">
                <a:solidFill>
                  <a:srgbClr val="575F6D"/>
                </a:solidFill>
              </a:rPr>
              <a:t>Zhenyu</a:t>
            </a:r>
            <a:r>
              <a:rPr lang="en-US" altLang="zh-CN" sz="2600" b="1" dirty="0">
                <a:solidFill>
                  <a:srgbClr val="575F6D"/>
                </a:solidFill>
              </a:rPr>
              <a:t> He</a:t>
            </a:r>
            <a:endParaRPr lang="zh-CN" altLang="en-US" sz="2600" b="1" dirty="0">
              <a:solidFill>
                <a:srgbClr val="575F6D"/>
              </a:solidFill>
            </a:endParaRPr>
          </a:p>
          <a:p>
            <a:pPr marL="0" indent="0" algn="ctr" eaLnBrk="1" hangingPunct="1">
              <a:lnSpc>
                <a:spcPct val="90000"/>
              </a:lnSpc>
              <a:buFont typeface="Wingdings" panose="05000000000000000000" pitchFamily="2" charset="2"/>
              <a:buNone/>
            </a:pPr>
            <a:endParaRPr lang="zh-CN" altLang="en-US" sz="2600" b="1" dirty="0">
              <a:solidFill>
                <a:srgbClr val="575F6D"/>
              </a:solidFill>
            </a:endParaRPr>
          </a:p>
          <a:p>
            <a:pPr marL="0" indent="0" algn="ctr" eaLnBrk="1" hangingPunct="1">
              <a:lnSpc>
                <a:spcPct val="90000"/>
              </a:lnSpc>
              <a:buFont typeface="Wingdings" panose="05000000000000000000" pitchFamily="2" charset="2"/>
              <a:buNone/>
            </a:pPr>
            <a:r>
              <a:rPr lang="en-US" altLang="zh-CN" sz="2600" b="1" dirty="0">
                <a:solidFill>
                  <a:srgbClr val="575F6D"/>
                </a:solidFill>
              </a:rPr>
              <a:t> Harbin Institute of Technology (Shenzhen)</a:t>
            </a:r>
            <a:endParaRPr lang="zh-CN" altLang="en-US" sz="2600" b="1" dirty="0">
              <a:solidFill>
                <a:srgbClr val="575F6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3"/>
          <p:cNvSpPr>
            <a:spLocks noRot="1" noChangeArrowheads="1"/>
          </p:cNvSpPr>
          <p:nvPr/>
        </p:nvSpPr>
        <p:spPr bwMode="auto">
          <a:xfrm>
            <a:off x="404813" y="1047750"/>
            <a:ext cx="8161337"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800">
                <a:solidFill>
                  <a:srgbClr val="000000"/>
                </a:solidFill>
              </a:rPr>
              <a:t>By negating the coefficients of the objective function, </a:t>
            </a:r>
          </a:p>
          <a:p>
            <a:pPr>
              <a:lnSpc>
                <a:spcPct val="90000"/>
              </a:lnSpc>
              <a:buFont typeface="Arial" panose="020B0604020202020204" pitchFamily="34" charset="0"/>
              <a:buNone/>
            </a:pPr>
            <a:r>
              <a:rPr lang="en-US" altLang="zh-CN" sz="2800">
                <a:solidFill>
                  <a:srgbClr val="000000"/>
                </a:solidFill>
              </a:rPr>
              <a:t>we get</a:t>
            </a:r>
          </a:p>
        </p:txBody>
      </p:sp>
      <p:sp>
        <p:nvSpPr>
          <p:cNvPr id="17411" name="Rectangle 13"/>
          <p:cNvSpPr>
            <a:spLocks noRot="1" noChangeArrowheads="1"/>
          </p:cNvSpPr>
          <p:nvPr/>
        </p:nvSpPr>
        <p:spPr bwMode="auto">
          <a:xfrm>
            <a:off x="708025" y="206057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Maximize:</a:t>
            </a:r>
          </a:p>
        </p:txBody>
      </p:sp>
      <p:sp>
        <p:nvSpPr>
          <p:cNvPr id="17412" name="Rectangle 13"/>
          <p:cNvSpPr>
            <a:spLocks noRot="1" noChangeArrowheads="1"/>
          </p:cNvSpPr>
          <p:nvPr/>
        </p:nvSpPr>
        <p:spPr bwMode="auto">
          <a:xfrm>
            <a:off x="708025" y="307022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Subject to: </a:t>
            </a:r>
          </a:p>
        </p:txBody>
      </p:sp>
      <p:graphicFrame>
        <p:nvGraphicFramePr>
          <p:cNvPr id="17413" name="对象 12292"/>
          <p:cNvGraphicFramePr>
            <a:graphicFrameLocks noChangeAspect="1"/>
          </p:cNvGraphicFramePr>
          <p:nvPr/>
        </p:nvGraphicFramePr>
        <p:xfrm>
          <a:off x="3117850" y="2493963"/>
          <a:ext cx="1200150" cy="454025"/>
        </p:xfrm>
        <a:graphic>
          <a:graphicData uri="http://schemas.openxmlformats.org/presentationml/2006/ole">
            <mc:AlternateContent xmlns:mc="http://schemas.openxmlformats.org/markup-compatibility/2006">
              <mc:Choice xmlns:v="urn:schemas-microsoft-com:vml" Requires="v">
                <p:oleObj spid="_x0000_s3082" r:id="rId3" imgW="571500" imgH="215900" progId="Equation.3">
                  <p:embed/>
                </p:oleObj>
              </mc:Choice>
              <mc:Fallback>
                <p:oleObj r:id="rId3" imgW="571500" imgH="215900" progId="Equation.3">
                  <p:embed/>
                  <p:pic>
                    <p:nvPicPr>
                      <p:cNvPr id="0" name="对象 122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850" y="2493963"/>
                        <a:ext cx="12001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4" name="对象 12293"/>
          <p:cNvGraphicFramePr>
            <a:graphicFrameLocks noChangeAspect="1"/>
          </p:cNvGraphicFramePr>
          <p:nvPr/>
        </p:nvGraphicFramePr>
        <p:xfrm>
          <a:off x="3070225" y="3502025"/>
          <a:ext cx="1414463" cy="454025"/>
        </p:xfrm>
        <a:graphic>
          <a:graphicData uri="http://schemas.openxmlformats.org/presentationml/2006/ole">
            <mc:AlternateContent xmlns:mc="http://schemas.openxmlformats.org/markup-compatibility/2006">
              <mc:Choice xmlns:v="urn:schemas-microsoft-com:vml" Requires="v">
                <p:oleObj spid="_x0000_s3083" r:id="rId5" imgW="673100" imgH="215900" progId="Equation.3">
                  <p:embed/>
                </p:oleObj>
              </mc:Choice>
              <mc:Fallback>
                <p:oleObj r:id="rId5" imgW="673100" imgH="215900" progId="Equation.3">
                  <p:embed/>
                  <p:pic>
                    <p:nvPicPr>
                      <p:cNvPr id="0" name="对象 122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0225" y="3502025"/>
                        <a:ext cx="14144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5" name="对象 12294"/>
          <p:cNvGraphicFramePr>
            <a:graphicFrameLocks noChangeAspect="1"/>
          </p:cNvGraphicFramePr>
          <p:nvPr/>
        </p:nvGraphicFramePr>
        <p:xfrm>
          <a:off x="2997200" y="4222750"/>
          <a:ext cx="1574800" cy="454025"/>
        </p:xfrm>
        <a:graphic>
          <a:graphicData uri="http://schemas.openxmlformats.org/presentationml/2006/ole">
            <mc:AlternateContent xmlns:mc="http://schemas.openxmlformats.org/markup-compatibility/2006">
              <mc:Choice xmlns:v="urn:schemas-microsoft-com:vml" Requires="v">
                <p:oleObj spid="_x0000_s3084" r:id="rId7" imgW="749935" imgH="215900" progId="Equation.3">
                  <p:embed/>
                </p:oleObj>
              </mc:Choice>
              <mc:Fallback>
                <p:oleObj r:id="rId7" imgW="749935" imgH="215900" progId="Equation.3">
                  <p:embed/>
                  <p:pic>
                    <p:nvPicPr>
                      <p:cNvPr id="0" name="对象 122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7200" y="4222750"/>
                        <a:ext cx="1574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6" name="对象 12295"/>
          <p:cNvGraphicFramePr>
            <a:graphicFrameLocks noChangeAspect="1"/>
          </p:cNvGraphicFramePr>
          <p:nvPr/>
        </p:nvGraphicFramePr>
        <p:xfrm>
          <a:off x="3070225" y="5014913"/>
          <a:ext cx="827088" cy="454025"/>
        </p:xfrm>
        <a:graphic>
          <a:graphicData uri="http://schemas.openxmlformats.org/presentationml/2006/ole">
            <mc:AlternateContent xmlns:mc="http://schemas.openxmlformats.org/markup-compatibility/2006">
              <mc:Choice xmlns:v="urn:schemas-microsoft-com:vml" Requires="v">
                <p:oleObj spid="_x0000_s3085" r:id="rId9" imgW="394335" imgH="215900" progId="Equation.3">
                  <p:embed/>
                </p:oleObj>
              </mc:Choice>
              <mc:Fallback>
                <p:oleObj r:id="rId9" imgW="394335" imgH="215900" progId="Equation.3">
                  <p:embed/>
                  <p:pic>
                    <p:nvPicPr>
                      <p:cNvPr id="0" name="对象 122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0225" y="5014913"/>
                        <a:ext cx="827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p:cNvSpPr>
            <a:spLocks noRot="1" noChangeArrowheads="1"/>
          </p:cNvSpPr>
          <p:nvPr/>
        </p:nvSpPr>
        <p:spPr bwMode="auto">
          <a:xfrm>
            <a:off x="533400" y="808038"/>
            <a:ext cx="80772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To ensure that each variable has a non-negativity constraint, </a:t>
            </a:r>
          </a:p>
          <a:p>
            <a:pPr>
              <a:lnSpc>
                <a:spcPct val="90000"/>
              </a:lnSpc>
              <a:buFont typeface="Arial" panose="020B0604020202020204" pitchFamily="34" charset="0"/>
              <a:buNone/>
            </a:pPr>
            <a:r>
              <a:rPr lang="en-US" altLang="zh-CN" sz="2400">
                <a:solidFill>
                  <a:srgbClr val="000000"/>
                </a:solidFill>
              </a:rPr>
              <a:t>we have </a:t>
            </a:r>
          </a:p>
        </p:txBody>
      </p:sp>
      <p:sp>
        <p:nvSpPr>
          <p:cNvPr id="18435" name="Rectangle 13"/>
          <p:cNvSpPr>
            <a:spLocks noRot="1" noChangeArrowheads="1"/>
          </p:cNvSpPr>
          <p:nvPr/>
        </p:nvSpPr>
        <p:spPr bwMode="auto">
          <a:xfrm>
            <a:off x="322263" y="169862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Maximize:</a:t>
            </a:r>
          </a:p>
        </p:txBody>
      </p:sp>
      <p:sp>
        <p:nvSpPr>
          <p:cNvPr id="18436" name="Rectangle 13"/>
          <p:cNvSpPr>
            <a:spLocks noRot="1" noChangeArrowheads="1"/>
          </p:cNvSpPr>
          <p:nvPr/>
        </p:nvSpPr>
        <p:spPr bwMode="auto">
          <a:xfrm>
            <a:off x="249238" y="287337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  Subject to: </a:t>
            </a:r>
          </a:p>
        </p:txBody>
      </p:sp>
      <p:graphicFrame>
        <p:nvGraphicFramePr>
          <p:cNvPr id="18437" name="对象 13316"/>
          <p:cNvGraphicFramePr>
            <a:graphicFrameLocks noChangeAspect="1"/>
          </p:cNvGraphicFramePr>
          <p:nvPr/>
        </p:nvGraphicFramePr>
        <p:xfrm>
          <a:off x="2546350" y="2241550"/>
          <a:ext cx="2054225" cy="454025"/>
        </p:xfrm>
        <a:graphic>
          <a:graphicData uri="http://schemas.openxmlformats.org/presentationml/2006/ole">
            <mc:AlternateContent xmlns:mc="http://schemas.openxmlformats.org/markup-compatibility/2006">
              <mc:Choice xmlns:v="urn:schemas-microsoft-com:vml" Requires="v">
                <p:oleObj spid="_x0000_s4110" r:id="rId3" imgW="977265" imgH="215900" progId="Equation.3">
                  <p:embed/>
                </p:oleObj>
              </mc:Choice>
              <mc:Fallback>
                <p:oleObj r:id="rId3" imgW="977265" imgH="215900" progId="Equation.3">
                  <p:embed/>
                  <p:pic>
                    <p:nvPicPr>
                      <p:cNvPr id="0" name="对象 133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50" y="2241550"/>
                        <a:ext cx="20542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8" name="对象 13317"/>
          <p:cNvGraphicFramePr>
            <a:graphicFrameLocks noChangeAspect="1"/>
          </p:cNvGraphicFramePr>
          <p:nvPr/>
        </p:nvGraphicFramePr>
        <p:xfrm>
          <a:off x="2011363" y="4305300"/>
          <a:ext cx="2376487" cy="454025"/>
        </p:xfrm>
        <a:graphic>
          <a:graphicData uri="http://schemas.openxmlformats.org/presentationml/2006/ole">
            <mc:AlternateContent xmlns:mc="http://schemas.openxmlformats.org/markup-compatibility/2006">
              <mc:Choice xmlns:v="urn:schemas-microsoft-com:vml" Requires="v">
                <p:oleObj spid="_x0000_s4111" r:id="rId5" imgW="1130935" imgH="215900" progId="Equation.3">
                  <p:embed/>
                </p:oleObj>
              </mc:Choice>
              <mc:Fallback>
                <p:oleObj r:id="rId5" imgW="1130935" imgH="215900" progId="Equation.3">
                  <p:embed/>
                  <p:pic>
                    <p:nvPicPr>
                      <p:cNvPr id="0" name="对象 133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1363" y="4305300"/>
                        <a:ext cx="23764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9" name="对象 13318"/>
          <p:cNvGraphicFramePr>
            <a:graphicFrameLocks noChangeAspect="1"/>
          </p:cNvGraphicFramePr>
          <p:nvPr/>
        </p:nvGraphicFramePr>
        <p:xfrm>
          <a:off x="2424113" y="5097463"/>
          <a:ext cx="1866900" cy="454025"/>
        </p:xfrm>
        <a:graphic>
          <a:graphicData uri="http://schemas.openxmlformats.org/presentationml/2006/ole">
            <mc:AlternateContent xmlns:mc="http://schemas.openxmlformats.org/markup-compatibility/2006">
              <mc:Choice xmlns:v="urn:schemas-microsoft-com:vml" Requires="v">
                <p:oleObj spid="_x0000_s4112" r:id="rId7" imgW="888365" imgH="215900" progId="Equation.3">
                  <p:embed/>
                </p:oleObj>
              </mc:Choice>
              <mc:Fallback>
                <p:oleObj r:id="rId7" imgW="888365" imgH="215900" progId="Equation.3">
                  <p:embed/>
                  <p:pic>
                    <p:nvPicPr>
                      <p:cNvPr id="0" name="对象 133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3" y="5097463"/>
                        <a:ext cx="18669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0" name="对象 13319"/>
          <p:cNvGraphicFramePr>
            <a:graphicFrameLocks noChangeAspect="1"/>
          </p:cNvGraphicFramePr>
          <p:nvPr/>
        </p:nvGraphicFramePr>
        <p:xfrm>
          <a:off x="2317750" y="3592513"/>
          <a:ext cx="2081213" cy="454025"/>
        </p:xfrm>
        <a:graphic>
          <a:graphicData uri="http://schemas.openxmlformats.org/presentationml/2006/ole">
            <mc:AlternateContent xmlns:mc="http://schemas.openxmlformats.org/markup-compatibility/2006">
              <mc:Choice xmlns:v="urn:schemas-microsoft-com:vml" Requires="v">
                <p:oleObj spid="_x0000_s4113" r:id="rId9" imgW="989965" imgH="215900" progId="Equation.3">
                  <p:embed/>
                </p:oleObj>
              </mc:Choice>
              <mc:Fallback>
                <p:oleObj r:id="rId9" imgW="989965" imgH="215900" progId="Equation.3">
                  <p:embed/>
                  <p:pic>
                    <p:nvPicPr>
                      <p:cNvPr id="0" name="对象 133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7750" y="3592513"/>
                        <a:ext cx="20812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1" name="对象 13320"/>
          <p:cNvGraphicFramePr>
            <a:graphicFrameLocks noChangeAspect="1"/>
          </p:cNvGraphicFramePr>
          <p:nvPr/>
        </p:nvGraphicFramePr>
        <p:xfrm>
          <a:off x="5437188" y="3357563"/>
          <a:ext cx="2081212" cy="454025"/>
        </p:xfrm>
        <a:graphic>
          <a:graphicData uri="http://schemas.openxmlformats.org/presentationml/2006/ole">
            <mc:AlternateContent xmlns:mc="http://schemas.openxmlformats.org/markup-compatibility/2006">
              <mc:Choice xmlns:v="urn:schemas-microsoft-com:vml" Requires="v">
                <p:oleObj spid="_x0000_s4114" r:id="rId11" imgW="989965" imgH="215900" progId="Equation.3">
                  <p:embed/>
                </p:oleObj>
              </mc:Choice>
              <mc:Fallback>
                <p:oleObj r:id="rId11" imgW="989965" imgH="215900" progId="Equation.3">
                  <p:embed/>
                  <p:pic>
                    <p:nvPicPr>
                      <p:cNvPr id="0" name="对象 133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7188" y="3357563"/>
                        <a:ext cx="2081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2" name="对象 13321"/>
          <p:cNvGraphicFramePr>
            <a:graphicFrameLocks noChangeAspect="1"/>
          </p:cNvGraphicFramePr>
          <p:nvPr/>
        </p:nvGraphicFramePr>
        <p:xfrm>
          <a:off x="5437188" y="3800475"/>
          <a:ext cx="2081212" cy="454025"/>
        </p:xfrm>
        <a:graphic>
          <a:graphicData uri="http://schemas.openxmlformats.org/presentationml/2006/ole">
            <mc:AlternateContent xmlns:mc="http://schemas.openxmlformats.org/markup-compatibility/2006">
              <mc:Choice xmlns:v="urn:schemas-microsoft-com:vml" Requires="v">
                <p:oleObj spid="_x0000_s4115" r:id="rId13" imgW="989965" imgH="215900" progId="Equation.3">
                  <p:embed/>
                </p:oleObj>
              </mc:Choice>
              <mc:Fallback>
                <p:oleObj r:id="rId13" imgW="989965" imgH="215900" progId="Equation.3">
                  <p:embed/>
                  <p:pic>
                    <p:nvPicPr>
                      <p:cNvPr id="0" name="对象 133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7188" y="3800475"/>
                        <a:ext cx="2081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18443" name="直接箭头连接符 5"/>
          <p:cNvCxnSpPr>
            <a:cxnSpLocks noChangeShapeType="1"/>
          </p:cNvCxnSpPr>
          <p:nvPr/>
        </p:nvCxnSpPr>
        <p:spPr bwMode="auto">
          <a:xfrm>
            <a:off x="4716463" y="3873500"/>
            <a:ext cx="576262" cy="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Rot="1" noChangeArrowheads="1"/>
          </p:cNvSpPr>
          <p:nvPr/>
        </p:nvSpPr>
        <p:spPr bwMode="auto">
          <a:xfrm>
            <a:off x="538163" y="496888"/>
            <a:ext cx="716438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800">
                <a:solidFill>
                  <a:srgbClr val="000000"/>
                </a:solidFill>
              </a:rPr>
              <a:t>For consistency in variable names, </a:t>
            </a:r>
          </a:p>
          <a:p>
            <a:pPr>
              <a:lnSpc>
                <a:spcPct val="90000"/>
              </a:lnSpc>
              <a:buFont typeface="Arial" panose="020B0604020202020204" pitchFamily="34" charset="0"/>
              <a:buNone/>
            </a:pPr>
            <a:r>
              <a:rPr lang="en-US" altLang="zh-CN" sz="2800">
                <a:solidFill>
                  <a:srgbClr val="000000"/>
                </a:solidFill>
              </a:rPr>
              <a:t>we have </a:t>
            </a:r>
          </a:p>
        </p:txBody>
      </p:sp>
      <p:sp>
        <p:nvSpPr>
          <p:cNvPr id="19459" name="Rectangle 13"/>
          <p:cNvSpPr>
            <a:spLocks noRot="1" noChangeArrowheads="1"/>
          </p:cNvSpPr>
          <p:nvPr/>
        </p:nvSpPr>
        <p:spPr bwMode="auto">
          <a:xfrm>
            <a:off x="466725" y="1771650"/>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Maximize:</a:t>
            </a:r>
          </a:p>
        </p:txBody>
      </p:sp>
      <p:sp>
        <p:nvSpPr>
          <p:cNvPr id="19460" name="Rectangle 13"/>
          <p:cNvSpPr>
            <a:spLocks noRot="1" noChangeArrowheads="1"/>
          </p:cNvSpPr>
          <p:nvPr/>
        </p:nvSpPr>
        <p:spPr bwMode="auto">
          <a:xfrm>
            <a:off x="466725" y="2781300"/>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Subject to: </a:t>
            </a:r>
          </a:p>
        </p:txBody>
      </p:sp>
      <p:graphicFrame>
        <p:nvGraphicFramePr>
          <p:cNvPr id="19461" name="对象 14340"/>
          <p:cNvGraphicFramePr>
            <a:graphicFrameLocks noChangeAspect="1"/>
          </p:cNvGraphicFramePr>
          <p:nvPr/>
        </p:nvGraphicFramePr>
        <p:xfrm>
          <a:off x="2516188" y="2192338"/>
          <a:ext cx="1920875" cy="481012"/>
        </p:xfrm>
        <a:graphic>
          <a:graphicData uri="http://schemas.openxmlformats.org/presentationml/2006/ole">
            <mc:AlternateContent xmlns:mc="http://schemas.openxmlformats.org/markup-compatibility/2006">
              <mc:Choice xmlns:v="urn:schemas-microsoft-com:vml" Requires="v">
                <p:oleObj spid="_x0000_s5132" r:id="rId4" imgW="915035" imgH="228600" progId="Equation.3">
                  <p:embed/>
                </p:oleObj>
              </mc:Choice>
              <mc:Fallback>
                <p:oleObj r:id="rId4" imgW="915035" imgH="228600" progId="Equation.3">
                  <p:embed/>
                  <p:pic>
                    <p:nvPicPr>
                      <p:cNvPr id="0" name="对象 143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188" y="2192338"/>
                        <a:ext cx="19208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2" name="对象 14341"/>
          <p:cNvGraphicFramePr>
            <a:graphicFrameLocks noChangeAspect="1"/>
          </p:cNvGraphicFramePr>
          <p:nvPr/>
        </p:nvGraphicFramePr>
        <p:xfrm>
          <a:off x="2363788" y="4786313"/>
          <a:ext cx="2295525" cy="481012"/>
        </p:xfrm>
        <a:graphic>
          <a:graphicData uri="http://schemas.openxmlformats.org/presentationml/2006/ole">
            <mc:AlternateContent xmlns:mc="http://schemas.openxmlformats.org/markup-compatibility/2006">
              <mc:Choice xmlns:v="urn:schemas-microsoft-com:vml" Requires="v">
                <p:oleObj spid="_x0000_s5133" r:id="rId6" imgW="1092835" imgH="228600" progId="Equation.3">
                  <p:embed/>
                </p:oleObj>
              </mc:Choice>
              <mc:Fallback>
                <p:oleObj r:id="rId6" imgW="1092835" imgH="228600" progId="Equation.3">
                  <p:embed/>
                  <p:pic>
                    <p:nvPicPr>
                      <p:cNvPr id="0" name="对象 143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3788" y="4786313"/>
                        <a:ext cx="22955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3" name="对象 14342"/>
          <p:cNvGraphicFramePr>
            <a:graphicFrameLocks noChangeAspect="1"/>
          </p:cNvGraphicFramePr>
          <p:nvPr/>
        </p:nvGraphicFramePr>
        <p:xfrm>
          <a:off x="2587625" y="5649913"/>
          <a:ext cx="1627188" cy="481012"/>
        </p:xfrm>
        <a:graphic>
          <a:graphicData uri="http://schemas.openxmlformats.org/presentationml/2006/ole">
            <mc:AlternateContent xmlns:mc="http://schemas.openxmlformats.org/markup-compatibility/2006">
              <mc:Choice xmlns:v="urn:schemas-microsoft-com:vml" Requires="v">
                <p:oleObj spid="_x0000_s5134" r:id="rId8" imgW="775335" imgH="228600" progId="Equation.3">
                  <p:embed/>
                </p:oleObj>
              </mc:Choice>
              <mc:Fallback>
                <p:oleObj r:id="rId8" imgW="775335" imgH="228600" progId="Equation.3">
                  <p:embed/>
                  <p:pic>
                    <p:nvPicPr>
                      <p:cNvPr id="0" name="对象 143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7625" y="5649913"/>
                        <a:ext cx="162718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4" name="对象 14343"/>
          <p:cNvGraphicFramePr>
            <a:graphicFrameLocks noChangeAspect="1"/>
          </p:cNvGraphicFramePr>
          <p:nvPr/>
        </p:nvGraphicFramePr>
        <p:xfrm>
          <a:off x="2541588" y="3200400"/>
          <a:ext cx="1947862" cy="481013"/>
        </p:xfrm>
        <a:graphic>
          <a:graphicData uri="http://schemas.openxmlformats.org/presentationml/2006/ole">
            <mc:AlternateContent xmlns:mc="http://schemas.openxmlformats.org/markup-compatibility/2006">
              <mc:Choice xmlns:v="urn:schemas-microsoft-com:vml" Requires="v">
                <p:oleObj spid="_x0000_s5135" r:id="rId10" imgW="927735" imgH="228600" progId="Equation.3">
                  <p:embed/>
                </p:oleObj>
              </mc:Choice>
              <mc:Fallback>
                <p:oleObj r:id="rId10" imgW="927735" imgH="228600" progId="Equation.3">
                  <p:embed/>
                  <p:pic>
                    <p:nvPicPr>
                      <p:cNvPr id="0" name="对象 143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1588" y="3200400"/>
                        <a:ext cx="194786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5" name="对象 14344"/>
          <p:cNvGraphicFramePr>
            <a:graphicFrameLocks noChangeAspect="1"/>
          </p:cNvGraphicFramePr>
          <p:nvPr/>
        </p:nvGraphicFramePr>
        <p:xfrm>
          <a:off x="2182813" y="4005263"/>
          <a:ext cx="2374900" cy="481012"/>
        </p:xfrm>
        <a:graphic>
          <a:graphicData uri="http://schemas.openxmlformats.org/presentationml/2006/ole">
            <mc:AlternateContent xmlns:mc="http://schemas.openxmlformats.org/markup-compatibility/2006">
              <mc:Choice xmlns:v="urn:schemas-microsoft-com:vml" Requires="v">
                <p:oleObj spid="_x0000_s5136" r:id="rId12" imgW="1130935" imgH="228600" progId="Equation.3">
                  <p:embed/>
                </p:oleObj>
              </mc:Choice>
              <mc:Fallback>
                <p:oleObj r:id="rId12" imgW="1130935" imgH="228600" progId="Equation.3">
                  <p:embed/>
                  <p:pic>
                    <p:nvPicPr>
                      <p:cNvPr id="0" name="对象 143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82813" y="4005263"/>
                        <a:ext cx="23749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Rot="1" noChangeArrowheads="1"/>
          </p:cNvSpPr>
          <p:nvPr/>
        </p:nvSpPr>
        <p:spPr bwMode="auto">
          <a:xfrm>
            <a:off x="384175" y="595313"/>
            <a:ext cx="6973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Converting linear programs into slack form;</a:t>
            </a:r>
          </a:p>
        </p:txBody>
      </p:sp>
      <p:sp>
        <p:nvSpPr>
          <p:cNvPr id="21507" name="Rectangle 13"/>
          <p:cNvSpPr>
            <a:spLocks noRot="1" noChangeArrowheads="1"/>
          </p:cNvSpPr>
          <p:nvPr/>
        </p:nvSpPr>
        <p:spPr bwMode="auto">
          <a:xfrm>
            <a:off x="382588" y="1198563"/>
            <a:ext cx="89662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We introduce slack variables x</a:t>
            </a:r>
            <a:r>
              <a:rPr lang="en-US" altLang="zh-CN" sz="2400" baseline="-25000">
                <a:solidFill>
                  <a:srgbClr val="000000"/>
                </a:solidFill>
              </a:rPr>
              <a:t>4</a:t>
            </a:r>
            <a:r>
              <a:rPr lang="en-US" altLang="zh-CN" sz="2400">
                <a:solidFill>
                  <a:srgbClr val="000000"/>
                </a:solidFill>
              </a:rPr>
              <a:t> ,x</a:t>
            </a:r>
            <a:r>
              <a:rPr lang="en-US" altLang="zh-CN" sz="2400" baseline="-25000">
                <a:solidFill>
                  <a:srgbClr val="000000"/>
                </a:solidFill>
              </a:rPr>
              <a:t>5</a:t>
            </a:r>
            <a:r>
              <a:rPr lang="en-US" altLang="zh-CN" sz="2400">
                <a:solidFill>
                  <a:srgbClr val="000000"/>
                </a:solidFill>
              </a:rPr>
              <a:t> ,x</a:t>
            </a:r>
            <a:r>
              <a:rPr lang="en-US" altLang="zh-CN" sz="2400" baseline="-25000">
                <a:solidFill>
                  <a:srgbClr val="000000"/>
                </a:solidFill>
              </a:rPr>
              <a:t>6</a:t>
            </a:r>
            <a:r>
              <a:rPr lang="en-US" altLang="zh-CN" sz="2400">
                <a:solidFill>
                  <a:srgbClr val="000000"/>
                </a:solidFill>
              </a:rPr>
              <a:t>, the linear programs we just</a:t>
            </a:r>
          </a:p>
          <a:p>
            <a:pPr>
              <a:lnSpc>
                <a:spcPct val="90000"/>
              </a:lnSpc>
              <a:buFont typeface="Arial" panose="020B0604020202020204" pitchFamily="34" charset="0"/>
              <a:buNone/>
            </a:pPr>
            <a:r>
              <a:rPr lang="en-US" altLang="zh-CN" sz="2400">
                <a:solidFill>
                  <a:srgbClr val="000000"/>
                </a:solidFill>
              </a:rPr>
              <a:t> discuessed can be written as </a:t>
            </a:r>
          </a:p>
        </p:txBody>
      </p:sp>
      <p:sp>
        <p:nvSpPr>
          <p:cNvPr id="21508" name="Rectangle 13"/>
          <p:cNvSpPr>
            <a:spLocks noRot="1" noChangeArrowheads="1"/>
          </p:cNvSpPr>
          <p:nvPr/>
        </p:nvSpPr>
        <p:spPr bwMode="auto">
          <a:xfrm>
            <a:off x="635000" y="2205038"/>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Minimize:</a:t>
            </a:r>
          </a:p>
        </p:txBody>
      </p:sp>
      <p:sp>
        <p:nvSpPr>
          <p:cNvPr id="21509" name="Rectangle 13"/>
          <p:cNvSpPr>
            <a:spLocks noRot="1" noChangeArrowheads="1"/>
          </p:cNvSpPr>
          <p:nvPr/>
        </p:nvSpPr>
        <p:spPr bwMode="auto">
          <a:xfrm>
            <a:off x="635000" y="3214688"/>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Subject to: </a:t>
            </a:r>
          </a:p>
        </p:txBody>
      </p:sp>
      <p:graphicFrame>
        <p:nvGraphicFramePr>
          <p:cNvPr id="21510" name="对象 15365"/>
          <p:cNvGraphicFramePr>
            <a:graphicFrameLocks noChangeAspect="1"/>
          </p:cNvGraphicFramePr>
          <p:nvPr/>
        </p:nvGraphicFramePr>
        <p:xfrm>
          <a:off x="2682875" y="2636838"/>
          <a:ext cx="2454275" cy="481012"/>
        </p:xfrm>
        <a:graphic>
          <a:graphicData uri="http://schemas.openxmlformats.org/presentationml/2006/ole">
            <mc:AlternateContent xmlns:mc="http://schemas.openxmlformats.org/markup-compatibility/2006">
              <mc:Choice xmlns:v="urn:schemas-microsoft-com:vml" Requires="v">
                <p:oleObj spid="_x0000_s6156" r:id="rId3" imgW="1169670" imgH="228600" progId="Equation.3">
                  <p:embed/>
                </p:oleObj>
              </mc:Choice>
              <mc:Fallback>
                <p:oleObj r:id="rId3" imgW="1169670" imgH="228600" progId="Equation.3">
                  <p:embed/>
                  <p:pic>
                    <p:nvPicPr>
                      <p:cNvPr id="0" name="对象 153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75" y="2636838"/>
                        <a:ext cx="24542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1" name="对象 15366"/>
          <p:cNvGraphicFramePr>
            <a:graphicFrameLocks noChangeAspect="1"/>
          </p:cNvGraphicFramePr>
          <p:nvPr/>
        </p:nvGraphicFramePr>
        <p:xfrm>
          <a:off x="2474913" y="3789363"/>
          <a:ext cx="2508250" cy="481012"/>
        </p:xfrm>
        <a:graphic>
          <a:graphicData uri="http://schemas.openxmlformats.org/presentationml/2006/ole">
            <mc:AlternateContent xmlns:mc="http://schemas.openxmlformats.org/markup-compatibility/2006">
              <mc:Choice xmlns:v="urn:schemas-microsoft-com:vml" Requires="v">
                <p:oleObj spid="_x0000_s6157" r:id="rId5" imgW="1195070" imgH="228600" progId="Equation.3">
                  <p:embed/>
                </p:oleObj>
              </mc:Choice>
              <mc:Fallback>
                <p:oleObj r:id="rId5" imgW="1195070" imgH="228600" progId="Equation.3">
                  <p:embed/>
                  <p:pic>
                    <p:nvPicPr>
                      <p:cNvPr id="0" name="对象 153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913" y="3789363"/>
                        <a:ext cx="25082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2" name="对象 15367"/>
          <p:cNvGraphicFramePr>
            <a:graphicFrameLocks noChangeAspect="1"/>
          </p:cNvGraphicFramePr>
          <p:nvPr/>
        </p:nvGraphicFramePr>
        <p:xfrm>
          <a:off x="2500313" y="4437063"/>
          <a:ext cx="2668587" cy="481012"/>
        </p:xfrm>
        <a:graphic>
          <a:graphicData uri="http://schemas.openxmlformats.org/presentationml/2006/ole">
            <mc:AlternateContent xmlns:mc="http://schemas.openxmlformats.org/markup-compatibility/2006">
              <mc:Choice xmlns:v="urn:schemas-microsoft-com:vml" Requires="v">
                <p:oleObj spid="_x0000_s6158" r:id="rId7" imgW="1270635" imgH="228600" progId="Equation.3">
                  <p:embed/>
                </p:oleObj>
              </mc:Choice>
              <mc:Fallback>
                <p:oleObj r:id="rId7" imgW="1270635" imgH="228600" progId="Equation.3">
                  <p:embed/>
                  <p:pic>
                    <p:nvPicPr>
                      <p:cNvPr id="0" name="对象 153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4437063"/>
                        <a:ext cx="266858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3" name="对象 15368"/>
          <p:cNvGraphicFramePr>
            <a:graphicFrameLocks noChangeAspect="1"/>
          </p:cNvGraphicFramePr>
          <p:nvPr/>
        </p:nvGraphicFramePr>
        <p:xfrm>
          <a:off x="2457450" y="5013325"/>
          <a:ext cx="2828925" cy="481013"/>
        </p:xfrm>
        <a:graphic>
          <a:graphicData uri="http://schemas.openxmlformats.org/presentationml/2006/ole">
            <mc:AlternateContent xmlns:mc="http://schemas.openxmlformats.org/markup-compatibility/2006">
              <mc:Choice xmlns:v="urn:schemas-microsoft-com:vml" Requires="v">
                <p:oleObj spid="_x0000_s6159" r:id="rId9" imgW="1347470" imgH="228600" progId="Equation.3">
                  <p:embed/>
                </p:oleObj>
              </mc:Choice>
              <mc:Fallback>
                <p:oleObj r:id="rId9" imgW="1347470" imgH="228600" progId="Equation.3">
                  <p:embed/>
                  <p:pic>
                    <p:nvPicPr>
                      <p:cNvPr id="0" name="对象 153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7450" y="5013325"/>
                        <a:ext cx="28289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4" name="对象 15369"/>
          <p:cNvGraphicFramePr>
            <a:graphicFrameLocks noChangeAspect="1"/>
          </p:cNvGraphicFramePr>
          <p:nvPr/>
        </p:nvGraphicFramePr>
        <p:xfrm>
          <a:off x="2455863" y="5662613"/>
          <a:ext cx="2828925" cy="481012"/>
        </p:xfrm>
        <a:graphic>
          <a:graphicData uri="http://schemas.openxmlformats.org/presentationml/2006/ole">
            <mc:AlternateContent xmlns:mc="http://schemas.openxmlformats.org/markup-compatibility/2006">
              <mc:Choice xmlns:v="urn:schemas-microsoft-com:vml" Requires="v">
                <p:oleObj spid="_x0000_s6160" r:id="rId11" imgW="1347470" imgH="228600" progId="Equation.3">
                  <p:embed/>
                </p:oleObj>
              </mc:Choice>
              <mc:Fallback>
                <p:oleObj r:id="rId11" imgW="1347470" imgH="228600" progId="Equation.3">
                  <p:embed/>
                  <p:pic>
                    <p:nvPicPr>
                      <p:cNvPr id="0" name="对象 153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5863" y="5662613"/>
                        <a:ext cx="28289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3"/>
          <p:cNvSpPr>
            <a:spLocks noRot="1" noChangeArrowheads="1"/>
          </p:cNvSpPr>
          <p:nvPr/>
        </p:nvSpPr>
        <p:spPr bwMode="auto">
          <a:xfrm>
            <a:off x="393700" y="692150"/>
            <a:ext cx="8605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As in standard form, we use b</a:t>
            </a:r>
            <a:r>
              <a:rPr lang="en-US" altLang="zh-CN" sz="2400" baseline="-25000">
                <a:solidFill>
                  <a:srgbClr val="000000"/>
                </a:solidFill>
              </a:rPr>
              <a:t>i</a:t>
            </a:r>
            <a:r>
              <a:rPr lang="en-US" altLang="zh-CN" sz="2400">
                <a:solidFill>
                  <a:srgbClr val="000000"/>
                </a:solidFill>
              </a:rPr>
              <a:t>, c</a:t>
            </a:r>
            <a:r>
              <a:rPr lang="en-US" altLang="zh-CN" sz="2400" baseline="-25000">
                <a:solidFill>
                  <a:srgbClr val="000000"/>
                </a:solidFill>
              </a:rPr>
              <a:t>j</a:t>
            </a:r>
            <a:r>
              <a:rPr lang="en-US" altLang="zh-CN" sz="2400">
                <a:solidFill>
                  <a:srgbClr val="000000"/>
                </a:solidFill>
              </a:rPr>
              <a:t> and a</a:t>
            </a:r>
            <a:r>
              <a:rPr lang="en-US" altLang="zh-CN" sz="2400" baseline="-25000">
                <a:solidFill>
                  <a:srgbClr val="000000"/>
                </a:solidFill>
              </a:rPr>
              <a:t>ij</a:t>
            </a:r>
            <a:r>
              <a:rPr lang="en-US" altLang="zh-CN" sz="2400">
                <a:solidFill>
                  <a:srgbClr val="000000"/>
                </a:solidFill>
              </a:rPr>
              <a:t> to denote constant terms and coefficients. Thus we can concisely define a slack form by a tuple (N, B, A, b, c, v) to denote the slack form   </a:t>
            </a:r>
          </a:p>
        </p:txBody>
      </p:sp>
      <p:pic>
        <p:nvPicPr>
          <p:cNvPr id="22531" name="TextBox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2132013"/>
            <a:ext cx="4321175"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TextBox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3067050"/>
            <a:ext cx="432276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矩形 3"/>
          <p:cNvSpPr>
            <a:spLocks noChangeArrowheads="1"/>
          </p:cNvSpPr>
          <p:nvPr/>
        </p:nvSpPr>
        <p:spPr bwMode="auto">
          <a:xfrm>
            <a:off x="4856163" y="3302000"/>
            <a:ext cx="48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spcBef>
                <a:spcPct val="0"/>
              </a:spcBef>
              <a:buClrTx/>
              <a:buSzTx/>
              <a:buFont typeface="Arial" panose="020B0604020202020204" pitchFamily="34" charset="0"/>
              <a:buNone/>
            </a:pPr>
            <a:r>
              <a:rPr lang="en-US" altLang="zh-CN" sz="2000"/>
              <a:t>for</a:t>
            </a:r>
            <a:endParaRPr lang="zh-CN" altLang="en-US" sz="2000"/>
          </a:p>
        </p:txBody>
      </p:sp>
      <p:pic>
        <p:nvPicPr>
          <p:cNvPr id="22534" name="TextBox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298825"/>
            <a:ext cx="13350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13"/>
          <p:cNvSpPr>
            <a:spLocks noRot="1" noChangeArrowheads="1"/>
          </p:cNvSpPr>
          <p:nvPr/>
        </p:nvSpPr>
        <p:spPr bwMode="auto">
          <a:xfrm>
            <a:off x="466725" y="4314825"/>
            <a:ext cx="78120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Here, the equations is indexed by B and the variables on the right-hand is indexed by 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Rot="1" noChangeArrowheads="1"/>
          </p:cNvSpPr>
          <p:nvPr/>
        </p:nvSpPr>
        <p:spPr bwMode="auto">
          <a:xfrm>
            <a:off x="249238" y="455613"/>
            <a:ext cx="63150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800">
                <a:solidFill>
                  <a:srgbClr val="000000"/>
                </a:solidFill>
              </a:rPr>
              <a:t>For example, in the slack form</a:t>
            </a:r>
          </a:p>
        </p:txBody>
      </p:sp>
      <p:pic>
        <p:nvPicPr>
          <p:cNvPr id="23555" name="TextBox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990600"/>
            <a:ext cx="43211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13"/>
          <p:cNvSpPr>
            <a:spLocks noRot="1" noChangeArrowheads="1"/>
          </p:cNvSpPr>
          <p:nvPr/>
        </p:nvSpPr>
        <p:spPr bwMode="auto">
          <a:xfrm>
            <a:off x="357188" y="3700463"/>
            <a:ext cx="14779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C00000"/>
                </a:solidFill>
              </a:rPr>
              <a:t>We have </a:t>
            </a:r>
          </a:p>
        </p:txBody>
      </p:sp>
      <p:pic>
        <p:nvPicPr>
          <p:cNvPr id="23557" name="TextBox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363" y="1660525"/>
            <a:ext cx="4321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TextBox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276475"/>
            <a:ext cx="43211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TextBox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75" y="2946400"/>
            <a:ext cx="43211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TextBox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275" y="3708400"/>
            <a:ext cx="23050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TextBox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1988" y="3708400"/>
            <a:ext cx="230346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TextBox 1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4425" y="4276725"/>
            <a:ext cx="5316538"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TextBox 1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5988" y="5972175"/>
            <a:ext cx="23050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1064760" y="5349875"/>
                <a:ext cx="2121543" cy="1074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4</m:t>
                                  </m:r>
                                </m:sub>
                              </m:sSub>
                            </m:e>
                          </m:eqArr>
                        </m:e>
                      </m:d>
                      <m:r>
                        <m:rPr>
                          <m:nor/>
                        </m:rPr>
                        <a:rPr lang="en-US" altLang="zh-CN" dirty="0"/>
                        <m:t>=</m:t>
                      </m:r>
                      <m:d>
                        <m:dPr>
                          <m:begChr m:val="{"/>
                          <m:endChr m:val="}"/>
                          <m:ctrlPr>
                            <a:rPr lang="en-US" altLang="zh-CN" i="1" dirty="0">
                              <a:latin typeface="Cambria Math" panose="02040503050406030204" pitchFamily="18" charset="0"/>
                            </a:rPr>
                          </m:ctrlPr>
                        </m:dPr>
                        <m:e>
                          <m:eqArr>
                            <m:eqArrPr>
                              <m:ctrlPr>
                                <a:rPr lang="en-US" altLang="zh-CN" i="1" dirty="0">
                                  <a:latin typeface="Cambria Math" panose="02040503050406030204" pitchFamily="18" charset="0"/>
                                </a:rPr>
                              </m:ctrlPr>
                            </m:eqArrPr>
                            <m:e>
                              <m:r>
                                <a:rPr lang="en-US" altLang="zh-CN" i="1" dirty="0">
                                  <a:latin typeface="Cambria Math" panose="02040503050406030204" pitchFamily="18" charset="0"/>
                                </a:rPr>
                                <m:t>8</m:t>
                              </m:r>
                            </m:e>
                            <m:e>
                              <m:r>
                                <a:rPr lang="en-US" altLang="zh-CN" i="1" dirty="0">
                                  <a:latin typeface="Cambria Math" panose="02040503050406030204" pitchFamily="18" charset="0"/>
                                </a:rPr>
                                <m:t>4</m:t>
                              </m:r>
                            </m:e>
                            <m:e>
                              <m:r>
                                <a:rPr lang="en-US" altLang="zh-CN" i="1" dirty="0">
                                  <a:latin typeface="Cambria Math" panose="02040503050406030204" pitchFamily="18" charset="0"/>
                                </a:rPr>
                                <m:t>18</m:t>
                              </m:r>
                            </m:e>
                          </m:eqArr>
                        </m:e>
                      </m:d>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064760" y="5349875"/>
                <a:ext cx="2121543" cy="1074910"/>
              </a:xfrm>
              <a:prstGeom prst="rect">
                <a:avLst/>
              </a:prstGeom>
              <a:blipFill rotWithShape="1">
                <a:blip r:embed="rId10"/>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3577320" y="5305367"/>
                <a:ext cx="4328429" cy="8398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5</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6</m:t>
                                  </m:r>
                                </m:sub>
                              </m:sSub>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6</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6</m:t>
                                  </m:r>
                                </m:den>
                              </m:f>
                              <m:r>
                                <a:rPr lang="en-US" altLang="zh-CN" i="1">
                                  <a:latin typeface="Cambria Math" panose="02040503050406030204" pitchFamily="18" charset="0"/>
                                </a:rPr>
                                <m:t>,−2/3</m:t>
                              </m:r>
                            </m:e>
                          </m:d>
                        </m:e>
                        <m:sup>
                          <m:r>
                            <a:rPr lang="en-US" altLang="zh-CN" b="0" i="1" smtClean="0">
                              <a:latin typeface="Cambria Math" panose="02040503050406030204" pitchFamily="18" charset="0"/>
                            </a:rPr>
                            <m:t>𝑇</m:t>
                          </m:r>
                        </m:sup>
                      </m:sSup>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3577320" y="5305367"/>
                <a:ext cx="4328429" cy="839845"/>
              </a:xfrm>
              <a:prstGeom prst="rect">
                <a:avLst/>
              </a:prstGeom>
              <a:blipFill rotWithShape="1">
                <a:blip r:embed="rId11"/>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Rot="1" noChangeArrowheads="1"/>
          </p:cNvSpPr>
          <p:nvPr/>
        </p:nvSpPr>
        <p:spPr bwMode="auto">
          <a:xfrm>
            <a:off x="241300" y="903288"/>
            <a:ext cx="89662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The simplex algorithm</a:t>
            </a:r>
          </a:p>
        </p:txBody>
      </p:sp>
      <p:sp>
        <p:nvSpPr>
          <p:cNvPr id="26627" name="Rectangle 13"/>
          <p:cNvSpPr>
            <a:spLocks noRot="1" noChangeArrowheads="1"/>
          </p:cNvSpPr>
          <p:nvPr/>
        </p:nvSpPr>
        <p:spPr bwMode="auto">
          <a:xfrm>
            <a:off x="241300" y="1647825"/>
            <a:ext cx="896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Consider the following linear program in standard form:</a:t>
            </a:r>
          </a:p>
        </p:txBody>
      </p:sp>
      <p:sp>
        <p:nvSpPr>
          <p:cNvPr id="26628" name="Rectangle 13"/>
          <p:cNvSpPr>
            <a:spLocks noRot="1" noChangeArrowheads="1"/>
          </p:cNvSpPr>
          <p:nvPr/>
        </p:nvSpPr>
        <p:spPr bwMode="auto">
          <a:xfrm>
            <a:off x="682625" y="249237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C00000"/>
                </a:solidFill>
              </a:rPr>
              <a:t>Maximize:</a:t>
            </a:r>
          </a:p>
        </p:txBody>
      </p:sp>
      <p:sp>
        <p:nvSpPr>
          <p:cNvPr id="26629" name="Rectangle 13"/>
          <p:cNvSpPr>
            <a:spLocks noRot="1" noChangeArrowheads="1"/>
          </p:cNvSpPr>
          <p:nvPr/>
        </p:nvSpPr>
        <p:spPr bwMode="auto">
          <a:xfrm>
            <a:off x="682625" y="350202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C00000"/>
                </a:solidFill>
              </a:rPr>
              <a:t>Subject to: </a:t>
            </a:r>
          </a:p>
        </p:txBody>
      </p:sp>
      <p:pic>
        <p:nvPicPr>
          <p:cNvPr id="26630" name="TextBox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2908300"/>
            <a:ext cx="21574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TextBox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3917950"/>
            <a:ext cx="21574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TextBox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288" y="4452938"/>
            <a:ext cx="32559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TextBox 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925" y="4937125"/>
            <a:ext cx="3249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TextBox 3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975" y="5421313"/>
            <a:ext cx="3255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Rot="1" noChangeArrowheads="1"/>
          </p:cNvSpPr>
          <p:nvPr/>
        </p:nvSpPr>
        <p:spPr bwMode="auto">
          <a:xfrm>
            <a:off x="341313" y="619125"/>
            <a:ext cx="846137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In order to use the simplex algorithm, we must convert the linear program into slack form</a:t>
            </a:r>
          </a:p>
        </p:txBody>
      </p:sp>
      <p:sp>
        <p:nvSpPr>
          <p:cNvPr id="27651" name="Rectangle 13"/>
          <p:cNvSpPr>
            <a:spLocks noRot="1" noChangeArrowheads="1"/>
          </p:cNvSpPr>
          <p:nvPr/>
        </p:nvSpPr>
        <p:spPr bwMode="auto">
          <a:xfrm>
            <a:off x="466725" y="1535113"/>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C00000"/>
                </a:solidFill>
              </a:rPr>
              <a:t>Maximize:</a:t>
            </a:r>
          </a:p>
        </p:txBody>
      </p:sp>
      <p:sp>
        <p:nvSpPr>
          <p:cNvPr id="27652" name="Rectangle 13"/>
          <p:cNvSpPr>
            <a:spLocks noRot="1" noChangeArrowheads="1"/>
          </p:cNvSpPr>
          <p:nvPr/>
        </p:nvSpPr>
        <p:spPr bwMode="auto">
          <a:xfrm>
            <a:off x="466725" y="2470150"/>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C00000"/>
                </a:solidFill>
              </a:rPr>
              <a:t>Subject to: </a:t>
            </a:r>
          </a:p>
        </p:txBody>
      </p:sp>
      <p:pic>
        <p:nvPicPr>
          <p:cNvPr id="27653" name="TextBox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1931988"/>
            <a:ext cx="21574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TextBox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575" y="2913063"/>
            <a:ext cx="40227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TextBox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575" y="3443288"/>
            <a:ext cx="40227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TextBox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1575" y="4064000"/>
            <a:ext cx="40227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Rectangle 13"/>
          <p:cNvSpPr>
            <a:spLocks noRot="1" noChangeArrowheads="1"/>
          </p:cNvSpPr>
          <p:nvPr/>
        </p:nvSpPr>
        <p:spPr bwMode="auto">
          <a:xfrm>
            <a:off x="220663" y="4659313"/>
            <a:ext cx="84629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This system has 3 equations and 6 variables, and therefore has an infinite number of solutions.</a:t>
            </a:r>
          </a:p>
        </p:txBody>
      </p:sp>
      <p:sp>
        <p:nvSpPr>
          <p:cNvPr id="27658" name="Rectangle 13"/>
          <p:cNvSpPr>
            <a:spLocks noRot="1" noChangeArrowheads="1"/>
          </p:cNvSpPr>
          <p:nvPr/>
        </p:nvSpPr>
        <p:spPr bwMode="auto">
          <a:xfrm>
            <a:off x="220663" y="536257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C00000"/>
                </a:solidFill>
              </a:rPr>
              <a:t>Basic solution:</a:t>
            </a:r>
          </a:p>
        </p:txBody>
      </p:sp>
      <p:pic>
        <p:nvPicPr>
          <p:cNvPr id="27659" name="TextBox 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5341938"/>
            <a:ext cx="4902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Rectangle 13"/>
          <p:cNvSpPr>
            <a:spLocks noRot="1" noChangeArrowheads="1"/>
          </p:cNvSpPr>
          <p:nvPr/>
        </p:nvSpPr>
        <p:spPr bwMode="auto">
          <a:xfrm>
            <a:off x="220663" y="5867400"/>
            <a:ext cx="8966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If a basic solution is also feasible, we call it a basic feasible solution.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Rot="1" noChangeArrowheads="1"/>
          </p:cNvSpPr>
          <p:nvPr/>
        </p:nvSpPr>
        <p:spPr bwMode="auto">
          <a:xfrm>
            <a:off x="414338" y="566738"/>
            <a:ext cx="7742237"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Since the third constraint is the tightest constraint, we switch x</a:t>
            </a:r>
            <a:r>
              <a:rPr lang="en-US" altLang="zh-CN" sz="2400" baseline="-25000">
                <a:solidFill>
                  <a:srgbClr val="000000"/>
                </a:solidFill>
              </a:rPr>
              <a:t>1</a:t>
            </a:r>
            <a:r>
              <a:rPr lang="en-US" altLang="zh-CN" sz="2400">
                <a:solidFill>
                  <a:srgbClr val="000000"/>
                </a:solidFill>
              </a:rPr>
              <a:t> and x</a:t>
            </a:r>
            <a:r>
              <a:rPr lang="en-US" altLang="zh-CN" sz="2400" baseline="-25000">
                <a:solidFill>
                  <a:srgbClr val="000000"/>
                </a:solidFill>
              </a:rPr>
              <a:t>6</a:t>
            </a:r>
            <a:r>
              <a:rPr lang="en-US" altLang="zh-CN" sz="2400">
                <a:solidFill>
                  <a:srgbClr val="000000"/>
                </a:solidFill>
              </a:rPr>
              <a:t>. </a:t>
            </a:r>
          </a:p>
        </p:txBody>
      </p:sp>
      <p:sp>
        <p:nvSpPr>
          <p:cNvPr id="29699" name="Rectangle 13"/>
          <p:cNvSpPr>
            <a:spLocks noRot="1" noChangeArrowheads="1"/>
          </p:cNvSpPr>
          <p:nvPr/>
        </p:nvSpPr>
        <p:spPr bwMode="auto">
          <a:xfrm>
            <a:off x="-903288" y="1871663"/>
            <a:ext cx="6194426"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000000"/>
                </a:solidFill>
              </a:rPr>
              <a:t>The linear program is rewritten as </a:t>
            </a:r>
          </a:p>
        </p:txBody>
      </p:sp>
      <p:pic>
        <p:nvPicPr>
          <p:cNvPr id="29700" name="TextBox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2206625"/>
            <a:ext cx="36703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TextBox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8" y="1301750"/>
            <a:ext cx="4022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13"/>
          <p:cNvSpPr>
            <a:spLocks noRot="1" noChangeArrowheads="1"/>
          </p:cNvSpPr>
          <p:nvPr/>
        </p:nvSpPr>
        <p:spPr bwMode="auto">
          <a:xfrm>
            <a:off x="404813" y="4670425"/>
            <a:ext cx="8966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The operation is call pivot.</a:t>
            </a:r>
          </a:p>
        </p:txBody>
      </p:sp>
      <p:sp>
        <p:nvSpPr>
          <p:cNvPr id="29703" name="Rectangle 13"/>
          <p:cNvSpPr>
            <a:spLocks noRot="1" noChangeArrowheads="1"/>
          </p:cNvSpPr>
          <p:nvPr/>
        </p:nvSpPr>
        <p:spPr bwMode="auto">
          <a:xfrm>
            <a:off x="177800" y="5270500"/>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C00000"/>
                </a:solidFill>
              </a:rPr>
              <a:t>New basic solution:</a:t>
            </a:r>
          </a:p>
        </p:txBody>
      </p:sp>
      <p:pic>
        <p:nvPicPr>
          <p:cNvPr id="29704" name="TextBox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0" y="5278438"/>
            <a:ext cx="4902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Rectangle 13"/>
          <p:cNvSpPr>
            <a:spLocks noRot="1" noChangeArrowheads="1"/>
          </p:cNvSpPr>
          <p:nvPr/>
        </p:nvSpPr>
        <p:spPr bwMode="auto">
          <a:xfrm>
            <a:off x="685800" y="5868988"/>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C00000"/>
                </a:solidFill>
              </a:rPr>
              <a:t>New objective function: </a:t>
            </a:r>
          </a:p>
        </p:txBody>
      </p:sp>
      <p:pic>
        <p:nvPicPr>
          <p:cNvPr id="29706" name="TextBox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924175"/>
            <a:ext cx="327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TextBox 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6863" y="3511550"/>
            <a:ext cx="32797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TextBox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863" y="4062413"/>
            <a:ext cx="32797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TextBox 2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250" y="5840413"/>
            <a:ext cx="37417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3"/>
          <p:cNvSpPr>
            <a:spLocks noRot="1" noChangeArrowheads="1"/>
          </p:cNvSpPr>
          <p:nvPr/>
        </p:nvSpPr>
        <p:spPr bwMode="auto">
          <a:xfrm>
            <a:off x="322263" y="554038"/>
            <a:ext cx="84613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Since the third constraint is the tightest constraint again, we switch x</a:t>
            </a:r>
            <a:r>
              <a:rPr lang="en-US" altLang="zh-CN" sz="2400" baseline="-25000">
                <a:solidFill>
                  <a:srgbClr val="000000"/>
                </a:solidFill>
              </a:rPr>
              <a:t>3</a:t>
            </a:r>
            <a:r>
              <a:rPr lang="en-US" altLang="zh-CN" sz="2400">
                <a:solidFill>
                  <a:srgbClr val="000000"/>
                </a:solidFill>
              </a:rPr>
              <a:t> and x</a:t>
            </a:r>
            <a:r>
              <a:rPr lang="en-US" altLang="zh-CN" sz="2400" baseline="-25000">
                <a:solidFill>
                  <a:srgbClr val="000000"/>
                </a:solidFill>
              </a:rPr>
              <a:t>5</a:t>
            </a:r>
            <a:r>
              <a:rPr lang="en-US" altLang="zh-CN" sz="2400">
                <a:solidFill>
                  <a:srgbClr val="000000"/>
                </a:solidFill>
              </a:rPr>
              <a:t>. </a:t>
            </a:r>
          </a:p>
        </p:txBody>
      </p:sp>
      <p:sp>
        <p:nvSpPr>
          <p:cNvPr id="30723" name="Rectangle 13"/>
          <p:cNvSpPr>
            <a:spLocks noRot="1" noChangeArrowheads="1"/>
          </p:cNvSpPr>
          <p:nvPr/>
        </p:nvSpPr>
        <p:spPr bwMode="auto">
          <a:xfrm>
            <a:off x="-542925" y="1562100"/>
            <a:ext cx="53324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000000"/>
                </a:solidFill>
              </a:rPr>
              <a:t>The linear program is rewritten as </a:t>
            </a:r>
          </a:p>
        </p:txBody>
      </p:sp>
      <p:pic>
        <p:nvPicPr>
          <p:cNvPr id="30724" name="TextBox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2005013"/>
            <a:ext cx="374173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13"/>
          <p:cNvSpPr>
            <a:spLocks noRot="1" noChangeArrowheads="1"/>
          </p:cNvSpPr>
          <p:nvPr/>
        </p:nvSpPr>
        <p:spPr bwMode="auto">
          <a:xfrm>
            <a:off x="-12700" y="500697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C00000"/>
                </a:solidFill>
              </a:rPr>
              <a:t>New basic solution:</a:t>
            </a:r>
          </a:p>
        </p:txBody>
      </p:sp>
      <p:pic>
        <p:nvPicPr>
          <p:cNvPr id="30726" name="TextBox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4829175"/>
            <a:ext cx="49022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13"/>
          <p:cNvSpPr>
            <a:spLocks noRot="1" noChangeArrowheads="1"/>
          </p:cNvSpPr>
          <p:nvPr/>
        </p:nvSpPr>
        <p:spPr bwMode="auto">
          <a:xfrm>
            <a:off x="466725" y="5757863"/>
            <a:ext cx="3168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C00000"/>
                </a:solidFill>
              </a:rPr>
              <a:t>New objective function: </a:t>
            </a:r>
          </a:p>
        </p:txBody>
      </p:sp>
      <p:pic>
        <p:nvPicPr>
          <p:cNvPr id="30728" name="TextBox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850" y="2787650"/>
            <a:ext cx="32797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TextBox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2850" y="3382963"/>
            <a:ext cx="32797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TextBox 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8088" y="4002088"/>
            <a:ext cx="32797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1" name="TextBox 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1288" y="5605463"/>
            <a:ext cx="374173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Rot="1" noChangeArrowheads="1"/>
          </p:cNvSpPr>
          <p:nvPr>
            <p:ph type="subTitle" idx="4294967295"/>
          </p:nvPr>
        </p:nvSpPr>
        <p:spPr>
          <a:xfrm>
            <a:off x="538163" y="511175"/>
            <a:ext cx="5580062" cy="665163"/>
          </a:xfrm>
        </p:spPr>
        <p:txBody>
          <a:bodyPr/>
          <a:lstStyle/>
          <a:p>
            <a:pPr marL="0" indent="0" eaLnBrk="1" hangingPunct="1">
              <a:buFont typeface="Wingdings" panose="05000000000000000000" pitchFamily="2" charset="2"/>
              <a:buNone/>
            </a:pPr>
            <a:r>
              <a:rPr lang="en-US" altLang="zh-CN" sz="4700">
                <a:solidFill>
                  <a:srgbClr val="000000"/>
                </a:solidFill>
              </a:rPr>
              <a:t>A Political Problem</a:t>
            </a:r>
            <a:endParaRPr lang="zh-CN" altLang="en-US" sz="4700">
              <a:solidFill>
                <a:srgbClr val="000000"/>
              </a:solidFill>
            </a:endParaRPr>
          </a:p>
        </p:txBody>
      </p:sp>
      <p:graphicFrame>
        <p:nvGraphicFramePr>
          <p:cNvPr id="4099" name="表格 4098"/>
          <p:cNvGraphicFramePr/>
          <p:nvPr>
            <p:extLst>
              <p:ext uri="{D42A27DB-BD31-4B8C-83A1-F6EECF244321}">
                <p14:modId xmlns:p14="http://schemas.microsoft.com/office/powerpoint/2010/main" val="1060123674"/>
              </p:ext>
            </p:extLst>
          </p:nvPr>
        </p:nvGraphicFramePr>
        <p:xfrm>
          <a:off x="1524000" y="1555750"/>
          <a:ext cx="6143340" cy="1950630"/>
        </p:xfrm>
        <a:graphic>
          <a:graphicData uri="http://schemas.openxmlformats.org/drawingml/2006/table">
            <a:tbl>
              <a:tblPr/>
              <a:tblGrid>
                <a:gridCol w="160734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512000">
                  <a:extLst>
                    <a:ext uri="{9D8B030D-6E8A-4147-A177-3AD203B41FA5}">
                      <a16:colId xmlns:a16="http://schemas.microsoft.com/office/drawing/2014/main" val="20003"/>
                    </a:ext>
                  </a:extLst>
                </a:gridCol>
              </a:tblGrid>
              <a:tr h="366630">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b="1" dirty="0">
                          <a:solidFill>
                            <a:srgbClr val="001D32"/>
                          </a:solidFill>
                          <a:latin typeface="Times New Roman" panose="02020603050405020304" pitchFamily="18" charset="0"/>
                        </a:rPr>
                        <a:t>Policy</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b="1" dirty="0">
                          <a:solidFill>
                            <a:srgbClr val="001D32"/>
                          </a:solidFill>
                          <a:latin typeface="Times New Roman" panose="02020603050405020304" pitchFamily="18" charset="0"/>
                        </a:rPr>
                        <a:t>urban</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b="1" dirty="0">
                          <a:solidFill>
                            <a:srgbClr val="001D32"/>
                          </a:solidFill>
                          <a:latin typeface="Times New Roman" panose="02020603050405020304" pitchFamily="18" charset="0"/>
                        </a:rPr>
                        <a:t>suburban</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b="1" dirty="0">
                          <a:solidFill>
                            <a:srgbClr val="001D32"/>
                          </a:solidFill>
                          <a:latin typeface="Times New Roman" panose="02020603050405020304" pitchFamily="18" charset="0"/>
                        </a:rPr>
                        <a:t>rural</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extLst>
                  <a:ext uri="{0D108BD9-81ED-4DB2-BD59-A6C34878D82A}">
                    <a16:rowId xmlns:a16="http://schemas.microsoft.com/office/drawing/2014/main" val="10000"/>
                  </a:ext>
                </a:extLst>
              </a:tr>
              <a:tr h="396000">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Build roads</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7FC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-2</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7FC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5</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7FC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3</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7FCFF">
                        <a:alpha val="100000"/>
                      </a:srgbClr>
                    </a:solidFill>
                  </a:tcPr>
                </a:tc>
                <a:extLst>
                  <a:ext uri="{0D108BD9-81ED-4DB2-BD59-A6C34878D82A}">
                    <a16:rowId xmlns:a16="http://schemas.microsoft.com/office/drawing/2014/main" val="10001"/>
                  </a:ext>
                </a:extLst>
              </a:tr>
              <a:tr h="396000">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Gun control</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BFD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8</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BFD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2</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BFD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-5</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BFDFF">
                        <a:alpha val="100000"/>
                      </a:srgbClr>
                    </a:solidFill>
                  </a:tcPr>
                </a:tc>
                <a:extLst>
                  <a:ext uri="{0D108BD9-81ED-4DB2-BD59-A6C34878D82A}">
                    <a16:rowId xmlns:a16="http://schemas.microsoft.com/office/drawing/2014/main" val="10002"/>
                  </a:ext>
                </a:extLst>
              </a:tr>
              <a:tr h="396000">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Farm subsidies</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7FC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0</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7FC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0</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7FC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10</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7FCFF">
                        <a:alpha val="100000"/>
                      </a:srgbClr>
                    </a:solidFill>
                  </a:tcPr>
                </a:tc>
                <a:extLst>
                  <a:ext uri="{0D108BD9-81ED-4DB2-BD59-A6C34878D82A}">
                    <a16:rowId xmlns:a16="http://schemas.microsoft.com/office/drawing/2014/main" val="10003"/>
                  </a:ext>
                </a:extLst>
              </a:tr>
              <a:tr h="396000">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Gasoline tax</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BFD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10</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BFD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0</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BFDFF">
                        <a:alpha val="100000"/>
                      </a:srgbClr>
                    </a:solidFill>
                  </a:tcPr>
                </a:tc>
                <a:tc>
                  <a:txBody>
                    <a:bodyPr/>
                    <a:lstStyle>
                      <a:lvl1pPr marL="342900" lvl="0" indent="-342900" algn="l" defTabSz="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lvl="1" indent="-285750" algn="l" defTabSz="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lvl="2"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lvl="3" indent="-228600" algn="l" defTabSz="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lvl="4" indent="-228600" algn="l" defTabSz="0" eaLnBrk="0" fontAlgn="base" latinLnBrk="0" hangingPunct="0">
                        <a:lnSpc>
                          <a:spcPct val="100000"/>
                        </a:lnSpc>
                        <a:spcBef>
                          <a:spcPct val="20000"/>
                        </a:spcBef>
                        <a:spcAft>
                          <a:spcPct val="0"/>
                        </a:spcAft>
                        <a:buClr>
                          <a:schemeClr val="hlink"/>
                        </a:buClr>
                        <a:buSzPct val="85000"/>
                        <a:buFont typeface="Wingdings" panose="05000000000000000000" pitchFamily="2" charset="2"/>
                        <a:buChar char="v"/>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hangingPunct="1">
                        <a:spcBef>
                          <a:spcPct val="0"/>
                        </a:spcBef>
                        <a:buClrTx/>
                        <a:buSzPct val="100000"/>
                        <a:buFont typeface="Arial" panose="020B0604020202020204" pitchFamily="34" charset="0"/>
                        <a:buNone/>
                      </a:pPr>
                      <a:r>
                        <a:rPr lang="en-US" altLang="zh-CN" sz="1800" dirty="0">
                          <a:solidFill>
                            <a:srgbClr val="007A77"/>
                          </a:solidFill>
                          <a:latin typeface="Times New Roman" panose="02020603050405020304" pitchFamily="18" charset="0"/>
                        </a:rPr>
                        <a:t>-2</a:t>
                      </a:r>
                    </a:p>
                  </a:txBody>
                  <a:tcPr marT="45730" marB="4573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BFDFF">
                        <a:alpha val="100000"/>
                      </a:srgbClr>
                    </a:solidFill>
                  </a:tcPr>
                </a:tc>
                <a:extLst>
                  <a:ext uri="{0D108BD9-81ED-4DB2-BD59-A6C34878D82A}">
                    <a16:rowId xmlns:a16="http://schemas.microsoft.com/office/drawing/2014/main" val="10004"/>
                  </a:ext>
                </a:extLst>
              </a:tr>
            </a:tbl>
          </a:graphicData>
        </a:graphic>
      </p:graphicFrame>
      <p:sp>
        <p:nvSpPr>
          <p:cNvPr id="5155" name="TextBox 2"/>
          <p:cNvSpPr txBox="1">
            <a:spLocks noChangeArrowheads="1"/>
          </p:cNvSpPr>
          <p:nvPr/>
        </p:nvSpPr>
        <p:spPr bwMode="auto">
          <a:xfrm>
            <a:off x="1524000" y="4365625"/>
            <a:ext cx="8067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spcBef>
                <a:spcPct val="0"/>
              </a:spcBef>
              <a:buClrTx/>
              <a:buSzTx/>
              <a:buFont typeface="Arial" panose="020B0604020202020204" pitchFamily="34" charset="0"/>
              <a:buNone/>
            </a:pPr>
            <a:r>
              <a:rPr lang="en-US" altLang="zh-CN" sz="2400">
                <a:solidFill>
                  <a:srgbClr val="000000"/>
                </a:solidFill>
              </a:rPr>
              <a:t>The effect of policies on voters. </a:t>
            </a:r>
            <a:endParaRPr lang="zh-CN" altLang="en-US"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3"/>
          <p:cNvSpPr>
            <a:spLocks noRot="1" noChangeArrowheads="1"/>
          </p:cNvSpPr>
          <p:nvPr/>
        </p:nvSpPr>
        <p:spPr bwMode="auto">
          <a:xfrm>
            <a:off x="322263" y="590550"/>
            <a:ext cx="896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dirty="0">
                <a:solidFill>
                  <a:srgbClr val="000000"/>
                </a:solidFill>
              </a:rPr>
              <a:t>Now the only way to increase the objective value is to increase x</a:t>
            </a:r>
            <a:r>
              <a:rPr lang="en-US" altLang="zh-CN" sz="2400" baseline="-25000" dirty="0">
                <a:solidFill>
                  <a:srgbClr val="000000"/>
                </a:solidFill>
              </a:rPr>
              <a:t>2</a:t>
            </a:r>
            <a:r>
              <a:rPr lang="en-US" altLang="zh-CN" sz="2400" dirty="0">
                <a:solidFill>
                  <a:srgbClr val="000000"/>
                </a:solidFill>
              </a:rPr>
              <a:t>. </a:t>
            </a:r>
          </a:p>
        </p:txBody>
      </p:sp>
      <p:sp>
        <p:nvSpPr>
          <p:cNvPr id="31747" name="Rectangle 13"/>
          <p:cNvSpPr>
            <a:spLocks noRot="1" noChangeArrowheads="1"/>
          </p:cNvSpPr>
          <p:nvPr/>
        </p:nvSpPr>
        <p:spPr bwMode="auto">
          <a:xfrm>
            <a:off x="-974725" y="1265238"/>
            <a:ext cx="61960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dirty="0">
                <a:solidFill>
                  <a:srgbClr val="000000"/>
                </a:solidFill>
              </a:rPr>
              <a:t>The linear program is rewritten as </a:t>
            </a:r>
          </a:p>
        </p:txBody>
      </p:sp>
      <p:pic>
        <p:nvPicPr>
          <p:cNvPr id="31748" name="TextBox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00" y="1554163"/>
            <a:ext cx="374173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13"/>
          <p:cNvSpPr>
            <a:spLocks noRot="1" noChangeArrowheads="1"/>
          </p:cNvSpPr>
          <p:nvPr/>
        </p:nvSpPr>
        <p:spPr bwMode="auto">
          <a:xfrm>
            <a:off x="352425" y="5006975"/>
            <a:ext cx="43164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000">
                <a:solidFill>
                  <a:srgbClr val="C00000"/>
                </a:solidFill>
              </a:rPr>
              <a:t>Basic solution(also optimal solution):</a:t>
            </a:r>
          </a:p>
        </p:txBody>
      </p:sp>
      <p:pic>
        <p:nvPicPr>
          <p:cNvPr id="31750" name="TextBox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4968875"/>
            <a:ext cx="49069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13"/>
          <p:cNvSpPr>
            <a:spLocks noRot="1" noChangeArrowheads="1"/>
          </p:cNvSpPr>
          <p:nvPr/>
        </p:nvSpPr>
        <p:spPr bwMode="auto">
          <a:xfrm>
            <a:off x="538163" y="5749925"/>
            <a:ext cx="8966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C00000"/>
                </a:solidFill>
              </a:rPr>
              <a:t>Objective function(also final solution) :</a:t>
            </a:r>
          </a:p>
        </p:txBody>
      </p:sp>
      <p:pic>
        <p:nvPicPr>
          <p:cNvPr id="31752" name="TextBox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8925" y="2271713"/>
            <a:ext cx="327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TextBox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0513" y="2795588"/>
            <a:ext cx="32797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TextBox 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327400"/>
            <a:ext cx="327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TextBox 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5363" y="5732463"/>
            <a:ext cx="17319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3"/>
          <p:cNvSpPr>
            <a:spLocks noRot="1" noChangeArrowheads="1"/>
          </p:cNvSpPr>
          <p:nvPr/>
        </p:nvSpPr>
        <p:spPr bwMode="auto">
          <a:xfrm>
            <a:off x="288925" y="4032250"/>
            <a:ext cx="85661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All coefficients in the objective function are negative, as means the basic solution is the optimal solution.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90162"/>
            <a:ext cx="7886700" cy="4299810"/>
          </a:xfrm>
        </p:spPr>
        <p:txBody>
          <a:bodyPr>
            <a:normAutofit/>
          </a:bodyPr>
          <a:lstStyle/>
          <a:p>
            <a:pPr marL="0" indent="0" algn="just">
              <a:buNone/>
            </a:pPr>
            <a:r>
              <a:rPr lang="en-US" altLang="zh-CN" sz="2400" dirty="0">
                <a:latin typeface="Times New Roman" panose="02020603050405020304" pitchFamily="18" charset="0"/>
                <a:cs typeface="Times New Roman" panose="02020603050405020304" pitchFamily="18" charset="0"/>
              </a:rPr>
              <a:t>Exercise1</a:t>
            </a:r>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2000" dirty="0">
                <a:latin typeface="Times New Roman" panose="02020603050405020304" pitchFamily="18" charset="0"/>
                <a:cs typeface="Times New Roman" panose="02020603050405020304" pitchFamily="18" charset="0"/>
              </a:rPr>
              <a:t>A company plans to manufacture two products. It is known that the time of equipment A and equipment B respectively occupied by manufacturing one ton, the time of the debugging process and the time available for these two products each day, and the profit when selling one ton each are shown in the following table. Ask the company how many tons each of the two products should be manufactured to maximize the profit. Solve with simplex algorithm.</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16683083"/>
              </p:ext>
            </p:extLst>
          </p:nvPr>
        </p:nvGraphicFramePr>
        <p:xfrm>
          <a:off x="1098000" y="3861198"/>
          <a:ext cx="6948000" cy="1980000"/>
        </p:xfrm>
        <a:graphic>
          <a:graphicData uri="http://schemas.openxmlformats.org/drawingml/2006/table">
            <a:tbl>
              <a:tblPr firstRow="1" bandRow="1">
                <a:tableStyleId>{5C22544A-7EE6-4342-B048-85BDC9FD1C3A}</a:tableStyleId>
              </a:tblPr>
              <a:tblGrid>
                <a:gridCol w="2088000">
                  <a:extLst>
                    <a:ext uri="{9D8B030D-6E8A-4147-A177-3AD203B41FA5}">
                      <a16:colId xmlns:a16="http://schemas.microsoft.com/office/drawing/2014/main" val="20000"/>
                    </a:ext>
                  </a:extLst>
                </a:gridCol>
                <a:gridCol w="1620000">
                  <a:extLst>
                    <a:ext uri="{9D8B030D-6E8A-4147-A177-3AD203B41FA5}">
                      <a16:colId xmlns:a16="http://schemas.microsoft.com/office/drawing/2014/main" val="20001"/>
                    </a:ext>
                  </a:extLst>
                </a:gridCol>
                <a:gridCol w="1620000">
                  <a:extLst>
                    <a:ext uri="{9D8B030D-6E8A-4147-A177-3AD203B41FA5}">
                      <a16:colId xmlns:a16="http://schemas.microsoft.com/office/drawing/2014/main" val="20002"/>
                    </a:ext>
                  </a:extLst>
                </a:gridCol>
                <a:gridCol w="1620000">
                  <a:extLst>
                    <a:ext uri="{9D8B030D-6E8A-4147-A177-3AD203B41FA5}">
                      <a16:colId xmlns:a16="http://schemas.microsoft.com/office/drawing/2014/main" val="20003"/>
                    </a:ext>
                  </a:extLst>
                </a:gridCol>
              </a:tblGrid>
              <a:tr h="396000">
                <a:tc>
                  <a:txBody>
                    <a:bodyPr/>
                    <a:lstStyle/>
                    <a:p>
                      <a:pPr algn="ctr"/>
                      <a:r>
                        <a:rPr lang="en-US" altLang="zh-CN" sz="1800" dirty="0">
                          <a:latin typeface="Times New Roman" panose="02020603050405020304" pitchFamily="18" charset="0"/>
                          <a:cs typeface="Times New Roman" panose="02020603050405020304" pitchFamily="18" charset="0"/>
                        </a:rPr>
                        <a:t>Project </a:t>
                      </a: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Product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Product 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Available Time </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396000">
                <a:tc>
                  <a:txBody>
                    <a:bodyPr/>
                    <a:lstStyle/>
                    <a:p>
                      <a:pPr algn="ctr"/>
                      <a:r>
                        <a:rPr lang="en-US" altLang="zh-CN" sz="1800" dirty="0">
                          <a:latin typeface="Times New Roman" panose="02020603050405020304" pitchFamily="18" charset="0"/>
                          <a:cs typeface="Times New Roman" panose="02020603050405020304" pitchFamily="18" charset="0"/>
                        </a:rPr>
                        <a:t>Equipment A  /h</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0</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5</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15</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96000">
                <a:tc>
                  <a:txBody>
                    <a:bodyPr/>
                    <a:lstStyle/>
                    <a:p>
                      <a:pPr algn="ctr"/>
                      <a:r>
                        <a:rPr lang="en-US" altLang="zh-CN" sz="1800" dirty="0">
                          <a:latin typeface="Times New Roman" panose="02020603050405020304" pitchFamily="18" charset="0"/>
                          <a:cs typeface="Times New Roman" panose="02020603050405020304" pitchFamily="18" charset="0"/>
                        </a:rPr>
                        <a:t>Equipment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B  /h</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6</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24</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96000">
                <a:tc>
                  <a:txBody>
                    <a:bodyPr/>
                    <a:lstStyle/>
                    <a:p>
                      <a:pPr algn="ctr"/>
                      <a:r>
                        <a:rPr lang="en-US" altLang="zh-CN" sz="1800" dirty="0">
                          <a:latin typeface="Times New Roman" panose="02020603050405020304" pitchFamily="18" charset="0"/>
                          <a:cs typeface="Times New Roman" panose="02020603050405020304" pitchFamily="18" charset="0"/>
                        </a:rPr>
                        <a:t>Debugging process/h</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5</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96000">
                <a:tc>
                  <a:txBody>
                    <a:bodyPr/>
                    <a:lstStyle/>
                    <a:p>
                      <a:pPr algn="ctr"/>
                      <a:r>
                        <a:rPr lang="en-US" altLang="zh-CN" sz="1800" dirty="0">
                          <a:latin typeface="Times New Roman" panose="02020603050405020304" pitchFamily="18" charset="0"/>
                          <a:cs typeface="Times New Roman" panose="02020603050405020304" pitchFamily="18" charset="0"/>
                        </a:rPr>
                        <a:t>Profit </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/10000 yuan</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endParaRPr lang="zh-CN" altLang="en-US"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236770"/>
                <a:ext cx="7886700" cy="5899640"/>
              </a:xfrm>
            </p:spPr>
            <p:txBody>
              <a:bodyPr>
                <a:normAutofit/>
              </a:bodyPr>
              <a:lstStyle/>
              <a:p>
                <a:pPr marL="0" indent="0">
                  <a:buNone/>
                </a:pPr>
                <a:r>
                  <a:rPr lang="en-US" altLang="zh-CN" sz="1950" dirty="0">
                    <a:latin typeface="Times New Roman" panose="02020603050405020304" pitchFamily="18" charset="0"/>
                    <a:cs typeface="Times New Roman" panose="02020603050405020304" pitchFamily="18" charset="0"/>
                  </a:rPr>
                  <a:t>Use variables </a:t>
                </a:r>
                <a14:m>
                  <m:oMath xmlns:m="http://schemas.openxmlformats.org/officeDocument/2006/math">
                    <m:sSub>
                      <m:sSubPr>
                        <m:ctrlPr>
                          <a:rPr lang="en-US" altLang="zh-CN" sz="1950" i="1">
                            <a:latin typeface="Cambria Math" panose="02040503050406030204" pitchFamily="18" charset="0"/>
                          </a:rPr>
                        </m:ctrlPr>
                      </m:sSubPr>
                      <m:e>
                        <m:r>
                          <m:rPr>
                            <m:sty m:val="p"/>
                          </m:rPr>
                          <a:rPr lang="en-US" altLang="zh-CN" sz="1950" i="1">
                            <a:latin typeface="Cambria Math" panose="02040503050406030204" pitchFamily="18" charset="0"/>
                          </a:rPr>
                          <m:t>x</m:t>
                        </m:r>
                      </m:e>
                      <m:sub>
                        <m:r>
                          <a:rPr lang="en-US" altLang="zh-CN" sz="1950" i="1">
                            <a:latin typeface="Cambria Math" panose="02040503050406030204" pitchFamily="18" charset="0"/>
                          </a:rPr>
                          <m:t>1</m:t>
                        </m:r>
                      </m:sub>
                    </m:sSub>
                  </m:oMath>
                </a14:m>
                <a:r>
                  <a:rPr lang="en-US" altLang="zh-CN" sz="195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1950" i="1">
                            <a:latin typeface="Cambria Math" panose="02040503050406030204" pitchFamily="18" charset="0"/>
                          </a:rPr>
                        </m:ctrlPr>
                      </m:sSubPr>
                      <m:e>
                        <m:r>
                          <m:rPr>
                            <m:sty m:val="p"/>
                          </m:rPr>
                          <a:rPr lang="en-US" altLang="zh-CN" sz="1950" i="1">
                            <a:latin typeface="Cambria Math" panose="02040503050406030204" pitchFamily="18" charset="0"/>
                          </a:rPr>
                          <m:t>x</m:t>
                        </m:r>
                      </m:e>
                      <m:sub>
                        <m:r>
                          <a:rPr lang="en-US" altLang="zh-CN" sz="1950" i="1">
                            <a:latin typeface="Cambria Math" panose="02040503050406030204" pitchFamily="18" charset="0"/>
                          </a:rPr>
                          <m:t>2</m:t>
                        </m:r>
                      </m:sub>
                    </m:sSub>
                    <m:r>
                      <a:rPr lang="en-US" altLang="zh-CN" sz="1950" i="1">
                        <a:latin typeface="Cambria Math" panose="02040503050406030204" pitchFamily="18" charset="0"/>
                      </a:rPr>
                      <m:t> </m:t>
                    </m:r>
                  </m:oMath>
                </a14:m>
                <a:r>
                  <a:rPr lang="en-US" altLang="zh-CN" sz="1950" dirty="0">
                    <a:latin typeface="Times New Roman" panose="02020603050405020304" pitchFamily="18" charset="0"/>
                    <a:cs typeface="Times New Roman" panose="02020603050405020304" pitchFamily="18" charset="0"/>
                  </a:rPr>
                  <a:t>to represent the number of products 1 and 2 manufactured by the company. At this time, the company can obtain a profit of (2 </a:t>
                </a:r>
                <a14:m>
                  <m:oMath xmlns:m="http://schemas.openxmlformats.org/officeDocument/2006/math">
                    <m:sSub>
                      <m:sSubPr>
                        <m:ctrlPr>
                          <a:rPr lang="en-US" altLang="zh-CN" sz="1950" i="1">
                            <a:latin typeface="Cambria Math" panose="02040503050406030204" pitchFamily="18" charset="0"/>
                          </a:rPr>
                        </m:ctrlPr>
                      </m:sSubPr>
                      <m:e>
                        <m:r>
                          <m:rPr>
                            <m:sty m:val="p"/>
                          </m:rPr>
                          <a:rPr lang="en-US" altLang="zh-CN" sz="1950" i="1">
                            <a:latin typeface="Cambria Math" panose="02040503050406030204" pitchFamily="18" charset="0"/>
                          </a:rPr>
                          <m:t>x</m:t>
                        </m:r>
                      </m:e>
                      <m:sub>
                        <m:r>
                          <a:rPr lang="en-US" altLang="zh-CN" sz="1950" i="1">
                            <a:latin typeface="Cambria Math" panose="02040503050406030204" pitchFamily="18" charset="0"/>
                          </a:rPr>
                          <m:t>1</m:t>
                        </m:r>
                      </m:sub>
                    </m:sSub>
                  </m:oMath>
                </a14:m>
                <a:r>
                  <a:rPr lang="en-US" altLang="zh-CN" sz="195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CN" sz="1950" i="1">
                            <a:latin typeface="Cambria Math" panose="02040503050406030204" pitchFamily="18" charset="0"/>
                          </a:rPr>
                        </m:ctrlPr>
                      </m:sSubPr>
                      <m:e>
                        <m:r>
                          <m:rPr>
                            <m:sty m:val="p"/>
                          </m:rPr>
                          <a:rPr lang="en-US" altLang="zh-CN" sz="1950" i="1">
                            <a:latin typeface="Cambria Math" panose="02040503050406030204" pitchFamily="18" charset="0"/>
                          </a:rPr>
                          <m:t>x</m:t>
                        </m:r>
                      </m:e>
                      <m:sub>
                        <m:r>
                          <a:rPr lang="en-US" altLang="zh-CN" sz="1950" i="1">
                            <a:latin typeface="Cambria Math" panose="02040503050406030204" pitchFamily="18" charset="0"/>
                          </a:rPr>
                          <m:t>2</m:t>
                        </m:r>
                      </m:sub>
                    </m:sSub>
                  </m:oMath>
                </a14:m>
                <a:r>
                  <a:rPr lang="en-US" altLang="zh-CN" sz="1950" dirty="0">
                    <a:latin typeface="Times New Roman" panose="02020603050405020304" pitchFamily="18" charset="0"/>
                    <a:cs typeface="Times New Roman" panose="02020603050405020304" pitchFamily="18" charset="0"/>
                  </a:rPr>
                  <a:t>) ten thousand yuan, and the maximum profit required in the question is maximize (2 </a:t>
                </a:r>
                <a14:m>
                  <m:oMath xmlns:m="http://schemas.openxmlformats.org/officeDocument/2006/math">
                    <m:sSub>
                      <m:sSubPr>
                        <m:ctrlPr>
                          <a:rPr lang="en-US" altLang="zh-CN" sz="1950" i="1">
                            <a:latin typeface="Cambria Math" panose="02040503050406030204" pitchFamily="18" charset="0"/>
                          </a:rPr>
                        </m:ctrlPr>
                      </m:sSubPr>
                      <m:e>
                        <m:r>
                          <m:rPr>
                            <m:sty m:val="p"/>
                          </m:rPr>
                          <a:rPr lang="en-US" altLang="zh-CN" sz="1950" i="1">
                            <a:latin typeface="Cambria Math" panose="02040503050406030204" pitchFamily="18" charset="0"/>
                          </a:rPr>
                          <m:t>x</m:t>
                        </m:r>
                      </m:e>
                      <m:sub>
                        <m:r>
                          <a:rPr lang="en-US" altLang="zh-CN" sz="1950" i="1">
                            <a:latin typeface="Cambria Math" panose="02040503050406030204" pitchFamily="18" charset="0"/>
                          </a:rPr>
                          <m:t>1</m:t>
                        </m:r>
                      </m:sub>
                    </m:sSub>
                  </m:oMath>
                </a14:m>
                <a:r>
                  <a:rPr lang="en-US" altLang="zh-CN" sz="195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CN" sz="1950" i="1">
                            <a:latin typeface="Cambria Math" panose="02040503050406030204" pitchFamily="18" charset="0"/>
                          </a:rPr>
                        </m:ctrlPr>
                      </m:sSubPr>
                      <m:e>
                        <m:r>
                          <m:rPr>
                            <m:sty m:val="p"/>
                          </m:rPr>
                          <a:rPr lang="en-US" altLang="zh-CN" sz="1950" i="1">
                            <a:latin typeface="Cambria Math" panose="02040503050406030204" pitchFamily="18" charset="0"/>
                          </a:rPr>
                          <m:t>x</m:t>
                        </m:r>
                      </m:e>
                      <m:sub>
                        <m:r>
                          <a:rPr lang="en-US" altLang="zh-CN" sz="1950" i="1">
                            <a:latin typeface="Cambria Math" panose="02040503050406030204" pitchFamily="18" charset="0"/>
                          </a:rPr>
                          <m:t>2</m:t>
                        </m:r>
                      </m:sub>
                    </m:sSub>
                  </m:oMath>
                </a14:m>
                <a:r>
                  <a:rPr lang="en-US" altLang="zh-CN" sz="1950" dirty="0">
                    <a:latin typeface="Times New Roman" panose="02020603050405020304" pitchFamily="18" charset="0"/>
                    <a:cs typeface="Times New Roman" panose="02020603050405020304" pitchFamily="18" charset="0"/>
                  </a:rPr>
                  <a:t>). The value of </a:t>
                </a:r>
                <a14:m>
                  <m:oMath xmlns:m="http://schemas.openxmlformats.org/officeDocument/2006/math">
                    <m:sSub>
                      <m:sSubPr>
                        <m:ctrlPr>
                          <a:rPr lang="en-US" altLang="zh-CN" sz="1950" i="1">
                            <a:latin typeface="Cambria Math" panose="02040503050406030204" pitchFamily="18" charset="0"/>
                          </a:rPr>
                        </m:ctrlPr>
                      </m:sSubPr>
                      <m:e>
                        <m:r>
                          <m:rPr>
                            <m:sty m:val="p"/>
                          </m:rPr>
                          <a:rPr lang="en-US" altLang="zh-CN" sz="1950" i="1">
                            <a:latin typeface="Cambria Math" panose="02040503050406030204" pitchFamily="18" charset="0"/>
                          </a:rPr>
                          <m:t>x</m:t>
                        </m:r>
                      </m:e>
                      <m:sub>
                        <m:r>
                          <a:rPr lang="en-US" altLang="zh-CN" sz="1950" i="1">
                            <a:latin typeface="Cambria Math" panose="02040503050406030204" pitchFamily="18" charset="0"/>
                          </a:rPr>
                          <m:t>1</m:t>
                        </m:r>
                      </m:sub>
                    </m:sSub>
                  </m:oMath>
                </a14:m>
                <a:r>
                  <a:rPr lang="en-US" altLang="zh-CN" sz="195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CN" sz="1950" i="1">
                            <a:latin typeface="Cambria Math" panose="02040503050406030204" pitchFamily="18" charset="0"/>
                          </a:rPr>
                        </m:ctrlPr>
                      </m:sSubPr>
                      <m:e>
                        <m:r>
                          <m:rPr>
                            <m:sty m:val="p"/>
                          </m:rPr>
                          <a:rPr lang="en-US" altLang="zh-CN" sz="1950" i="1">
                            <a:latin typeface="Cambria Math" panose="02040503050406030204" pitchFamily="18" charset="0"/>
                          </a:rPr>
                          <m:t>x</m:t>
                        </m:r>
                      </m:e>
                      <m:sub>
                        <m:r>
                          <a:rPr lang="en-US" altLang="zh-CN" sz="1950" i="1">
                            <a:latin typeface="Cambria Math" panose="02040503050406030204" pitchFamily="18" charset="0"/>
                          </a:rPr>
                          <m:t>2</m:t>
                        </m:r>
                      </m:sub>
                    </m:sSub>
                  </m:oMath>
                </a14:m>
                <a:r>
                  <a:rPr lang="en-US" altLang="zh-CN" sz="1950" dirty="0">
                    <a:latin typeface="Times New Roman" panose="02020603050405020304" pitchFamily="18" charset="0"/>
                    <a:cs typeface="Times New Roman" panose="02020603050405020304" pitchFamily="18" charset="0"/>
                  </a:rPr>
                  <a:t> is restricted by equipment A, B and the ability of debugging process. So for this problem, we have linear programming:</a:t>
                </a:r>
              </a:p>
              <a:p>
                <a:pPr marL="0" indent="0">
                  <a:buNone/>
                </a:pPr>
                <a:r>
                  <a:rPr lang="en-US" altLang="zh-CN" sz="1800" dirty="0">
                    <a:latin typeface="Times New Roman" panose="02020603050405020304" pitchFamily="18" charset="0"/>
                    <a:cs typeface="Times New Roman" panose="02020603050405020304" pitchFamily="18" charset="0"/>
                  </a:rPr>
                  <a:t>		maximize</a:t>
                </a:r>
              </a:p>
              <a:p>
                <a:pPr marL="0" indent="0">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oMath>
                </a14:m>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subject to</a:t>
                </a:r>
              </a:p>
              <a:p>
                <a:pPr marL="0" indent="0">
                  <a:buNone/>
                </a:pPr>
                <a:r>
                  <a:rPr lang="en-US" altLang="zh-CN" sz="1800" dirty="0"/>
                  <a:t>			</a:t>
                </a:r>
                <a14:m>
                  <m:oMath xmlns:m="http://schemas.openxmlformats.org/officeDocument/2006/math">
                    <m:r>
                      <a:rPr lang="en-US" altLang="zh-CN" sz="1800" i="1">
                        <a:latin typeface="Cambria Math" panose="02040503050406030204" pitchFamily="18" charset="0"/>
                      </a:rPr>
                      <m:t>5</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ea typeface="Cambria Math" panose="02040503050406030204" pitchFamily="18" charset="0"/>
                      </a:rPr>
                      <m:t>≤15</m:t>
                    </m:r>
                  </m:oMath>
                </a14:m>
                <a:endParaRPr lang="en-US" altLang="zh-CN" sz="1800" dirty="0"/>
              </a:p>
              <a:p>
                <a:pPr marL="0" indent="0">
                  <a:buNone/>
                </a:pPr>
                <a:r>
                  <a:rPr lang="en-US" altLang="zh-CN" sz="1800" dirty="0"/>
                  <a:t>			</a:t>
                </a:r>
                <a14:m>
                  <m:oMath xmlns:m="http://schemas.openxmlformats.org/officeDocument/2006/math">
                    <m:r>
                      <a:rPr lang="en-US" altLang="zh-CN" sz="1800" i="1">
                        <a:latin typeface="Cambria Math" panose="02040503050406030204" pitchFamily="18" charset="0"/>
                      </a:rPr>
                      <m:t>6</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ea typeface="Cambria Math" panose="02040503050406030204" pitchFamily="18" charset="0"/>
                      </a:rPr>
                      <m:t>≤24</m:t>
                    </m:r>
                  </m:oMath>
                </a14:m>
                <a:endParaRPr lang="en-US" altLang="zh-CN" sz="1800" dirty="0"/>
              </a:p>
              <a:p>
                <a:pPr marL="0" indent="0">
                  <a:buNone/>
                </a:pP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ea typeface="Cambria Math" panose="02040503050406030204" pitchFamily="18" charset="0"/>
                      </a:rPr>
                      <m:t>≤5</m:t>
                    </m:r>
                  </m:oMath>
                </a14:m>
                <a:endParaRPr lang="en-US" altLang="zh-CN" sz="1800" dirty="0"/>
              </a:p>
              <a:p>
                <a:pPr marL="0" indent="0">
                  <a:buNone/>
                </a:pP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ea typeface="Cambria Math" panose="02040503050406030204" pitchFamily="18" charset="0"/>
                      </a:rPr>
                      <m:t>≥0</m:t>
                    </m:r>
                  </m:oMath>
                </a14:m>
                <a:endParaRPr lang="en-US" altLang="zh-CN" sz="1800" dirty="0"/>
              </a:p>
              <a:p>
                <a:pPr marL="0" indent="0">
                  <a:buNone/>
                </a:pPr>
                <a:r>
                  <a:rPr lang="en-US" altLang="zh-CN" sz="1800" dirty="0"/>
                  <a:t>			</a:t>
                </a:r>
              </a:p>
              <a:p>
                <a:pPr marL="0" indent="0">
                  <a:buNone/>
                </a:pPr>
                <a:r>
                  <a:rPr lang="en-US" altLang="zh-CN" sz="1800" dirty="0"/>
                  <a:t>	</a:t>
                </a:r>
                <a:endParaRPr lang="zh-CN" altLang="en-US" sz="1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236770"/>
                <a:ext cx="7886700" cy="5899640"/>
              </a:xfrm>
              <a:blipFill>
                <a:blip r:embed="rId2"/>
                <a:stretch>
                  <a:fillRect l="-773" t="-1033" r="-1082"/>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123580"/>
                <a:ext cx="7886700" cy="4366392"/>
              </a:xfrm>
            </p:spPr>
            <p:txBody>
              <a:bodyPr>
                <a:normAutofit/>
              </a:bodyPr>
              <a:lstStyle/>
              <a:p>
                <a:pPr marL="0" indent="0">
                  <a:buNone/>
                </a:pPr>
                <a:r>
                  <a:rPr lang="en-US" altLang="zh-CN" sz="1800" dirty="0">
                    <a:latin typeface="Times New Roman" panose="02020603050405020304" pitchFamily="18" charset="0"/>
                    <a:cs typeface="Times New Roman" panose="02020603050405020304" pitchFamily="18" charset="0"/>
                  </a:rPr>
                  <a:t>Slack form</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maximize</a:t>
                </a:r>
              </a:p>
              <a:p>
                <a:pPr marL="0" indent="0">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800" i="1" dirty="0">
                        <a:latin typeface="Cambria Math" panose="02040503050406030204" pitchFamily="18" charset="0"/>
                      </a:rPr>
                      <m:t>z</m:t>
                    </m:r>
                    <m:r>
                      <a:rPr lang="en-US" altLang="zh-CN" sz="1800" i="1" dirty="0">
                        <a:latin typeface="Cambria Math" panose="02040503050406030204" pitchFamily="18" charset="0"/>
                      </a:rPr>
                      <m:t>=2</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oMath>
                </a14:m>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subject to</a:t>
                </a:r>
              </a:p>
              <a:p>
                <a:pPr marL="0" indent="0">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=15−</m:t>
                    </m:r>
                    <m:r>
                      <a:rPr lang="en-US" altLang="zh-CN" sz="1800" i="1">
                        <a:latin typeface="Cambria Math" panose="02040503050406030204" pitchFamily="18" charset="0"/>
                      </a:rPr>
                      <m:t>5</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oMath>
                </a14:m>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4</m:t>
                        </m:r>
                      </m:sub>
                    </m:sSub>
                    <m:r>
                      <a:rPr lang="en-US" altLang="zh-CN" sz="1800" i="1">
                        <a:latin typeface="Cambria Math"/>
                      </a:rPr>
                      <m:t>=24−6</m:t>
                    </m:r>
                    <m:sSub>
                      <m:sSubPr>
                        <m:ctrlPr>
                          <a:rPr lang="zh-CN"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1</m:t>
                        </m:r>
                      </m:sub>
                    </m:sSub>
                    <m:r>
                      <a:rPr lang="en-US" altLang="zh-CN" sz="1800" i="1">
                        <a:latin typeface="Cambria Math"/>
                      </a:rPr>
                      <m:t>−2</m:t>
                    </m:r>
                    <m:sSub>
                      <m:sSubPr>
                        <m:ctrlPr>
                          <a:rPr lang="zh-CN"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2</m:t>
                        </m:r>
                      </m:sub>
                    </m:sSub>
                  </m:oMath>
                </a14:m>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5</m:t>
                        </m:r>
                      </m:sub>
                    </m:sSub>
                    <m:r>
                      <a:rPr lang="en-US" altLang="zh-CN" sz="1800" i="1">
                        <a:latin typeface="Cambria Math"/>
                      </a:rPr>
                      <m:t>=5−</m:t>
                    </m:r>
                    <m:sSub>
                      <m:sSubPr>
                        <m:ctrlPr>
                          <a:rPr lang="zh-CN"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1</m:t>
                        </m:r>
                      </m:sub>
                    </m:sSub>
                    <m:r>
                      <a:rPr lang="en-US" altLang="zh-CN" sz="1800" i="1">
                        <a:latin typeface="Cambria Math"/>
                      </a:rPr>
                      <m:t>− </m:t>
                    </m:r>
                    <m:sSub>
                      <m:sSubPr>
                        <m:ctrlPr>
                          <a:rPr lang="zh-CN" altLang="zh-CN" sz="1800" i="1">
                            <a:latin typeface="Cambria Math" panose="02040503050406030204" pitchFamily="18" charset="0"/>
                          </a:rPr>
                        </m:ctrlPr>
                      </m:sSubPr>
                      <m:e>
                        <m:r>
                          <a:rPr lang="en-US" altLang="zh-CN" sz="1800" i="1">
                            <a:latin typeface="Cambria Math"/>
                          </a:rPr>
                          <m:t>𝑥</m:t>
                        </m:r>
                      </m:e>
                      <m:sub>
                        <m:r>
                          <a:rPr lang="en-US" altLang="zh-CN" sz="1800" i="1">
                            <a:latin typeface="Cambria Math"/>
                          </a:rPr>
                          <m:t>2</m:t>
                        </m:r>
                      </m:sub>
                    </m:sSub>
                  </m:oMath>
                </a14:m>
                <a:endParaRPr lang="zh-CN" altLang="zh-CN"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a:t>
                </a:r>
              </a:p>
              <a:p>
                <a:pPr marL="0" indent="0">
                  <a:buNone/>
                </a:pPr>
                <a:r>
                  <a:rPr lang="en-US" altLang="zh-CN" sz="1800" dirty="0">
                    <a:latin typeface="Times New Roman" panose="02020603050405020304" pitchFamily="18" charset="0"/>
                    <a:cs typeface="Times New Roman" panose="02020603050405020304" pitchFamily="18" charset="0"/>
                  </a:rPr>
                  <a:t>Basic solution</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14:m>
                  <m:oMath xmlns:m="http://schemas.openxmlformats.org/officeDocument/2006/math">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5</m:t>
                            </m:r>
                          </m:sub>
                        </m:sSub>
                      </m:e>
                    </m:bar>
                    <m:r>
                      <a:rPr lang="en-US" altLang="zh-CN" sz="1800" i="1">
                        <a:latin typeface="Cambria Math" panose="02040503050406030204" pitchFamily="18" charset="0"/>
                      </a:rPr>
                      <m:t>)=(0, 0, 15, 24, 5)</m:t>
                    </m:r>
                  </m:oMath>
                </a14:m>
                <a:endParaRPr lang="en-US" altLang="zh-CN" sz="18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123580"/>
                <a:ext cx="7886700" cy="4366392"/>
              </a:xfrm>
              <a:blipFill>
                <a:blip r:embed="rId2"/>
                <a:stretch>
                  <a:fillRect l="-618" t="-1395"/>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150213"/>
                <a:ext cx="7886700" cy="4339760"/>
              </a:xfrm>
            </p:spPr>
            <p:txBody>
              <a:bodyPr>
                <a:normAutofit lnSpcReduction="10000"/>
              </a:bodyPr>
              <a:lstStyle/>
              <a:p>
                <a:pPr marL="0" indent="0">
                  <a:buNone/>
                </a:pPr>
                <a:r>
                  <a:rPr lang="en-US" altLang="zh-CN" sz="1800" dirty="0">
                    <a:latin typeface="Times New Roman" panose="02020603050405020304" pitchFamily="18" charset="0"/>
                    <a:cs typeface="Times New Roman" panose="02020603050405020304" pitchFamily="18" charset="0"/>
                  </a:rPr>
                  <a:t>Switch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m:t>
                        </m:r>
                      </m:sub>
                    </m:sSub>
                  </m:oMath>
                </a14:m>
                <a:r>
                  <a:rPr lang="en-US" altLang="zh-CN" sz="1800" dirty="0">
                    <a:latin typeface="Times New Roman" panose="02020603050405020304" pitchFamily="18" charset="0"/>
                    <a:cs typeface="Times New Roman" panose="02020603050405020304" pitchFamily="18" charset="0"/>
                  </a:rPr>
                  <a:t>a</a:t>
                </a:r>
                <a14:m>
                  <m:oMath xmlns:m="http://schemas.openxmlformats.org/officeDocument/2006/math">
                    <m:r>
                      <m:rPr>
                        <m:sty m:val="p"/>
                      </m:rPr>
                      <a:rPr lang="en-US" altLang="zh-CN" sz="1800">
                        <a:latin typeface="Cambria Math" panose="02040503050406030204" pitchFamily="18" charset="0"/>
                      </a:rPr>
                      <m:t>nd</m:t>
                    </m:r>
                    <m:r>
                      <a:rPr lang="en-US" altLang="zh-CN" sz="1800">
                        <a:latin typeface="Cambria Math" panose="02040503050406030204" pitchFamily="18" charset="0"/>
                      </a:rPr>
                      <m:t>  </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4</m:t>
                        </m:r>
                      </m:sub>
                    </m:sSub>
                  </m:oMath>
                </a14:m>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solidFill>
                      <a:srgbClr val="000000"/>
                    </a:solidFill>
                    <a:latin typeface="Times New Roman" panose="02020603050405020304" pitchFamily="18" charset="0"/>
                    <a:cs typeface="Times New Roman" panose="02020603050405020304" pitchFamily="18" charset="0"/>
                  </a:rPr>
                  <a:t>The linear program </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New basic solution: (</a:t>
                </a:r>
                <a14:m>
                  <m:oMath xmlns:m="http://schemas.openxmlformats.org/officeDocument/2006/math">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5</m:t>
                            </m:r>
                          </m:sub>
                        </m:sSub>
                      </m:e>
                    </m:bar>
                    <m:r>
                      <a:rPr lang="en-US" altLang="zh-CN" sz="1800" i="1">
                        <a:latin typeface="Cambria Math" panose="02040503050406030204" pitchFamily="18" charset="0"/>
                      </a:rPr>
                      <m:t>)=</m:t>
                    </m:r>
                  </m:oMath>
                </a14:m>
                <a:r>
                  <a:rPr lang="en-US" altLang="zh-CN" sz="1800" dirty="0">
                    <a:latin typeface="Times New Roman" panose="02020603050405020304" pitchFamily="18" charset="0"/>
                    <a:cs typeface="Times New Roman" panose="02020603050405020304" pitchFamily="18" charset="0"/>
                  </a:rPr>
                  <a:t>(4, 0, 15, 0, 1) 		</a:t>
                </a:r>
              </a:p>
              <a:p>
                <a:pPr marL="0" indent="0">
                  <a:buNone/>
                </a:pPr>
                <a:r>
                  <a:rPr lang="en-US" altLang="zh-CN" sz="1800" dirty="0">
                    <a:latin typeface="Times New Roman" panose="02020603050405020304" pitchFamily="18" charset="0"/>
                    <a:cs typeface="Times New Roman" panose="02020603050405020304" pitchFamily="18" charset="0"/>
                  </a:rPr>
                  <a:t>		Z=8</a:t>
                </a:r>
                <a:endParaRPr lang="zh-CN" altLang="en-US" sz="18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150213"/>
                <a:ext cx="7886700" cy="4339760"/>
              </a:xfrm>
              <a:blipFill>
                <a:blip r:embed="rId2"/>
                <a:stretch>
                  <a:fillRect l="-618" t="-210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411472" y="1503238"/>
            <a:ext cx="1515748" cy="460247"/>
          </a:xfrm>
          <a:prstGeom prst="rect">
            <a:avLst/>
          </a:prstGeom>
        </p:spPr>
      </p:pic>
      <p:pic>
        <p:nvPicPr>
          <p:cNvPr id="5" name="图片 4"/>
          <p:cNvPicPr>
            <a:picLocks noChangeAspect="1"/>
          </p:cNvPicPr>
          <p:nvPr/>
        </p:nvPicPr>
        <p:blipFill>
          <a:blip r:embed="rId4"/>
          <a:stretch>
            <a:fillRect/>
          </a:stretch>
        </p:blipFill>
        <p:spPr>
          <a:xfrm>
            <a:off x="2892015" y="2492855"/>
            <a:ext cx="1515748" cy="180587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250087"/>
                <a:ext cx="7886700" cy="4239885"/>
              </a:xfrm>
            </p:spPr>
            <p:txBody>
              <a:bodyPr>
                <a:normAutofit lnSpcReduction="10000"/>
              </a:bodyPr>
              <a:lstStyle/>
              <a:p>
                <a:pPr marL="0" indent="0">
                  <a:buNone/>
                </a:pPr>
                <a:r>
                  <a:rPr lang="en-US" altLang="zh-CN" sz="1800" dirty="0">
                    <a:latin typeface="Times New Roman" panose="02020603050405020304" pitchFamily="18" charset="0"/>
                    <a:cs typeface="Times New Roman" panose="02020603050405020304" pitchFamily="18" charset="0"/>
                  </a:rPr>
                  <a:t>Switch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oMath>
                </a14:m>
                <a:r>
                  <a:rPr lang="en-US" altLang="zh-CN" sz="1800" dirty="0">
                    <a:latin typeface="Times New Roman" panose="02020603050405020304" pitchFamily="18" charset="0"/>
                    <a:cs typeface="Times New Roman" panose="02020603050405020304" pitchFamily="18" charset="0"/>
                  </a:rPr>
                  <a:t>a</a:t>
                </a:r>
                <a14:m>
                  <m:oMath xmlns:m="http://schemas.openxmlformats.org/officeDocument/2006/math">
                    <m:r>
                      <m:rPr>
                        <m:sty m:val="p"/>
                      </m:rPr>
                      <a:rPr lang="en-US" altLang="zh-CN" sz="1800">
                        <a:latin typeface="Cambria Math" panose="02040503050406030204" pitchFamily="18" charset="0"/>
                      </a:rPr>
                      <m:t>nd</m:t>
                    </m:r>
                    <m:r>
                      <a:rPr lang="en-US" altLang="zh-CN" sz="1800">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5</m:t>
                        </m:r>
                      </m:sub>
                    </m:sSub>
                  </m:oMath>
                </a14:m>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solidFill>
                      <a:srgbClr val="000000"/>
                    </a:solidFill>
                    <a:latin typeface="Times New Roman" panose="02020603050405020304" pitchFamily="18" charset="0"/>
                    <a:cs typeface="Times New Roman" panose="02020603050405020304" pitchFamily="18" charset="0"/>
                  </a:rPr>
                  <a:t>The linear program </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New basic solution: (</a:t>
                </a:r>
                <a14:m>
                  <m:oMath xmlns:m="http://schemas.openxmlformats.org/officeDocument/2006/math">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m:t>
                            </m:r>
                          </m:sub>
                        </m:sSub>
                      </m:e>
                    </m:bar>
                    <m:r>
                      <a:rPr lang="en-US" altLang="zh-CN" sz="1800" i="1">
                        <a:latin typeface="Cambria Math" panose="02040503050406030204" pitchFamily="18" charset="0"/>
                      </a:rPr>
                      <m:t>,</m:t>
                    </m:r>
                    <m:bar>
                      <m:barPr>
                        <m:pos m:val="top"/>
                        <m:ctrlPr>
                          <a:rPr lang="en-US" altLang="zh-CN" sz="1800" i="1">
                            <a:latin typeface="Cambria Math" panose="02040503050406030204" pitchFamily="18" charset="0"/>
                          </a:rPr>
                        </m:ctrlPr>
                      </m:bar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5</m:t>
                            </m:r>
                          </m:sub>
                        </m:sSub>
                      </m:e>
                    </m:bar>
                    <m:r>
                      <a:rPr lang="en-US" altLang="zh-CN" sz="1800" i="1">
                        <a:latin typeface="Cambria Math" panose="02040503050406030204" pitchFamily="18" charset="0"/>
                      </a:rPr>
                      <m:t>)=</m:t>
                    </m:r>
                  </m:oMath>
                </a14:m>
                <a:r>
                  <a:rPr lang="en-US" altLang="zh-CN" sz="18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1800" i="1" dirty="0">
                            <a:latin typeface="Cambria Math" panose="02040503050406030204" pitchFamily="18" charset="0"/>
                          </a:rPr>
                        </m:ctrlPr>
                      </m:fPr>
                      <m:num>
                        <m:r>
                          <a:rPr lang="en-US" altLang="zh-CN" sz="1800" i="1" dirty="0">
                            <a:latin typeface="Cambria Math" panose="02040503050406030204" pitchFamily="18" charset="0"/>
                          </a:rPr>
                          <m:t>7</m:t>
                        </m:r>
                      </m:num>
                      <m:den>
                        <m:r>
                          <a:rPr lang="en-US" altLang="zh-CN" sz="1800" i="1" dirty="0">
                            <a:latin typeface="Cambria Math" panose="02040503050406030204" pitchFamily="18" charset="0"/>
                          </a:rPr>
                          <m:t>2</m:t>
                        </m:r>
                      </m:den>
                    </m:f>
                  </m:oMath>
                </a14:m>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1800" i="1">
                            <a:latin typeface="Cambria Math" panose="02040503050406030204" pitchFamily="18" charset="0"/>
                          </a:rPr>
                        </m:ctrlPr>
                      </m:fPr>
                      <m:num>
                        <m:r>
                          <a:rPr lang="en-US" altLang="zh-CN" sz="1800" i="1">
                            <a:latin typeface="Cambria Math" panose="02040503050406030204" pitchFamily="18" charset="0"/>
                          </a:rPr>
                          <m:t>3</m:t>
                        </m:r>
                      </m:num>
                      <m:den>
                        <m:r>
                          <a:rPr lang="en-US" altLang="zh-CN" sz="1800" i="1">
                            <a:latin typeface="Cambria Math" panose="02040503050406030204" pitchFamily="18" charset="0"/>
                          </a:rPr>
                          <m:t>2</m:t>
                        </m:r>
                      </m:den>
                    </m:f>
                  </m:oMath>
                </a14:m>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dirty="0">
                        <a:latin typeface="Cambria Math" panose="02040503050406030204" pitchFamily="18" charset="0"/>
                      </a:rPr>
                      <m:t> </m:t>
                    </m:r>
                    <m:f>
                      <m:fPr>
                        <m:ctrlPr>
                          <a:rPr lang="en-US" altLang="zh-CN" sz="1800" i="1" dirty="0">
                            <a:latin typeface="Cambria Math" panose="02040503050406030204" pitchFamily="18" charset="0"/>
                          </a:rPr>
                        </m:ctrlPr>
                      </m:fPr>
                      <m:num>
                        <m:r>
                          <a:rPr lang="en-US" altLang="zh-CN" sz="1800" i="1" dirty="0">
                            <a:latin typeface="Cambria Math" panose="02040503050406030204" pitchFamily="18" charset="0"/>
                          </a:rPr>
                          <m:t>15</m:t>
                        </m:r>
                      </m:num>
                      <m:den>
                        <m:r>
                          <a:rPr lang="en-US" altLang="zh-CN" sz="1800" i="1" dirty="0">
                            <a:latin typeface="Cambria Math" panose="02040503050406030204" pitchFamily="18" charset="0"/>
                          </a:rPr>
                          <m:t>2</m:t>
                        </m:r>
                      </m:den>
                    </m:f>
                  </m:oMath>
                </a14:m>
                <a:r>
                  <a:rPr lang="en-US" altLang="zh-CN" sz="1800" dirty="0">
                    <a:latin typeface="Times New Roman" panose="02020603050405020304" pitchFamily="18" charset="0"/>
                    <a:cs typeface="Times New Roman" panose="02020603050405020304" pitchFamily="18" charset="0"/>
                  </a:rPr>
                  <a:t>, 0, 0) 		</a:t>
                </a:r>
              </a:p>
              <a:p>
                <a:pPr marL="0" indent="0">
                  <a:buNone/>
                </a:pPr>
                <a:r>
                  <a:rPr lang="en-US" altLang="zh-CN" sz="1800" dirty="0">
                    <a:latin typeface="Times New Roman" panose="02020603050405020304" pitchFamily="18" charset="0"/>
                    <a:cs typeface="Times New Roman" panose="02020603050405020304" pitchFamily="18" charset="0"/>
                  </a:rPr>
                  <a:t>		Z=8.5	</a:t>
                </a:r>
                <a:endParaRPr lang="zh-CN" altLang="en-US" sz="18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250087"/>
                <a:ext cx="7886700" cy="4239885"/>
              </a:xfrm>
              <a:blipFill>
                <a:blip r:embed="rId2"/>
                <a:stretch>
                  <a:fillRect l="-618" t="-201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348461" y="1594515"/>
            <a:ext cx="1493351" cy="503854"/>
          </a:xfrm>
          <a:prstGeom prst="rect">
            <a:avLst/>
          </a:prstGeom>
        </p:spPr>
      </p:pic>
      <p:pic>
        <p:nvPicPr>
          <p:cNvPr id="5" name="图片 4"/>
          <p:cNvPicPr>
            <a:picLocks noChangeAspect="1"/>
          </p:cNvPicPr>
          <p:nvPr/>
        </p:nvPicPr>
        <p:blipFill>
          <a:blip r:embed="rId4"/>
          <a:stretch>
            <a:fillRect/>
          </a:stretch>
        </p:blipFill>
        <p:spPr>
          <a:xfrm>
            <a:off x="2627982" y="2532445"/>
            <a:ext cx="1493351" cy="179311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00990"/>
            <a:ext cx="7886700" cy="3048340"/>
          </a:xfrm>
        </p:spPr>
        <p:txBody>
          <a:bodyPr>
            <a:normAutofit/>
          </a:bodyPr>
          <a:lstStyle/>
          <a:p>
            <a:pPr marL="0" indent="0">
              <a:buNone/>
            </a:pPr>
            <a:r>
              <a:rPr lang="en-US" altLang="zh-CN" sz="2400" dirty="0">
                <a:latin typeface="Times New Roman" panose="02020603050405020304" pitchFamily="18" charset="0"/>
                <a:cs typeface="Times New Roman" panose="02020603050405020304" pitchFamily="18" charset="0"/>
              </a:rPr>
              <a:t>Exercise2</a:t>
            </a:r>
          </a:p>
          <a:p>
            <a:pPr marL="0" indent="0">
              <a:buNone/>
            </a:pPr>
            <a:r>
              <a:rPr lang="en-US" altLang="zh-CN" sz="1800" dirty="0">
                <a:latin typeface="Times New Roman" panose="02020603050405020304" pitchFamily="18" charset="0"/>
                <a:cs typeface="Times New Roman" panose="02020603050405020304" pitchFamily="18" charset="0"/>
              </a:rPr>
              <a:t>According to the contract, a company provides products to the sales company at the end of each quarter. The relevant information is as follows. If there are too many products in the current season and there is a surplus at the end of the season, a storage fee of 2,000 yuan will be paid for each ton of products in a quarter. Now the factory considers the best production plan, so that the factory has the lowest annual production cost when the contract is completed (and there is no surplus at the end of the year). Try to define three different forms of decision variables for this problem, so as to construct linear programming in different ways.</a:t>
            </a:r>
            <a:endParaRPr lang="zh-CN" altLang="en-US" sz="1800" dirty="0">
              <a:latin typeface="Times New Roman" panose="02020603050405020304" pitchFamily="18" charset="0"/>
              <a:cs typeface="Times New Roman" panose="02020603050405020304" pitchFamily="18" charset="0"/>
            </a:endParaRPr>
          </a:p>
        </p:txBody>
      </p:sp>
      <p:graphicFrame>
        <p:nvGraphicFramePr>
          <p:cNvPr id="2" name="表格 4"/>
          <p:cNvGraphicFramePr>
            <a:graphicFrameLocks noGrp="1"/>
          </p:cNvGraphicFramePr>
          <p:nvPr>
            <p:extLst>
              <p:ext uri="{D42A27DB-BD31-4B8C-83A1-F6EECF244321}">
                <p14:modId xmlns:p14="http://schemas.microsoft.com/office/powerpoint/2010/main" val="552637065"/>
              </p:ext>
            </p:extLst>
          </p:nvPr>
        </p:nvGraphicFramePr>
        <p:xfrm>
          <a:off x="1524000" y="3789165"/>
          <a:ext cx="6096000" cy="20497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38661">
                  <a:extLst>
                    <a:ext uri="{9D8B030D-6E8A-4147-A177-3AD203B41FA5}">
                      <a16:colId xmlns:a16="http://schemas.microsoft.com/office/drawing/2014/main" val="20002"/>
                    </a:ext>
                  </a:extLst>
                </a:gridCol>
                <a:gridCol w="1509339">
                  <a:extLst>
                    <a:ext uri="{9D8B030D-6E8A-4147-A177-3AD203B41FA5}">
                      <a16:colId xmlns:a16="http://schemas.microsoft.com/office/drawing/2014/main" val="20003"/>
                    </a:ext>
                  </a:extLst>
                </a:gridCol>
              </a:tblGrid>
              <a:tr h="780702">
                <a:tc>
                  <a:txBody>
                    <a:bodyPr/>
                    <a:lstStyle/>
                    <a:p>
                      <a:pPr algn="ctr"/>
                      <a:r>
                        <a:rPr lang="en-US" altLang="zh-CN" sz="1600" dirty="0">
                          <a:latin typeface="Times New Roman" panose="02020603050405020304" pitchFamily="18" charset="0"/>
                          <a:cs typeface="Times New Roman" panose="02020603050405020304" pitchFamily="18" charset="0"/>
                        </a:rPr>
                        <a:t>Quarter j</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latin typeface="Times New Roman" panose="02020603050405020304" pitchFamily="18" charset="0"/>
                          <a:cs typeface="Times New Roman" panose="02020603050405020304" pitchFamily="18" charset="0"/>
                        </a:rPr>
                        <a:t>Production capacity</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latin typeface="Times New Roman" panose="02020603050405020304" pitchFamily="18" charset="0"/>
                          <a:cs typeface="Times New Roman" panose="02020603050405020304" pitchFamily="18" charset="0"/>
                        </a:rPr>
                        <a:t> (ton)</a:t>
                      </a:r>
                    </a:p>
                  </a:txBody>
                  <a:tcPr marL="68580" marR="68580" marT="34290" marB="34290" anchor="ctr"/>
                </a:tc>
                <a:tc>
                  <a:txBody>
                    <a:bodyPr/>
                    <a:lstStyle/>
                    <a:p>
                      <a:pPr algn="ctr"/>
                      <a:r>
                        <a:rPr lang="en-US" altLang="zh-CN" sz="1600" dirty="0">
                          <a:latin typeface="Times New Roman" panose="02020603050405020304" pitchFamily="18" charset="0"/>
                          <a:cs typeface="Times New Roman" panose="02020603050405020304" pitchFamily="18" charset="0"/>
                        </a:rPr>
                        <a:t>Production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cost</a:t>
                      </a:r>
                    </a:p>
                    <a:p>
                      <a:pPr algn="ctr"/>
                      <a:r>
                        <a:rPr lang="en-US" altLang="zh-CN" sz="1600" dirty="0">
                          <a:latin typeface="Times New Roman" panose="02020603050405020304" pitchFamily="18" charset="0"/>
                          <a:cs typeface="Times New Roman" panose="02020603050405020304" pitchFamily="18" charset="0"/>
                        </a:rPr>
                        <a:t>(ten thousand yuan/ton)</a:t>
                      </a:r>
                    </a:p>
                  </a:txBody>
                  <a:tcPr marL="68580" marR="68580" marT="34290" marB="34290" anchor="ctr"/>
                </a:tc>
                <a:tc>
                  <a:txBody>
                    <a:bodyPr/>
                    <a:lstStyle/>
                    <a:p>
                      <a:pPr algn="ctr"/>
                      <a:r>
                        <a:rPr lang="en-US" altLang="zh-CN" sz="1600" dirty="0">
                          <a:latin typeface="Times New Roman" panose="02020603050405020304" pitchFamily="18" charset="0"/>
                          <a:cs typeface="Times New Roman" panose="02020603050405020304" pitchFamily="18" charset="0"/>
                        </a:rPr>
                        <a:t>Demand</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latin typeface="Times New Roman" panose="02020603050405020304" pitchFamily="18" charset="0"/>
                          <a:cs typeface="Times New Roman" panose="02020603050405020304" pitchFamily="18" charset="0"/>
                        </a:rPr>
                        <a:t>(ton)</a:t>
                      </a:r>
                    </a:p>
                    <a:p>
                      <a:pPr algn="ctr"/>
                      <a:endParaRPr lang="zh-CN" altLang="en-US" sz="16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08930">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30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15.0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20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08930">
                <a:tc>
                  <a:txBody>
                    <a:bodyPr/>
                    <a:lstStyle/>
                    <a:p>
                      <a:pPr algn="ctr"/>
                      <a:r>
                        <a:rPr lang="en-US" altLang="zh-CN" sz="1600" dirty="0">
                          <a:latin typeface="Times New Roman" panose="02020603050405020304" pitchFamily="18" charset="0"/>
                          <a:cs typeface="Times New Roman" panose="02020603050405020304" pitchFamily="18" charset="0"/>
                        </a:rPr>
                        <a:t>2</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40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14.0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20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08930">
                <a:tc>
                  <a:txBody>
                    <a:bodyPr/>
                    <a:lstStyle/>
                    <a:p>
                      <a:pPr algn="ctr"/>
                      <a:r>
                        <a:rPr lang="en-US" altLang="zh-CN" sz="1600" dirty="0">
                          <a:latin typeface="Times New Roman" panose="02020603050405020304" pitchFamily="18" charset="0"/>
                          <a:cs typeface="Times New Roman" panose="02020603050405020304" pitchFamily="18" charset="0"/>
                        </a:rPr>
                        <a:t>3</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20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15.3</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30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08930">
                <a:tc>
                  <a:txBody>
                    <a:bodyPr/>
                    <a:lstStyle/>
                    <a:p>
                      <a:pPr algn="ctr"/>
                      <a:r>
                        <a:rPr lang="en-US" altLang="zh-CN" sz="1600" dirty="0">
                          <a:latin typeface="Times New Roman" panose="02020603050405020304" pitchFamily="18" charset="0"/>
                          <a:cs typeface="Times New Roman" panose="02020603050405020304" pitchFamily="18" charset="0"/>
                        </a:rPr>
                        <a:t>4</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10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14.8</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altLang="zh-CN" sz="1600" dirty="0">
                          <a:latin typeface="Times New Roman" panose="02020603050405020304" pitchFamily="18" charset="0"/>
                          <a:cs typeface="Times New Roman" panose="02020603050405020304" pitchFamily="18" charset="0"/>
                        </a:rPr>
                        <a:t>10</a:t>
                      </a:r>
                      <a:endParaRPr lang="zh-CN" altLang="en-US" sz="1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403614"/>
                <a:ext cx="7886700" cy="6050772"/>
              </a:xfrm>
            </p:spPr>
            <p:txBody>
              <a:bodyPr>
                <a:normAutofit fontScale="92500" lnSpcReduction="10000"/>
              </a:bodyPr>
              <a:lstStyle/>
              <a:p>
                <a:pPr marL="0" indent="0">
                  <a:buNone/>
                </a:pPr>
                <a:r>
                  <a:rPr lang="en-US" altLang="zh-CN" sz="1900" dirty="0">
                    <a:latin typeface="Times New Roman" panose="02020603050405020304" pitchFamily="18" charset="0"/>
                    <a:cs typeface="Times New Roman" panose="02020603050405020304" pitchFamily="18" charset="0"/>
                  </a:rPr>
                  <a:t>(1)S</a:t>
                </a:r>
                <a14:m>
                  <m:oMath xmlns:m="http://schemas.openxmlformats.org/officeDocument/2006/math">
                    <m:r>
                      <m:rPr>
                        <m:sty m:val="p"/>
                      </m:rPr>
                      <a:rPr lang="en-US" altLang="zh-CN" sz="1900">
                        <a:latin typeface="Cambria Math" panose="02040503050406030204" pitchFamily="18" charset="0"/>
                        <a:cs typeface="Times New Roman" panose="02020603050405020304" pitchFamily="18" charset="0"/>
                      </a:rPr>
                      <m:t>et</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up</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a</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factory</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to</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produce</m:t>
                    </m:r>
                    <m:r>
                      <a:rPr lang="en-US" altLang="zh-CN" sz="1900">
                        <a:latin typeface="Cambria Math" panose="02040503050406030204" pitchFamily="18" charset="0"/>
                        <a:cs typeface="Times New Roman" panose="02020603050405020304" pitchFamily="18" charset="0"/>
                      </a:rPr>
                      <m:t> </m:t>
                    </m:r>
                    <m:sSub>
                      <m:sSubPr>
                        <m:ctrlPr>
                          <a:rPr lang="en-US" altLang="zh-CN" sz="1900" i="1">
                            <a:latin typeface="Cambria Math" panose="02040503050406030204" pitchFamily="18" charset="0"/>
                            <a:cs typeface="Times New Roman" panose="02020603050405020304" pitchFamily="18" charset="0"/>
                          </a:rPr>
                        </m:ctrlPr>
                      </m:sSubPr>
                      <m:e>
                        <m:r>
                          <m:rPr>
                            <m:sty m:val="p"/>
                          </m:rPr>
                          <a:rPr lang="en-US" altLang="zh-CN" sz="1900">
                            <a:latin typeface="Cambria Math" panose="02040503050406030204" pitchFamily="18" charset="0"/>
                            <a:cs typeface="Times New Roman" panose="02020603050405020304" pitchFamily="18" charset="0"/>
                          </a:rPr>
                          <m:t>x</m:t>
                        </m:r>
                      </m:e>
                      <m:sub>
                        <m:r>
                          <a:rPr lang="en-US" altLang="zh-CN" sz="1900">
                            <a:latin typeface="Cambria Math" panose="02040503050406030204" pitchFamily="18" charset="0"/>
                            <a:cs typeface="Times New Roman" panose="02020603050405020304" pitchFamily="18" charset="0"/>
                          </a:rPr>
                          <m:t>𝑗</m:t>
                        </m:r>
                      </m:sub>
                    </m:sSub>
                    <m:r>
                      <m:rPr>
                        <m:sty m:val="p"/>
                      </m:rPr>
                      <a:rPr lang="en-US" altLang="zh-CN" sz="1900">
                        <a:latin typeface="Cambria Math" panose="02040503050406030204" pitchFamily="18" charset="0"/>
                        <a:cs typeface="Times New Roman" panose="02020603050405020304" pitchFamily="18" charset="0"/>
                      </a:rPr>
                      <m:t>tons</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of</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products</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in</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the</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j</m:t>
                    </m:r>
                    <m:r>
                      <a:rPr lang="en-US" altLang="zh-CN" sz="1900">
                        <a:latin typeface="Cambria Math" panose="02040503050406030204" pitchFamily="18" charset="0"/>
                        <a:cs typeface="Times New Roman" panose="02020603050405020304" pitchFamily="18" charset="0"/>
                      </a:rPr>
                      <m:t> </m:t>
                    </m:r>
                    <m:r>
                      <m:rPr>
                        <m:sty m:val="p"/>
                      </m:rPr>
                      <a:rPr lang="en-US" altLang="zh-CN" sz="1900">
                        <a:latin typeface="Cambria Math" panose="02040503050406030204" pitchFamily="18" charset="0"/>
                        <a:cs typeface="Times New Roman" panose="02020603050405020304" pitchFamily="18" charset="0"/>
                      </a:rPr>
                      <m:t>quarter</m:t>
                    </m:r>
                    <m:r>
                      <a:rPr lang="en-US" altLang="zh-CN" sz="1900">
                        <a:latin typeface="Cambria Math" panose="02040503050406030204" pitchFamily="18" charset="0"/>
                        <a:cs typeface="Times New Roman" panose="02020603050405020304" pitchFamily="18" charset="0"/>
                      </a:rPr>
                      <m:t>.</m:t>
                    </m:r>
                  </m:oMath>
                </a14:m>
                <a:endParaRPr lang="en-US" altLang="zh-CN" sz="1900" dirty="0">
                  <a:latin typeface="Times New Roman" panose="02020603050405020304" pitchFamily="18" charset="0"/>
                  <a:cs typeface="Times New Roman" panose="02020603050405020304" pitchFamily="18" charset="0"/>
                </a:endParaRPr>
              </a:p>
              <a:p>
                <a:pPr marL="0" indent="0">
                  <a:buNone/>
                </a:pPr>
                <a:r>
                  <a:rPr lang="zh-CN" altLang="en-US" sz="1900" dirty="0">
                    <a:latin typeface="Times New Roman" panose="02020603050405020304" pitchFamily="18" charset="0"/>
                    <a:cs typeface="Times New Roman" panose="02020603050405020304" pitchFamily="18" charset="0"/>
                  </a:rPr>
                  <a:t>    </a:t>
                </a:r>
                <a:r>
                  <a:rPr lang="en-US" altLang="zh-CN" sz="1900" dirty="0">
                    <a:latin typeface="Times New Roman" panose="02020603050405020304" pitchFamily="18" charset="0"/>
                    <a:cs typeface="Times New Roman" panose="02020603050405020304" pitchFamily="18" charset="0"/>
                  </a:rPr>
                  <a:t>First, consider the constraints: the factory must deliver 20 tons at the end of the first quarter.</a:t>
                </a:r>
              </a:p>
              <a:p>
                <a:pPr marL="0" indent="0">
                  <a:buNone/>
                </a:pPr>
                <a:r>
                  <a:rPr lang="en-US" altLang="zh-CN" sz="1900" dirty="0">
                    <a:latin typeface="Times New Roman" panose="02020603050405020304" pitchFamily="18" charset="0"/>
                    <a:cs typeface="Times New Roman" panose="02020603050405020304" pitchFamily="18" charset="0"/>
                  </a:rPr>
                  <a:t>Therefore, there should be </a:t>
                </a:r>
                <a14:m>
                  <m:oMath xmlns:m="http://schemas.openxmlformats.org/officeDocument/2006/math">
                    <m:sSub>
                      <m:sSubPr>
                        <m:ctrlPr>
                          <a:rPr lang="en-US" altLang="zh-CN" sz="1900" i="1">
                            <a:latin typeface="Cambria Math" panose="02040503050406030204" pitchFamily="18" charset="0"/>
                            <a:cs typeface="Times New Roman" panose="02020603050405020304" pitchFamily="18" charset="0"/>
                          </a:rPr>
                        </m:ctrlPr>
                      </m:sSubPr>
                      <m:e>
                        <m:r>
                          <m:rPr>
                            <m:sty m:val="p"/>
                          </m:rPr>
                          <a:rPr lang="en-US" altLang="zh-CN" sz="1900">
                            <a:latin typeface="Cambria Math" panose="02040503050406030204" pitchFamily="18" charset="0"/>
                            <a:cs typeface="Times New Roman" panose="02020603050405020304" pitchFamily="18" charset="0"/>
                          </a:rPr>
                          <m:t>x</m:t>
                        </m:r>
                      </m:e>
                      <m:sub>
                        <m:r>
                          <a:rPr lang="en-US" altLang="zh-CN" sz="1900">
                            <a:latin typeface="Cambria Math" panose="02040503050406030204" pitchFamily="18" charset="0"/>
                            <a:cs typeface="Times New Roman" panose="02020603050405020304" pitchFamily="18" charset="0"/>
                          </a:rPr>
                          <m:t>1</m:t>
                        </m:r>
                      </m:sub>
                    </m:sSub>
                    <m:r>
                      <a:rPr lang="en-US" altLang="zh-CN" sz="1900" smtClean="0">
                        <a:latin typeface="Cambria Math" panose="02040503050406030204" pitchFamily="18" charset="0"/>
                        <a:cs typeface="Times New Roman" panose="02020603050405020304" pitchFamily="18" charset="0"/>
                      </a:rPr>
                      <m:t>≥</m:t>
                    </m:r>
                    <m:r>
                      <a:rPr lang="en-US" altLang="zh-CN" sz="1900">
                        <a:latin typeface="Cambria Math" panose="02040503050406030204" pitchFamily="18" charset="0"/>
                        <a:cs typeface="Times New Roman" panose="02020603050405020304" pitchFamily="18" charset="0"/>
                      </a:rPr>
                      <m:t>20</m:t>
                    </m:r>
                  </m:oMath>
                </a14:m>
                <a:r>
                  <a:rPr lang="en-US" altLang="zh-CN" sz="1900" dirty="0">
                    <a:latin typeface="Times New Roman" panose="02020603050405020304" pitchFamily="18" charset="0"/>
                    <a:cs typeface="Times New Roman" panose="02020603050405020304" pitchFamily="18" charset="0"/>
                  </a:rPr>
                  <a:t>; the surplus after delivery at the end </a:t>
                </a:r>
                <a:r>
                  <a:rPr lang="zh-CN" altLang="en-US" sz="1900" dirty="0">
                    <a:latin typeface="Times New Roman" panose="02020603050405020304" pitchFamily="18" charset="0"/>
                    <a:cs typeface="Times New Roman" panose="02020603050405020304" pitchFamily="18" charset="0"/>
                  </a:rPr>
                  <a:t>𝑜𝑓 𝑡</a:t>
                </a:r>
                <a:r>
                  <a:rPr lang="en-US" altLang="zh-CN" sz="1900" dirty="0">
                    <a:latin typeface="Times New Roman" panose="02020603050405020304" pitchFamily="18" charset="0"/>
                    <a:cs typeface="Times New Roman" panose="02020603050405020304" pitchFamily="18" charset="0"/>
                  </a:rPr>
                  <a:t>ℎ</a:t>
                </a:r>
                <a:r>
                  <a:rPr lang="zh-CN" altLang="en-US" sz="1900" dirty="0">
                    <a:latin typeface="Times New Roman" panose="02020603050405020304" pitchFamily="18" charset="0"/>
                    <a:cs typeface="Times New Roman" panose="02020603050405020304" pitchFamily="18" charset="0"/>
                  </a:rPr>
                  <a:t>𝑒 𝑓𝑖𝑟𝑠𝑡 𝑞𝑢𝑎𝑟𝑡𝑒𝑟</a:t>
                </a:r>
                <a:r>
                  <a:rPr lang="en-US" altLang="zh-CN" sz="19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altLang="zh-CN" sz="1900" i="1">
                            <a:latin typeface="Cambria Math" panose="02040503050406030204" pitchFamily="18" charset="0"/>
                            <a:cs typeface="Times New Roman" panose="02020603050405020304" pitchFamily="18" charset="0"/>
                          </a:rPr>
                        </m:ctrlPr>
                      </m:dPr>
                      <m:e>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1</m:t>
                            </m:r>
                          </m:sub>
                        </m:sSub>
                        <m:r>
                          <a:rPr lang="en-US" altLang="zh-CN" sz="1900">
                            <a:latin typeface="Cambria Math" panose="02040503050406030204" pitchFamily="18" charset="0"/>
                            <a:cs typeface="Times New Roman" panose="02020603050405020304" pitchFamily="18" charset="0"/>
                          </a:rPr>
                          <m:t>−20</m:t>
                        </m:r>
                      </m:e>
                    </m:d>
                    <m:r>
                      <a:rPr lang="en-US" altLang="zh-CN" sz="1900">
                        <a:latin typeface="Cambria Math" panose="02040503050406030204" pitchFamily="18" charset="0"/>
                        <a:cs typeface="Times New Roman" panose="02020603050405020304" pitchFamily="18" charset="0"/>
                      </a:rPr>
                      <m:t>𝑡𝑜𝑛𝑠</m:t>
                    </m:r>
                  </m:oMath>
                </a14:m>
                <a:r>
                  <a:rPr lang="zh-CN" altLang="en-US" sz="1900" dirty="0">
                    <a:latin typeface="Times New Roman" panose="02020603050405020304" pitchFamily="18" charset="0"/>
                    <a:cs typeface="Times New Roman" panose="02020603050405020304" pitchFamily="18" charset="0"/>
                  </a:rPr>
                  <a:t>；</a:t>
                </a:r>
                <a:r>
                  <a:rPr lang="en-US" altLang="zh-CN" sz="1900" dirty="0">
                    <a:latin typeface="Times New Roman" panose="02020603050405020304" pitchFamily="18" charset="0"/>
                    <a:cs typeface="Times New Roman" panose="02020603050405020304" pitchFamily="18" charset="0"/>
                  </a:rPr>
                  <a:t>the factory needs to deliver 20 tons at the end of the second quarter, so there should be </a:t>
                </a:r>
                <a14:m>
                  <m:oMath xmlns:m="http://schemas.openxmlformats.org/officeDocument/2006/math">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1</m:t>
                        </m:r>
                      </m:sub>
                    </m:sSub>
                    <m:r>
                      <a:rPr lang="en-US" altLang="zh-CN" sz="1900">
                        <a:latin typeface="Cambria Math" panose="02040503050406030204" pitchFamily="18" charset="0"/>
                        <a:cs typeface="Times New Roman" panose="02020603050405020304" pitchFamily="18" charset="0"/>
                      </a:rPr>
                      <m:t>−20+</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2</m:t>
                        </m:r>
                      </m:sub>
                    </m:sSub>
                    <m:r>
                      <a:rPr lang="en-US" altLang="zh-CN" sz="1900">
                        <a:latin typeface="Cambria Math" panose="02040503050406030204" pitchFamily="18" charset="0"/>
                        <a:cs typeface="Times New Roman" panose="02020603050405020304" pitchFamily="18" charset="0"/>
                      </a:rPr>
                      <m:t>≥20</m:t>
                    </m:r>
                    <m:r>
                      <a:rPr lang="zh-CN" altLang="en-US" sz="1900">
                        <a:latin typeface="Cambria Math" panose="02040503050406030204" pitchFamily="18" charset="0"/>
                        <a:cs typeface="Times New Roman" panose="02020603050405020304" pitchFamily="18" charset="0"/>
                      </a:rPr>
                      <m:t>；</m:t>
                    </m:r>
                  </m:oMath>
                </a14:m>
                <a:r>
                  <a:rPr lang="en-US" altLang="zh-CN" sz="1900" dirty="0">
                    <a:latin typeface="Times New Roman" panose="02020603050405020304" pitchFamily="18" charset="0"/>
                    <a:cs typeface="Times New Roman" panose="02020603050405020304" pitchFamily="18" charset="0"/>
                  </a:rPr>
                  <a:t>similarly, there should be </a:t>
                </a:r>
                <a14:m>
                  <m:oMath xmlns:m="http://schemas.openxmlformats.org/officeDocument/2006/math">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1</m:t>
                        </m:r>
                      </m:sub>
                    </m:sSub>
                    <m:r>
                      <a:rPr lang="en-US" altLang="zh-CN" sz="1900">
                        <a:latin typeface="Cambria Math" panose="02040503050406030204" pitchFamily="18" charset="0"/>
                        <a:cs typeface="Times New Roman" panose="02020603050405020304" pitchFamily="18" charset="0"/>
                      </a:rPr>
                      <m:t>+</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2</m:t>
                        </m:r>
                      </m:sub>
                    </m:sSub>
                    <m:r>
                      <a:rPr lang="en-US" altLang="zh-CN" sz="1900">
                        <a:latin typeface="Cambria Math" panose="02040503050406030204" pitchFamily="18" charset="0"/>
                        <a:cs typeface="Times New Roman" panose="02020603050405020304" pitchFamily="18" charset="0"/>
                      </a:rPr>
                      <m:t>−40+</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3</m:t>
                        </m:r>
                      </m:sub>
                    </m:sSub>
                    <m:r>
                      <a:rPr lang="en-US" altLang="zh-CN" sz="1900">
                        <a:latin typeface="Cambria Math" panose="02040503050406030204" pitchFamily="18" charset="0"/>
                        <a:cs typeface="Times New Roman" panose="02020603050405020304" pitchFamily="18" charset="0"/>
                      </a:rPr>
                      <m:t>≥30</m:t>
                    </m:r>
                    <m:r>
                      <a:rPr lang="zh-CN" altLang="en-US" sz="1900">
                        <a:latin typeface="Cambria Math" panose="02040503050406030204" pitchFamily="18" charset="0"/>
                        <a:cs typeface="Times New Roman" panose="02020603050405020304" pitchFamily="18" charset="0"/>
                      </a:rPr>
                      <m:t>；</m:t>
                    </m:r>
                  </m:oMath>
                </a14:m>
                <a:r>
                  <a:rPr lang="en-US" altLang="zh-CN" sz="1900" dirty="0">
                    <a:latin typeface="Times New Roman" panose="02020603050405020304" pitchFamily="18" charset="0"/>
                    <a:cs typeface="Times New Roman" panose="02020603050405020304" pitchFamily="18" charset="0"/>
                  </a:rPr>
                  <a:t>after the end of the fourth quarter, the factory cannot overstock products, so there should be </a:t>
                </a:r>
                <a14:m>
                  <m:oMath xmlns:m="http://schemas.openxmlformats.org/officeDocument/2006/math">
                    <m:sSub>
                      <m:sSubPr>
                        <m:ctrlPr>
                          <a:rPr lang="en-US" altLang="zh-CN" sz="1900" i="1">
                            <a:latin typeface="Cambria Math" panose="02040503050406030204" pitchFamily="18" charset="0"/>
                            <a:cs typeface="Times New Roman" panose="02020603050405020304" pitchFamily="18" charset="0"/>
                          </a:rPr>
                        </m:ctrlPr>
                      </m:sSubPr>
                      <m:e>
                        <m:r>
                          <m:rPr>
                            <m:sty m:val="p"/>
                          </m:rPr>
                          <a:rPr lang="en-US" altLang="zh-CN" sz="1900">
                            <a:latin typeface="Cambria Math" panose="02040503050406030204" pitchFamily="18" charset="0"/>
                            <a:cs typeface="Times New Roman" panose="02020603050405020304" pitchFamily="18" charset="0"/>
                          </a:rPr>
                          <m:t>x</m:t>
                        </m:r>
                      </m:e>
                      <m:sub>
                        <m:r>
                          <a:rPr lang="en-US" altLang="zh-CN" sz="1900">
                            <a:latin typeface="Cambria Math" panose="02040503050406030204" pitchFamily="18" charset="0"/>
                            <a:cs typeface="Times New Roman" panose="02020603050405020304" pitchFamily="18" charset="0"/>
                          </a:rPr>
                          <m:t>1</m:t>
                        </m:r>
                      </m:sub>
                    </m:sSub>
                    <m:r>
                      <a:rPr lang="en-US" altLang="zh-CN" sz="1900">
                        <a:latin typeface="Cambria Math" panose="02040503050406030204" pitchFamily="18" charset="0"/>
                        <a:cs typeface="Times New Roman" panose="02020603050405020304" pitchFamily="18" charset="0"/>
                      </a:rPr>
                      <m:t>+</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2</m:t>
                        </m:r>
                      </m:sub>
                    </m:sSub>
                    <m:r>
                      <a:rPr lang="en-US" altLang="zh-CN" sz="1900">
                        <a:latin typeface="Cambria Math" panose="02040503050406030204" pitchFamily="18" charset="0"/>
                        <a:cs typeface="Times New Roman" panose="02020603050405020304" pitchFamily="18" charset="0"/>
                      </a:rPr>
                      <m:t>+</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3</m:t>
                        </m:r>
                      </m:sub>
                    </m:sSub>
                    <m:r>
                      <a:rPr lang="en-US" altLang="zh-CN" sz="1900">
                        <a:latin typeface="Cambria Math" panose="02040503050406030204" pitchFamily="18" charset="0"/>
                        <a:cs typeface="Times New Roman" panose="02020603050405020304" pitchFamily="18" charset="0"/>
                      </a:rPr>
                      <m:t>−70+</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4</m:t>
                        </m:r>
                      </m:sub>
                    </m:sSub>
                    <m:r>
                      <a:rPr lang="en-US" altLang="zh-CN" sz="1900">
                        <a:latin typeface="Cambria Math" panose="02040503050406030204" pitchFamily="18" charset="0"/>
                        <a:cs typeface="Times New Roman" panose="02020603050405020304" pitchFamily="18" charset="0"/>
                      </a:rPr>
                      <m:t>=10</m:t>
                    </m:r>
                    <m:r>
                      <a:rPr lang="zh-CN" altLang="en-US" sz="1900">
                        <a:latin typeface="Cambria Math" panose="02040503050406030204" pitchFamily="18" charset="0"/>
                        <a:cs typeface="Times New Roman" panose="02020603050405020304" pitchFamily="18" charset="0"/>
                      </a:rPr>
                      <m:t>；</m:t>
                    </m:r>
                  </m:oMath>
                </a14:m>
                <a:r>
                  <a:rPr lang="en-US" altLang="zh-CN" sz="1900" dirty="0">
                    <a:latin typeface="Times New Roman" panose="02020603050405020304" pitchFamily="18" charset="0"/>
                    <a:cs typeface="Times New Roman" panose="02020603050405020304" pitchFamily="18" charset="0"/>
                  </a:rPr>
                  <a:t>also considering the factory’s production capacity in each quarter, it should have </a:t>
                </a:r>
                <a14:m>
                  <m:oMath xmlns:m="http://schemas.openxmlformats.org/officeDocument/2006/math">
                    <m:r>
                      <a:rPr lang="en-US" altLang="zh-CN" sz="1900">
                        <a:latin typeface="Cambria Math" panose="02040503050406030204" pitchFamily="18" charset="0"/>
                        <a:cs typeface="Times New Roman" panose="02020603050405020304" pitchFamily="18" charset="0"/>
                      </a:rPr>
                      <m:t>0≤</m:t>
                    </m:r>
                    <m:sSub>
                      <m:sSubPr>
                        <m:ctrlPr>
                          <a:rPr lang="en-US" altLang="zh-CN" sz="1900" i="1">
                            <a:latin typeface="Cambria Math" panose="02040503050406030204" pitchFamily="18" charset="0"/>
                            <a:cs typeface="Times New Roman" panose="02020603050405020304" pitchFamily="18" charset="0"/>
                          </a:rPr>
                        </m:ctrlPr>
                      </m:sSubPr>
                      <m:e>
                        <m:r>
                          <m:rPr>
                            <m:sty m:val="p"/>
                          </m:rPr>
                          <a:rPr lang="en-US" altLang="zh-CN" sz="1900">
                            <a:latin typeface="Cambria Math" panose="02040503050406030204" pitchFamily="18" charset="0"/>
                            <a:cs typeface="Times New Roman" panose="02020603050405020304" pitchFamily="18" charset="0"/>
                          </a:rPr>
                          <m:t>x</m:t>
                        </m:r>
                      </m:e>
                      <m:sub>
                        <m:r>
                          <a:rPr lang="en-US" altLang="zh-CN" sz="1900">
                            <a:latin typeface="Cambria Math" panose="02040503050406030204" pitchFamily="18" charset="0"/>
                            <a:cs typeface="Times New Roman" panose="02020603050405020304" pitchFamily="18" charset="0"/>
                          </a:rPr>
                          <m:t>𝑗</m:t>
                        </m:r>
                      </m:sub>
                    </m:sSub>
                    <m:r>
                      <a:rPr lang="en-US" altLang="zh-CN" sz="1900">
                        <a:latin typeface="Cambria Math" panose="02040503050406030204" pitchFamily="18" charset="0"/>
                        <a:cs typeface="Times New Roman" panose="02020603050405020304" pitchFamily="18" charset="0"/>
                      </a:rPr>
                      <m:t>≤</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𝑎</m:t>
                        </m:r>
                      </m:e>
                      <m:sub>
                        <m:r>
                          <a:rPr lang="en-US" altLang="zh-CN" sz="1900">
                            <a:latin typeface="Cambria Math" panose="02040503050406030204" pitchFamily="18" charset="0"/>
                            <a:cs typeface="Times New Roman" panose="02020603050405020304" pitchFamily="18" charset="0"/>
                          </a:rPr>
                          <m:t>𝑗</m:t>
                        </m:r>
                      </m:sub>
                    </m:sSub>
                    <m:r>
                      <a:rPr lang="en-US" altLang="zh-CN" sz="1900">
                        <a:latin typeface="Cambria Math" panose="02040503050406030204" pitchFamily="18" charset="0"/>
                        <a:cs typeface="Times New Roman" panose="02020603050405020304" pitchFamily="18" charset="0"/>
                      </a:rPr>
                      <m:t>.</m:t>
                    </m:r>
                  </m:oMath>
                </a14:m>
                <a:endParaRPr lang="en-US" altLang="zh-CN" sz="1900" dirty="0">
                  <a:latin typeface="Times New Roman" panose="02020603050405020304" pitchFamily="18" charset="0"/>
                  <a:cs typeface="Times New Roman" panose="02020603050405020304" pitchFamily="18" charset="0"/>
                </a:endParaRPr>
              </a:p>
              <a:p>
                <a:pPr marL="0" indent="0">
                  <a:buNone/>
                </a:pPr>
                <a:r>
                  <a:rPr lang="en-US" altLang="zh-CN" sz="1900" dirty="0">
                    <a:latin typeface="Times New Roman" panose="02020603050405020304" pitchFamily="18" charset="0"/>
                    <a:cs typeface="Times New Roman" panose="02020603050405020304" pitchFamily="18" charset="0"/>
                  </a:rPr>
                  <a:t>    Second, consider the objective function: the production cost of the factory in the first quarter is 15.0</a:t>
                </a:r>
                <a14:m>
                  <m:oMath xmlns:m="http://schemas.openxmlformats.org/officeDocument/2006/math">
                    <m:r>
                      <a:rPr lang="en-US" altLang="zh-CN" sz="1900">
                        <a:latin typeface="Cambria Math" panose="02040503050406030204" pitchFamily="18" charset="0"/>
                        <a:cs typeface="Times New Roman" panose="02020603050405020304" pitchFamily="18" charset="0"/>
                      </a:rPr>
                      <m:t> </m:t>
                    </m:r>
                    <m:sSub>
                      <m:sSubPr>
                        <m:ctrlPr>
                          <a:rPr lang="en-US" altLang="zh-CN" sz="1900" i="1">
                            <a:latin typeface="Cambria Math" panose="02040503050406030204" pitchFamily="18" charset="0"/>
                            <a:cs typeface="Times New Roman" panose="02020603050405020304" pitchFamily="18" charset="0"/>
                          </a:rPr>
                        </m:ctrlPr>
                      </m:sSubPr>
                      <m:e>
                        <m:r>
                          <m:rPr>
                            <m:sty m:val="p"/>
                          </m:rPr>
                          <a:rPr lang="en-US" altLang="zh-CN" sz="1900">
                            <a:latin typeface="Cambria Math" panose="02040503050406030204" pitchFamily="18" charset="0"/>
                            <a:cs typeface="Times New Roman" panose="02020603050405020304" pitchFamily="18" charset="0"/>
                          </a:rPr>
                          <m:t>x</m:t>
                        </m:r>
                      </m:e>
                      <m:sub>
                        <m:r>
                          <a:rPr lang="en-US" altLang="zh-CN" sz="1900">
                            <a:latin typeface="Cambria Math" panose="02040503050406030204" pitchFamily="18" charset="0"/>
                            <a:cs typeface="Times New Roman" panose="02020603050405020304" pitchFamily="18" charset="0"/>
                          </a:rPr>
                          <m:t>1</m:t>
                        </m:r>
                      </m:sub>
                    </m:sSub>
                    <m:r>
                      <a:rPr lang="zh-CN" altLang="en-US" sz="1900">
                        <a:latin typeface="Cambria Math" panose="02040503050406030204" pitchFamily="18" charset="0"/>
                        <a:cs typeface="Times New Roman" panose="02020603050405020304" pitchFamily="18" charset="0"/>
                      </a:rPr>
                      <m:t>，</m:t>
                    </m:r>
                  </m:oMath>
                </a14:m>
                <a:r>
                  <a:rPr lang="en-US" altLang="zh-CN" sz="1900" dirty="0">
                    <a:latin typeface="Times New Roman" panose="02020603050405020304" pitchFamily="18" charset="0"/>
                    <a:cs typeface="Times New Roman" panose="02020603050405020304" pitchFamily="18" charset="0"/>
                  </a:rPr>
                  <a:t>and the cost of the factory production in the second quarter includes the production cost 14</a:t>
                </a:r>
                <a:r>
                  <a:rPr lang="en-US" altLang="zh-CN" sz="1900" dirty="0">
                    <a:cs typeface="Times New Roman" panose="02020603050405020304" pitchFamily="18" charset="0"/>
                  </a:rPr>
                  <a:t> </a:t>
                </a:r>
                <a14:m>
                  <m:oMath xmlns:m="http://schemas.openxmlformats.org/officeDocument/2006/math">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2</m:t>
                        </m:r>
                      </m:sub>
                    </m:sSub>
                  </m:oMath>
                </a14:m>
                <a:r>
                  <a:rPr lang="en-US" altLang="zh-CN" sz="1900" dirty="0">
                    <a:latin typeface="Times New Roman" panose="02020603050405020304" pitchFamily="18" charset="0"/>
                    <a:cs typeface="Times New Roman" panose="02020603050405020304" pitchFamily="18" charset="0"/>
                  </a:rPr>
                  <a:t> </a:t>
                </a:r>
                <a:r>
                  <a:rPr lang="zh-CN" altLang="en-US" sz="1900" dirty="0">
                    <a:latin typeface="Times New Roman" panose="02020603050405020304" pitchFamily="18" charset="0"/>
                    <a:cs typeface="Times New Roman" panose="02020603050405020304" pitchFamily="18" charset="0"/>
                  </a:rPr>
                  <a:t>𝑎𝑛𝑑 𝑡</a:t>
                </a:r>
                <a:r>
                  <a:rPr lang="en-US" altLang="zh-CN" sz="1900" dirty="0">
                    <a:latin typeface="Times New Roman" panose="02020603050405020304" pitchFamily="18" charset="0"/>
                    <a:cs typeface="Times New Roman" panose="02020603050405020304" pitchFamily="18" charset="0"/>
                  </a:rPr>
                  <a:t>ℎ</a:t>
                </a:r>
                <a:r>
                  <a:rPr lang="zh-CN" altLang="en-US" sz="1900" dirty="0">
                    <a:latin typeface="Times New Roman" panose="02020603050405020304" pitchFamily="18" charset="0"/>
                    <a:cs typeface="Times New Roman" panose="02020603050405020304" pitchFamily="18" charset="0"/>
                  </a:rPr>
                  <a:t>𝑒 𝑠𝑡𝑜𝑟𝑎𝑔𝑒 𝑐𝑜𝑠𝑡 𝑜𝑓 𝑜𝑣𝑒𝑟𝑠𝑡𝑜𝑐𝑘𝑒𝑑 𝑝𝑟𝑜𝑑𝑢𝑐𝑡𝑠 </a:t>
                </a:r>
                <a14:m>
                  <m:oMath xmlns:m="http://schemas.openxmlformats.org/officeDocument/2006/math">
                    <m:r>
                      <a:rPr lang="en-US" altLang="zh-CN" sz="1900">
                        <a:latin typeface="Cambria Math" panose="02040503050406030204" pitchFamily="18" charset="0"/>
                        <a:cs typeface="Times New Roman" panose="02020603050405020304" pitchFamily="18" charset="0"/>
                      </a:rPr>
                      <m:t> 0.2(</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1</m:t>
                        </m:r>
                      </m:sub>
                    </m:sSub>
                    <m:r>
                      <a:rPr lang="en-US" altLang="zh-CN" sz="1900">
                        <a:latin typeface="Cambria Math" panose="02040503050406030204" pitchFamily="18" charset="0"/>
                        <a:cs typeface="Times New Roman" panose="02020603050405020304" pitchFamily="18" charset="0"/>
                      </a:rPr>
                      <m:t>−20)</m:t>
                    </m:r>
                    <m:r>
                      <a:rPr lang="zh-CN" altLang="en-US" sz="1900">
                        <a:latin typeface="Cambria Math" panose="02040503050406030204" pitchFamily="18" charset="0"/>
                        <a:cs typeface="Times New Roman" panose="02020603050405020304" pitchFamily="18" charset="0"/>
                      </a:rPr>
                      <m:t>；</m:t>
                    </m:r>
                  </m:oMath>
                </a14:m>
                <a:r>
                  <a:rPr lang="en-US" altLang="zh-CN" sz="1900" dirty="0">
                    <a:latin typeface="Times New Roman" panose="02020603050405020304" pitchFamily="18" charset="0"/>
                    <a:cs typeface="Times New Roman" panose="02020603050405020304" pitchFamily="18" charset="0"/>
                  </a:rPr>
                  <a:t>similarly, the cost in the third quarter is </a:t>
                </a:r>
                <a14:m>
                  <m:oMath xmlns:m="http://schemas.openxmlformats.org/officeDocument/2006/math">
                    <m:r>
                      <a:rPr lang="en-US" altLang="zh-CN" sz="1900">
                        <a:latin typeface="Cambria Math" panose="02040503050406030204" pitchFamily="18" charset="0"/>
                        <a:cs typeface="Times New Roman" panose="02020603050405020304" pitchFamily="18" charset="0"/>
                      </a:rPr>
                      <m:t>15.3</m:t>
                    </m:r>
                    <m:sSub>
                      <m:sSubPr>
                        <m:ctrlPr>
                          <a:rPr lang="en-US" altLang="zh-CN" sz="1900" i="1">
                            <a:latin typeface="Cambria Math" panose="02040503050406030204" pitchFamily="18" charset="0"/>
                            <a:cs typeface="Times New Roman" panose="02020603050405020304" pitchFamily="18" charset="0"/>
                          </a:rPr>
                        </m:ctrlPr>
                      </m:sSubPr>
                      <m:e>
                        <m:r>
                          <m:rPr>
                            <m:sty m:val="p"/>
                          </m:rPr>
                          <a:rPr lang="en-US" altLang="zh-CN" sz="1900">
                            <a:latin typeface="Cambria Math" panose="02040503050406030204" pitchFamily="18" charset="0"/>
                            <a:cs typeface="Times New Roman" panose="02020603050405020304" pitchFamily="18" charset="0"/>
                          </a:rPr>
                          <m:t>x</m:t>
                        </m:r>
                      </m:e>
                      <m:sub>
                        <m:r>
                          <a:rPr lang="en-US" altLang="zh-CN" sz="1900">
                            <a:latin typeface="Cambria Math" panose="02040503050406030204" pitchFamily="18" charset="0"/>
                            <a:cs typeface="Times New Roman" panose="02020603050405020304" pitchFamily="18" charset="0"/>
                          </a:rPr>
                          <m:t>3</m:t>
                        </m:r>
                      </m:sub>
                    </m:sSub>
                    <m:r>
                      <a:rPr lang="en-US" altLang="zh-CN" sz="1900">
                        <a:latin typeface="Cambria Math" panose="02040503050406030204" pitchFamily="18" charset="0"/>
                        <a:cs typeface="Times New Roman" panose="02020603050405020304" pitchFamily="18" charset="0"/>
                      </a:rPr>
                      <m:t>+0.2(</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1</m:t>
                        </m:r>
                      </m:sub>
                    </m:sSub>
                    <m:r>
                      <a:rPr lang="en-US" altLang="zh-CN" sz="1900">
                        <a:latin typeface="Cambria Math" panose="02040503050406030204" pitchFamily="18" charset="0"/>
                        <a:cs typeface="Times New Roman" panose="02020603050405020304" pitchFamily="18" charset="0"/>
                      </a:rPr>
                      <m:t>+</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2</m:t>
                        </m:r>
                      </m:sub>
                    </m:sSub>
                    <m:r>
                      <a:rPr lang="en-US" altLang="zh-CN" sz="1900">
                        <a:latin typeface="Cambria Math" panose="02040503050406030204" pitchFamily="18" charset="0"/>
                        <a:cs typeface="Times New Roman" panose="02020603050405020304" pitchFamily="18" charset="0"/>
                      </a:rPr>
                      <m:t>−40)</m:t>
                    </m:r>
                  </m:oMath>
                </a14:m>
                <a:r>
                  <a:rPr lang="zh-CN" altLang="en-US" sz="1900" dirty="0">
                    <a:latin typeface="Times New Roman" panose="02020603050405020304" pitchFamily="18" charset="0"/>
                    <a:cs typeface="Times New Roman" panose="02020603050405020304" pitchFamily="18" charset="0"/>
                  </a:rPr>
                  <a:t>，</a:t>
                </a:r>
                <a:r>
                  <a:rPr lang="en-US" altLang="zh-CN" sz="1900" dirty="0">
                    <a:latin typeface="Times New Roman" panose="02020603050405020304" pitchFamily="18" charset="0"/>
                    <a:cs typeface="Times New Roman" panose="02020603050405020304" pitchFamily="18" charset="0"/>
                  </a:rPr>
                  <a:t>the fourth quarter cost is</a:t>
                </a:r>
                <a14:m>
                  <m:oMath xmlns:m="http://schemas.openxmlformats.org/officeDocument/2006/math">
                    <m:r>
                      <a:rPr lang="en-US" altLang="zh-CN" sz="1900">
                        <a:latin typeface="Cambria Math" panose="02040503050406030204" pitchFamily="18" charset="0"/>
                        <a:cs typeface="Times New Roman" panose="02020603050405020304" pitchFamily="18" charset="0"/>
                      </a:rPr>
                      <m:t>14.8</m:t>
                    </m:r>
                    <m:sSub>
                      <m:sSubPr>
                        <m:ctrlPr>
                          <a:rPr lang="en-US" altLang="zh-CN" sz="1900" i="1">
                            <a:latin typeface="Cambria Math" panose="02040503050406030204" pitchFamily="18" charset="0"/>
                            <a:cs typeface="Times New Roman" panose="02020603050405020304" pitchFamily="18" charset="0"/>
                          </a:rPr>
                        </m:ctrlPr>
                      </m:sSubPr>
                      <m:e>
                        <m:r>
                          <m:rPr>
                            <m:sty m:val="p"/>
                          </m:rPr>
                          <a:rPr lang="en-US" altLang="zh-CN" sz="1900">
                            <a:latin typeface="Cambria Math" panose="02040503050406030204" pitchFamily="18" charset="0"/>
                            <a:cs typeface="Times New Roman" panose="02020603050405020304" pitchFamily="18" charset="0"/>
                          </a:rPr>
                          <m:t>x</m:t>
                        </m:r>
                      </m:e>
                      <m:sub>
                        <m:r>
                          <a:rPr lang="en-US" altLang="zh-CN" sz="1900">
                            <a:latin typeface="Cambria Math" panose="02040503050406030204" pitchFamily="18" charset="0"/>
                            <a:cs typeface="Times New Roman" panose="02020603050405020304" pitchFamily="18" charset="0"/>
                          </a:rPr>
                          <m:t>4</m:t>
                        </m:r>
                      </m:sub>
                    </m:sSub>
                    <m:r>
                      <a:rPr lang="en-US" altLang="zh-CN" sz="1900">
                        <a:latin typeface="Cambria Math" panose="02040503050406030204" pitchFamily="18" charset="0"/>
                        <a:cs typeface="Times New Roman" panose="02020603050405020304" pitchFamily="18" charset="0"/>
                      </a:rPr>
                      <m:t>+0.2</m:t>
                    </m:r>
                    <m:d>
                      <m:dPr>
                        <m:ctrlPr>
                          <a:rPr lang="en-US" altLang="zh-CN" sz="1900" i="1">
                            <a:latin typeface="Cambria Math" panose="02040503050406030204" pitchFamily="18" charset="0"/>
                            <a:cs typeface="Times New Roman" panose="02020603050405020304" pitchFamily="18" charset="0"/>
                          </a:rPr>
                        </m:ctrlPr>
                      </m:dPr>
                      <m:e>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1</m:t>
                            </m:r>
                          </m:sub>
                        </m:sSub>
                        <m:r>
                          <a:rPr lang="en-US" altLang="zh-CN" sz="1900">
                            <a:latin typeface="Cambria Math" panose="02040503050406030204" pitchFamily="18" charset="0"/>
                            <a:cs typeface="Times New Roman" panose="02020603050405020304" pitchFamily="18" charset="0"/>
                          </a:rPr>
                          <m:t>+</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2</m:t>
                            </m:r>
                          </m:sub>
                        </m:sSub>
                        <m:r>
                          <a:rPr lang="en-US" altLang="zh-CN" sz="1900">
                            <a:latin typeface="Cambria Math" panose="02040503050406030204" pitchFamily="18" charset="0"/>
                            <a:cs typeface="Times New Roman" panose="02020603050405020304" pitchFamily="18" charset="0"/>
                          </a:rPr>
                          <m:t>+</m:t>
                        </m:r>
                        <m:sSub>
                          <m:sSubPr>
                            <m:ctrlPr>
                              <a:rPr lang="en-US" altLang="zh-CN" sz="1900" i="1">
                                <a:latin typeface="Cambria Math" panose="02040503050406030204" pitchFamily="18" charset="0"/>
                                <a:cs typeface="Times New Roman" panose="02020603050405020304" pitchFamily="18" charset="0"/>
                              </a:rPr>
                            </m:ctrlPr>
                          </m:sSubPr>
                          <m:e>
                            <m:r>
                              <a:rPr lang="en-US" altLang="zh-CN" sz="1900">
                                <a:latin typeface="Cambria Math" panose="02040503050406030204" pitchFamily="18" charset="0"/>
                                <a:cs typeface="Times New Roman" panose="02020603050405020304" pitchFamily="18" charset="0"/>
                              </a:rPr>
                              <m:t>𝑥</m:t>
                            </m:r>
                          </m:e>
                          <m:sub>
                            <m:r>
                              <a:rPr lang="en-US" altLang="zh-CN" sz="1900">
                                <a:latin typeface="Cambria Math" panose="02040503050406030204" pitchFamily="18" charset="0"/>
                                <a:cs typeface="Times New Roman" panose="02020603050405020304" pitchFamily="18" charset="0"/>
                              </a:rPr>
                              <m:t>3</m:t>
                            </m:r>
                          </m:sub>
                        </m:sSub>
                        <m:r>
                          <a:rPr lang="en-US" altLang="zh-CN" sz="1900">
                            <a:latin typeface="Cambria Math" panose="02040503050406030204" pitchFamily="18" charset="0"/>
                            <a:cs typeface="Times New Roman" panose="02020603050405020304" pitchFamily="18" charset="0"/>
                          </a:rPr>
                          <m:t>−70</m:t>
                        </m:r>
                      </m:e>
                    </m:d>
                    <m:r>
                      <a:rPr lang="zh-CN" altLang="en-US" sz="1900">
                        <a:latin typeface="Cambria Math" panose="02040503050406030204" pitchFamily="18" charset="0"/>
                        <a:cs typeface="Times New Roman" panose="02020603050405020304" pitchFamily="18" charset="0"/>
                      </a:rPr>
                      <m:t>。</m:t>
                    </m:r>
                  </m:oMath>
                </a14:m>
                <a:r>
                  <a:rPr lang="en-US" altLang="zh-CN" sz="1900" dirty="0">
                    <a:latin typeface="Times New Roman" panose="02020603050405020304" pitchFamily="18" charset="0"/>
                    <a:cs typeface="Times New Roman" panose="02020603050405020304" pitchFamily="18" charset="0"/>
                  </a:rPr>
                  <a:t>The annual cost of the factory is the sum of these four quarters. After finishing, the following linear programming model is obtained:</a:t>
                </a:r>
              </a:p>
              <a:p>
                <a:pPr marL="0" indent="0">
                  <a:buNone/>
                </a:pPr>
                <a:r>
                  <a:rPr lang="en-US" altLang="zh-CN" sz="1800" dirty="0">
                    <a:latin typeface="Times New Roman" panose="02020603050405020304" pitchFamily="18" charset="0"/>
                    <a:cs typeface="Times New Roman" panose="02020603050405020304" pitchFamily="18" charset="0"/>
                  </a:rPr>
                  <a:t>	min 	</a:t>
                </a:r>
                <a14:m>
                  <m:oMath xmlns:m="http://schemas.openxmlformats.org/officeDocument/2006/math">
                    <m:r>
                      <a:rPr lang="en-US" altLang="zh-CN" sz="1800" i="1">
                        <a:latin typeface="Cambria Math" panose="02040503050406030204" pitchFamily="18" charset="0"/>
                      </a:rPr>
                      <m:t>15.6</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+14.4</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+15.5</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+14.8</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m:t>
                        </m:r>
                      </m:sub>
                    </m:sSub>
                    <m:r>
                      <a:rPr lang="en-US" altLang="zh-CN" sz="1800" i="1">
                        <a:latin typeface="Cambria Math" panose="02040503050406030204" pitchFamily="18" charset="0"/>
                      </a:rPr>
                      <m:t>−26</m:t>
                    </m:r>
                  </m:oMath>
                </a14:m>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s.t.</a:t>
                </a: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ea typeface="Cambria Math" panose="02040503050406030204" pitchFamily="18" charset="0"/>
                      </a:rPr>
                      <m:t>≥40</m:t>
                    </m:r>
                  </m:oMath>
                </a14:m>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≥70</m:t>
                    </m:r>
                  </m:oMath>
                </a14:m>
                <a:endParaRPr lang="en-US" altLang="zh-CN" sz="18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m:t>
                        </m:r>
                      </m:sub>
                    </m:sSub>
                    <m:r>
                      <a:rPr lang="en-US" altLang="zh-CN" sz="1800">
                        <a:latin typeface="Cambria Math" panose="02040503050406030204" pitchFamily="18" charset="0"/>
                      </a:rPr>
                      <m:t>=80</m:t>
                    </m:r>
                  </m:oMath>
                </a14:m>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i="1">
                        <a:latin typeface="Cambria Math" panose="02040503050406030204" pitchFamily="18" charset="0"/>
                      </a:rPr>
                      <m:t>20</m:t>
                    </m:r>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1</m:t>
                        </m:r>
                      </m:sub>
                    </m:sSub>
                    <m:r>
                      <a:rPr lang="en-US" altLang="zh-CN" sz="1800" i="1">
                        <a:latin typeface="Cambria Math" panose="02040503050406030204" pitchFamily="18" charset="0"/>
                        <a:ea typeface="Cambria Math" panose="02040503050406030204" pitchFamily="18" charset="0"/>
                      </a:rPr>
                      <m:t>≤30,  0≤</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2</m:t>
                        </m:r>
                      </m:sub>
                    </m:sSub>
                    <m:r>
                      <a:rPr lang="en-US" altLang="zh-CN" sz="1800" i="1">
                        <a:latin typeface="Cambria Math" panose="02040503050406030204" pitchFamily="18" charset="0"/>
                        <a:ea typeface="Cambria Math" panose="02040503050406030204" pitchFamily="18" charset="0"/>
                      </a:rPr>
                      <m:t>≤40,  0≤</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≤20,  0≤</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4</m:t>
                        </m:r>
                      </m:sub>
                    </m:sSub>
                    <m:r>
                      <a:rPr lang="en-US" altLang="zh-CN" sz="1800" i="1">
                        <a:latin typeface="Cambria Math" panose="02040503050406030204" pitchFamily="18" charset="0"/>
                        <a:ea typeface="Cambria Math" panose="02040503050406030204" pitchFamily="18" charset="0"/>
                      </a:rPr>
                      <m:t>≤10</m:t>
                    </m:r>
                  </m:oMath>
                </a14:m>
                <a:endParaRPr lang="en-US" altLang="zh-CN" sz="1800" dirty="0">
                  <a:latin typeface="Times New Roman" panose="02020603050405020304" pitchFamily="18" charset="0"/>
                  <a:cs typeface="Times New Roman" panose="02020603050405020304" pitchFamily="18" charset="0"/>
                </a:endParaRPr>
              </a:p>
              <a:p>
                <a:pPr marL="0" indent="0">
                  <a:buNone/>
                </a:pPr>
                <a:endParaRPr lang="zh-CN" altLang="en-US" sz="18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403614"/>
                <a:ext cx="7886700" cy="6050772"/>
              </a:xfrm>
              <a:blipFill>
                <a:blip r:embed="rId2"/>
                <a:stretch>
                  <a:fillRect l="-1005" t="-1309" r="-464"/>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541815"/>
                <a:ext cx="7886700" cy="5774369"/>
              </a:xfrm>
            </p:spPr>
            <p:txBody>
              <a:bodyPr>
                <a:noAutofit/>
              </a:bodyPr>
              <a:lstStyle/>
              <a:p>
                <a:pPr marL="0" indent="0" algn="just">
                  <a:buNone/>
                </a:pPr>
                <a:r>
                  <a:rPr lang="en-US" altLang="zh-CN" sz="1800" dirty="0">
                    <a:latin typeface="Times New Roman" panose="02020603050405020304" pitchFamily="18" charset="0"/>
                    <a:cs typeface="Times New Roman" panose="02020603050405020304" pitchFamily="18" charset="0"/>
                  </a:rPr>
                  <a:t>(2) The product produced by the factory in the j quarter is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𝑗</m:t>
                        </m:r>
                      </m:sub>
                    </m:sSub>
                  </m:oMath>
                </a14:m>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tons, and the product stored at the beginning of the j quarter is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y</m:t>
                        </m:r>
                      </m:e>
                      <m:sub>
                        <m:r>
                          <m:rPr>
                            <m:sty m:val="p"/>
                          </m:rPr>
                          <a:rPr lang="en-US" altLang="zh-CN" sz="1800" i="1">
                            <a:latin typeface="Cambria Math" panose="02040503050406030204" pitchFamily="18" charset="0"/>
                          </a:rPr>
                          <m:t>j</m:t>
                        </m:r>
                      </m:sub>
                    </m:sSub>
                    <m:r>
                      <a:rPr lang="en-US" altLang="zh-CN" sz="1800" i="1">
                        <a:latin typeface="Cambria Math" panose="02040503050406030204" pitchFamily="18" charset="0"/>
                      </a:rPr>
                      <m:t> </m:t>
                    </m:r>
                  </m:oMath>
                </a14:m>
                <a:r>
                  <a:rPr lang="en-US" altLang="zh-CN" sz="1800" dirty="0">
                    <a:latin typeface="Times New Roman" panose="02020603050405020304" pitchFamily="18" charset="0"/>
                    <a:cs typeface="Times New Roman" panose="02020603050405020304" pitchFamily="18" charset="0"/>
                  </a:rPr>
                  <a:t> tons (obviously,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y</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oMath>
                </a14:m>
                <a:r>
                  <a:rPr lang="en-US" altLang="zh-CN" sz="1800" dirty="0">
                    <a:latin typeface="Times New Roman" panose="02020603050405020304" pitchFamily="18" charset="0"/>
                    <a:cs typeface="Times New Roman" panose="02020603050405020304" pitchFamily="18" charset="0"/>
                  </a:rPr>
                  <a:t>0). Because the storage volume at the beginning of each quarter is the difference between the storage volume and production volume of the previous quarter and the demand volume of the previous quarter, and considering that the storage volume at the end of the fourth quarter is 0, there are:</a:t>
                </a: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−20=</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−20=</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3</m:t>
                        </m:r>
                      </m:sub>
                    </m:sSub>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−30=</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4</m:t>
                        </m:r>
                      </m:sub>
                    </m:sSub>
                    <m:r>
                      <a:rPr lang="en-US" altLang="zh-CN" sz="1800" i="1">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4</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m:t>
                        </m:r>
                      </m:sub>
                    </m:sSub>
                    <m:r>
                      <a:rPr lang="en-US" altLang="zh-CN" sz="1800" i="1">
                        <a:latin typeface="Cambria Math" panose="02040503050406030204" pitchFamily="18" charset="0"/>
                      </a:rPr>
                      <m:t>=10 </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the same time, the production volume per quarter cannot exceed the production capacity: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𝑗</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𝑎</m:t>
                        </m:r>
                      </m:e>
                      <m:sub>
                        <m:r>
                          <a:rPr lang="en-US" altLang="zh-CN" sz="1800" i="1">
                            <a:latin typeface="Cambria Math" panose="02040503050406030204" pitchFamily="18" charset="0"/>
                            <a:ea typeface="Cambria Math" panose="02040503050406030204" pitchFamily="18" charset="0"/>
                          </a:rPr>
                          <m:t>𝑗</m:t>
                        </m:r>
                      </m:sub>
                    </m:sSub>
                  </m:oMath>
                </a14:m>
                <a:r>
                  <a:rPr lang="en-US" altLang="zh-CN" sz="1800" dirty="0">
                    <a:latin typeface="Times New Roman" panose="02020603050405020304" pitchFamily="18" charset="0"/>
                    <a:cs typeface="Times New Roman" panose="02020603050405020304" pitchFamily="18" charset="0"/>
                  </a:rPr>
                  <a:t>; and the total cost of the four quarters of the factory consists of quarterly production costs and storage costs, so the linear planning:</a:t>
                </a:r>
              </a:p>
              <a:p>
                <a:pPr marL="0" indent="0" algn="just">
                  <a:buNone/>
                </a:pPr>
                <a:r>
                  <a:rPr lang="en-US" altLang="zh-CN" sz="1800" dirty="0">
                    <a:latin typeface="Times New Roman" panose="02020603050405020304" pitchFamily="18" charset="0"/>
                    <a:cs typeface="Times New Roman" panose="02020603050405020304" pitchFamily="18" charset="0"/>
                  </a:rPr>
                  <a:t>	min </a:t>
                </a:r>
                <a14:m>
                  <m:oMath xmlns:m="http://schemas.openxmlformats.org/officeDocument/2006/math">
                    <m:r>
                      <a:rPr lang="en-US" altLang="zh-CN" sz="1800">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15.0</m:t>
                        </m:r>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+0.2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+14</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+0.2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+15.3</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+0.2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4</m:t>
                        </m:r>
                      </m:sub>
                    </m:sSub>
                    <m:r>
                      <a:rPr lang="en-US" altLang="zh-CN" sz="1800" i="1">
                        <a:latin typeface="Cambria Math" panose="02040503050406030204" pitchFamily="18" charset="0"/>
                      </a:rPr>
                      <m:t>+14.8</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4</m:t>
                        </m:r>
                      </m:sub>
                    </m:sSub>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s.t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=20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=20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4</m:t>
                        </m:r>
                      </m:sub>
                    </m:sSub>
                    <m:r>
                      <a:rPr lang="en-US" altLang="zh-CN" sz="1800" i="1">
                        <a:latin typeface="Cambria Math" panose="02040503050406030204" pitchFamily="18" charset="0"/>
                      </a:rPr>
                      <m:t>=30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4</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m:t>
                        </m:r>
                      </m:sub>
                    </m:sSub>
                    <m:r>
                      <a:rPr lang="en-US" altLang="zh-CN" sz="1800" i="1">
                        <a:latin typeface="Cambria Math" panose="02040503050406030204" pitchFamily="18" charset="0"/>
                      </a:rPr>
                      <m:t>=10</m:t>
                    </m:r>
                  </m:oMath>
                </a14:m>
                <a:endParaRPr lang="en-US" altLang="zh-CN" sz="1800" i="1" dirty="0">
                  <a:latin typeface="Times New Roman" panose="02020603050405020304" pitchFamily="18" charset="0"/>
                  <a:cs typeface="Times New Roman" panose="02020603050405020304" pitchFamily="18" charset="0"/>
                </a:endParaRPr>
              </a:p>
              <a:p>
                <a:pPr marL="0" indent="0" algn="just">
                  <a:buNone/>
                </a:pPr>
                <a:r>
                  <a:rPr lang="en-US" altLang="zh-CN" sz="1800" dirty="0"/>
                  <a:t>                   </a:t>
                </a:r>
                <a14:m>
                  <m:oMath xmlns:m="http://schemas.openxmlformats.org/officeDocument/2006/math">
                    <m:r>
                      <a:rPr lang="en-US" altLang="zh-CN" sz="1800" i="1">
                        <a:latin typeface="Cambria Math" panose="02040503050406030204" pitchFamily="18" charset="0"/>
                      </a:rPr>
                      <m:t>0</m:t>
                    </m:r>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1</m:t>
                        </m:r>
                      </m:sub>
                    </m:sSub>
                    <m:r>
                      <a:rPr lang="en-US" altLang="zh-CN" sz="1800" i="1">
                        <a:latin typeface="Cambria Math" panose="02040503050406030204" pitchFamily="18" charset="0"/>
                        <a:ea typeface="Cambria Math" panose="02040503050406030204" pitchFamily="18" charset="0"/>
                      </a:rPr>
                      <m:t>≤30,  0≤</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2</m:t>
                        </m:r>
                      </m:sub>
                    </m:sSub>
                    <m:r>
                      <a:rPr lang="en-US" altLang="zh-CN" sz="1800" i="1">
                        <a:latin typeface="Cambria Math" panose="02040503050406030204" pitchFamily="18" charset="0"/>
                        <a:ea typeface="Cambria Math" panose="02040503050406030204" pitchFamily="18" charset="0"/>
                      </a:rPr>
                      <m:t>≤40,  0≤</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≤20,  0≤</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4</m:t>
                        </m:r>
                      </m:sub>
                    </m:sSub>
                    <m:r>
                      <a:rPr lang="en-US" altLang="zh-CN" sz="1800" i="1" smtClean="0">
                        <a:latin typeface="Cambria Math" panose="02040503050406030204" pitchFamily="18" charset="0"/>
                        <a:ea typeface="Cambria Math" panose="02040503050406030204" pitchFamily="18" charset="0"/>
                      </a:rPr>
                      <m:t>≤10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y</m:t>
                        </m:r>
                      </m:e>
                      <m:sub>
                        <m:r>
                          <a:rPr lang="en-US" altLang="zh-CN" sz="1800" i="1">
                            <a:latin typeface="Cambria Math" panose="02040503050406030204" pitchFamily="18" charset="0"/>
                          </a:rPr>
                          <m:t>𝑗</m:t>
                        </m:r>
                      </m:sub>
                    </m:sSub>
                    <m:r>
                      <a:rPr lang="en-US" altLang="zh-CN" sz="1800" i="1">
                        <a:latin typeface="Cambria Math" panose="02040503050406030204" pitchFamily="18" charset="0"/>
                        <a:ea typeface="Cambria Math" panose="02040503050406030204" pitchFamily="18" charset="0"/>
                      </a:rPr>
                      <m:t>≥0,              </m:t>
                    </m:r>
                    <m:r>
                      <a:rPr lang="en-US" altLang="zh-CN" sz="1800" i="1">
                        <a:latin typeface="Cambria Math" panose="02040503050406030204" pitchFamily="18" charset="0"/>
                        <a:ea typeface="Cambria Math" panose="02040503050406030204" pitchFamily="18" charset="0"/>
                      </a:rPr>
                      <m:t>𝑗</m:t>
                    </m:r>
                    <m:r>
                      <a:rPr lang="en-US" altLang="zh-CN" sz="1800" i="1">
                        <a:latin typeface="Cambria Math" panose="02040503050406030204" pitchFamily="18" charset="0"/>
                        <a:ea typeface="Cambria Math" panose="02040503050406030204" pitchFamily="18" charset="0"/>
                      </a:rPr>
                      <m:t>=1,2,3,4</m:t>
                    </m:r>
                  </m:oMath>
                </a14:m>
                <a:endParaRPr lang="en-US" altLang="zh-CN" sz="18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541815"/>
                <a:ext cx="7886700" cy="5774369"/>
              </a:xfrm>
              <a:blipFill>
                <a:blip r:embed="rId2"/>
                <a:stretch>
                  <a:fillRect l="-618" t="-1056" r="-696"/>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0020" y="115482"/>
                <a:ext cx="8427860" cy="6627036"/>
              </a:xfrm>
            </p:spPr>
            <p:txBody>
              <a:bodyPr>
                <a:noAutofit/>
              </a:bodyPr>
              <a:lstStyle/>
              <a:p>
                <a:pPr marL="0" indent="0" algn="just">
                  <a:buNone/>
                </a:pPr>
                <a:r>
                  <a:rPr lang="en-US" altLang="zh-CN" sz="1800" dirty="0">
                    <a:latin typeface="Times New Roman" panose="02020603050405020304" pitchFamily="18" charset="0"/>
                    <a:cs typeface="Times New Roman" panose="02020603050405020304" pitchFamily="18" charset="0"/>
                  </a:rPr>
                  <a:t>(3) Suppose the number of products produced in the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quarter and used for delivery at the end of the j quarter is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 </m:t>
                    </m:r>
                  </m:oMath>
                </a14:m>
                <a:r>
                  <a:rPr lang="en-US" altLang="zh-CN" sz="1800" dirty="0">
                    <a:latin typeface="Times New Roman" panose="02020603050405020304" pitchFamily="18" charset="0"/>
                    <a:cs typeface="Times New Roman" panose="02020603050405020304" pitchFamily="18" charset="0"/>
                  </a:rPr>
                  <a:t>tons. According to contract requirements, there must be:</a:t>
                </a: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11</m:t>
                        </m:r>
                      </m:sub>
                    </m:sSub>
                    <m:r>
                      <a:rPr lang="en-US" altLang="zh-CN" sz="1800" i="1">
                        <a:latin typeface="Cambria Math" panose="02040503050406030204" pitchFamily="18" charset="0"/>
                      </a:rPr>
                      <m:t>=20,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  </m:t>
                        </m:r>
                        <m:r>
                          <a:rPr lang="en-US" altLang="zh-CN" sz="1800" i="1">
                            <a:latin typeface="Cambria Math" panose="02040503050406030204" pitchFamily="18" charset="0"/>
                          </a:rPr>
                          <m:t>𝑥</m:t>
                        </m:r>
                      </m:e>
                      <m:sub>
                        <m:r>
                          <a:rPr lang="en-US" altLang="zh-CN" sz="1800" i="1">
                            <a:latin typeface="Cambria Math" panose="02040503050406030204" pitchFamily="18" charset="0"/>
                          </a:rPr>
                          <m:t>12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22</m:t>
                        </m:r>
                      </m:sub>
                    </m:sSub>
                    <m:r>
                      <a:rPr lang="en-US" altLang="zh-CN" sz="1800" i="1">
                        <a:latin typeface="Cambria Math" panose="02040503050406030204" pitchFamily="18" charset="0"/>
                      </a:rPr>
                      <m:t>=20,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33</m:t>
                        </m:r>
                      </m:sub>
                    </m:sSub>
                    <m:r>
                      <a:rPr lang="en-US" altLang="zh-CN" sz="1800" i="1">
                        <a:latin typeface="Cambria Math" panose="02040503050406030204" pitchFamily="18" charset="0"/>
                      </a:rPr>
                      <m:t>=30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14</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24</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34</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44</m:t>
                        </m:r>
                      </m:sub>
                    </m:sSub>
                    <m:r>
                      <a:rPr lang="en-US" altLang="zh-CN" sz="1800" i="1">
                        <a:latin typeface="Cambria Math" panose="02040503050406030204" pitchFamily="18" charset="0"/>
                      </a:rPr>
                      <m:t>=10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In addition, the number of products produced every quarter and used for delivery in the current season and subsequent seasons cannot exceed the production capacity of the factory in that season, so there should be:</a:t>
                </a: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14</m:t>
                        </m:r>
                      </m:sub>
                    </m:sSub>
                    <m:r>
                      <a:rPr lang="en-US" altLang="zh-CN" sz="1800" i="1">
                        <a:latin typeface="Cambria Math" panose="02040503050406030204" pitchFamily="18" charset="0"/>
                      </a:rPr>
                      <m:t> </m:t>
                    </m:r>
                    <m:r>
                      <a:rPr lang="en-US" altLang="zh-CN" sz="1800" i="1">
                        <a:latin typeface="Cambria Math" panose="02040503050406030204" pitchFamily="18" charset="0"/>
                        <a:ea typeface="Cambria Math" panose="02040503050406030204" pitchFamily="18" charset="0"/>
                      </a:rPr>
                      <m:t>≤30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22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24</m:t>
                        </m:r>
                      </m:sub>
                    </m:sSub>
                    <m:r>
                      <a:rPr lang="en-US" altLang="zh-CN" sz="1800" i="1">
                        <a:latin typeface="Cambria Math" panose="02040503050406030204" pitchFamily="18" charset="0"/>
                        <a:ea typeface="Cambria Math" panose="02040503050406030204" pitchFamily="18" charset="0"/>
                      </a:rPr>
                      <m:t>≤40</m:t>
                    </m:r>
                  </m:oMath>
                </a14:m>
                <a:endParaRPr lang="en-US" altLang="zh-CN" sz="18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 </m:t>
                        </m:r>
                        <m:r>
                          <a:rPr lang="en-US" altLang="zh-CN" sz="1800" i="1">
                            <a:latin typeface="Cambria Math" panose="02040503050406030204" pitchFamily="18" charset="0"/>
                          </a:rPr>
                          <m:t>𝑥</m:t>
                        </m:r>
                      </m:e>
                      <m:sub>
                        <m:r>
                          <a:rPr lang="en-US" altLang="zh-CN" sz="1800" i="1">
                            <a:latin typeface="Cambria Math" panose="02040503050406030204" pitchFamily="18" charset="0"/>
                          </a:rPr>
                          <m:t>33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34</m:t>
                        </m:r>
                      </m:sub>
                    </m:sSub>
                    <m:r>
                      <a:rPr lang="en-US" altLang="zh-CN" sz="1800" i="1">
                        <a:latin typeface="Cambria Math" panose="02040503050406030204" pitchFamily="18" charset="0"/>
                        <a:ea typeface="Cambria Math" panose="02040503050406030204" pitchFamily="18" charset="0"/>
                      </a:rPr>
                      <m:t>≤20</m:t>
                    </m:r>
                  </m:oMath>
                </a14:m>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44</m:t>
                        </m:r>
                      </m:sub>
                    </m:sSub>
                    <m:r>
                      <a:rPr lang="en-US" altLang="zh-CN" sz="1800" i="1">
                        <a:latin typeface="Cambria Math" panose="02040503050406030204" pitchFamily="18" charset="0"/>
                        <a:ea typeface="Cambria Math" panose="02040503050406030204" pitchFamily="18" charset="0"/>
                      </a:rPr>
                      <m:t>≤10</m:t>
                    </m:r>
                  </m:oMath>
                </a14:m>
                <a:r>
                  <a:rPr lang="en-US" altLang="zh-CN" sz="1800" dirty="0">
                    <a:latin typeface="Times New Roman" panose="02020603050405020304" pitchFamily="18" charset="0"/>
                    <a:cs typeface="Times New Roman" panose="02020603050405020304" pitchFamily="18" charset="0"/>
                  </a:rPr>
                  <a:t>	</a:t>
                </a:r>
              </a:p>
              <a:p>
                <a:pPr marL="0" indent="0" algn="just">
                  <a:buNone/>
                </a:pPr>
                <a:r>
                  <a:rPr lang="en-US" altLang="zh-CN" sz="1800" dirty="0">
                    <a:latin typeface="Times New Roman" panose="02020603050405020304" pitchFamily="18" charset="0"/>
                    <a:cs typeface="Times New Roman" panose="02020603050405020304" pitchFamily="18" charset="0"/>
                  </a:rPr>
                  <a:t>The cost per ton of products produced in the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quarter for delivery in the j quarter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c</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+0.2(</m:t>
                    </m:r>
                    <m: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 </m:t>
                    </m:r>
                  </m:oMath>
                </a14:m>
                <a:r>
                  <a:rPr lang="en-US" altLang="zh-CN" sz="1800" dirty="0">
                    <a:latin typeface="Times New Roman" panose="02020603050405020304" pitchFamily="18" charset="0"/>
                    <a:cs typeface="Times New Roman" panose="02020603050405020304" pitchFamily="18" charset="0"/>
                  </a:rPr>
                  <a:t>,so there is a linear programming:</a:t>
                </a:r>
              </a:p>
              <a:p>
                <a:pPr marL="0" indent="0" algn="just">
                  <a:buNone/>
                </a:pPr>
                <a:r>
                  <a:rPr lang="en-US" altLang="zh-CN" sz="1800" dirty="0">
                    <a:latin typeface="Times New Roman" panose="02020603050405020304" pitchFamily="18" charset="0"/>
                    <a:cs typeface="Times New Roman" panose="02020603050405020304" pitchFamily="18" charset="0"/>
                  </a:rPr>
                  <a:t>	min     </a:t>
                </a:r>
                <a14:m>
                  <m:oMath xmlns:m="http://schemas.openxmlformats.org/officeDocument/2006/math">
                    <m:r>
                      <a:rPr lang="en-US" altLang="zh-CN" sz="1800">
                        <a:latin typeface="Cambria Math" panose="02040503050406030204" pitchFamily="18" charset="0"/>
                      </a:rPr>
                      <m:t>15.0</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11</m:t>
                        </m:r>
                      </m:sub>
                    </m:sSub>
                    <m:r>
                      <a:rPr lang="en-US" altLang="zh-CN" sz="1800" i="1">
                        <a:latin typeface="Cambria Math" panose="02040503050406030204" pitchFamily="18" charset="0"/>
                      </a:rPr>
                      <m:t>+15.2</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12</m:t>
                        </m:r>
                      </m:sub>
                    </m:sSub>
                    <m:r>
                      <a:rPr lang="en-US" altLang="zh-CN" sz="1800" i="1">
                        <a:latin typeface="Cambria Math" panose="02040503050406030204" pitchFamily="18" charset="0"/>
                      </a:rPr>
                      <m:t>+15.4</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13</m:t>
                        </m:r>
                      </m:sub>
                    </m:sSub>
                    <m:r>
                      <a:rPr lang="en-US" altLang="zh-CN" sz="1800" i="1">
                        <a:latin typeface="Cambria Math" panose="02040503050406030204" pitchFamily="18" charset="0"/>
                      </a:rPr>
                      <m:t>+15.6</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14</m:t>
                        </m:r>
                      </m:sub>
                    </m:sSub>
                    <m:r>
                      <a:rPr lang="en-US" altLang="zh-CN" sz="1800" i="1">
                        <a:latin typeface="Cambria Math" panose="02040503050406030204" pitchFamily="18" charset="0"/>
                      </a:rPr>
                      <m:t>+14</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22</m:t>
                        </m:r>
                      </m:sub>
                    </m:sSub>
                    <m:r>
                      <a:rPr lang="en-US" altLang="zh-CN" sz="1800" i="1">
                        <a:latin typeface="Cambria Math" panose="02040503050406030204" pitchFamily="18" charset="0"/>
                      </a:rPr>
                      <m:t>+14.2</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23</m:t>
                        </m:r>
                      </m:sub>
                    </m:sSub>
                    <m:r>
                      <a:rPr lang="en-US" altLang="zh-CN" sz="1800" i="1">
                        <a:latin typeface="Cambria Math" panose="02040503050406030204" pitchFamily="18" charset="0"/>
                      </a:rPr>
                      <m:t>+14.4</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24</m:t>
                        </m:r>
                      </m:sub>
                    </m:sSub>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a:latin typeface="Cambria Math" panose="02040503050406030204" pitchFamily="18" charset="0"/>
                      </a:rPr>
                      <m:t>+</m:t>
                    </m:r>
                    <m:r>
                      <a:rPr lang="en-US" altLang="zh-CN" sz="1800" i="1">
                        <a:latin typeface="Cambria Math" panose="02040503050406030204" pitchFamily="18" charset="0"/>
                      </a:rPr>
                      <m:t>15.3</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33</m:t>
                        </m:r>
                      </m:sub>
                    </m:sSub>
                    <m:r>
                      <a:rPr lang="en-US" altLang="zh-CN" sz="1800" i="1">
                        <a:latin typeface="Cambria Math" panose="02040503050406030204" pitchFamily="18" charset="0"/>
                      </a:rPr>
                      <m:t>+15.5</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34</m:t>
                        </m:r>
                      </m:sub>
                    </m:sSub>
                    <m:r>
                      <a:rPr lang="en-US" altLang="zh-CN" sz="1800" i="1">
                        <a:latin typeface="Cambria Math" panose="02040503050406030204" pitchFamily="18" charset="0"/>
                      </a:rPr>
                      <m:t>+14.8</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44</m:t>
                        </m:r>
                      </m:sub>
                    </m:sSub>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s.t.</a:t>
                </a: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11</m:t>
                        </m:r>
                      </m:sub>
                    </m:sSub>
                    <m:r>
                      <a:rPr lang="en-US" altLang="zh-CN" sz="1800" i="1">
                        <a:latin typeface="Cambria Math" panose="02040503050406030204" pitchFamily="18" charset="0"/>
                      </a:rPr>
                      <m:t>=20,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  </m:t>
                        </m:r>
                        <m:r>
                          <a:rPr lang="en-US" altLang="zh-CN" sz="1800" i="1">
                            <a:latin typeface="Cambria Math" panose="02040503050406030204" pitchFamily="18" charset="0"/>
                          </a:rPr>
                          <m:t>𝑥</m:t>
                        </m:r>
                      </m:e>
                      <m:sub>
                        <m:r>
                          <a:rPr lang="en-US" altLang="zh-CN" sz="1800" i="1">
                            <a:latin typeface="Cambria Math" panose="02040503050406030204" pitchFamily="18" charset="0"/>
                          </a:rPr>
                          <m:t>12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22</m:t>
                        </m:r>
                      </m:sub>
                    </m:sSub>
                    <m:r>
                      <a:rPr lang="en-US" altLang="zh-CN" sz="1800" i="1">
                        <a:latin typeface="Cambria Math" panose="02040503050406030204" pitchFamily="18" charset="0"/>
                      </a:rPr>
                      <m:t>=20,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33</m:t>
                        </m:r>
                      </m:sub>
                    </m:sSub>
                    <m:r>
                      <a:rPr lang="en-US" altLang="zh-CN" sz="1800" i="1">
                        <a:latin typeface="Cambria Math" panose="02040503050406030204" pitchFamily="18" charset="0"/>
                      </a:rPr>
                      <m:t>=30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14</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24</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34</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44</m:t>
                        </m:r>
                      </m:sub>
                    </m:sSub>
                    <m:r>
                      <a:rPr lang="en-US" altLang="zh-CN" sz="1800" i="1">
                        <a:latin typeface="Cambria Math" panose="02040503050406030204" pitchFamily="18" charset="0"/>
                      </a:rPr>
                      <m:t>=10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14</m:t>
                        </m:r>
                      </m:sub>
                    </m:sSub>
                    <m:r>
                      <a:rPr lang="en-US" altLang="zh-CN" sz="1800" i="1">
                        <a:latin typeface="Cambria Math" panose="02040503050406030204" pitchFamily="18" charset="0"/>
                      </a:rPr>
                      <m:t> </m:t>
                    </m:r>
                    <m:r>
                      <a:rPr lang="en-US" altLang="zh-CN" sz="1800" i="1">
                        <a:latin typeface="Cambria Math" panose="02040503050406030204" pitchFamily="18" charset="0"/>
                        <a:ea typeface="Cambria Math" panose="02040503050406030204" pitchFamily="18" charset="0"/>
                      </a:rPr>
                      <m:t>≤30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a:latin typeface="Cambria Math" panose="02040503050406030204" pitchFamily="18" charset="0"/>
                      </a:rPr>
                      <m:t>           </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x</m:t>
                        </m:r>
                      </m:e>
                      <m:sub>
                        <m:r>
                          <a:rPr lang="en-US" altLang="zh-CN" sz="1800" i="1">
                            <a:latin typeface="Cambria Math" panose="02040503050406030204" pitchFamily="18" charset="0"/>
                          </a:rPr>
                          <m:t>22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24</m:t>
                        </m:r>
                      </m:sub>
                    </m:sSub>
                    <m:r>
                      <a:rPr lang="en-US" altLang="zh-CN" sz="1800" i="1">
                        <a:latin typeface="Cambria Math" panose="02040503050406030204" pitchFamily="18" charset="0"/>
                        <a:ea typeface="Cambria Math" panose="02040503050406030204" pitchFamily="18" charset="0"/>
                      </a:rPr>
                      <m:t>≤40</m:t>
                    </m:r>
                  </m:oMath>
                </a14:m>
                <a:endParaRPr lang="en-US" altLang="zh-CN" sz="18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 </m:t>
                        </m:r>
                        <m:r>
                          <a:rPr lang="en-US" altLang="zh-CN" sz="1800" i="1">
                            <a:latin typeface="Cambria Math" panose="02040503050406030204" pitchFamily="18" charset="0"/>
                          </a:rPr>
                          <m:t>𝑥</m:t>
                        </m:r>
                      </m:e>
                      <m:sub>
                        <m:r>
                          <a:rPr lang="en-US" altLang="zh-CN" sz="1800" i="1">
                            <a:latin typeface="Cambria Math" panose="02040503050406030204" pitchFamily="18" charset="0"/>
                          </a:rPr>
                          <m:t>33</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34</m:t>
                        </m:r>
                      </m:sub>
                    </m:sSub>
                    <m:r>
                      <a:rPr lang="en-US" altLang="zh-CN" sz="1800" i="1">
                        <a:latin typeface="Cambria Math" panose="02040503050406030204" pitchFamily="18" charset="0"/>
                        <a:ea typeface="Cambria Math" panose="02040503050406030204" pitchFamily="18" charset="0"/>
                      </a:rPr>
                      <m:t>≤20</m:t>
                    </m:r>
                  </m:oMath>
                </a14:m>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44</m:t>
                        </m:r>
                      </m:sub>
                    </m:sSub>
                    <m:r>
                      <a:rPr lang="en-US" altLang="zh-CN" sz="1800" i="1">
                        <a:latin typeface="Cambria Math" panose="02040503050406030204" pitchFamily="18" charset="0"/>
                        <a:ea typeface="Cambria Math" panose="02040503050406030204" pitchFamily="18" charset="0"/>
                      </a:rPr>
                      <m:t>≤10</m:t>
                    </m:r>
                  </m:oMath>
                </a14:m>
                <a:endParaRPr lang="en-US" altLang="zh-CN" sz="1800" dirty="0">
                  <a:latin typeface="Times New Roman" panose="02020603050405020304" pitchFamily="18" charset="0"/>
                  <a:cs typeface="Times New Roman" panose="02020603050405020304" pitchFamily="18" charset="0"/>
                </a:endParaRPr>
              </a:p>
              <a:p>
                <a:pPr marL="0" indent="0" algn="just">
                  <a:buNone/>
                </a:pPr>
                <a:r>
                  <a:rPr lang="en-US" altLang="zh-CN"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 </m:t>
                        </m:r>
                        <m:r>
                          <a:rPr lang="en-US" altLang="zh-CN" sz="1800" i="1">
                            <a:latin typeface="Cambria Math" panose="02040503050406030204" pitchFamily="18" charset="0"/>
                          </a:rPr>
                          <m:t>𝑥</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ea typeface="Cambria Math" panose="02040503050406030204" pitchFamily="18" charset="0"/>
                      </a:rPr>
                      <m:t>≥0</m:t>
                    </m:r>
                  </m:oMath>
                </a14:m>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=1,…,4;  j=1,…,4,   </a:t>
                </a:r>
                <a14:m>
                  <m:oMath xmlns:m="http://schemas.openxmlformats.org/officeDocument/2006/math">
                    <m:r>
                      <a:rPr lang="en-US" altLang="zh-CN" sz="1800" i="1">
                        <a:latin typeface="Cambria Math" panose="02040503050406030204" pitchFamily="18" charset="0"/>
                      </a:rPr>
                      <m:t>𝑗</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𝑖</m:t>
                    </m:r>
                  </m:oMath>
                </a14:m>
                <a:endParaRPr lang="en-US" altLang="zh-CN" sz="18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0020" y="115482"/>
                <a:ext cx="8427860" cy="6627036"/>
              </a:xfrm>
              <a:blipFill>
                <a:blip r:embed="rId3"/>
                <a:stretch>
                  <a:fillRect l="-578" t="-920" r="-578" b="-1012"/>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Rot="1" noChangeArrowheads="1"/>
          </p:cNvSpPr>
          <p:nvPr/>
        </p:nvSpPr>
        <p:spPr bwMode="auto">
          <a:xfrm>
            <a:off x="538163" y="681038"/>
            <a:ext cx="4667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a:solidFill>
                  <a:srgbClr val="000000"/>
                </a:solidFill>
              </a:rPr>
              <a:t>We format this problem as </a:t>
            </a:r>
          </a:p>
        </p:txBody>
      </p:sp>
      <p:sp>
        <p:nvSpPr>
          <p:cNvPr id="7171" name="Rectangle 13"/>
          <p:cNvSpPr>
            <a:spLocks noRot="1" noChangeArrowheads="1"/>
          </p:cNvSpPr>
          <p:nvPr/>
        </p:nvSpPr>
        <p:spPr bwMode="auto">
          <a:xfrm>
            <a:off x="430213" y="1436688"/>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800">
                <a:solidFill>
                  <a:srgbClr val="C00000"/>
                </a:solidFill>
              </a:rPr>
              <a:t>Minimize:</a:t>
            </a:r>
          </a:p>
        </p:txBody>
      </p:sp>
      <p:pic>
        <p:nvPicPr>
          <p:cNvPr id="7172" name="TextBox 17"/>
          <p:cNvPicPr>
            <a:picLocks noRot="1" noChangeAspect="1"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88" y="1962150"/>
            <a:ext cx="4876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13"/>
          <p:cNvSpPr>
            <a:spLocks noRot="1" noChangeArrowheads="1"/>
          </p:cNvSpPr>
          <p:nvPr/>
        </p:nvSpPr>
        <p:spPr bwMode="auto">
          <a:xfrm>
            <a:off x="430213" y="261302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800">
                <a:solidFill>
                  <a:srgbClr val="C00000"/>
                </a:solidFill>
              </a:rPr>
              <a:t>Subject to: </a:t>
            </a:r>
          </a:p>
        </p:txBody>
      </p:sp>
      <p:pic>
        <p:nvPicPr>
          <p:cNvPr id="7174" name="TextBox 19"/>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850" y="3140075"/>
            <a:ext cx="487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TextBox 20"/>
          <p:cNvPicPr>
            <a:picLocks noRot="1" noChangeAspect="1" noEditPoints="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850" y="3602038"/>
            <a:ext cx="4876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TextBox 21"/>
          <p:cNvPicPr>
            <a:picLocks noRot="1" noChangeAspect="1" noEditPoints="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4850" y="4065588"/>
            <a:ext cx="4876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TextBox 22"/>
          <p:cNvPicPr>
            <a:picLocks noRot="1" noChangeAspect="1" noEditPoints="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7875" y="4529138"/>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3"/>
          <p:cNvSpPr>
            <a:spLocks noRot="1" noChangeArrowheads="1"/>
          </p:cNvSpPr>
          <p:nvPr/>
        </p:nvSpPr>
        <p:spPr bwMode="auto">
          <a:xfrm>
            <a:off x="-254000" y="928688"/>
            <a:ext cx="5530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800">
                <a:solidFill>
                  <a:srgbClr val="000000"/>
                </a:solidFill>
              </a:rPr>
              <a:t>General linear programs </a:t>
            </a:r>
          </a:p>
        </p:txBody>
      </p:sp>
      <p:pic>
        <p:nvPicPr>
          <p:cNvPr id="9219" name="TextBox 17"/>
          <p:cNvPicPr>
            <a:picLocks noRot="1" noChangeAspect="1" noEditPoints="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525" y="1631950"/>
            <a:ext cx="71135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13"/>
          <p:cNvSpPr>
            <a:spLocks noRot="1" noChangeArrowheads="1"/>
          </p:cNvSpPr>
          <p:nvPr/>
        </p:nvSpPr>
        <p:spPr bwMode="auto">
          <a:xfrm>
            <a:off x="357188" y="2479675"/>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800">
                <a:solidFill>
                  <a:srgbClr val="000000"/>
                </a:solidFill>
              </a:rPr>
              <a:t>Linear equality</a:t>
            </a:r>
          </a:p>
        </p:txBody>
      </p:sp>
      <p:pic>
        <p:nvPicPr>
          <p:cNvPr id="9221" name="TextBox 19"/>
          <p:cNvPicPr>
            <a:picLocks noRot="1" noChangeAspect="1"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525" y="3054350"/>
            <a:ext cx="487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13"/>
          <p:cNvSpPr>
            <a:spLocks noRot="1" noChangeArrowheads="1"/>
          </p:cNvSpPr>
          <p:nvPr/>
        </p:nvSpPr>
        <p:spPr bwMode="auto">
          <a:xfrm>
            <a:off x="528638" y="3687763"/>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800">
                <a:solidFill>
                  <a:srgbClr val="000000"/>
                </a:solidFill>
              </a:rPr>
              <a:t>Linear inequality</a:t>
            </a:r>
          </a:p>
        </p:txBody>
      </p:sp>
      <p:pic>
        <p:nvPicPr>
          <p:cNvPr id="9223" name="TextBox 10"/>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4318000"/>
            <a:ext cx="4876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13"/>
          <p:cNvSpPr>
            <a:spLocks noRot="1" noChangeArrowheads="1"/>
          </p:cNvSpPr>
          <p:nvPr/>
        </p:nvSpPr>
        <p:spPr bwMode="auto">
          <a:xfrm>
            <a:off x="357188" y="4818063"/>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800">
                <a:solidFill>
                  <a:srgbClr val="000000"/>
                </a:solidFill>
              </a:rPr>
              <a:t>or</a:t>
            </a:r>
          </a:p>
        </p:txBody>
      </p:sp>
      <p:pic>
        <p:nvPicPr>
          <p:cNvPr id="9225" name="TextBox 12"/>
          <p:cNvPicPr>
            <a:picLocks noRot="1" noChangeAspect="1" noEditPoints="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1525" y="5284788"/>
            <a:ext cx="488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Rot="1" noChangeArrowheads="1"/>
          </p:cNvSpPr>
          <p:nvPr/>
        </p:nvSpPr>
        <p:spPr bwMode="auto">
          <a:xfrm>
            <a:off x="301625" y="1123950"/>
            <a:ext cx="69707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Considering one linear program with two variables</a:t>
            </a:r>
          </a:p>
        </p:txBody>
      </p:sp>
      <p:sp>
        <p:nvSpPr>
          <p:cNvPr id="10243" name="Rectangle 13"/>
          <p:cNvSpPr>
            <a:spLocks noRot="1" noChangeArrowheads="1"/>
          </p:cNvSpPr>
          <p:nvPr/>
        </p:nvSpPr>
        <p:spPr bwMode="auto">
          <a:xfrm>
            <a:off x="50800" y="2660650"/>
            <a:ext cx="32337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800" dirty="0">
                <a:solidFill>
                  <a:srgbClr val="C00000"/>
                </a:solidFill>
              </a:rPr>
              <a:t>Subject to:</a:t>
            </a:r>
          </a:p>
        </p:txBody>
      </p:sp>
      <p:sp>
        <p:nvSpPr>
          <p:cNvPr id="10244" name="Rectangle 13"/>
          <p:cNvSpPr>
            <a:spLocks noRot="1" noChangeArrowheads="1"/>
          </p:cNvSpPr>
          <p:nvPr/>
        </p:nvSpPr>
        <p:spPr bwMode="auto">
          <a:xfrm>
            <a:off x="17463" y="1754188"/>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800">
                <a:solidFill>
                  <a:srgbClr val="C00000"/>
                </a:solidFill>
              </a:rPr>
              <a:t>Maximize:</a:t>
            </a:r>
          </a:p>
        </p:txBody>
      </p:sp>
      <p:pic>
        <p:nvPicPr>
          <p:cNvPr id="10245" name="TextBox 1"/>
          <p:cNvPicPr>
            <a:picLocks noRot="1" noChangeAspect="1"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85" y="2202982"/>
            <a:ext cx="33639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TextBox 11"/>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0081" y="3195638"/>
            <a:ext cx="33591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TextBox 14"/>
          <p:cNvPicPr>
            <a:picLocks noRot="1" noChangeAspect="1" noEditPoints="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318" y="3598863"/>
            <a:ext cx="33639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TextBox 16"/>
          <p:cNvPicPr>
            <a:picLocks noRot="1" noChangeAspect="1" noEditPoints="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0081" y="4354513"/>
            <a:ext cx="335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t="1447" b="1447"/>
          <a:stretch>
            <a:fillRect/>
          </a:stretch>
        </p:blipFill>
        <p:spPr bwMode="auto">
          <a:xfrm>
            <a:off x="3552802" y="2174875"/>
            <a:ext cx="5200003" cy="319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1749624" y="4011145"/>
                <a:ext cx="20176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≥−2</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749624" y="4011145"/>
                <a:ext cx="2017604" cy="400110"/>
              </a:xfrm>
              <a:prstGeom prst="rect">
                <a:avLst/>
              </a:prstGeom>
              <a:blipFill rotWithShape="1">
                <a:blip r:embed="rId8"/>
                <a:stretch>
                  <a:fillRect b="-30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3"/>
          <p:cNvSpPr>
            <a:spLocks noRot="1" noChangeArrowheads="1"/>
          </p:cNvSpPr>
          <p:nvPr/>
        </p:nvSpPr>
        <p:spPr bwMode="auto">
          <a:xfrm>
            <a:off x="538163" y="1050925"/>
            <a:ext cx="770731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Although we cannot easily graph linear programs with more than two variables, the same intuition holds. </a:t>
            </a:r>
          </a:p>
        </p:txBody>
      </p:sp>
      <p:sp>
        <p:nvSpPr>
          <p:cNvPr id="12291" name="Rectangle 13"/>
          <p:cNvSpPr>
            <a:spLocks noRot="1" noChangeArrowheads="1"/>
          </p:cNvSpPr>
          <p:nvPr/>
        </p:nvSpPr>
        <p:spPr bwMode="auto">
          <a:xfrm>
            <a:off x="538163" y="2276475"/>
            <a:ext cx="770731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If we have three variables, then each constraint is described by a half-space in three dimensional space. The intersection of these half-space froms the feasible region. </a:t>
            </a:r>
          </a:p>
        </p:txBody>
      </p:sp>
      <p:sp>
        <p:nvSpPr>
          <p:cNvPr id="12292" name="Rectangle 13"/>
          <p:cNvSpPr>
            <a:spLocks noRot="1" noChangeArrowheads="1"/>
          </p:cNvSpPr>
          <p:nvPr/>
        </p:nvSpPr>
        <p:spPr bwMode="auto">
          <a:xfrm>
            <a:off x="546100" y="3789363"/>
            <a:ext cx="76993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If we have n variables, then each constraint is described by a half-space in n dimensional space. The intersection of these half-space froms the feasible region.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Rot="1" noChangeArrowheads="1"/>
          </p:cNvSpPr>
          <p:nvPr/>
        </p:nvSpPr>
        <p:spPr bwMode="auto">
          <a:xfrm>
            <a:off x="-2055813" y="230188"/>
            <a:ext cx="69707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a:solidFill>
                  <a:srgbClr val="000000"/>
                </a:solidFill>
              </a:rPr>
              <a:t>Standard Form</a:t>
            </a:r>
          </a:p>
        </p:txBody>
      </p:sp>
      <p:sp>
        <p:nvSpPr>
          <p:cNvPr id="13315" name="Rectangle 13"/>
          <p:cNvSpPr>
            <a:spLocks noRot="1" noChangeArrowheads="1"/>
          </p:cNvSpPr>
          <p:nvPr/>
        </p:nvSpPr>
        <p:spPr bwMode="auto">
          <a:xfrm>
            <a:off x="682625" y="944563"/>
            <a:ext cx="68770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In standard form, we are given </a:t>
            </a:r>
            <a:r>
              <a:rPr lang="en-US" altLang="zh-CN" sz="2000">
                <a:solidFill>
                  <a:srgbClr val="C00000"/>
                </a:solidFill>
              </a:rPr>
              <a:t>n</a:t>
            </a:r>
            <a:r>
              <a:rPr lang="en-US" altLang="zh-CN" sz="2000">
                <a:solidFill>
                  <a:srgbClr val="000000"/>
                </a:solidFill>
              </a:rPr>
              <a:t> real numbers                     ;</a:t>
            </a:r>
          </a:p>
        </p:txBody>
      </p:sp>
      <p:graphicFrame>
        <p:nvGraphicFramePr>
          <p:cNvPr id="13316" name="对象 9219"/>
          <p:cNvGraphicFramePr>
            <a:graphicFrameLocks noChangeAspect="1"/>
          </p:cNvGraphicFramePr>
          <p:nvPr/>
        </p:nvGraphicFramePr>
        <p:xfrm>
          <a:off x="5491163" y="931863"/>
          <a:ext cx="1225550" cy="368300"/>
        </p:xfrm>
        <a:graphic>
          <a:graphicData uri="http://schemas.openxmlformats.org/presentationml/2006/ole">
            <mc:AlternateContent xmlns:mc="http://schemas.openxmlformats.org/markup-compatibility/2006">
              <mc:Choice xmlns:v="urn:schemas-microsoft-com:vml" Requires="v">
                <p:oleObj spid="_x0000_s1048" r:id="rId3" imgW="762635" imgH="228600" progId="Equation.3">
                  <p:embed/>
                </p:oleObj>
              </mc:Choice>
              <mc:Fallback>
                <p:oleObj r:id="rId3" imgW="762635" imgH="228600" progId="Equation.3">
                  <p:embed/>
                  <p:pic>
                    <p:nvPicPr>
                      <p:cNvPr id="0" name="对象 92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3" y="931863"/>
                        <a:ext cx="1225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7" name="Rectangle 13"/>
          <p:cNvSpPr>
            <a:spLocks noRot="1" noChangeArrowheads="1"/>
          </p:cNvSpPr>
          <p:nvPr/>
        </p:nvSpPr>
        <p:spPr bwMode="auto">
          <a:xfrm>
            <a:off x="682625" y="1390650"/>
            <a:ext cx="68770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C00000"/>
                </a:solidFill>
              </a:rPr>
              <a:t>m</a:t>
            </a:r>
            <a:r>
              <a:rPr lang="en-US" altLang="zh-CN" sz="2000">
                <a:solidFill>
                  <a:srgbClr val="000000"/>
                </a:solidFill>
              </a:rPr>
              <a:t> real numbers                      ;</a:t>
            </a:r>
          </a:p>
        </p:txBody>
      </p:sp>
      <p:graphicFrame>
        <p:nvGraphicFramePr>
          <p:cNvPr id="13318" name="对象 9221"/>
          <p:cNvGraphicFramePr>
            <a:graphicFrameLocks noChangeAspect="1"/>
          </p:cNvGraphicFramePr>
          <p:nvPr/>
        </p:nvGraphicFramePr>
        <p:xfrm>
          <a:off x="2359025" y="1331913"/>
          <a:ext cx="1347788" cy="449262"/>
        </p:xfrm>
        <a:graphic>
          <a:graphicData uri="http://schemas.openxmlformats.org/presentationml/2006/ole">
            <mc:AlternateContent xmlns:mc="http://schemas.openxmlformats.org/markup-compatibility/2006">
              <mc:Choice xmlns:v="urn:schemas-microsoft-com:vml" Requires="v">
                <p:oleObj spid="_x0000_s1049" r:id="rId5" imgW="685800" imgH="228600" progId="Equation.3">
                  <p:embed/>
                </p:oleObj>
              </mc:Choice>
              <mc:Fallback>
                <p:oleObj r:id="rId5" imgW="685800" imgH="228600" progId="Equation.3">
                  <p:embed/>
                  <p:pic>
                    <p:nvPicPr>
                      <p:cNvPr id="0" name="对象 92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9025" y="1331913"/>
                        <a:ext cx="134778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9" name="Rectangle 13"/>
          <p:cNvSpPr>
            <a:spLocks noRot="1" noChangeArrowheads="1"/>
          </p:cNvSpPr>
          <p:nvPr/>
        </p:nvSpPr>
        <p:spPr bwMode="auto">
          <a:xfrm>
            <a:off x="682625" y="1924050"/>
            <a:ext cx="68770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and </a:t>
            </a:r>
            <a:r>
              <a:rPr lang="en-US" altLang="zh-CN" sz="2000">
                <a:solidFill>
                  <a:srgbClr val="C00000"/>
                </a:solidFill>
              </a:rPr>
              <a:t>mn</a:t>
            </a:r>
            <a:r>
              <a:rPr lang="en-US" altLang="zh-CN" sz="2000">
                <a:solidFill>
                  <a:srgbClr val="000000"/>
                </a:solidFill>
              </a:rPr>
              <a:t> real numbers        for                         and                         ;</a:t>
            </a:r>
          </a:p>
        </p:txBody>
      </p:sp>
      <p:graphicFrame>
        <p:nvGraphicFramePr>
          <p:cNvPr id="13320" name="对象 9223"/>
          <p:cNvGraphicFramePr>
            <a:graphicFrameLocks noChangeAspect="1"/>
          </p:cNvGraphicFramePr>
          <p:nvPr/>
        </p:nvGraphicFramePr>
        <p:xfrm>
          <a:off x="2954338" y="1763713"/>
          <a:ext cx="423862" cy="576262"/>
        </p:xfrm>
        <a:graphic>
          <a:graphicData uri="http://schemas.openxmlformats.org/presentationml/2006/ole">
            <mc:AlternateContent xmlns:mc="http://schemas.openxmlformats.org/markup-compatibility/2006">
              <mc:Choice xmlns:v="urn:schemas-microsoft-com:vml" Requires="v">
                <p:oleObj spid="_x0000_s1050" r:id="rId7" imgW="177800" imgH="241935" progId="Equation.3">
                  <p:embed/>
                </p:oleObj>
              </mc:Choice>
              <mc:Fallback>
                <p:oleObj r:id="rId7" imgW="177800" imgH="241935" progId="Equation.3">
                  <p:embed/>
                  <p:pic>
                    <p:nvPicPr>
                      <p:cNvPr id="0" name="对象 92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4338" y="1763713"/>
                        <a:ext cx="4238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1" name="对象 9224"/>
          <p:cNvGraphicFramePr>
            <a:graphicFrameLocks noChangeAspect="1"/>
          </p:cNvGraphicFramePr>
          <p:nvPr/>
        </p:nvGraphicFramePr>
        <p:xfrm>
          <a:off x="3798888" y="1931988"/>
          <a:ext cx="1420812" cy="400050"/>
        </p:xfrm>
        <a:graphic>
          <a:graphicData uri="http://schemas.openxmlformats.org/presentationml/2006/ole">
            <mc:AlternateContent xmlns:mc="http://schemas.openxmlformats.org/markup-compatibility/2006">
              <mc:Choice xmlns:v="urn:schemas-microsoft-com:vml" Requires="v">
                <p:oleObj spid="_x0000_s1051" r:id="rId9" imgW="723900" imgH="203200" progId="Equation.3">
                  <p:embed/>
                </p:oleObj>
              </mc:Choice>
              <mc:Fallback>
                <p:oleObj r:id="rId9" imgW="723900" imgH="203200" progId="Equation.3">
                  <p:embed/>
                  <p:pic>
                    <p:nvPicPr>
                      <p:cNvPr id="0" name="对象 92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8888" y="1931988"/>
                        <a:ext cx="1420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2" name="对象 9225"/>
          <p:cNvGraphicFramePr>
            <a:graphicFrameLocks noChangeAspect="1"/>
          </p:cNvGraphicFramePr>
          <p:nvPr/>
        </p:nvGraphicFramePr>
        <p:xfrm>
          <a:off x="5743575" y="1892300"/>
          <a:ext cx="1420813" cy="400050"/>
        </p:xfrm>
        <a:graphic>
          <a:graphicData uri="http://schemas.openxmlformats.org/presentationml/2006/ole">
            <mc:AlternateContent xmlns:mc="http://schemas.openxmlformats.org/markup-compatibility/2006">
              <mc:Choice xmlns:v="urn:schemas-microsoft-com:vml" Requires="v">
                <p:oleObj spid="_x0000_s1052" r:id="rId11" imgW="723900" imgH="203200" progId="Equation.3">
                  <p:embed/>
                </p:oleObj>
              </mc:Choice>
              <mc:Fallback>
                <p:oleObj r:id="rId11" imgW="723900" imgH="203200" progId="Equation.3">
                  <p:embed/>
                  <p:pic>
                    <p:nvPicPr>
                      <p:cNvPr id="0" name="对象 92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43575" y="1892300"/>
                        <a:ext cx="1420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3" name="Rectangle 13"/>
          <p:cNvSpPr>
            <a:spLocks noRot="1" noChangeArrowheads="1"/>
          </p:cNvSpPr>
          <p:nvPr/>
        </p:nvSpPr>
        <p:spPr bwMode="auto">
          <a:xfrm>
            <a:off x="676275" y="2613025"/>
            <a:ext cx="68770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Finding </a:t>
            </a:r>
            <a:r>
              <a:rPr lang="en-US" altLang="zh-CN" sz="2000">
                <a:solidFill>
                  <a:srgbClr val="C00000"/>
                </a:solidFill>
              </a:rPr>
              <a:t>n</a:t>
            </a:r>
            <a:r>
              <a:rPr lang="en-US" altLang="zh-CN" sz="2000">
                <a:solidFill>
                  <a:srgbClr val="000000"/>
                </a:solidFill>
              </a:rPr>
              <a:t> real numbers                        that</a:t>
            </a:r>
          </a:p>
        </p:txBody>
      </p:sp>
      <p:graphicFrame>
        <p:nvGraphicFramePr>
          <p:cNvPr id="13324" name="对象 9227"/>
          <p:cNvGraphicFramePr>
            <a:graphicFrameLocks noChangeAspect="1"/>
          </p:cNvGraphicFramePr>
          <p:nvPr/>
        </p:nvGraphicFramePr>
        <p:xfrm>
          <a:off x="3190875" y="2536825"/>
          <a:ext cx="1441450" cy="481013"/>
        </p:xfrm>
        <a:graphic>
          <a:graphicData uri="http://schemas.openxmlformats.org/presentationml/2006/ole">
            <mc:AlternateContent xmlns:mc="http://schemas.openxmlformats.org/markup-compatibility/2006">
              <mc:Choice xmlns:v="urn:schemas-microsoft-com:vml" Requires="v">
                <p:oleObj spid="_x0000_s1053" r:id="rId13" imgW="686435" imgH="228600" progId="Equation.3">
                  <p:embed/>
                </p:oleObj>
              </mc:Choice>
              <mc:Fallback>
                <p:oleObj r:id="rId13" imgW="686435" imgH="228600" progId="Equation.3">
                  <p:embed/>
                  <p:pic>
                    <p:nvPicPr>
                      <p:cNvPr id="0" name="对象 92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0875" y="2536825"/>
                        <a:ext cx="14414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7" name="Rectangle 13"/>
          <p:cNvSpPr>
            <a:spLocks noRot="1" noChangeArrowheads="1"/>
          </p:cNvSpPr>
          <p:nvPr/>
        </p:nvSpPr>
        <p:spPr bwMode="auto">
          <a:xfrm>
            <a:off x="1071563" y="3179763"/>
            <a:ext cx="6877050" cy="431800"/>
          </a:xfrm>
          <a:prstGeom prst="rect">
            <a:avLst/>
          </a:prstGeom>
          <a:noFill/>
          <a:ln>
            <a:noFill/>
          </a:ln>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defRPr/>
            </a:pPr>
            <a:r>
              <a:rPr lang="en-US" altLang="zh-CN" sz="2400" dirty="0">
                <a:solidFill>
                  <a:schemeClr val="accent4"/>
                </a:solidFill>
                <a:latin typeface="Times New Roman" panose="02020603050405020304" pitchFamily="18" charset="0"/>
              </a:rPr>
              <a:t>Maximize:</a:t>
            </a:r>
          </a:p>
        </p:txBody>
      </p:sp>
      <p:graphicFrame>
        <p:nvGraphicFramePr>
          <p:cNvPr id="13326" name="对象 9229"/>
          <p:cNvGraphicFramePr>
            <a:graphicFrameLocks noChangeAspect="1"/>
          </p:cNvGraphicFramePr>
          <p:nvPr/>
        </p:nvGraphicFramePr>
        <p:xfrm>
          <a:off x="2954338" y="3484563"/>
          <a:ext cx="957262" cy="881062"/>
        </p:xfrm>
        <a:graphic>
          <a:graphicData uri="http://schemas.openxmlformats.org/presentationml/2006/ole">
            <mc:AlternateContent xmlns:mc="http://schemas.openxmlformats.org/markup-compatibility/2006">
              <mc:Choice xmlns:v="urn:schemas-microsoft-com:vml" Requires="v">
                <p:oleObj spid="_x0000_s1054" r:id="rId15" imgW="483235" imgH="445135" progId="Equation.3">
                  <p:embed/>
                </p:oleObj>
              </mc:Choice>
              <mc:Fallback>
                <p:oleObj r:id="rId15" imgW="483235" imgH="445135" progId="Equation.3">
                  <p:embed/>
                  <p:pic>
                    <p:nvPicPr>
                      <p:cNvPr id="0" name="对象 92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54338" y="3484563"/>
                        <a:ext cx="95726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9" name="Rectangle 13"/>
          <p:cNvSpPr>
            <a:spLocks noRot="1" noChangeArrowheads="1"/>
          </p:cNvSpPr>
          <p:nvPr/>
        </p:nvSpPr>
        <p:spPr bwMode="auto">
          <a:xfrm>
            <a:off x="1071563" y="4221163"/>
            <a:ext cx="6877050" cy="431800"/>
          </a:xfrm>
          <a:prstGeom prst="rect">
            <a:avLst/>
          </a:prstGeom>
          <a:noFill/>
          <a:ln>
            <a:noFill/>
          </a:ln>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defRPr/>
            </a:pPr>
            <a:r>
              <a:rPr lang="en-US" altLang="zh-CN" sz="2400" dirty="0">
                <a:solidFill>
                  <a:schemeClr val="accent4"/>
                </a:solidFill>
                <a:latin typeface="Times New Roman" panose="02020603050405020304" pitchFamily="18" charset="0"/>
              </a:rPr>
              <a:t>Subject to: </a:t>
            </a:r>
          </a:p>
        </p:txBody>
      </p:sp>
      <p:graphicFrame>
        <p:nvGraphicFramePr>
          <p:cNvPr id="13328" name="对象 9231"/>
          <p:cNvGraphicFramePr>
            <a:graphicFrameLocks noChangeAspect="1"/>
          </p:cNvGraphicFramePr>
          <p:nvPr/>
        </p:nvGraphicFramePr>
        <p:xfrm>
          <a:off x="2051050" y="4652963"/>
          <a:ext cx="1655763" cy="936625"/>
        </p:xfrm>
        <a:graphic>
          <a:graphicData uri="http://schemas.openxmlformats.org/presentationml/2006/ole">
            <mc:AlternateContent xmlns:mc="http://schemas.openxmlformats.org/markup-compatibility/2006">
              <mc:Choice xmlns:v="urn:schemas-microsoft-com:vml" Requires="v">
                <p:oleObj spid="_x0000_s1055" r:id="rId17" imgW="788035" imgH="444500" progId="Equation.3">
                  <p:embed/>
                </p:oleObj>
              </mc:Choice>
              <mc:Fallback>
                <p:oleObj r:id="rId17" imgW="788035" imgH="444500" progId="Equation.3">
                  <p:embed/>
                  <p:pic>
                    <p:nvPicPr>
                      <p:cNvPr id="0" name="对象 92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1050" y="4652963"/>
                        <a:ext cx="1655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9" name="Rectangle 13"/>
          <p:cNvSpPr>
            <a:spLocks noRot="1" noChangeArrowheads="1"/>
          </p:cNvSpPr>
          <p:nvPr/>
        </p:nvSpPr>
        <p:spPr bwMode="auto">
          <a:xfrm>
            <a:off x="3779838" y="4941888"/>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for </a:t>
            </a:r>
          </a:p>
        </p:txBody>
      </p:sp>
      <p:graphicFrame>
        <p:nvGraphicFramePr>
          <p:cNvPr id="13330" name="对象 9233"/>
          <p:cNvGraphicFramePr>
            <a:graphicFrameLocks noChangeAspect="1"/>
          </p:cNvGraphicFramePr>
          <p:nvPr/>
        </p:nvGraphicFramePr>
        <p:xfrm>
          <a:off x="4643438" y="4868863"/>
          <a:ext cx="1420812" cy="400050"/>
        </p:xfrm>
        <a:graphic>
          <a:graphicData uri="http://schemas.openxmlformats.org/presentationml/2006/ole">
            <mc:AlternateContent xmlns:mc="http://schemas.openxmlformats.org/markup-compatibility/2006">
              <mc:Choice xmlns:v="urn:schemas-microsoft-com:vml" Requires="v">
                <p:oleObj spid="_x0000_s1056" r:id="rId19" imgW="723900" imgH="203200" progId="Equation.3">
                  <p:embed/>
                </p:oleObj>
              </mc:Choice>
              <mc:Fallback>
                <p:oleObj r:id="rId19" imgW="723900" imgH="203200" progId="Equation.3">
                  <p:embed/>
                  <p:pic>
                    <p:nvPicPr>
                      <p:cNvPr id="0" name="对象 92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3438" y="4868863"/>
                        <a:ext cx="1420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31" name="对象 9234"/>
          <p:cNvGraphicFramePr>
            <a:graphicFrameLocks noChangeAspect="1"/>
          </p:cNvGraphicFramePr>
          <p:nvPr/>
        </p:nvGraphicFramePr>
        <p:xfrm>
          <a:off x="2451100" y="5659438"/>
          <a:ext cx="854075" cy="508000"/>
        </p:xfrm>
        <a:graphic>
          <a:graphicData uri="http://schemas.openxmlformats.org/presentationml/2006/ole">
            <mc:AlternateContent xmlns:mc="http://schemas.openxmlformats.org/markup-compatibility/2006">
              <mc:Choice xmlns:v="urn:schemas-microsoft-com:vml" Requires="v">
                <p:oleObj spid="_x0000_s1057" r:id="rId21" imgW="407035" imgH="241300" progId="Equation.3">
                  <p:embed/>
                </p:oleObj>
              </mc:Choice>
              <mc:Fallback>
                <p:oleObj r:id="rId21" imgW="407035" imgH="241300" progId="Equation.3">
                  <p:embed/>
                  <p:pic>
                    <p:nvPicPr>
                      <p:cNvPr id="0" name="对象 92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5659438"/>
                        <a:ext cx="854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32" name="Rectangle 13"/>
          <p:cNvSpPr>
            <a:spLocks noRot="1" noChangeArrowheads="1"/>
          </p:cNvSpPr>
          <p:nvPr/>
        </p:nvSpPr>
        <p:spPr bwMode="auto">
          <a:xfrm>
            <a:off x="3635375" y="5662613"/>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for </a:t>
            </a:r>
          </a:p>
        </p:txBody>
      </p:sp>
      <p:graphicFrame>
        <p:nvGraphicFramePr>
          <p:cNvPr id="13333" name="对象 9236"/>
          <p:cNvGraphicFramePr>
            <a:graphicFrameLocks noChangeAspect="1"/>
          </p:cNvGraphicFramePr>
          <p:nvPr/>
        </p:nvGraphicFramePr>
        <p:xfrm>
          <a:off x="4572000" y="5589588"/>
          <a:ext cx="1420813" cy="400050"/>
        </p:xfrm>
        <a:graphic>
          <a:graphicData uri="http://schemas.openxmlformats.org/presentationml/2006/ole">
            <mc:AlternateContent xmlns:mc="http://schemas.openxmlformats.org/markup-compatibility/2006">
              <mc:Choice xmlns:v="urn:schemas-microsoft-com:vml" Requires="v">
                <p:oleObj spid="_x0000_s1058" r:id="rId23" imgW="723900" imgH="203200" progId="Equation.3">
                  <p:embed/>
                </p:oleObj>
              </mc:Choice>
              <mc:Fallback>
                <p:oleObj r:id="rId23" imgW="723900" imgH="203200" progId="Equation.3">
                  <p:embed/>
                  <p:pic>
                    <p:nvPicPr>
                      <p:cNvPr id="0" name="对象 92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5589588"/>
                        <a:ext cx="1420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TextBox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763" y="1889125"/>
            <a:ext cx="9334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13"/>
          <p:cNvSpPr>
            <a:spLocks noRot="1" noChangeArrowheads="1"/>
          </p:cNvSpPr>
          <p:nvPr/>
        </p:nvSpPr>
        <p:spPr bwMode="auto">
          <a:xfrm>
            <a:off x="854075" y="1416050"/>
            <a:ext cx="2493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C00000"/>
                </a:solidFill>
              </a:rPr>
              <a:t>Maximize</a:t>
            </a:r>
            <a:r>
              <a:rPr lang="zh-CN" altLang="en-US" sz="2400">
                <a:solidFill>
                  <a:srgbClr val="C00000"/>
                </a:solidFill>
              </a:rPr>
              <a:t>：</a:t>
            </a:r>
            <a:endParaRPr lang="en-US" altLang="zh-CN" sz="2400">
              <a:solidFill>
                <a:srgbClr val="C00000"/>
              </a:solidFill>
            </a:endParaRPr>
          </a:p>
        </p:txBody>
      </p:sp>
      <p:sp>
        <p:nvSpPr>
          <p:cNvPr id="14340" name="Rectangle 13"/>
          <p:cNvSpPr>
            <a:spLocks noRot="1" noChangeArrowheads="1"/>
          </p:cNvSpPr>
          <p:nvPr/>
        </p:nvSpPr>
        <p:spPr bwMode="auto">
          <a:xfrm>
            <a:off x="854075" y="2382838"/>
            <a:ext cx="22764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C00000"/>
                </a:solidFill>
              </a:rPr>
              <a:t>Subject to</a:t>
            </a:r>
            <a:r>
              <a:rPr lang="zh-CN" altLang="en-US" sz="2400">
                <a:solidFill>
                  <a:srgbClr val="C00000"/>
                </a:solidFill>
              </a:rPr>
              <a:t>：</a:t>
            </a:r>
            <a:r>
              <a:rPr lang="en-US" altLang="zh-CN" sz="2400">
                <a:solidFill>
                  <a:srgbClr val="C00000"/>
                </a:solidFill>
              </a:rPr>
              <a:t> </a:t>
            </a:r>
          </a:p>
        </p:txBody>
      </p:sp>
      <p:pic>
        <p:nvPicPr>
          <p:cNvPr id="14341" name="TextBox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824163"/>
            <a:ext cx="14509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TextBox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0" y="3408363"/>
            <a:ext cx="14509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13"/>
          <p:cNvSpPr>
            <a:spLocks noRot="1" noChangeArrowheads="1"/>
          </p:cNvSpPr>
          <p:nvPr/>
        </p:nvSpPr>
        <p:spPr bwMode="auto">
          <a:xfrm>
            <a:off x="854075" y="415448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C00000"/>
                </a:solidFill>
              </a:rPr>
              <a:t>where</a:t>
            </a:r>
          </a:p>
        </p:txBody>
      </p:sp>
      <p:sp>
        <p:nvSpPr>
          <p:cNvPr id="14348" name="Rectangle 13"/>
          <p:cNvSpPr>
            <a:spLocks noRot="1" noChangeArrowheads="1"/>
          </p:cNvSpPr>
          <p:nvPr/>
        </p:nvSpPr>
        <p:spPr bwMode="auto">
          <a:xfrm>
            <a:off x="754063" y="5156200"/>
            <a:ext cx="8631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000">
                <a:solidFill>
                  <a:srgbClr val="000000"/>
                </a:solidFill>
              </a:rPr>
              <a:t>A tuple (A, b, c) can represent a linear program in standard form.</a:t>
            </a:r>
          </a:p>
        </p:txBody>
      </p:sp>
      <p:sp>
        <p:nvSpPr>
          <p:cNvPr id="14349" name="Rectangle 13"/>
          <p:cNvSpPr>
            <a:spLocks noRot="1" noChangeArrowheads="1"/>
          </p:cNvSpPr>
          <p:nvPr/>
        </p:nvSpPr>
        <p:spPr bwMode="auto">
          <a:xfrm>
            <a:off x="322263" y="692150"/>
            <a:ext cx="7059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800">
                <a:solidFill>
                  <a:srgbClr val="000000"/>
                </a:solidFill>
              </a:rPr>
              <a:t>This linear program can be rewritten as,</a:t>
            </a:r>
          </a:p>
        </p:txBody>
      </p:sp>
      <mc:AlternateContent xmlns:mc="http://schemas.openxmlformats.org/markup-compatibility/2006" xmlns:a14="http://schemas.microsoft.com/office/drawing/2010/main">
        <mc:Choice Requires="a14">
          <p:sp>
            <p:nvSpPr>
              <p:cNvPr id="2" name="文本框 1"/>
              <p:cNvSpPr txBox="1"/>
              <p:nvPr/>
            </p:nvSpPr>
            <p:spPr>
              <a:xfrm>
                <a:off x="1853747" y="4131053"/>
                <a:ext cx="5510419" cy="4469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𝑗</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853747" y="4131053"/>
                <a:ext cx="5510419" cy="446917"/>
              </a:xfrm>
              <a:prstGeom prst="rect">
                <a:avLst/>
              </a:prstGeom>
              <a:blipFill rotWithShape="1">
                <a:blip r:embed="rId6"/>
                <a:stretch>
                  <a:fillRect b="-821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Rot="1" noChangeArrowheads="1"/>
          </p:cNvSpPr>
          <p:nvPr/>
        </p:nvSpPr>
        <p:spPr bwMode="auto">
          <a:xfrm>
            <a:off x="301625" y="701675"/>
            <a:ext cx="6973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800">
                <a:solidFill>
                  <a:srgbClr val="000000"/>
                </a:solidFill>
              </a:rPr>
              <a:t>Converting linear programs into standard form</a:t>
            </a:r>
          </a:p>
        </p:txBody>
      </p:sp>
      <p:sp>
        <p:nvSpPr>
          <p:cNvPr id="16387" name="Rectangle 13"/>
          <p:cNvSpPr>
            <a:spLocks noRot="1" noChangeArrowheads="1"/>
          </p:cNvSpPr>
          <p:nvPr/>
        </p:nvSpPr>
        <p:spPr bwMode="auto">
          <a:xfrm>
            <a:off x="301625" y="1511300"/>
            <a:ext cx="7780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nSpc>
                <a:spcPct val="90000"/>
              </a:lnSpc>
              <a:buFont typeface="Arial" panose="020B0604020202020204" pitchFamily="34" charset="0"/>
              <a:buNone/>
            </a:pPr>
            <a:r>
              <a:rPr lang="en-US" altLang="zh-CN" sz="2400">
                <a:solidFill>
                  <a:srgbClr val="000000"/>
                </a:solidFill>
              </a:rPr>
              <a:t>For example, if we have the linear program ;</a:t>
            </a:r>
          </a:p>
        </p:txBody>
      </p:sp>
      <p:sp>
        <p:nvSpPr>
          <p:cNvPr id="16388" name="Rectangle 13"/>
          <p:cNvSpPr>
            <a:spLocks noRot="1" noChangeArrowheads="1"/>
          </p:cNvSpPr>
          <p:nvPr/>
        </p:nvSpPr>
        <p:spPr bwMode="auto">
          <a:xfrm>
            <a:off x="531813" y="2227263"/>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Minimize:</a:t>
            </a:r>
          </a:p>
        </p:txBody>
      </p:sp>
      <p:sp>
        <p:nvSpPr>
          <p:cNvPr id="16389" name="Rectangle 13"/>
          <p:cNvSpPr>
            <a:spLocks noRot="1" noChangeArrowheads="1"/>
          </p:cNvSpPr>
          <p:nvPr/>
        </p:nvSpPr>
        <p:spPr bwMode="auto">
          <a:xfrm>
            <a:off x="531813" y="3074988"/>
            <a:ext cx="3235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Times New Roman" panose="02020603050405020304" pitchFamily="18" charset="0"/>
                <a:ea typeface="宋体" panose="02010600030101010101" pitchFamily="2" charset="-122"/>
                <a:sym typeface="Arial" panose="020B0604020202020204" pitchFamily="34" charset="0"/>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sym typeface="Arial" panose="020B0604020202020204" pitchFamily="34" charset="0"/>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Times New Roman" panose="02020603050405020304" pitchFamily="18" charset="0"/>
                <a:ea typeface="宋体" panose="02010600030101010101" pitchFamily="2" charset="-122"/>
                <a:sym typeface="Arial" panose="020B0604020202020204" pitchFamily="34" charset="0"/>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宋体" panose="02010600030101010101" pitchFamily="2" charset="-122"/>
                <a:sym typeface="Arial" panose="020B0604020202020204" pitchFamily="34" charset="0"/>
              </a:defRPr>
            </a:lvl9pPr>
          </a:lstStyle>
          <a:p>
            <a:pPr algn="ctr">
              <a:lnSpc>
                <a:spcPct val="90000"/>
              </a:lnSpc>
              <a:buFont typeface="Arial" panose="020B0604020202020204" pitchFamily="34" charset="0"/>
              <a:buNone/>
            </a:pPr>
            <a:r>
              <a:rPr lang="en-US" altLang="zh-CN" sz="2400"/>
              <a:t>Subject to: </a:t>
            </a:r>
          </a:p>
        </p:txBody>
      </p:sp>
      <p:graphicFrame>
        <p:nvGraphicFramePr>
          <p:cNvPr id="16390" name="对象 11269"/>
          <p:cNvGraphicFramePr>
            <a:graphicFrameLocks noChangeAspect="1"/>
          </p:cNvGraphicFramePr>
          <p:nvPr/>
        </p:nvGraphicFramePr>
        <p:xfrm>
          <a:off x="2770188" y="2679700"/>
          <a:ext cx="1441450" cy="454025"/>
        </p:xfrm>
        <a:graphic>
          <a:graphicData uri="http://schemas.openxmlformats.org/presentationml/2006/ole">
            <mc:AlternateContent xmlns:mc="http://schemas.openxmlformats.org/markup-compatibility/2006">
              <mc:Choice xmlns:v="urn:schemas-microsoft-com:vml" Requires="v">
                <p:oleObj spid="_x0000_s2058" r:id="rId3" imgW="685800" imgH="215900" progId="Equation.3">
                  <p:embed/>
                </p:oleObj>
              </mc:Choice>
              <mc:Fallback>
                <p:oleObj r:id="rId3" imgW="685800" imgH="215900" progId="Equation.3">
                  <p:embed/>
                  <p:pic>
                    <p:nvPicPr>
                      <p:cNvPr id="0" name="对象 112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188" y="2679700"/>
                        <a:ext cx="14414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1" name="对象 11270"/>
          <p:cNvGraphicFramePr>
            <a:graphicFrameLocks noChangeAspect="1"/>
          </p:cNvGraphicFramePr>
          <p:nvPr/>
        </p:nvGraphicFramePr>
        <p:xfrm>
          <a:off x="2843213" y="3671888"/>
          <a:ext cx="1414462" cy="454025"/>
        </p:xfrm>
        <a:graphic>
          <a:graphicData uri="http://schemas.openxmlformats.org/presentationml/2006/ole">
            <mc:AlternateContent xmlns:mc="http://schemas.openxmlformats.org/markup-compatibility/2006">
              <mc:Choice xmlns:v="urn:schemas-microsoft-com:vml" Requires="v">
                <p:oleObj spid="_x0000_s2059" r:id="rId5" imgW="673100" imgH="215900" progId="Equation.3">
                  <p:embed/>
                </p:oleObj>
              </mc:Choice>
              <mc:Fallback>
                <p:oleObj r:id="rId5" imgW="673100" imgH="215900" progId="Equation.3">
                  <p:embed/>
                  <p:pic>
                    <p:nvPicPr>
                      <p:cNvPr id="0" name="对象 112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671888"/>
                        <a:ext cx="14144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2" name="对象 11271"/>
          <p:cNvGraphicFramePr>
            <a:graphicFrameLocks noChangeAspect="1"/>
          </p:cNvGraphicFramePr>
          <p:nvPr/>
        </p:nvGraphicFramePr>
        <p:xfrm>
          <a:off x="2770188" y="4392613"/>
          <a:ext cx="1574800" cy="454025"/>
        </p:xfrm>
        <a:graphic>
          <a:graphicData uri="http://schemas.openxmlformats.org/presentationml/2006/ole">
            <mc:AlternateContent xmlns:mc="http://schemas.openxmlformats.org/markup-compatibility/2006">
              <mc:Choice xmlns:v="urn:schemas-microsoft-com:vml" Requires="v">
                <p:oleObj spid="_x0000_s2060" r:id="rId7" imgW="749935" imgH="215900" progId="Equation.3">
                  <p:embed/>
                </p:oleObj>
              </mc:Choice>
              <mc:Fallback>
                <p:oleObj r:id="rId7" imgW="749935" imgH="215900" progId="Equation.3">
                  <p:embed/>
                  <p:pic>
                    <p:nvPicPr>
                      <p:cNvPr id="0" name="对象 112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0188" y="4392613"/>
                        <a:ext cx="1574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3" name="对象 11272"/>
          <p:cNvGraphicFramePr>
            <a:graphicFrameLocks noChangeAspect="1"/>
          </p:cNvGraphicFramePr>
          <p:nvPr/>
        </p:nvGraphicFramePr>
        <p:xfrm>
          <a:off x="2843213" y="5184775"/>
          <a:ext cx="827087" cy="454025"/>
        </p:xfrm>
        <a:graphic>
          <a:graphicData uri="http://schemas.openxmlformats.org/presentationml/2006/ole">
            <mc:AlternateContent xmlns:mc="http://schemas.openxmlformats.org/markup-compatibility/2006">
              <mc:Choice xmlns:v="urn:schemas-microsoft-com:vml" Requires="v">
                <p:oleObj spid="_x0000_s2061" r:id="rId9" imgW="394335" imgH="215900" progId="Equation.3">
                  <p:embed/>
                </p:oleObj>
              </mc:Choice>
              <mc:Fallback>
                <p:oleObj r:id="rId9" imgW="394335" imgH="215900" progId="Equation.3">
                  <p:embed/>
                  <p:pic>
                    <p:nvPicPr>
                      <p:cNvPr id="0" name="对象 112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5184775"/>
                        <a:ext cx="8270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2092</Words>
  <Application>Microsoft Office PowerPoint</Application>
  <PresentationFormat>全屏显示(4:3)</PresentationFormat>
  <Paragraphs>241</Paragraphs>
  <Slides>29</Slides>
  <Notes>7</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38" baseType="lpstr">
      <vt:lpstr>等线</vt:lpstr>
      <vt:lpstr>等线 Light</vt:lpstr>
      <vt:lpstr>Arial</vt:lpstr>
      <vt:lpstr>Cambria Math</vt:lpstr>
      <vt:lpstr>Times New Roman</vt:lpstr>
      <vt:lpstr>Wingdings</vt:lpstr>
      <vt:lpstr>诗情画意</vt:lpstr>
      <vt:lpstr>Office 主题​​</vt:lpstr>
      <vt:lpstr>Equation.3</vt:lpstr>
      <vt:lpstr>  LINEAR PROGRAMMING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dc:creator>
  <cp:lastModifiedBy>Zean</cp:lastModifiedBy>
  <cp:revision>295</cp:revision>
  <dcterms:created xsi:type="dcterms:W3CDTF">2009-09-29T03:21:00Z</dcterms:created>
  <dcterms:modified xsi:type="dcterms:W3CDTF">2023-09-04T07:14:07Z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