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316" r:id="rId2"/>
    <p:sldId id="257" r:id="rId3"/>
    <p:sldId id="258" r:id="rId4"/>
    <p:sldId id="259" r:id="rId5"/>
    <p:sldId id="260" r:id="rId6"/>
    <p:sldId id="392" r:id="rId7"/>
    <p:sldId id="318" r:id="rId8"/>
    <p:sldId id="261" r:id="rId9"/>
    <p:sldId id="360" r:id="rId10"/>
    <p:sldId id="361" r:id="rId11"/>
    <p:sldId id="362" r:id="rId12"/>
    <p:sldId id="363" r:id="rId13"/>
    <p:sldId id="374" r:id="rId14"/>
    <p:sldId id="375" r:id="rId15"/>
    <p:sldId id="393" r:id="rId16"/>
    <p:sldId id="376" r:id="rId17"/>
    <p:sldId id="394" r:id="rId18"/>
    <p:sldId id="378" r:id="rId19"/>
    <p:sldId id="379" r:id="rId20"/>
    <p:sldId id="380" r:id="rId21"/>
    <p:sldId id="381" r:id="rId22"/>
    <p:sldId id="395" r:id="rId23"/>
    <p:sldId id="396" r:id="rId24"/>
    <p:sldId id="426" r:id="rId25"/>
    <p:sldId id="383" r:id="rId26"/>
    <p:sldId id="427" r:id="rId27"/>
    <p:sldId id="384" r:id="rId28"/>
    <p:sldId id="387" r:id="rId29"/>
    <p:sldId id="389" r:id="rId30"/>
    <p:sldId id="390" r:id="rId31"/>
    <p:sldId id="388" r:id="rId32"/>
    <p:sldId id="391" r:id="rId33"/>
    <p:sldId id="428" r:id="rId34"/>
    <p:sldId id="429" r:id="rId35"/>
    <p:sldId id="397" r:id="rId36"/>
    <p:sldId id="281" r:id="rId37"/>
    <p:sldId id="398" r:id="rId38"/>
    <p:sldId id="282" r:id="rId39"/>
    <p:sldId id="432" r:id="rId40"/>
    <p:sldId id="430" r:id="rId41"/>
    <p:sldId id="431" r:id="rId42"/>
    <p:sldId id="402" r:id="rId43"/>
    <p:sldId id="294" r:id="rId44"/>
    <p:sldId id="295" r:id="rId45"/>
    <p:sldId id="286" r:id="rId46"/>
    <p:sldId id="287" r:id="rId47"/>
    <p:sldId id="288" r:id="rId48"/>
    <p:sldId id="292" r:id="rId49"/>
  </p:sldIdLst>
  <p:sldSz cx="9144000" cy="6858000" type="screen4x3"/>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6" autoAdjust="0"/>
    <p:restoredTop sz="63502" autoAdjust="0"/>
  </p:normalViewPr>
  <p:slideViewPr>
    <p:cSldViewPr snapToGrid="0">
      <p:cViewPr varScale="1">
        <p:scale>
          <a:sx n="78" d="100"/>
          <a:sy n="78" d="100"/>
        </p:scale>
        <p:origin x="261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889938"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1"/>
            <a:ext cx="2889938" cy="498056"/>
          </a:xfrm>
          <a:prstGeom prst="rect">
            <a:avLst/>
          </a:prstGeom>
        </p:spPr>
        <p:txBody>
          <a:bodyPr vert="horz" lIns="91440" tIns="45720" rIns="91440" bIns="45720" rtlCol="0"/>
          <a:lstStyle>
            <a:lvl1pPr algn="r">
              <a:defRPr sz="1200"/>
            </a:lvl1pPr>
          </a:lstStyle>
          <a:p>
            <a:fld id="{BEC90B63-385E-4675-93ED-1AC30A824711}" type="datetimeFigureOut">
              <a:rPr lang="zh-CN" altLang="en-US" smtClean="0"/>
              <a:t>2023/9/4</a:t>
            </a:fld>
            <a:endParaRPr lang="zh-CN" altLang="en-US"/>
          </a:p>
        </p:txBody>
      </p:sp>
      <p:sp>
        <p:nvSpPr>
          <p:cNvPr id="4" name="幻灯片图像占位符 3"/>
          <p:cNvSpPr>
            <a:spLocks noGrp="1" noRot="1" noChangeAspect="1"/>
          </p:cNvSpPr>
          <p:nvPr>
            <p:ph type="sldImg" idx="2"/>
          </p:nvPr>
        </p:nvSpPr>
        <p:spPr>
          <a:xfrm>
            <a:off x="1101725" y="1241425"/>
            <a:ext cx="4465638"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77194"/>
            <a:ext cx="5335270" cy="390861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46ACD2DD-5B8F-4980-839B-80494B3993E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46ACD2DD-5B8F-4980-839B-80494B3993EE}"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46ACD2DD-5B8F-4980-839B-80494B3993EE}"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t>问题</a:t>
                </a:r>
                <a:r>
                  <a:rPr lang="en-US" altLang="zh-CN" dirty="0"/>
                  <a:t>A</a:t>
                </a:r>
                <a:r>
                  <a:rPr lang="zh-CN" altLang="en-US" dirty="0"/>
                  <a:t>：一元一次方程</a:t>
                </a:r>
                <a:r>
                  <a:rPr lang="en-US" altLang="zh-CN" dirty="0"/>
                  <a:t>     </a:t>
                </a:r>
                <a:r>
                  <a:rPr lang="zh-CN" altLang="en-US" dirty="0"/>
                  <a:t>问题</a:t>
                </a:r>
                <a:r>
                  <a:rPr lang="en-US" altLang="zh-CN" dirty="0"/>
                  <a:t>B</a:t>
                </a:r>
                <a:r>
                  <a:rPr lang="zh-CN" altLang="en-US" dirty="0"/>
                  <a:t>：一元二次方程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实例</a:t>
                </a:r>
                <a:r>
                  <a:rPr lang="en-US" altLang="zh-CN" dirty="0"/>
                  <a:t>α</a:t>
                </a:r>
                <a:r>
                  <a:rPr lang="zh-CN" altLang="en-US" dirty="0"/>
                  <a:t>：</a:t>
                </a:r>
                <a:r>
                  <a:rPr lang="en-US" altLang="zh-CN" i="0" dirty="0">
                    <a:latin typeface="Cambria Math" charset="0"/>
                    <a:cs typeface="Cambria Math" charset="0"/>
                  </a:rPr>
                  <a:t>𝑎𝑥 + 𝑏 = 𝑐</a:t>
                </a:r>
                <a:r>
                  <a:rPr lang="en-US" altLang="zh-CN" i="1" dirty="0">
                    <a:latin typeface="Cambria Math" charset="0"/>
                  </a:rPr>
                  <a:t>      </a:t>
                </a:r>
                <a:r>
                  <a:rPr lang="zh-CN" altLang="en-US" dirty="0"/>
                  <a:t>实例</a:t>
                </a:r>
                <a:r>
                  <a:rPr lang="en-US" altLang="zh-CN" dirty="0"/>
                  <a:t>β</a:t>
                </a:r>
                <a:r>
                  <a:rPr lang="zh-CN" altLang="en-US" dirty="0"/>
                  <a:t>：</a:t>
                </a:r>
                <a:r>
                  <a:rPr lang="en-US" altLang="zh-CN" dirty="0"/>
                  <a:t>0</a:t>
                </a:r>
                <a:r>
                  <a:rPr lang="zh-CN" altLang="en-US" dirty="0"/>
                  <a:t>𝑥</a:t>
                </a:r>
                <a:r>
                  <a:rPr lang="en-US" altLang="zh-CN" dirty="0"/>
                  <a:t>^2  + </a:t>
                </a:r>
                <a:r>
                  <a:rPr lang="zh-CN" altLang="en-US" dirty="0"/>
                  <a:t>𝑎𝑥 </a:t>
                </a:r>
                <a:r>
                  <a:rPr lang="en-US" altLang="zh-CN" dirty="0"/>
                  <a:t>+ </a:t>
                </a:r>
                <a:r>
                  <a:rPr lang="zh-CN" altLang="en-US" dirty="0"/>
                  <a:t>𝑏 </a:t>
                </a:r>
                <a:r>
                  <a:rPr lang="en-US" altLang="zh-CN" dirty="0"/>
                  <a:t>= </a:t>
                </a:r>
                <a:r>
                  <a:rPr lang="zh-CN" altLang="en-US" dirty="0"/>
                  <a:t>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满足将</a:t>
                </a:r>
                <a:r>
                  <a:rPr lang="en-US" altLang="zh-CN" dirty="0"/>
                  <a:t>α</a:t>
                </a:r>
                <a:r>
                  <a:rPr lang="zh-CN" altLang="en-US" dirty="0"/>
                  <a:t>转化为</a:t>
                </a:r>
                <a:r>
                  <a:rPr lang="en-US" altLang="zh-CN" dirty="0"/>
                  <a:t>β</a:t>
                </a:r>
                <a:r>
                  <a:rPr lang="zh-CN" altLang="en-US" dirty="0"/>
                  <a:t>的操作是多项式时间，</a:t>
                </a:r>
                <a:r>
                  <a:rPr lang="en-US" altLang="zh-CN" dirty="0"/>
                  <a:t>α</a:t>
                </a:r>
                <a:r>
                  <a:rPr lang="zh-CN" altLang="en-US" dirty="0"/>
                  <a:t>和</a:t>
                </a:r>
                <a:r>
                  <a:rPr lang="en-US" altLang="zh-CN" dirty="0"/>
                  <a:t>β</a:t>
                </a:r>
                <a:r>
                  <a:rPr lang="zh-CN" altLang="en-US" dirty="0"/>
                  <a:t>的解明显相同。</a:t>
                </a:r>
              </a:p>
              <a:p>
                <a:endParaRPr lang="zh-CN" altLang="en-US" dirty="0"/>
              </a:p>
            </p:txBody>
          </p:sp>
        </mc:Fallback>
      </mc:AlternateContent>
      <p:sp>
        <p:nvSpPr>
          <p:cNvPr id="4" name="灯片编号占位符 3"/>
          <p:cNvSpPr>
            <a:spLocks noGrp="1"/>
          </p:cNvSpPr>
          <p:nvPr>
            <p:ph type="sldNum" sz="quarter" idx="5"/>
          </p:nvPr>
        </p:nvSpPr>
        <p:spPr/>
        <p:txBody>
          <a:bodyPr/>
          <a:lstStyle/>
          <a:p>
            <a:fld id="{46ACD2DD-5B8F-4980-839B-80494B3993EE}" type="slidenum">
              <a:rPr lang="zh-CN" altLang="en-US" smtClean="0"/>
              <a:t>24</a:t>
            </a:fld>
            <a:endParaRPr lang="zh-CN" altLang="en-US"/>
          </a:p>
        </p:txBody>
      </p:sp>
    </p:spTree>
    <p:extLst>
      <p:ext uri="{BB962C8B-B14F-4D97-AF65-F5344CB8AC3E}">
        <p14:creationId xmlns:p14="http://schemas.microsoft.com/office/powerpoint/2010/main" val="146722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25</a:t>
            </a:fld>
            <a:endParaRPr lang="zh-CN" altLang="en-US"/>
          </a:p>
        </p:txBody>
      </p:sp>
    </p:spTree>
    <p:extLst>
      <p:ext uri="{BB962C8B-B14F-4D97-AF65-F5344CB8AC3E}">
        <p14:creationId xmlns:p14="http://schemas.microsoft.com/office/powerpoint/2010/main" val="326818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a:t>
            </a:fld>
            <a:endParaRPr lang="zh-CN" altLang="en-US"/>
          </a:p>
        </p:txBody>
      </p:sp>
    </p:spTree>
    <p:extLst>
      <p:ext uri="{BB962C8B-B14F-4D97-AF65-F5344CB8AC3E}">
        <p14:creationId xmlns:p14="http://schemas.microsoft.com/office/powerpoint/2010/main" val="3173689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26</a:t>
            </a:fld>
            <a:endParaRPr lang="zh-CN" altLang="en-US"/>
          </a:p>
        </p:txBody>
      </p:sp>
    </p:spTree>
    <p:extLst>
      <p:ext uri="{BB962C8B-B14F-4D97-AF65-F5344CB8AC3E}">
        <p14:creationId xmlns:p14="http://schemas.microsoft.com/office/powerpoint/2010/main" val="2998449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28</a:t>
            </a:fld>
            <a:endParaRPr lang="zh-CN" altLang="en-US"/>
          </a:p>
        </p:txBody>
      </p:sp>
    </p:spTree>
    <p:extLst>
      <p:ext uri="{BB962C8B-B14F-4D97-AF65-F5344CB8AC3E}">
        <p14:creationId xmlns:p14="http://schemas.microsoft.com/office/powerpoint/2010/main" val="1951015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dirty="0"/>
                  <a:t>该归约过程见 </a:t>
                </a:r>
                <a:r>
                  <a:rPr lang="en-US" altLang="zh-CN" dirty="0"/>
                  <a:t>slide 26(</a:t>
                </a:r>
                <a:r>
                  <a:rPr lang="zh-CN" altLang="en-US" dirty="0"/>
                  <a:t>在</a:t>
                </a:r>
                <a:r>
                  <a:rPr lang="en-US" altLang="zh-CN" dirty="0"/>
                  <a:t>Hamilton</a:t>
                </a:r>
                <a:r>
                  <a:rPr lang="zh-CN" altLang="en-US" dirty="0"/>
                  <a:t>回路问题中，我们假设两点相连即这两点距离为</a:t>
                </a:r>
                <a:r>
                  <a:rPr lang="en-US" altLang="zh-CN" dirty="0"/>
                  <a:t>0</a:t>
                </a:r>
                <a:r>
                  <a:rPr lang="zh-CN" altLang="en-US" dirty="0"/>
                  <a:t>，两点不直接相连则令其距离为</a:t>
                </a:r>
                <a:r>
                  <a:rPr lang="en-US" altLang="zh-CN" dirty="0"/>
                  <a:t>1</a:t>
                </a:r>
                <a:r>
                  <a:rPr lang="zh-CN" altLang="en-US" dirty="0"/>
                  <a:t>，于是问题转化为在</a:t>
                </a:r>
                <a:r>
                  <a:rPr lang="en-US" altLang="zh-CN" dirty="0"/>
                  <a:t>TSP</a:t>
                </a:r>
                <a:r>
                  <a:rPr lang="zh-CN" altLang="en-US" dirty="0"/>
                  <a:t>问题中，是否存在一条长为</a:t>
                </a:r>
                <a:r>
                  <a:rPr lang="en-US" altLang="zh-CN" dirty="0"/>
                  <a:t>0</a:t>
                </a:r>
                <a:r>
                  <a:rPr lang="zh-CN" altLang="en-US" dirty="0"/>
                  <a:t>的路径。</a:t>
                </a:r>
                <a:r>
                  <a:rPr lang="en-US" altLang="zh-CN" dirty="0"/>
                  <a:t>Hamilton</a:t>
                </a:r>
                <a:r>
                  <a:rPr lang="zh-CN" altLang="en-US" dirty="0"/>
                  <a:t>回路存在当且仅当</a:t>
                </a:r>
                <a:r>
                  <a:rPr lang="en-US" altLang="zh-CN" dirty="0"/>
                  <a:t>TSP</a:t>
                </a:r>
                <a:r>
                  <a:rPr lang="zh-CN" altLang="en-US" dirty="0"/>
                  <a:t>问题中存在长为</a:t>
                </a:r>
                <a:r>
                  <a:rPr lang="en-US" altLang="zh-CN" dirty="0"/>
                  <a:t>0</a:t>
                </a:r>
                <a:r>
                  <a:rPr lang="zh-CN" altLang="en-US" dirty="0"/>
                  <a:t>的回路</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HSP</a:t>
                </a:r>
                <a:r>
                  <a:rPr lang="zh-CN" altLang="en-US" dirty="0"/>
                  <a:t>是汉密尔顿环问题。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K </a:t>
                </a:r>
                <a:r>
                  <a:rPr lang="zh-CN" altLang="en-US" dirty="0"/>
                  <a:t>是判断阈值。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a:t>
                </a:r>
                <a:r>
                  <a:rPr lang="zh-CN" altLang="en-US" dirty="0"/>
                  <a:t>归约函数</a:t>
                </a:r>
                <a:r>
                  <a:rPr lang="en-US" altLang="zh-CN" dirty="0"/>
                  <a:t>T</a:t>
                </a:r>
                <a:r>
                  <a:rPr lang="zh-CN" altLang="en-US" dirty="0"/>
                  <a:t>可在多项式时间内实现？ 为什么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因为归约函数</a:t>
                </a:r>
                <a:endParaRPr lang="en-US" altLang="zh-CN" dirty="0"/>
              </a:p>
              <a:p>
                <a:r>
                  <a:rPr lang="en-US" altLang="zh-CN" dirty="0"/>
                  <a:t>T</a:t>
                </a:r>
                <a:r>
                  <a:rPr lang="zh-CN" altLang="en-US" dirty="0"/>
                  <a:t>：</a:t>
                </a:r>
                <a:endParaRPr lang="en-US" altLang="zh-CN" dirty="0"/>
              </a:p>
              <a:p>
                <a:r>
                  <a:rPr lang="en-US" altLang="zh-CN" dirty="0"/>
                  <a:t>W(</a:t>
                </a:r>
                <a:r>
                  <a:rPr lang="en-US" altLang="zh-CN" dirty="0" err="1"/>
                  <a:t>u,v</a:t>
                </a:r>
                <a:r>
                  <a:rPr lang="en-US" altLang="zh-CN" dirty="0"/>
                  <a:t>)=</a:t>
                </a:r>
                <a:r>
                  <a:rPr lang="en-US" altLang="zh-CN" i="0">
                    <a:latin typeface="Cambria Math" panose="02040503050406030204" pitchFamily="18" charset="0"/>
                  </a:rPr>
                  <a:t>{█(0</a:t>
                </a:r>
                <a:r>
                  <a:rPr lang="zh-CN" altLang="en-US" i="0">
                    <a:latin typeface="Cambria Math" panose="02040503050406030204" pitchFamily="18" charset="0"/>
                  </a:rPr>
                  <a:t>，</a:t>
                </a:r>
                <a:r>
                  <a:rPr lang="en-US" altLang="zh-CN" i="0">
                    <a:latin typeface="Cambria Math" panose="02040503050406030204" pitchFamily="18" charset="0"/>
                  </a:rPr>
                  <a:t>u</a:t>
                </a:r>
                <a:r>
                  <a:rPr lang="en-US" altLang="zh-CN" b="0" i="0">
                    <a:latin typeface="Cambria Math" panose="02040503050406030204" pitchFamily="18" charset="0"/>
                  </a:rPr>
                  <a:t>,𝑣 </a:t>
                </a:r>
                <a:r>
                  <a:rPr lang="zh-CN" altLang="en-US" b="0" i="0">
                    <a:latin typeface="Cambria Math" panose="02040503050406030204" pitchFamily="18" charset="0"/>
                  </a:rPr>
                  <a:t>相连@</a:t>
                </a:r>
                <a:r>
                  <a:rPr lang="en-US" altLang="zh-CN" i="0">
                    <a:latin typeface="Cambria Math" panose="02040503050406030204" pitchFamily="18" charset="0"/>
                  </a:rPr>
                  <a:t>1</a:t>
                </a:r>
                <a:r>
                  <a:rPr lang="en-US" altLang="zh-CN" b="0" i="0">
                    <a:latin typeface="Cambria Math" panose="02040503050406030204" pitchFamily="18" charset="0"/>
                  </a:rPr>
                  <a:t>,   𝑢,𝑣 </a:t>
                </a:r>
                <a:r>
                  <a:rPr lang="zh-CN" altLang="en-US" b="0" i="0">
                    <a:latin typeface="Cambria Math" panose="02040503050406030204" pitchFamily="18" charset="0"/>
                  </a:rPr>
                  <a:t>不相连)┤</a:t>
                </a:r>
                <a:r>
                  <a:rPr lang="en-US" altLang="zh-CN" b="0" i="0">
                    <a:latin typeface="Cambria Math" panose="02040503050406030204" pitchFamily="18" charset="0"/>
                  </a:rPr>
                  <a:t>, </a:t>
                </a:r>
                <a:r>
                  <a:rPr lang="zh-CN" altLang="en-US" dirty="0"/>
                  <a:t>  对于带权图完全图</a:t>
                </a:r>
                <a:r>
                  <a:rPr lang="en-US" altLang="zh-CN" dirty="0"/>
                  <a:t>G’</a:t>
                </a:r>
                <a:r>
                  <a:rPr lang="zh-CN" altLang="en-US" dirty="0"/>
                  <a:t>来说有</a:t>
                </a:r>
                <a:r>
                  <a:rPr lang="en-US" altLang="zh-CN" dirty="0"/>
                  <a:t>V</a:t>
                </a:r>
                <a:r>
                  <a:rPr lang="zh-CN" altLang="en-US" dirty="0"/>
                  <a:t>个点，那么归约函数</a:t>
                </a:r>
                <a:r>
                  <a:rPr lang="en-US" altLang="zh-CN" dirty="0"/>
                  <a:t>T</a:t>
                </a:r>
                <a:r>
                  <a:rPr lang="zh-CN" altLang="en-US" dirty="0"/>
                  <a:t>的复杂度为</a:t>
                </a:r>
                <a:r>
                  <a:rPr lang="en-US" altLang="zh-CN" dirty="0"/>
                  <a:t>O(V</a:t>
                </a:r>
                <a:r>
                  <a:rPr lang="en-US" altLang="zh-CN" baseline="30000" dirty="0"/>
                  <a:t>2</a:t>
                </a:r>
                <a:r>
                  <a:rPr lang="en-US" altLang="zh-CN" dirty="0"/>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  HSP</a:t>
                </a:r>
                <a:r>
                  <a:rPr lang="zh-CN" altLang="en-US" dirty="0"/>
                  <a:t>是</a:t>
                </a:r>
                <a:r>
                  <a:rPr lang="en-US" altLang="zh-CN" dirty="0"/>
                  <a:t>NPC</a:t>
                </a:r>
                <a:r>
                  <a:rPr lang="zh-CN" altLang="en-US" dirty="0"/>
                  <a:t>问题，是最难的</a:t>
                </a:r>
                <a:r>
                  <a:rPr lang="en-US" altLang="zh-CN" dirty="0"/>
                  <a:t>NP</a:t>
                </a:r>
                <a:r>
                  <a:rPr lang="zh-CN" altLang="en-US" dirty="0"/>
                  <a:t>问题； 因为</a:t>
                </a:r>
                <a:r>
                  <a:rPr lang="en-US" altLang="zh-CN" dirty="0"/>
                  <a:t>HSP</a:t>
                </a:r>
                <a:r>
                  <a:rPr lang="zh-CN" altLang="en-US" dirty="0"/>
                  <a:t>可以归约到</a:t>
                </a:r>
                <a:r>
                  <a:rPr lang="en-US" altLang="zh-CN" dirty="0"/>
                  <a:t>TSP, </a:t>
                </a:r>
                <a:r>
                  <a:rPr lang="zh-CN" altLang="en-US" dirty="0"/>
                  <a:t>所以</a:t>
                </a:r>
                <a:r>
                  <a:rPr lang="en-US" altLang="zh-CN" dirty="0"/>
                  <a:t>TSP</a:t>
                </a:r>
                <a:r>
                  <a:rPr lang="zh-CN" altLang="en-US" dirty="0"/>
                  <a:t>比</a:t>
                </a:r>
                <a:r>
                  <a:rPr lang="en-US" altLang="zh-CN" dirty="0"/>
                  <a:t>HSP</a:t>
                </a:r>
                <a:r>
                  <a:rPr lang="zh-CN" altLang="en-US" dirty="0"/>
                  <a:t>难，又因为</a:t>
                </a:r>
                <a:r>
                  <a:rPr lang="en-US" altLang="zh-CN" dirty="0"/>
                  <a:t>TSP</a:t>
                </a:r>
                <a:r>
                  <a:rPr lang="zh-CN" altLang="en-US" dirty="0"/>
                  <a:t>也是</a:t>
                </a:r>
                <a:r>
                  <a:rPr lang="en-US" altLang="zh-CN" dirty="0"/>
                  <a:t>NP</a:t>
                </a:r>
                <a:r>
                  <a:rPr lang="zh-CN" altLang="en-US" dirty="0"/>
                  <a:t>问题，所以</a:t>
                </a:r>
                <a:r>
                  <a:rPr lang="en-US" altLang="zh-CN" dirty="0"/>
                  <a:t>TSP</a:t>
                </a:r>
                <a:r>
                  <a:rPr lang="zh-CN" altLang="en-US" dirty="0"/>
                  <a:t>问题也是个 </a:t>
                </a:r>
                <a:r>
                  <a:rPr lang="en-US" altLang="zh-CN" dirty="0"/>
                  <a:t>NPC </a:t>
                </a:r>
                <a:r>
                  <a:rPr lang="zh-CN" altLang="en-US" dirty="0"/>
                  <a:t>问题。 </a:t>
                </a:r>
              </a:p>
            </p:txBody>
          </p:sp>
        </mc:Fallback>
      </mc:AlternateContent>
      <p:sp>
        <p:nvSpPr>
          <p:cNvPr id="4" name="灯片编号占位符 3"/>
          <p:cNvSpPr>
            <a:spLocks noGrp="1"/>
          </p:cNvSpPr>
          <p:nvPr>
            <p:ph type="sldNum" sz="quarter" idx="5"/>
          </p:nvPr>
        </p:nvSpPr>
        <p:spPr/>
        <p:txBody>
          <a:bodyPr/>
          <a:lstStyle/>
          <a:p>
            <a:fld id="{46ACD2DD-5B8F-4980-839B-80494B3993EE}" type="slidenum">
              <a:rPr lang="zh-CN" altLang="en-US" smtClean="0"/>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34</a:t>
            </a:fld>
            <a:endParaRPr lang="zh-CN" altLang="en-US"/>
          </a:p>
        </p:txBody>
      </p:sp>
    </p:spTree>
    <p:extLst>
      <p:ext uri="{BB962C8B-B14F-4D97-AF65-F5344CB8AC3E}">
        <p14:creationId xmlns:p14="http://schemas.microsoft.com/office/powerpoint/2010/main" val="1232142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pPr algn="l"/>
            <a:endParaRPr lang="en-US" altLang="zh-CN" b="1"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35</a:t>
            </a:fld>
            <a:endParaRPr lang="zh-CN" altLang="en-US"/>
          </a:p>
        </p:txBody>
      </p:sp>
    </p:spTree>
    <p:extLst>
      <p:ext uri="{BB962C8B-B14F-4D97-AF65-F5344CB8AC3E}">
        <p14:creationId xmlns:p14="http://schemas.microsoft.com/office/powerpoint/2010/main" val="775534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36</a:t>
            </a:fld>
            <a:endParaRPr lang="zh-CN" altLang="en-US"/>
          </a:p>
        </p:txBody>
      </p:sp>
    </p:spTree>
    <p:extLst>
      <p:ext uri="{BB962C8B-B14F-4D97-AF65-F5344CB8AC3E}">
        <p14:creationId xmlns:p14="http://schemas.microsoft.com/office/powerpoint/2010/main" val="21840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37</a:t>
            </a:fld>
            <a:endParaRPr lang="zh-CN" altLang="en-US"/>
          </a:p>
        </p:txBody>
      </p:sp>
    </p:spTree>
    <p:extLst>
      <p:ext uri="{BB962C8B-B14F-4D97-AF65-F5344CB8AC3E}">
        <p14:creationId xmlns:p14="http://schemas.microsoft.com/office/powerpoint/2010/main" val="917476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38</a:t>
            </a:fld>
            <a:endParaRPr lang="zh-CN" altLang="en-US"/>
          </a:p>
        </p:txBody>
      </p:sp>
    </p:spTree>
    <p:extLst>
      <p:ext uri="{BB962C8B-B14F-4D97-AF65-F5344CB8AC3E}">
        <p14:creationId xmlns:p14="http://schemas.microsoft.com/office/powerpoint/2010/main" val="1067283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39</a:t>
            </a:fld>
            <a:endParaRPr lang="zh-CN" altLang="en-US"/>
          </a:p>
        </p:txBody>
      </p:sp>
    </p:spTree>
    <p:extLst>
      <p:ext uri="{BB962C8B-B14F-4D97-AF65-F5344CB8AC3E}">
        <p14:creationId xmlns:p14="http://schemas.microsoft.com/office/powerpoint/2010/main" val="2180197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40</a:t>
            </a:fld>
            <a:endParaRPr lang="zh-CN" altLang="en-US"/>
          </a:p>
        </p:txBody>
      </p:sp>
    </p:spTree>
    <p:extLst>
      <p:ext uri="{BB962C8B-B14F-4D97-AF65-F5344CB8AC3E}">
        <p14:creationId xmlns:p14="http://schemas.microsoft.com/office/powerpoint/2010/main" val="3821775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pPr lvl="1">
              <a:lnSpc>
                <a:spcPct val="120000"/>
              </a:lnSpc>
            </a:pPr>
            <a:endParaRPr lang="zh-CN" altLang="en-US" sz="1200"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41</a:t>
            </a:fld>
            <a:endParaRPr lang="zh-CN" altLang="en-US"/>
          </a:p>
        </p:txBody>
      </p:sp>
    </p:spTree>
    <p:extLst>
      <p:ext uri="{BB962C8B-B14F-4D97-AF65-F5344CB8AC3E}">
        <p14:creationId xmlns:p14="http://schemas.microsoft.com/office/powerpoint/2010/main" val="3941374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44</a:t>
            </a:fld>
            <a:endParaRPr lang="zh-CN" altLang="en-US"/>
          </a:p>
        </p:txBody>
      </p:sp>
    </p:spTree>
    <p:extLst>
      <p:ext uri="{BB962C8B-B14F-4D97-AF65-F5344CB8AC3E}">
        <p14:creationId xmlns:p14="http://schemas.microsoft.com/office/powerpoint/2010/main" val="2725627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45</a:t>
            </a:fld>
            <a:endParaRPr lang="zh-CN" altLang="en-US"/>
          </a:p>
        </p:txBody>
      </p:sp>
    </p:spTree>
    <p:extLst>
      <p:ext uri="{BB962C8B-B14F-4D97-AF65-F5344CB8AC3E}">
        <p14:creationId xmlns:p14="http://schemas.microsoft.com/office/powerpoint/2010/main" val="3222378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46</a:t>
            </a:fld>
            <a:endParaRPr lang="zh-CN" altLang="en-US"/>
          </a:p>
        </p:txBody>
      </p:sp>
    </p:spTree>
    <p:extLst>
      <p:ext uri="{BB962C8B-B14F-4D97-AF65-F5344CB8AC3E}">
        <p14:creationId xmlns:p14="http://schemas.microsoft.com/office/powerpoint/2010/main" val="1665275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FF0000"/>
                    </a:solidFill>
                    <a:cs typeface="Times New Roman" panose="02020603050405020304" pitchFamily="18" charset="0"/>
                  </a:rPr>
                  <a:t>证明简述：</a:t>
                </a:r>
                <a:endParaRPr lang="en-US" altLang="zh-CN" dirty="0">
                  <a:solidFill>
                    <a:srgbClr val="FF0000"/>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1</a:t>
                </a:r>
                <a:r>
                  <a:rPr lang="zh-CN" altLang="en-US" dirty="0">
                    <a:solidFill>
                      <a:srgbClr val="FF0000"/>
                    </a:solidFill>
                    <a:cs typeface="Times New Roman" panose="02020603050405020304" pitchFamily="18" charset="0"/>
                  </a:rPr>
                  <a:t>）设</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为该算法（上一页所述）选出的边的集合，因为每次选中一条边就删除其两端顶点覆盖的边，再选下一条，所以</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中</a:t>
                </a:r>
                <a:endParaRPr lang="en-US" altLang="zh-CN" dirty="0">
                  <a:solidFill>
                    <a:srgbClr val="FF0000"/>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cs typeface="Times New Roman" panose="02020603050405020304" pitchFamily="18" charset="0"/>
                  </a:rPr>
                  <a:t>         </a:t>
                </a:r>
                <a:r>
                  <a:rPr lang="zh-CN" altLang="en-US" dirty="0">
                    <a:solidFill>
                      <a:srgbClr val="FF0000"/>
                    </a:solidFill>
                    <a:cs typeface="Times New Roman" panose="02020603050405020304" pitchFamily="18" charset="0"/>
                  </a:rPr>
                  <a:t>的边均不相连（无共享顶点）；</a:t>
                </a:r>
                <a:endParaRPr lang="en-US" altLang="zh-CN" dirty="0">
                  <a:solidFill>
                    <a:srgbClr val="FF0000"/>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2</a:t>
                </a:r>
                <a:r>
                  <a:rPr lang="zh-CN" altLang="en-US" dirty="0">
                    <a:solidFill>
                      <a:srgbClr val="FF0000"/>
                    </a:solidFill>
                    <a:cs typeface="Times New Roman" panose="02020603050405020304" pitchFamily="18" charset="0"/>
                  </a:rPr>
                  <a:t>）那么我们的最优顶点覆盖</a:t>
                </a:r>
                <a:r>
                  <a:rPr lang="en-US" altLang="zh-CN" sz="1200" dirty="0"/>
                  <a:t>C *</a:t>
                </a:r>
                <a:r>
                  <a:rPr lang="zh-CN" altLang="en-US" dirty="0">
                    <a:solidFill>
                      <a:srgbClr val="FF0000"/>
                    </a:solidFill>
                    <a:cs typeface="Times New Roman" panose="02020603050405020304" pitchFamily="18" charset="0"/>
                  </a:rPr>
                  <a:t>想要覆盖</a:t>
                </a:r>
                <a:r>
                  <a:rPr lang="en-US" altLang="zh-CN" dirty="0">
                    <a:solidFill>
                      <a:srgbClr val="FF0000"/>
                    </a:solidFill>
                    <a:cs typeface="Times New Roman" panose="02020603050405020304" pitchFamily="18" charset="0"/>
                  </a:rPr>
                  <a:t>G</a:t>
                </a:r>
                <a:r>
                  <a:rPr lang="zh-CN" altLang="en-US" dirty="0">
                    <a:solidFill>
                      <a:srgbClr val="FF0000"/>
                    </a:solidFill>
                    <a:cs typeface="Times New Roman" panose="02020603050405020304" pitchFamily="18" charset="0"/>
                  </a:rPr>
                  <a:t>中所有的边，那么一定要覆盖</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是</a:t>
                </a:r>
                <a:r>
                  <a:rPr lang="en-US" altLang="zh-CN" dirty="0">
                    <a:solidFill>
                      <a:srgbClr val="FF0000"/>
                    </a:solidFill>
                    <a:cs typeface="Times New Roman" panose="02020603050405020304" pitchFamily="18" charset="0"/>
                  </a:rPr>
                  <a:t>G</a:t>
                </a:r>
                <a:r>
                  <a:rPr lang="zh-CN" altLang="en-US" dirty="0">
                    <a:solidFill>
                      <a:srgbClr val="FF0000"/>
                    </a:solidFill>
                    <a:cs typeface="Times New Roman" panose="02020603050405020304" pitchFamily="18" charset="0"/>
                  </a:rPr>
                  <a:t>的边的子集），又因为</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的边都不连续，那么</a:t>
                </a:r>
                <a:endParaRPr lang="en-US" altLang="zh-CN" dirty="0">
                  <a:solidFill>
                    <a:srgbClr val="FF0000"/>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cs typeface="Times New Roman" panose="02020603050405020304" pitchFamily="18" charset="0"/>
                  </a:rPr>
                  <a:t>         </a:t>
                </a:r>
                <a:r>
                  <a:rPr lang="zh-CN" altLang="en-US" dirty="0">
                    <a:solidFill>
                      <a:srgbClr val="FF0000"/>
                    </a:solidFill>
                    <a:cs typeface="Times New Roman" panose="02020603050405020304" pitchFamily="18" charset="0"/>
                  </a:rPr>
                  <a:t>最优顶点覆盖</a:t>
                </a:r>
                <a:r>
                  <a:rPr lang="en-US" altLang="zh-CN" sz="1200" dirty="0"/>
                  <a:t>C *</a:t>
                </a:r>
                <a:r>
                  <a:rPr lang="zh-CN" altLang="en-US" sz="1200" dirty="0"/>
                  <a:t>至少要包含</a:t>
                </a:r>
                <a:r>
                  <a:rPr lang="en-US" altLang="zh-CN" sz="1200" dirty="0"/>
                  <a:t>A</a:t>
                </a:r>
                <a:r>
                  <a:rPr lang="zh-CN" altLang="en-US" sz="1200" dirty="0"/>
                  <a:t>的每条边的任一端点，即有</a:t>
                </a:r>
                <a:r>
                  <a:rPr lang="en-US" altLang="zh-CN" sz="1200" dirty="0"/>
                  <a:t>|C*|≥| A |</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a:t>
                </a:r>
                <a:r>
                  <a:rPr lang="en-US" altLang="zh-CN" sz="1200" dirty="0"/>
                  <a:t>3</a:t>
                </a:r>
                <a:r>
                  <a:rPr lang="zh-CN" altLang="en-US" sz="1200" dirty="0"/>
                  <a:t>）根据该算法，我们每选取一条边，都将该边的两端均加入我们的顶点覆盖</a:t>
                </a:r>
                <a:r>
                  <a:rPr lang="en-US" altLang="zh-CN" sz="1200" dirty="0"/>
                  <a:t>C</a:t>
                </a:r>
                <a:r>
                  <a:rPr lang="zh-CN" altLang="en-US" sz="1200" dirty="0"/>
                  <a:t>（上一页的</a:t>
                </a:r>
                <a:r>
                  <a:rPr lang="en-US" altLang="zh-CN" sz="1200" dirty="0" err="1"/>
                  <a:t>Cest</a:t>
                </a:r>
                <a:r>
                  <a:rPr lang="zh-CN" altLang="en-US" sz="1200" dirty="0"/>
                  <a:t>），那么有</a:t>
                </a:r>
                <a:r>
                  <a:rPr lang="en-US" altLang="zh-CN" sz="1200" dirty="0"/>
                  <a:t>|C| = 2|A|</a:t>
                </a:r>
                <a:r>
                  <a:rPr lang="zh-CN" altLang="en-US" sz="1200" dirty="0"/>
                  <a:t> ；</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a:t>
                </a:r>
                <a:r>
                  <a:rPr lang="en-US" altLang="zh-CN" sz="1200" dirty="0"/>
                  <a:t>4</a:t>
                </a:r>
                <a:r>
                  <a:rPr lang="zh-CN" altLang="en-US" sz="1200" dirty="0"/>
                  <a:t>）因此，</a:t>
                </a:r>
                <a:r>
                  <a:rPr lang="en-US" altLang="zh-CN" sz="1200" dirty="0"/>
                  <a:t>| C | = 2 | A | ≤ 2 | C * |</a:t>
                </a:r>
                <a:r>
                  <a:rPr lang="zh-CN" altLang="en-US" sz="1200" dirty="0"/>
                  <a:t>，</a:t>
                </a:r>
                <a:r>
                  <a:rPr lang="zh-CN" altLang="en-US" sz="1200" i="0">
                    <a:latin typeface="Cambria Math" panose="02040503050406030204" pitchFamily="18" charset="0"/>
                  </a:rPr>
                  <a:t>├ 𝜂=max{𝑐/(𝑐∗),(𝑐∗)/𝑐}</a:t>
                </a:r>
                <a:r>
                  <a:rPr lang="en-US" altLang="zh-CN" sz="1200" b="0" i="0">
                    <a:latin typeface="Cambria Math" panose="02040503050406030204" pitchFamily="18" charset="0"/>
                  </a:rPr>
                  <a:t>≤2</a:t>
                </a:r>
                <a:r>
                  <a:rPr lang="zh-CN" altLang="en-US" sz="900" dirty="0"/>
                  <a:t>。近似比不超过</a:t>
                </a:r>
                <a:r>
                  <a:rPr lang="en-US" altLang="zh-CN" sz="900" dirty="0"/>
                  <a:t>2</a:t>
                </a:r>
                <a:r>
                  <a:rPr lang="zh-CN" altLang="en-US" sz="900" dirty="0"/>
                  <a:t>。</a:t>
                </a:r>
                <a:endParaRPr lang="en-US" altLang="zh-CN" sz="9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900" dirty="0"/>
                  <a:t>对于较大规模的问题，在多项式时间内得到常数项的近似比完全可以接受。</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mc:Fallback>
      </mc:AlternateContent>
      <p:sp>
        <p:nvSpPr>
          <p:cNvPr id="4" name="灯片编号占位符 3"/>
          <p:cNvSpPr>
            <a:spLocks noGrp="1"/>
          </p:cNvSpPr>
          <p:nvPr>
            <p:ph type="sldNum" sz="quarter" idx="5"/>
          </p:nvPr>
        </p:nvSpPr>
        <p:spPr/>
        <p:txBody>
          <a:bodyPr/>
          <a:lstStyle/>
          <a:p>
            <a:fld id="{46ACD2DD-5B8F-4980-839B-80494B3993EE}" type="slidenum">
              <a:rPr lang="zh-CN" altLang="en-US" smtClean="0"/>
              <a:t>47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48</a:t>
            </a:fld>
            <a:endParaRPr lang="zh-CN" altLang="en-US"/>
          </a:p>
        </p:txBody>
      </p:sp>
    </p:spTree>
    <p:extLst>
      <p:ext uri="{BB962C8B-B14F-4D97-AF65-F5344CB8AC3E}">
        <p14:creationId xmlns:p14="http://schemas.microsoft.com/office/powerpoint/2010/main" val="241207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10</a:t>
            </a:fld>
            <a:endParaRPr lang="zh-CN" altLang="en-US"/>
          </a:p>
        </p:txBody>
      </p:sp>
    </p:spTree>
    <p:extLst>
      <p:ext uri="{BB962C8B-B14F-4D97-AF65-F5344CB8AC3E}">
        <p14:creationId xmlns:p14="http://schemas.microsoft.com/office/powerpoint/2010/main" val="364902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241425"/>
            <a:ext cx="4465638" cy="3349625"/>
          </a:xfrm>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46ACD2DD-5B8F-4980-839B-80494B3993EE}"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2C0DBE-4218-4975-8F01-F8AAD3C73718}" type="datetimeFigureOut">
              <a:rPr lang="zh-CN" altLang="en-US" smtClean="0"/>
              <a:t>2023/9/4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C0DBE-4218-4975-8F01-F8AAD3C73718}" type="datetimeFigureOut">
              <a:rPr lang="zh-CN" altLang="en-US" smtClean="0"/>
              <a:t>2023/9/4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A05C9-3D40-4507-9E01-285E228974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emf"/><Relationship Id="rId4" Type="http://schemas.openxmlformats.org/officeDocument/2006/relationships/image" Target="../media/image12.emf"/></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3"/>
          <p:cNvSpPr txBox="1">
            <a:spLocks noGrp="1"/>
          </p:cNvSpPr>
          <p:nvPr/>
        </p:nvSpPr>
        <p:spPr>
          <a:xfrm>
            <a:off x="457472" y="6188762"/>
            <a:ext cx="2132604" cy="343443"/>
          </a:xfrm>
          <a:prstGeom prst="rect">
            <a:avLst/>
          </a:prstGeom>
          <a:noFill/>
          <a:ln w="9525">
            <a:noFill/>
          </a:ln>
        </p:spPr>
        <p:txBody>
          <a:bodyPr anchor="ctr"/>
          <a:lstStyle/>
          <a:p>
            <a:pPr defTabSz="779780" fontAlgn="base">
              <a:spcBef>
                <a:spcPct val="0"/>
              </a:spcBef>
              <a:spcAft>
                <a:spcPct val="0"/>
              </a:spcAft>
            </a:pPr>
            <a:fld id="{BB962C8B-B14F-4D97-AF65-F5344CB8AC3E}" type="datetime1">
              <a:rPr lang="zh-CN" altLang="en-US" sz="1030" dirty="0">
                <a:solidFill>
                  <a:srgbClr val="000000"/>
                </a:solidFill>
                <a:latin typeface="Arial" panose="020B0604020202020204" pitchFamily="34" charset="0"/>
                <a:ea typeface="宋体" panose="02010600030101010101" pitchFamily="2" charset="-122"/>
              </a:rPr>
              <a:t>2023/9/4</a:t>
            </a:fld>
            <a:endParaRPr lang="zh-CN" altLang="en-US" sz="1030" dirty="0">
              <a:solidFill>
                <a:srgbClr val="000000"/>
              </a:solidFill>
              <a:latin typeface="Arial" panose="020B0604020202020204" pitchFamily="34" charset="0"/>
              <a:ea typeface="宋体" panose="02010600030101010101" pitchFamily="2" charset="-122"/>
            </a:endParaRPr>
          </a:p>
        </p:txBody>
      </p:sp>
      <p:pic>
        <p:nvPicPr>
          <p:cNvPr id="13314" name="图片 1"/>
          <p:cNvPicPr/>
          <p:nvPr/>
        </p:nvPicPr>
        <p:blipFill>
          <a:blip r:embed="rId3"/>
          <a:stretch>
            <a:fillRect/>
          </a:stretch>
        </p:blipFill>
        <p:spPr>
          <a:xfrm>
            <a:off x="260637" y="3184"/>
            <a:ext cx="8644446" cy="6851632"/>
          </a:xfrm>
          <a:prstGeom prst="rect">
            <a:avLst/>
          </a:prstGeom>
          <a:noFill/>
          <a:ln w="9525">
            <a:noFill/>
          </a:ln>
        </p:spPr>
      </p:pic>
      <p:sp>
        <p:nvSpPr>
          <p:cNvPr id="13316" name="TextBox 3"/>
          <p:cNvSpPr txBox="1"/>
          <p:nvPr/>
        </p:nvSpPr>
        <p:spPr>
          <a:xfrm>
            <a:off x="1320152" y="1440671"/>
            <a:ext cx="7001893" cy="799557"/>
          </a:xfrm>
          <a:prstGeom prst="rect">
            <a:avLst/>
          </a:prstGeom>
          <a:noFill/>
          <a:ln w="9525">
            <a:noFill/>
          </a:ln>
        </p:spPr>
        <p:txBody>
          <a:bodyPr wrap="none" lIns="0" tIns="0" rIns="0" bIns="0" anchor="t"/>
          <a:lstStyle/>
          <a:p>
            <a:pPr algn="ctr" defTabSz="779780" fontAlgn="base">
              <a:lnSpc>
                <a:spcPts val="6240"/>
              </a:lnSpc>
              <a:spcBef>
                <a:spcPct val="0"/>
              </a:spcBef>
              <a:spcAft>
                <a:spcPct val="0"/>
              </a:spcAft>
            </a:pPr>
            <a:r>
              <a:rPr lang="en-US" altLang="zh-CN" sz="5415" b="1" dirty="0">
                <a:solidFill>
                  <a:srgbClr val="9A3D01"/>
                </a:solidFill>
                <a:latin typeface="Times New Roman" panose="02020603050405020304" pitchFamily="18" charset="0"/>
                <a:ea typeface="宋体" panose="02010600030101010101" pitchFamily="2" charset="-122"/>
              </a:rPr>
              <a:t>NP-complete</a:t>
            </a:r>
          </a:p>
        </p:txBody>
      </p:sp>
      <p:sp>
        <p:nvSpPr>
          <p:cNvPr id="13317" name="TextBox 4"/>
          <p:cNvSpPr txBox="1"/>
          <p:nvPr/>
        </p:nvSpPr>
        <p:spPr>
          <a:xfrm>
            <a:off x="3803666" y="3648913"/>
            <a:ext cx="2034866" cy="319008"/>
          </a:xfrm>
          <a:prstGeom prst="rect">
            <a:avLst/>
          </a:prstGeom>
          <a:noFill/>
          <a:ln w="9525">
            <a:noFill/>
          </a:ln>
        </p:spPr>
        <p:txBody>
          <a:bodyPr wrap="none" lIns="0" tIns="0" rIns="0" bIns="0" anchor="t"/>
          <a:lstStyle/>
          <a:p>
            <a:pPr defTabSz="779780" fontAlgn="base">
              <a:lnSpc>
                <a:spcPts val="2495"/>
              </a:lnSpc>
              <a:spcBef>
                <a:spcPct val="0"/>
              </a:spcBef>
              <a:spcAft>
                <a:spcPct val="0"/>
              </a:spcAft>
            </a:pPr>
            <a:r>
              <a:rPr lang="en-US" sz="2220" b="1" dirty="0">
                <a:solidFill>
                  <a:srgbClr val="575F6D"/>
                </a:solidFill>
                <a:latin typeface="Times New Roman" panose="02020603050405020304" pitchFamily="18" charset="0"/>
                <a:ea typeface="宋体" panose="02010600030101010101" pitchFamily="2" charset="-122"/>
              </a:rPr>
              <a:t>Prof. Zhenyu He</a:t>
            </a:r>
          </a:p>
        </p:txBody>
      </p:sp>
      <p:sp>
        <p:nvSpPr>
          <p:cNvPr id="13318" name="TextBox 6"/>
          <p:cNvSpPr txBox="1"/>
          <p:nvPr/>
        </p:nvSpPr>
        <p:spPr>
          <a:xfrm>
            <a:off x="2655236" y="4445755"/>
            <a:ext cx="6084236" cy="263352"/>
          </a:xfrm>
          <a:prstGeom prst="rect">
            <a:avLst/>
          </a:prstGeom>
          <a:noFill/>
          <a:ln w="9525">
            <a:noFill/>
          </a:ln>
        </p:spPr>
        <p:txBody>
          <a:bodyPr wrap="none" lIns="0" tIns="0" rIns="0" bIns="0" anchor="t"/>
          <a:lstStyle/>
          <a:p>
            <a:pPr defTabSz="779780" fontAlgn="base">
              <a:lnSpc>
                <a:spcPts val="2080"/>
              </a:lnSpc>
              <a:spcBef>
                <a:spcPct val="0"/>
              </a:spcBef>
              <a:spcAft>
                <a:spcPct val="0"/>
              </a:spcAft>
            </a:pPr>
            <a:r>
              <a:rPr lang="en-US" altLang="zh-CN" sz="1880" b="1" dirty="0">
                <a:solidFill>
                  <a:srgbClr val="575F6D"/>
                </a:solidFill>
                <a:latin typeface="Times New Roman" panose="02020603050405020304" pitchFamily="18" charset="0"/>
                <a:ea typeface="宋体" panose="02010600030101010101" pitchFamily="2" charset="-122"/>
              </a:rPr>
              <a:t>Harbin Institute of Technology, Shenzhen</a:t>
            </a:r>
            <a:endParaRPr lang="zh-CN" altLang="en-US" sz="1540" dirty="0">
              <a:solidFill>
                <a:srgbClr val="000000"/>
              </a:solidFill>
              <a:latin typeface="Arial" panose="020B0604020202020204" pitchFamily="34" charset="0"/>
              <a:ea typeface="宋体" panose="02010600030101010101" pitchFamily="2" charset="-122"/>
            </a:endParaRPr>
          </a:p>
        </p:txBody>
      </p:sp>
      <p:sp>
        <p:nvSpPr>
          <p:cNvPr id="13319" name="日期占位符 1"/>
          <p:cNvSpPr>
            <a:spLocks noGrp="1"/>
          </p:cNvSpPr>
          <p:nvPr>
            <p:ph type="dt" sz="half" idx="6"/>
          </p:nvPr>
        </p:nvSpPr>
        <p:spPr>
          <a:xfrm>
            <a:off x="457472" y="6188762"/>
            <a:ext cx="2132604" cy="343443"/>
          </a:xfrm>
        </p:spPr>
        <p:txBody>
          <a:bodyPr anchor="ctr"/>
          <a:lstStyle>
            <a:lvl1pPr marL="0" lvl="0" indent="0" algn="l" defTabSz="779780" rtl="0" eaLnBrk="1" fontAlgn="base" latinLnBrk="0" hangingPunct="1">
              <a:lnSpc>
                <a:spcPct val="100000"/>
              </a:lnSpc>
              <a:spcBef>
                <a:spcPct val="0"/>
              </a:spcBef>
              <a:spcAft>
                <a:spcPct val="0"/>
              </a:spcAft>
              <a:buFont typeface="Arial" panose="020B0604020202020204" pitchFamily="34" charset="0"/>
              <a:buNone/>
              <a:defRPr sz="1535" b="0" i="0" u="none" kern="1200" baseline="0">
                <a:solidFill>
                  <a:schemeClr val="tx1"/>
                </a:solidFill>
                <a:latin typeface="Arial" panose="020B0604020202020204" pitchFamily="34" charset="0"/>
                <a:ea typeface="宋体" panose="02010600030101010101" pitchFamily="2" charset="-122"/>
              </a:defRPr>
            </a:lvl1pPr>
            <a:lvl2pPr marL="389890" lvl="1" indent="0" algn="l" defTabSz="77978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779780" lvl="2" indent="0" algn="l" defTabSz="77978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169670" lvl="3" indent="0" algn="l" defTabSz="77978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559560" lvl="4" indent="0" algn="l" defTabSz="77978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fld id="{BB962C8B-B14F-4D97-AF65-F5344CB8AC3E}" type="datetime1">
              <a:rPr lang="zh-CN" altLang="en-US" sz="1030" dirty="0">
                <a:solidFill>
                  <a:srgbClr val="000000"/>
                </a:solidFill>
              </a:rPr>
              <a:t>2023/9/4</a:t>
            </a:fld>
            <a:endParaRPr lang="zh-CN" altLang="en-US" sz="103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5080"/>
            <a:ext cx="9144635" cy="6848475"/>
          </a:xfrm>
          <a:prstGeom prst="rect">
            <a:avLst/>
          </a:prstGeom>
        </p:spPr>
      </p:pic>
      <p:sp>
        <p:nvSpPr>
          <p:cNvPr id="2" name="标题 1"/>
          <p:cNvSpPr>
            <a:spLocks noGrp="1"/>
          </p:cNvSpPr>
          <p:nvPr>
            <p:ph type="title"/>
          </p:nvPr>
        </p:nvSpPr>
        <p:spPr>
          <a:xfrm>
            <a:off x="619626" y="681037"/>
            <a:ext cx="7886700" cy="1325563"/>
          </a:xfrm>
        </p:spPr>
        <p:txBody>
          <a:bodyPr/>
          <a:lstStyle/>
          <a:p>
            <a:r>
              <a:rPr lang="en-US" altLang="zh-CN" dirty="0"/>
              <a:t>2  P-problem and NP problems
</a:t>
            </a:r>
            <a:endParaRPr lang="zh-CN" altLang="en-US" dirty="0"/>
          </a:p>
        </p:txBody>
      </p:sp>
      <p:sp>
        <p:nvSpPr>
          <p:cNvPr id="3" name="内容占位符 2"/>
          <p:cNvSpPr>
            <a:spLocks noGrp="1"/>
          </p:cNvSpPr>
          <p:nvPr>
            <p:ph idx="1"/>
          </p:nvPr>
        </p:nvSpPr>
        <p:spPr/>
        <p:txBody>
          <a:bodyPr/>
          <a:lstStyle/>
          <a:p>
            <a:r>
              <a:rPr lang="en-US" altLang="zh-CN" dirty="0"/>
              <a:t>2.1</a:t>
            </a:r>
            <a:r>
              <a:rPr lang="zh-CN" altLang="en-US" dirty="0"/>
              <a:t>  </a:t>
            </a:r>
            <a:r>
              <a:rPr lang="en-US" altLang="zh-CN" dirty="0"/>
              <a:t>P-problem</a:t>
            </a:r>
          </a:p>
          <a:p>
            <a:endParaRPr lang="en-US" altLang="zh-CN" dirty="0"/>
          </a:p>
          <a:p>
            <a:r>
              <a:rPr lang="en-US" altLang="zh-CN" dirty="0"/>
              <a:t>2.2  NP-problem</a:t>
            </a:r>
          </a:p>
          <a:p>
            <a:endParaRPr lang="en-US" altLang="zh-CN" dirty="0"/>
          </a:p>
          <a:p>
            <a:r>
              <a:rPr lang="en-US" altLang="zh-CN" dirty="0"/>
              <a:t>2.3  P-problem &amp; NP-problems</a:t>
            </a:r>
            <a:endParaRPr lang="zh-CN" altLang="en-US" dirty="0"/>
          </a:p>
          <a:p>
            <a:endParaRPr lang="zh-CN" altLang="en-US" dirty="0"/>
          </a:p>
          <a:p>
            <a:r>
              <a:rPr lang="en-US" altLang="zh-CN" dirty="0"/>
              <a:t>2.4  The meaning of P=NP</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810294"/>
            <a:ext cx="7886700" cy="1325563"/>
          </a:xfrm>
        </p:spPr>
        <p:txBody>
          <a:bodyPr/>
          <a:lstStyle/>
          <a:p>
            <a:r>
              <a:rPr lang="en-US" altLang="zh-CN" dirty="0"/>
              <a:t>2.1  P-problem</a:t>
            </a:r>
            <a:endParaRPr lang="zh-CN" altLang="en-US" dirty="0"/>
          </a:p>
        </p:txBody>
      </p:sp>
      <p:sp>
        <p:nvSpPr>
          <p:cNvPr id="3" name="内容占位符 2"/>
          <p:cNvSpPr>
            <a:spLocks noGrp="1"/>
          </p:cNvSpPr>
          <p:nvPr>
            <p:ph idx="1"/>
          </p:nvPr>
        </p:nvSpPr>
        <p:spPr/>
        <p:txBody>
          <a:bodyPr/>
          <a:lstStyle/>
          <a:p>
            <a:r>
              <a:rPr lang="en-US" altLang="zh-CN" dirty="0"/>
              <a:t>Question</a:t>
            </a:r>
            <a:r>
              <a:rPr lang="zh-CN" altLang="en-US" dirty="0"/>
              <a:t>：</a:t>
            </a:r>
            <a:endParaRPr lang="en-US" altLang="zh-CN" dirty="0"/>
          </a:p>
          <a:p>
            <a:pPr lvl="1"/>
            <a:r>
              <a:rPr lang="en-US" altLang="zh-CN" dirty="0"/>
              <a:t>Find the median of the sequence{3,1,2,4,7} (number of n/2 positions after sorting)
Determine whether k-3 is the median of the above sequence (thinking)</a:t>
            </a:r>
          </a:p>
          <a:p>
            <a:pPr lvl="1"/>
            <a:endParaRPr lang="en-US" altLang="zh-CN" dirty="0"/>
          </a:p>
          <a:p>
            <a:r>
              <a:rPr lang="en-US" altLang="zh-CN" dirty="0"/>
              <a:t>Obviously, an algorithm can be found to solve the above problems in polynomials.</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4445"/>
            <a:ext cx="9144635" cy="6848475"/>
          </a:xfrm>
          <a:prstGeom prst="rect">
            <a:avLst/>
          </a:prstGeom>
        </p:spPr>
      </p:pic>
      <p:sp>
        <p:nvSpPr>
          <p:cNvPr id="2" name="标题 1"/>
          <p:cNvSpPr>
            <a:spLocks noGrp="1"/>
          </p:cNvSpPr>
          <p:nvPr>
            <p:ph type="title"/>
          </p:nvPr>
        </p:nvSpPr>
        <p:spPr>
          <a:xfrm>
            <a:off x="628650" y="632909"/>
            <a:ext cx="7886700" cy="1325563"/>
          </a:xfrm>
        </p:spPr>
        <p:txBody>
          <a:bodyPr/>
          <a:lstStyle/>
          <a:p>
            <a:r>
              <a:rPr lang="en-US" altLang="zh-CN" dirty="0"/>
              <a:t>2.1  P-problem</a:t>
            </a:r>
            <a:endParaRPr lang="zh-CN" altLang="en-US" dirty="0"/>
          </a:p>
        </p:txBody>
      </p:sp>
      <p:sp>
        <p:nvSpPr>
          <p:cNvPr id="3" name="内容占位符 2"/>
          <p:cNvSpPr>
            <a:spLocks noGrp="1"/>
          </p:cNvSpPr>
          <p:nvPr>
            <p:ph idx="1"/>
          </p:nvPr>
        </p:nvSpPr>
        <p:spPr>
          <a:xfrm>
            <a:off x="628649" y="1825625"/>
            <a:ext cx="8054861" cy="4351338"/>
          </a:xfrm>
        </p:spPr>
        <p:txBody>
          <a:bodyPr/>
          <a:lstStyle/>
          <a:p>
            <a:r>
              <a:rPr lang="en-US" altLang="zh-CN" dirty="0"/>
              <a:t>Definition of a P problem: A problem that can be solved in polynomial time is called a P-problem</a:t>
            </a:r>
          </a:p>
          <a:p>
            <a:endParaRPr lang="en-US" altLang="zh-CN" dirty="0"/>
          </a:p>
          <a:p>
            <a:r>
              <a:rPr lang="en-US" altLang="zh-CN" dirty="0"/>
              <a:t>What are the other P questions?</a:t>
            </a:r>
          </a:p>
          <a:p>
            <a:pPr lvl="1"/>
            <a:r>
              <a:rPr lang="en-US" altLang="zh-CN" dirty="0"/>
              <a:t>Find the maximum value of the sequence of {3, 1, 2, 4, 7 }
Determines whether k=4 is the maximum value of the above sequence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49" y="365126"/>
            <a:ext cx="8116765" cy="1325563"/>
          </a:xfrm>
        </p:spPr>
        <p:txBody>
          <a:bodyPr>
            <a:normAutofit/>
          </a:bodyPr>
          <a:lstStyle/>
          <a:p>
            <a:r>
              <a:rPr lang="en-US" altLang="zh-CN" dirty="0"/>
              <a:t>2.2  NP-problem</a:t>
            </a:r>
            <a:endParaRPr lang="zh-CN" altLang="en-US" dirty="0"/>
          </a:p>
        </p:txBody>
      </p:sp>
      <p:sp>
        <p:nvSpPr>
          <p:cNvPr id="9" name="内容占位符 8"/>
          <p:cNvSpPr>
            <a:spLocks noGrp="1"/>
          </p:cNvSpPr>
          <p:nvPr>
            <p:ph idx="1"/>
          </p:nvPr>
        </p:nvSpPr>
        <p:spPr>
          <a:xfrm>
            <a:off x="513618" y="1701261"/>
            <a:ext cx="8116764" cy="4351338"/>
          </a:xfrm>
        </p:spPr>
        <p:txBody>
          <a:bodyPr>
            <a:normAutofit/>
          </a:bodyPr>
          <a:lstStyle/>
          <a:p>
            <a:r>
              <a:rPr lang="en-US" altLang="zh-CN" dirty="0"/>
              <a:t>Question: Do mass factor decomposition of 41607317.</a:t>
            </a:r>
          </a:p>
          <a:p>
            <a:endParaRPr lang="zh-CN" altLang="en-US" dirty="0"/>
          </a:p>
          <a:p>
            <a:r>
              <a:rPr lang="en-US" altLang="zh-CN" dirty="0"/>
              <a:t>Thinking: If you give a possible answer of 8699 and 4783, can you verify that these two numbers are correct in a polynomial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4"/>
          <a:stretch>
            <a:fillRect/>
          </a:stretch>
        </p:blipFill>
        <p:spPr>
          <a:xfrm>
            <a:off x="0" y="4445"/>
            <a:ext cx="9144635" cy="6848475"/>
          </a:xfrm>
          <a:prstGeom prst="rect">
            <a:avLst/>
          </a:prstGeom>
        </p:spPr>
      </p:pic>
      <p:sp>
        <p:nvSpPr>
          <p:cNvPr id="2" name="标题 1"/>
          <p:cNvSpPr>
            <a:spLocks noGrp="1"/>
          </p:cNvSpPr>
          <p:nvPr>
            <p:ph type="title"/>
          </p:nvPr>
        </p:nvSpPr>
        <p:spPr>
          <a:xfrm>
            <a:off x="628649" y="365126"/>
            <a:ext cx="8116765" cy="1325563"/>
          </a:xfrm>
        </p:spPr>
        <p:txBody>
          <a:bodyPr>
            <a:normAutofit/>
          </a:bodyPr>
          <a:lstStyle/>
          <a:p>
            <a:r>
              <a:rPr lang="en-US" altLang="zh-CN" dirty="0"/>
              <a:t>2.2  NP-problem: 3-SAT</a:t>
            </a:r>
            <a:endParaRPr lang="zh-CN" altLang="en-US" dirty="0"/>
          </a:p>
        </p:txBody>
      </p:sp>
      <p:sp>
        <p:nvSpPr>
          <p:cNvPr id="3" name="内容占位符 2"/>
          <p:cNvSpPr>
            <a:spLocks noGrp="1"/>
          </p:cNvSpPr>
          <p:nvPr>
            <p:ph idx="1"/>
          </p:nvPr>
        </p:nvSpPr>
        <p:spPr>
          <a:xfrm>
            <a:off x="628650" y="1605776"/>
            <a:ext cx="7886700" cy="5114692"/>
          </a:xfrm>
        </p:spPr>
        <p:txBody>
          <a:bodyPr>
            <a:normAutofit fontScale="95000" lnSpcReduction="10000"/>
          </a:bodyPr>
          <a:lstStyle/>
          <a:p>
            <a:r>
              <a:rPr lang="en-US" altLang="zh-CN" dirty="0"/>
              <a:t>Question</a:t>
            </a:r>
            <a:r>
              <a:rPr lang="zh-CN" altLang="en-US" dirty="0"/>
              <a:t>：</a:t>
            </a:r>
            <a:r>
              <a:rPr lang="en-US" altLang="zh-CN" dirty="0"/>
              <a:t>Bool collection (x</a:t>
            </a:r>
            <a:r>
              <a:rPr lang="en-US" altLang="zh-CN" baseline="-25000" dirty="0"/>
              <a:t>1</a:t>
            </a:r>
            <a:r>
              <a:rPr lang="en-US" altLang="zh-CN" dirty="0"/>
              <a:t>, x</a:t>
            </a:r>
            <a:r>
              <a:rPr lang="en-US" altLang="zh-CN" baseline="-25000" dirty="0"/>
              <a:t>2</a:t>
            </a:r>
            <a:r>
              <a:rPr lang="en-US" altLang="zh-CN" dirty="0"/>
              <a:t>, x</a:t>
            </a:r>
            <a:r>
              <a:rPr lang="en-US" altLang="zh-CN" baseline="-25000" dirty="0"/>
              <a:t>3</a:t>
            </a:r>
            <a:r>
              <a:rPr lang="en-US" altLang="zh-CN" dirty="0"/>
              <a:t>, x</a:t>
            </a:r>
            <a:r>
              <a:rPr lang="en-US" altLang="zh-CN" baseline="-25000" dirty="0"/>
              <a:t>4</a:t>
            </a:r>
            <a:r>
              <a:rPr lang="en-US" altLang="zh-CN" dirty="0"/>
              <a:t>, x</a:t>
            </a:r>
            <a:r>
              <a:rPr lang="en-US" altLang="zh-CN" baseline="-25000" dirty="0"/>
              <a:t>5</a:t>
            </a:r>
            <a:r>
              <a:rPr lang="en-US" altLang="zh-CN" dirty="0"/>
              <a:t>), whether there is a set of assignments (x</a:t>
            </a:r>
            <a:r>
              <a:rPr lang="en-US" altLang="zh-CN" baseline="-25000" dirty="0"/>
              <a:t>1</a:t>
            </a:r>
            <a:r>
              <a:rPr lang="en-US" altLang="zh-CN" dirty="0"/>
              <a:t> || x</a:t>
            </a:r>
            <a:r>
              <a:rPr lang="en-US" altLang="zh-CN" baseline="-25000" dirty="0"/>
              <a:t>2</a:t>
            </a:r>
            <a:r>
              <a:rPr lang="en-US" altLang="zh-CN" dirty="0"/>
              <a:t> || x</a:t>
            </a:r>
            <a:r>
              <a:rPr lang="en-US" altLang="zh-CN" baseline="-25000" dirty="0"/>
              <a:t>3</a:t>
            </a:r>
            <a:r>
              <a:rPr lang="en-US" altLang="zh-CN" dirty="0"/>
              <a:t>)&amp;&amp;(x</a:t>
            </a:r>
            <a:r>
              <a:rPr lang="en-US" altLang="zh-CN" baseline="-25000" dirty="0"/>
              <a:t>1</a:t>
            </a:r>
            <a:r>
              <a:rPr lang="en-US" altLang="zh-CN" dirty="0"/>
              <a:t> || !x</a:t>
            </a:r>
            <a:r>
              <a:rPr lang="en-US" altLang="zh-CN" baseline="-25000" dirty="0"/>
              <a:t>2</a:t>
            </a:r>
            <a:r>
              <a:rPr lang="en-US" altLang="zh-CN" dirty="0"/>
              <a:t> || !x</a:t>
            </a:r>
            <a:r>
              <a:rPr lang="en-US" altLang="zh-CN" baseline="-25000" dirty="0"/>
              <a:t>3</a:t>
            </a:r>
            <a:r>
              <a:rPr lang="en-US" altLang="zh-CN" dirty="0"/>
              <a:t>)&amp;&amp;(!x</a:t>
            </a:r>
            <a:r>
              <a:rPr lang="en-US" altLang="zh-CN" baseline="-25000" dirty="0"/>
              <a:t>1</a:t>
            </a:r>
            <a:r>
              <a:rPr lang="en-US" altLang="zh-CN" dirty="0"/>
              <a:t> || x</a:t>
            </a:r>
            <a:r>
              <a:rPr lang="en-US" altLang="zh-CN" baseline="-25000" dirty="0"/>
              <a:t>4</a:t>
            </a:r>
            <a:r>
              <a:rPr lang="en-US" altLang="zh-CN" dirty="0"/>
              <a:t> || x</a:t>
            </a:r>
            <a:r>
              <a:rPr lang="en-US" altLang="zh-CN" baseline="-25000" dirty="0"/>
              <a:t>5</a:t>
            </a:r>
            <a:r>
              <a:rPr lang="en-US" altLang="zh-CN" dirty="0"/>
              <a:t>)==true</a:t>
            </a:r>
            <a:r>
              <a:rPr lang="zh-CN" altLang="en-US" dirty="0"/>
              <a:t>？ </a:t>
            </a:r>
            <a:r>
              <a:rPr lang="en-US" altLang="zh-CN" dirty="0"/>
              <a:t>(3-SAT problem)</a:t>
            </a:r>
          </a:p>
          <a:p>
            <a:endParaRPr lang="zh-CN" altLang="en-US" dirty="0"/>
          </a:p>
          <a:p>
            <a:endParaRPr lang="zh-CN" altLang="en-US" dirty="0"/>
          </a:p>
          <a:p>
            <a:pPr marL="0" indent="0">
              <a:buNone/>
            </a:pPr>
            <a:endParaRPr lang="en-US" altLang="zh-CN" dirty="0"/>
          </a:p>
          <a:p>
            <a:r>
              <a:rPr lang="en-US" altLang="zh-CN" dirty="0"/>
              <a:t>Thinking</a:t>
            </a:r>
            <a:r>
              <a:rPr lang="zh-CN" altLang="en-US" dirty="0"/>
              <a:t>：</a:t>
            </a:r>
            <a:endParaRPr lang="en-US" altLang="zh-CN" dirty="0"/>
          </a:p>
          <a:p>
            <a:pPr lvl="1"/>
            <a:r>
              <a:rPr lang="en-US" altLang="zh-CN" dirty="0"/>
              <a:t>How to solve the above problems?(2</a:t>
            </a:r>
            <a:r>
              <a:rPr lang="en-US" altLang="zh-CN" baseline="30000" dirty="0">
                <a:solidFill>
                  <a:schemeClr val="tx1"/>
                </a:solidFill>
                <a:uFillTx/>
              </a:rPr>
              <a:t>5</a:t>
            </a:r>
            <a:r>
              <a:rPr lang="en-US" altLang="zh-CN" dirty="0"/>
              <a:t>)</a:t>
            </a:r>
          </a:p>
          <a:p>
            <a:pPr lvl="1"/>
            <a:r>
              <a:rPr lang="en-US" altLang="zh-CN" dirty="0"/>
              <a:t>If there is given a set of solutions to x</a:t>
            </a:r>
            <a:r>
              <a:rPr lang="en-US" altLang="zh-CN" baseline="-25000" dirty="0"/>
              <a:t>i</a:t>
            </a:r>
            <a:r>
              <a:rPr lang="en-US" altLang="zh-CN" dirty="0"/>
              <a:t>={0, 1,1,0,1}, is there an algorithm to verify the correctness of the solution in polynomial time?
Whether there is an algorithm to solve the above problem  in polynomial time? (Not found so far)</a:t>
            </a:r>
          </a:p>
        </p:txBody>
      </p:sp>
      <p:graphicFrame>
        <p:nvGraphicFramePr>
          <p:cNvPr id="4" name="表格 4"/>
          <p:cNvGraphicFramePr>
            <a:graphicFrameLocks noGrp="1"/>
          </p:cNvGraphicFramePr>
          <p:nvPr>
            <p:custDataLst>
              <p:tags r:id="rId1"/>
            </p:custDataLst>
            <p:extLst>
              <p:ext uri="{D42A27DB-BD31-4B8C-83A1-F6EECF244321}">
                <p14:modId xmlns:p14="http://schemas.microsoft.com/office/powerpoint/2010/main" val="104478288"/>
              </p:ext>
            </p:extLst>
          </p:nvPr>
        </p:nvGraphicFramePr>
        <p:xfrm>
          <a:off x="841492" y="2775267"/>
          <a:ext cx="6096000" cy="130683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42900">
                <a:tc>
                  <a:txBody>
                    <a:bodyPr/>
                    <a:lstStyle/>
                    <a:p>
                      <a:pPr algn="l"/>
                      <a:r>
                        <a:rPr lang="en-US" altLang="zh-CN" sz="1800" b="0" dirty="0">
                          <a:solidFill>
                            <a:schemeClr val="bg1"/>
                          </a:solidFill>
                        </a:rPr>
                        <a:t>x</a:t>
                      </a:r>
                      <a:r>
                        <a:rPr lang="en-US" altLang="zh-CN" sz="1800" b="0" baseline="-25000" dirty="0">
                          <a:solidFill>
                            <a:schemeClr val="bg1"/>
                          </a:solidFill>
                          <a:uFillTx/>
                        </a:rPr>
                        <a:t>1</a:t>
                      </a:r>
                    </a:p>
                  </a:txBody>
                  <a:tcPr marL="68580" marR="68580" marT="34290" marB="34290"/>
                </a:tc>
                <a:tc>
                  <a:txBody>
                    <a:bodyPr/>
                    <a:lstStyle/>
                    <a:p>
                      <a:pPr algn="l"/>
                      <a:r>
                        <a:rPr lang="en-US" altLang="zh-CN" sz="1800" b="0" dirty="0">
                          <a:solidFill>
                            <a:schemeClr val="bg1"/>
                          </a:solidFill>
                        </a:rPr>
                        <a:t>x</a:t>
                      </a:r>
                      <a:r>
                        <a:rPr lang="en-US" altLang="zh-CN" sz="1800" b="0" baseline="-25000" dirty="0">
                          <a:solidFill>
                            <a:schemeClr val="bg1"/>
                          </a:solidFill>
                          <a:uFillTx/>
                        </a:rPr>
                        <a:t>2</a:t>
                      </a:r>
                    </a:p>
                  </a:txBody>
                  <a:tcPr marL="68580" marR="68580" marT="34290" marB="34290"/>
                </a:tc>
                <a:tc>
                  <a:txBody>
                    <a:bodyPr/>
                    <a:lstStyle/>
                    <a:p>
                      <a:pPr algn="l"/>
                      <a:r>
                        <a:rPr lang="en-US" altLang="zh-CN" sz="1800" b="0" dirty="0">
                          <a:solidFill>
                            <a:schemeClr val="bg1"/>
                          </a:solidFill>
                        </a:rPr>
                        <a:t>x</a:t>
                      </a:r>
                      <a:r>
                        <a:rPr lang="en-US" altLang="zh-CN" sz="1800" b="0" baseline="-25000" dirty="0">
                          <a:solidFill>
                            <a:schemeClr val="bg1"/>
                          </a:solidFill>
                          <a:uFillTx/>
                        </a:rPr>
                        <a:t>3</a:t>
                      </a:r>
                    </a:p>
                  </a:txBody>
                  <a:tcPr marL="68580" marR="68580" marT="34290" marB="34290"/>
                </a:tc>
                <a:tc>
                  <a:txBody>
                    <a:bodyPr/>
                    <a:lstStyle/>
                    <a:p>
                      <a:pPr algn="l"/>
                      <a:r>
                        <a:rPr lang="en-US" altLang="zh-CN" sz="1800" b="0" dirty="0">
                          <a:solidFill>
                            <a:schemeClr val="bg1"/>
                          </a:solidFill>
                        </a:rPr>
                        <a:t>x</a:t>
                      </a:r>
                      <a:r>
                        <a:rPr lang="en-US" altLang="zh-CN" sz="1800" b="0" baseline="-25000" dirty="0">
                          <a:solidFill>
                            <a:schemeClr val="bg1"/>
                          </a:solidFill>
                          <a:uFillTx/>
                        </a:rPr>
                        <a:t>4</a:t>
                      </a:r>
                    </a:p>
                  </a:txBody>
                  <a:tcPr marL="68580" marR="68580" marT="34290" marB="34290"/>
                </a:tc>
                <a:tc>
                  <a:txBody>
                    <a:bodyPr/>
                    <a:lstStyle/>
                    <a:p>
                      <a:pPr algn="l"/>
                      <a:r>
                        <a:rPr lang="en-US" altLang="zh-CN" sz="1800" b="0" dirty="0">
                          <a:solidFill>
                            <a:schemeClr val="bg1"/>
                          </a:solidFill>
                        </a:rPr>
                        <a:t>x</a:t>
                      </a:r>
                      <a:r>
                        <a:rPr lang="en-US" altLang="zh-CN" sz="1800" b="0" baseline="-25000" dirty="0">
                          <a:solidFill>
                            <a:schemeClr val="bg1"/>
                          </a:solidFill>
                          <a:uFillTx/>
                        </a:rPr>
                        <a:t>5</a:t>
                      </a:r>
                    </a:p>
                  </a:txBody>
                  <a:tcPr marL="68580" marR="68580" marT="34290" marB="34290"/>
                </a:tc>
                <a:extLst>
                  <a:ext uri="{0D108BD9-81ED-4DB2-BD59-A6C34878D82A}">
                    <a16:rowId xmlns:a16="http://schemas.microsoft.com/office/drawing/2014/main" val="10000"/>
                  </a:ext>
                </a:extLst>
              </a:tr>
              <a:tr h="342900">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pPr algn="l"/>
                      <a:r>
                        <a:rPr lang="en-US" altLang="zh-CN" sz="1800" dirty="0"/>
                        <a:t>0</a:t>
                      </a:r>
                    </a:p>
                  </a:txBody>
                  <a:tcPr marL="68580" marR="68580" marT="34290" marB="34290"/>
                </a:tc>
                <a:extLst>
                  <a:ext uri="{0D108BD9-81ED-4DB2-BD59-A6C34878D82A}">
                    <a16:rowId xmlns:a16="http://schemas.microsoft.com/office/drawing/2014/main" val="10001"/>
                  </a:ext>
                </a:extLst>
              </a:tr>
              <a:tr h="278130">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pPr algn="l"/>
                      <a:r>
                        <a:rPr lang="en-US" altLang="zh-CN" sz="1800" dirty="0"/>
                        <a:t>0</a:t>
                      </a:r>
                    </a:p>
                  </a:txBody>
                  <a:tcPr marL="68580" marR="68580" marT="34290" marB="34290"/>
                </a:tc>
                <a:tc>
                  <a:txBody>
                    <a:bodyPr/>
                    <a:lstStyle/>
                    <a:p>
                      <a:pPr algn="l"/>
                      <a:r>
                        <a:rPr lang="en-US" altLang="zh-CN" sz="1800" dirty="0"/>
                        <a:t>1</a:t>
                      </a:r>
                    </a:p>
                  </a:txBody>
                  <a:tcPr marL="68580" marR="68580" marT="34290" marB="34290"/>
                </a:tc>
                <a:extLst>
                  <a:ext uri="{0D108BD9-81ED-4DB2-BD59-A6C34878D82A}">
                    <a16:rowId xmlns:a16="http://schemas.microsoft.com/office/drawing/2014/main" val="10002"/>
                  </a:ext>
                </a:extLst>
              </a:tr>
              <a:tr h="278130">
                <a:tc>
                  <a:txBody>
                    <a:bodyPr/>
                    <a:lstStyle/>
                    <a:p>
                      <a:r>
                        <a:rPr lang="en-US" altLang="zh-CN" sz="1000" dirty="0"/>
                        <a:t>…</a:t>
                      </a:r>
                      <a:endParaRPr lang="zh-CN" altLang="en-US" sz="1000" dirty="0"/>
                    </a:p>
                  </a:txBody>
                  <a:tcPr marL="68580" marR="68580" marT="34290" marB="34290"/>
                </a:tc>
                <a:tc>
                  <a:txBody>
                    <a:bodyPr/>
                    <a:lstStyle/>
                    <a:p>
                      <a:r>
                        <a:rPr lang="en-US" altLang="zh-CN" sz="1000" dirty="0"/>
                        <a:t>…</a:t>
                      </a:r>
                      <a:endParaRPr lang="zh-CN" altLang="en-US" sz="1000" dirty="0"/>
                    </a:p>
                  </a:txBody>
                  <a:tcPr marL="68580" marR="68580" marT="34290" marB="34290"/>
                </a:tc>
                <a:tc>
                  <a:txBody>
                    <a:bodyPr/>
                    <a:lstStyle/>
                    <a:p>
                      <a:r>
                        <a:rPr lang="en-US" altLang="zh-CN" sz="1000" dirty="0"/>
                        <a:t>…</a:t>
                      </a:r>
                      <a:endParaRPr lang="zh-CN" altLang="en-US" sz="1000" dirty="0"/>
                    </a:p>
                  </a:txBody>
                  <a:tcPr marL="68580" marR="68580" marT="34290" marB="34290"/>
                </a:tc>
                <a:tc>
                  <a:txBody>
                    <a:bodyPr/>
                    <a:lstStyle/>
                    <a:p>
                      <a:r>
                        <a:rPr lang="en-US" altLang="zh-CN" sz="1000" dirty="0"/>
                        <a:t>…</a:t>
                      </a:r>
                      <a:endParaRPr lang="zh-CN" altLang="en-US" sz="1000" dirty="0"/>
                    </a:p>
                  </a:txBody>
                  <a:tcPr marL="68580" marR="68580" marT="34290" marB="34290"/>
                </a:tc>
                <a:tc>
                  <a:txBody>
                    <a:bodyPr/>
                    <a:lstStyle/>
                    <a:p>
                      <a:r>
                        <a:rPr lang="en-US" altLang="zh-CN" sz="1000" dirty="0"/>
                        <a:t>…</a:t>
                      </a:r>
                      <a:endParaRPr lang="zh-CN" altLang="en-US" sz="1000" dirty="0"/>
                    </a:p>
                  </a:txBody>
                  <a:tcPr marL="68580" marR="68580" marT="34290" marB="34290"/>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2.2  NP-problem</a:t>
            </a:r>
            <a:r>
              <a:rPr lang="zh-CN" altLang="en-US" dirty="0"/>
              <a:t>：</a:t>
            </a:r>
            <a:r>
              <a:rPr lang="en-US" altLang="zh-CN" dirty="0">
                <a:sym typeface="+mn-ea"/>
              </a:rPr>
              <a:t>Hamilton circuit problem</a:t>
            </a:r>
            <a:endParaRPr lang="zh-CN" altLang="en-US" dirty="0"/>
          </a:p>
        </p:txBody>
      </p:sp>
      <p:sp>
        <p:nvSpPr>
          <p:cNvPr id="3" name="内容占位符 2"/>
          <p:cNvSpPr>
            <a:spLocks noGrp="1"/>
          </p:cNvSpPr>
          <p:nvPr>
            <p:ph idx="1"/>
          </p:nvPr>
        </p:nvSpPr>
        <p:spPr>
          <a:xfrm>
            <a:off x="342403" y="2157675"/>
            <a:ext cx="7886700" cy="4351338"/>
          </a:xfrm>
        </p:spPr>
        <p:txBody>
          <a:bodyPr/>
          <a:lstStyle/>
          <a:p>
            <a:pPr lvl="1"/>
            <a:r>
              <a:rPr lang="en-US" altLang="zh-CN" dirty="0"/>
              <a:t>Hamilton circuit problem</a:t>
            </a:r>
            <a:r>
              <a:rPr lang="zh-CN" altLang="en-US" dirty="0"/>
              <a:t>：</a:t>
            </a:r>
            <a:r>
              <a:rPr lang="en-US" altLang="zh-CN" dirty="0"/>
              <a:t>Given the directionless graph G(V, E), determine whether it passes through the loop of each vertex in the graph only once.</a:t>
            </a:r>
          </a:p>
        </p:txBody>
      </p:sp>
      <p:pic>
        <p:nvPicPr>
          <p:cNvPr id="4" name="图片 3"/>
          <p:cNvPicPr>
            <a:picLocks noChangeAspect="1"/>
          </p:cNvPicPr>
          <p:nvPr/>
        </p:nvPicPr>
        <p:blipFill>
          <a:blip r:embed="rId4"/>
          <a:stretch>
            <a:fillRect/>
          </a:stretch>
        </p:blipFill>
        <p:spPr>
          <a:xfrm>
            <a:off x="3390405" y="4655365"/>
            <a:ext cx="1181595" cy="1237431"/>
          </a:xfrm>
          <a:prstGeom prst="rect">
            <a:avLst/>
          </a:prstGeom>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6557" y="3236182"/>
            <a:ext cx="4997723" cy="294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2.2  NP-problem</a:t>
            </a:r>
            <a:endParaRPr lang="zh-CN" altLang="en-US" dirty="0"/>
          </a:p>
        </p:txBody>
      </p:sp>
      <p:sp>
        <p:nvSpPr>
          <p:cNvPr id="3" name="内容占位符 2"/>
          <p:cNvSpPr>
            <a:spLocks noGrp="1"/>
          </p:cNvSpPr>
          <p:nvPr>
            <p:ph idx="1"/>
          </p:nvPr>
        </p:nvSpPr>
        <p:spPr/>
        <p:txBody>
          <a:bodyPr/>
          <a:lstStyle/>
          <a:p>
            <a:r>
              <a:rPr lang="en-US" altLang="zh-CN" dirty="0"/>
              <a:t>Definition of an NP problem: A problem that can be validated in polynomial time.</a:t>
            </a:r>
          </a:p>
          <a:p>
            <a:endParaRPr lang="en-US" altLang="zh-CN" dirty="0"/>
          </a:p>
          <a:p>
            <a:r>
              <a:rPr lang="en-US" altLang="zh-CN" dirty="0"/>
              <a:t>Thinking</a:t>
            </a:r>
            <a:r>
              <a:rPr lang="zh-CN" altLang="en-US" dirty="0"/>
              <a:t>：</a:t>
            </a:r>
            <a:endParaRPr lang="en-US" altLang="zh-CN" dirty="0"/>
          </a:p>
          <a:p>
            <a:pPr lvl="1"/>
            <a:r>
              <a:rPr lang="en-US" altLang="zh-CN" dirty="0"/>
              <a:t>Is the median NP problem? (We already know it's a P problem)
Is the 3-SAT problem an NP-problem and a P-problem?</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2.3  P-problem &amp; NP-problem</a:t>
            </a:r>
            <a:endParaRPr lang="zh-CN" altLang="en-US" dirty="0"/>
          </a:p>
        </p:txBody>
      </p:sp>
      <p:sp>
        <p:nvSpPr>
          <p:cNvPr id="3" name="内容占位符 2"/>
          <p:cNvSpPr>
            <a:spLocks noGrp="1"/>
          </p:cNvSpPr>
          <p:nvPr>
            <p:ph idx="1"/>
          </p:nvPr>
        </p:nvSpPr>
        <p:spPr>
          <a:xfrm>
            <a:off x="628650" y="1976599"/>
            <a:ext cx="7886700" cy="4351338"/>
          </a:xfrm>
        </p:spPr>
        <p:txBody>
          <a:bodyPr/>
          <a:lstStyle/>
          <a:p>
            <a:r>
              <a:rPr lang="en-US" altLang="zh-CN" dirty="0"/>
              <a:t>Obviously all P-problems must be NP-problems</a:t>
            </a:r>
          </a:p>
          <a:p>
            <a:pPr lvl="1"/>
            <a:r>
              <a:rPr lang="en-US" altLang="zh-CN" dirty="0"/>
              <a:t>It can be solved </a:t>
            </a:r>
            <a:r>
              <a:rPr lang="en-US" altLang="zh-CN"/>
              <a:t>in polynomial time</a:t>
            </a:r>
            <a:r>
              <a:rPr lang="en-US" altLang="zh-CN" dirty="0"/>
              <a:t>, then it must be verifiable in polynomial time</a:t>
            </a:r>
          </a:p>
          <a:p>
            <a:pPr lvl="1"/>
            <a:endParaRPr lang="zh-CN" altLang="en-US" dirty="0"/>
          </a:p>
        </p:txBody>
      </p:sp>
      <p:grpSp>
        <p:nvGrpSpPr>
          <p:cNvPr id="6" name="组合 5"/>
          <p:cNvGrpSpPr/>
          <p:nvPr/>
        </p:nvGrpSpPr>
        <p:grpSpPr>
          <a:xfrm>
            <a:off x="3171245" y="3302162"/>
            <a:ext cx="2172031" cy="2739782"/>
            <a:chOff x="6248400" y="685800"/>
            <a:chExt cx="1676400" cy="2133600"/>
          </a:xfrm>
        </p:grpSpPr>
        <p:sp>
          <p:nvSpPr>
            <p:cNvPr id="7" name="Oval 5"/>
            <p:cNvSpPr>
              <a:spLocks noChangeArrowheads="1"/>
            </p:cNvSpPr>
            <p:nvPr/>
          </p:nvSpPr>
          <p:spPr bwMode="auto">
            <a:xfrm>
              <a:off x="6248400" y="685800"/>
              <a:ext cx="1676400" cy="2133600"/>
            </a:xfrm>
            <a:prstGeom prst="ellipse">
              <a:avLst/>
            </a:prstGeom>
            <a:noFill/>
            <a:ln w="952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zh-CN"/>
            </a:p>
          </p:txBody>
        </p:sp>
        <p:sp>
          <p:nvSpPr>
            <p:cNvPr id="8" name="Oval 6"/>
            <p:cNvSpPr>
              <a:spLocks noChangeArrowheads="1"/>
            </p:cNvSpPr>
            <p:nvPr/>
          </p:nvSpPr>
          <p:spPr bwMode="auto">
            <a:xfrm>
              <a:off x="6705600" y="1905000"/>
              <a:ext cx="762000" cy="762000"/>
            </a:xfrm>
            <a:prstGeom prst="ellipse">
              <a:avLst/>
            </a:prstGeom>
            <a:noFill/>
            <a:ln w="9525">
              <a:solidFill>
                <a:srgbClr val="339966"/>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zh-CN"/>
            </a:p>
          </p:txBody>
        </p:sp>
        <p:sp>
          <p:nvSpPr>
            <p:cNvPr id="9" name="Text Box 7"/>
            <p:cNvSpPr txBox="1">
              <a:spLocks noChangeArrowheads="1"/>
            </p:cNvSpPr>
            <p:nvPr/>
          </p:nvSpPr>
          <p:spPr bwMode="auto">
            <a:xfrm>
              <a:off x="6781800" y="762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FF3300"/>
                  </a:solidFill>
                </a:rPr>
                <a:t>NP</a:t>
              </a:r>
            </a:p>
          </p:txBody>
        </p:sp>
        <p:sp>
          <p:nvSpPr>
            <p:cNvPr id="10" name="Text Box 8"/>
            <p:cNvSpPr txBox="1">
              <a:spLocks noChangeArrowheads="1"/>
            </p:cNvSpPr>
            <p:nvPr/>
          </p:nvSpPr>
          <p:spPr bwMode="auto">
            <a:xfrm>
              <a:off x="6934200" y="2057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339966"/>
                  </a:solidFill>
                </a:rPr>
                <a:t>P</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2.3  P-problem &amp; NP-problem</a:t>
            </a:r>
            <a:endParaRPr lang="zh-CN" altLang="en-US" dirty="0"/>
          </a:p>
        </p:txBody>
      </p:sp>
      <p:sp>
        <p:nvSpPr>
          <p:cNvPr id="7" name="内容占位符 6"/>
          <p:cNvSpPr>
            <a:spLocks noGrp="1"/>
          </p:cNvSpPr>
          <p:nvPr>
            <p:ph idx="1"/>
          </p:nvPr>
        </p:nvSpPr>
        <p:spPr>
          <a:xfrm>
            <a:off x="628650" y="1253490"/>
            <a:ext cx="7886700" cy="4351338"/>
          </a:xfrm>
        </p:spPr>
        <p:txBody>
          <a:bodyPr/>
          <a:lstStyle/>
          <a:p>
            <a:pPr marL="0" indent="0">
              <a:buNone/>
            </a:pPr>
            <a:endParaRPr lang="en-US" altLang="zh-CN" dirty="0"/>
          </a:p>
          <a:p>
            <a:r>
              <a:rPr lang="en-US" altLang="zh-CN" dirty="0"/>
              <a:t>So are all NP-problem P-problems?</a:t>
            </a:r>
          </a:p>
          <a:p>
            <a:pPr lvl="1"/>
            <a:r>
              <a:rPr lang="en-US" altLang="zh-CN" dirty="0"/>
              <a:t>The median is an NP-problem, and it is also a P-problem
3-SAT is an NP-problem, is it a P-problem?</a:t>
            </a:r>
          </a:p>
          <a:p>
            <a:pPr lvl="1"/>
            <a:endParaRPr lang="en-US" altLang="zh-CN" dirty="0"/>
          </a:p>
          <a:p>
            <a:r>
              <a:rPr lang="en-US" altLang="zh-CN" dirty="0"/>
              <a:t>There is currently no evidence that P=NP ,which is still an open question.</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2.4 The meaning of N=NP</a:t>
            </a:r>
            <a:endParaRPr lang="zh-CN" altLang="en-US" dirty="0"/>
          </a:p>
        </p:txBody>
      </p:sp>
      <p:sp>
        <p:nvSpPr>
          <p:cNvPr id="7" name="内容占位符 6"/>
          <p:cNvSpPr>
            <a:spLocks noGrp="1"/>
          </p:cNvSpPr>
          <p:nvPr>
            <p:ph idx="1"/>
          </p:nvPr>
        </p:nvSpPr>
        <p:spPr>
          <a:xfrm>
            <a:off x="628650" y="1253490"/>
            <a:ext cx="7886700" cy="4351338"/>
          </a:xfrm>
        </p:spPr>
        <p:txBody>
          <a:bodyPr/>
          <a:lstStyle/>
          <a:p>
            <a:pPr marL="0" indent="0">
              <a:buNone/>
            </a:pPr>
            <a:endParaRPr lang="en-US" altLang="zh-CN" dirty="0"/>
          </a:p>
          <a:p>
            <a:pPr marL="0" indent="0">
              <a:buNone/>
            </a:pPr>
            <a:endParaRPr lang="zh-CN" altLang="en-US" dirty="0"/>
          </a:p>
          <a:p>
            <a:pPr marL="0" indent="0">
              <a:buNone/>
            </a:pPr>
            <a:r>
              <a:rPr lang="en-US" altLang="zh-CN" dirty="0"/>
              <a:t>If NP is verified, a problem can be solved in polynomial time, and an algorithm can be found to solve the problem in polynomial time. Computers become more "smart" and can quickly find a shortcut to a very chaotic situation.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dirty="0"/>
              <a:t>1.</a:t>
            </a:r>
            <a:r>
              <a:rPr lang="zh-CN" altLang="en-US" dirty="0"/>
              <a:t> </a:t>
            </a:r>
            <a:r>
              <a:rPr lang="en-US" altLang="zh-CN" dirty="0"/>
              <a:t>The complexity of the problem</a:t>
            </a:r>
          </a:p>
          <a:p>
            <a:endParaRPr lang="en-US" altLang="zh-CN" dirty="0"/>
          </a:p>
          <a:p>
            <a:r>
              <a:rPr lang="en-US" altLang="zh-CN" dirty="0"/>
              <a:t>2.</a:t>
            </a:r>
            <a:r>
              <a:rPr lang="zh-CN" altLang="en-US" dirty="0"/>
              <a:t> </a:t>
            </a:r>
            <a:r>
              <a:rPr lang="en-US" altLang="zh-CN" dirty="0"/>
              <a:t>P-problem and NP-problem</a:t>
            </a:r>
          </a:p>
          <a:p>
            <a:endParaRPr lang="en-US" altLang="zh-CN" dirty="0"/>
          </a:p>
          <a:p>
            <a:r>
              <a:rPr lang="en-US" altLang="zh-CN" dirty="0"/>
              <a:t>3.</a:t>
            </a:r>
            <a:r>
              <a:rPr lang="zh-CN" altLang="en-US" dirty="0"/>
              <a:t> </a:t>
            </a:r>
            <a:r>
              <a:rPr lang="en-US" altLang="zh-CN" dirty="0"/>
              <a:t>NP-hard problem and NPC problem</a:t>
            </a:r>
          </a:p>
          <a:p>
            <a:endParaRPr lang="en-US" altLang="zh-CN" dirty="0"/>
          </a:p>
          <a:p>
            <a:r>
              <a:rPr lang="en-US" altLang="zh-CN" dirty="0"/>
              <a:t>4. Common resolution strategies for NPC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normAutofit/>
          </a:bodyPr>
          <a:lstStyle/>
          <a:p>
            <a:r>
              <a:rPr lang="en-US" altLang="zh-CN" dirty="0"/>
              <a:t>2.4 The meaning of N=NP</a:t>
            </a:r>
            <a:endParaRPr lang="zh-CN" altLang="en-US" dirty="0"/>
          </a:p>
        </p:txBody>
      </p:sp>
      <p:sp>
        <p:nvSpPr>
          <p:cNvPr id="7" name="内容占位符 6"/>
          <p:cNvSpPr>
            <a:spLocks noGrp="1"/>
          </p:cNvSpPr>
          <p:nvPr>
            <p:ph idx="1"/>
          </p:nvPr>
        </p:nvSpPr>
        <p:spPr>
          <a:xfrm>
            <a:off x="629285" y="1468755"/>
            <a:ext cx="7886700" cy="4351338"/>
          </a:xfrm>
        </p:spPr>
        <p:txBody>
          <a:bodyPr>
            <a:normAutofit fontScale="92500" lnSpcReduction="20000"/>
          </a:bodyPr>
          <a:lstStyle/>
          <a:p>
            <a:pPr marL="0" indent="0">
              <a:buNone/>
            </a:pPr>
            <a:endParaRPr lang="zh-CN" altLang="en-US" dirty="0"/>
          </a:p>
          <a:p>
            <a:pPr marL="0" indent="0">
              <a:buNone/>
            </a:pPr>
            <a:r>
              <a:rPr lang="en-US" altLang="zh-CN" dirty="0"/>
              <a:t>	1. Many of the challenges in operational planning will be easily solved, such as integer planning, traveling salesman , and so on.
	2. When all the information is available, the computer can make very accurate predictions about the stock market, weather, and the results of the game in a very short period of time.	
	3. The issue of protein folding is also a NPC problem, and the new algorithm is undoubtedly a boon for the biological and medical community.
	......</a:t>
            </a:r>
          </a:p>
          <a:p>
            <a:pPr marL="0" indent="0">
              <a:buNone/>
            </a:pPr>
            <a:endParaRPr lang="zh-CN" altLang="en-US" dirty="0"/>
          </a:p>
          <a:p>
            <a:pPr marL="0" indent="0">
              <a:buNone/>
            </a:pPr>
            <a:endParaRPr lang="zh-CN" altLang="en-US" dirty="0"/>
          </a:p>
          <a:p>
            <a:pPr marL="0" indent="0">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457472" y="6188761"/>
            <a:ext cx="2132604" cy="343443"/>
          </a:xfrm>
          <a:prstGeom prst="rect">
            <a:avLst/>
          </a:prstGeom>
          <a:noFill/>
          <a:ln w="9525">
            <a:noFill/>
          </a:ln>
        </p:spPr>
        <p:txBody>
          <a:bodyPr anchor="ctr"/>
          <a:lstStyle/>
          <a:p>
            <a:fld id="{BB962C8B-B14F-4D97-AF65-F5344CB8AC3E}" type="datetime1">
              <a:rPr lang="zh-CN" altLang="en-US" sz="1025" dirty="0">
                <a:latin typeface="Arial" panose="020B0604020202020204" pitchFamily="34" charset="0"/>
                <a:ea typeface="宋体" panose="02010600030101010101" pitchFamily="2" charset="-122"/>
              </a:rPr>
              <a:t>2023/9/4</a:t>
            </a:fld>
            <a:endParaRPr lang="zh-CN" altLang="en-US" sz="1025" dirty="0">
              <a:latin typeface="Arial" panose="020B0604020202020204" pitchFamily="34" charset="0"/>
              <a:ea typeface="宋体" panose="02010600030101010101" pitchFamily="2" charset="-122"/>
            </a:endParaRPr>
          </a:p>
        </p:txBody>
      </p:sp>
      <p:pic>
        <p:nvPicPr>
          <p:cNvPr id="15362" name="图片 1"/>
          <p:cNvPicPr/>
          <p:nvPr/>
        </p:nvPicPr>
        <p:blipFill>
          <a:blip r:embed="rId2"/>
          <a:stretch>
            <a:fillRect/>
          </a:stretch>
        </p:blipFill>
        <p:spPr>
          <a:xfrm>
            <a:off x="13335" y="-7620"/>
            <a:ext cx="9147175" cy="6873875"/>
          </a:xfrm>
          <a:prstGeom prst="rect">
            <a:avLst/>
          </a:prstGeom>
          <a:noFill/>
          <a:ln w="9525">
            <a:noFill/>
          </a:ln>
        </p:spPr>
      </p:pic>
      <p:sp>
        <p:nvSpPr>
          <p:cNvPr id="15364" name="TextBox 3"/>
          <p:cNvSpPr txBox="1"/>
          <p:nvPr/>
        </p:nvSpPr>
        <p:spPr>
          <a:xfrm>
            <a:off x="2033508" y="1998214"/>
            <a:ext cx="5720430" cy="647519"/>
          </a:xfrm>
          <a:prstGeom prst="rect">
            <a:avLst/>
          </a:prstGeom>
          <a:noFill/>
          <a:ln w="9525">
            <a:noFill/>
          </a:ln>
        </p:spPr>
        <p:txBody>
          <a:bodyPr wrap="none" lIns="0" tIns="0" rIns="0" bIns="0" anchor="t"/>
          <a:lstStyle/>
          <a:p>
            <a:pPr>
              <a:lnSpc>
                <a:spcPts val="5850"/>
              </a:lnSpc>
            </a:pPr>
            <a:r>
              <a:rPr lang="en-US" altLang="zh-CN" sz="4445" b="1" dirty="0">
                <a:solidFill>
                  <a:srgbClr val="FFFFFF"/>
                </a:solidFill>
                <a:latin typeface="Times New Roman" panose="02020603050405020304" pitchFamily="18" charset="0"/>
                <a:ea typeface="宋体" panose="02010600030101010101" pitchFamily="2" charset="-122"/>
              </a:rPr>
              <a:t>NP-hard &amp; NPC</a:t>
            </a:r>
          </a:p>
        </p:txBody>
      </p:sp>
      <p:sp>
        <p:nvSpPr>
          <p:cNvPr id="15365" name="日期占位符 1"/>
          <p:cNvSpPr>
            <a:spLocks noGrp="1"/>
          </p:cNvSpPr>
          <p:nvPr>
            <p:ph type="dt" sz="half" idx="10"/>
          </p:nvPr>
        </p:nvSpPr>
        <p:spPr>
          <a:xfrm>
            <a:off x="457472" y="6188761"/>
            <a:ext cx="2132604" cy="343443"/>
          </a:xfrm>
        </p:spPr>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025" dirty="0">
                <a:latin typeface="Arial" panose="020B0604020202020204" pitchFamily="34" charset="0"/>
                <a:ea typeface="宋体" panose="02010600030101010101" pitchFamily="2" charset="-122"/>
              </a:rPr>
              <a:t>2023/9/4</a:t>
            </a:fld>
            <a:endParaRPr lang="zh-CN" altLang="en-US" sz="1025"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00808" y="681037"/>
            <a:ext cx="7886700" cy="1325563"/>
          </a:xfrm>
        </p:spPr>
        <p:txBody>
          <a:bodyPr/>
          <a:lstStyle/>
          <a:p>
            <a:r>
              <a:rPr lang="en-US" altLang="zh-CN" dirty="0"/>
              <a:t>3  NP-hard &amp; NPC</a:t>
            </a:r>
            <a:endParaRPr lang="zh-CN" altLang="en-US" dirty="0"/>
          </a:p>
        </p:txBody>
      </p:sp>
      <p:sp>
        <p:nvSpPr>
          <p:cNvPr id="3" name="内容占位符 2"/>
          <p:cNvSpPr>
            <a:spLocks noGrp="1"/>
          </p:cNvSpPr>
          <p:nvPr>
            <p:ph idx="1"/>
          </p:nvPr>
        </p:nvSpPr>
        <p:spPr/>
        <p:txBody>
          <a:bodyPr/>
          <a:lstStyle/>
          <a:p>
            <a:r>
              <a:rPr lang="en-US" altLang="zh-CN" dirty="0"/>
              <a:t>3.1  Polynomial time reduction</a:t>
            </a:r>
          </a:p>
          <a:p>
            <a:endParaRPr lang="en-US" altLang="zh-CN" dirty="0"/>
          </a:p>
          <a:p>
            <a:r>
              <a:rPr lang="en-US" altLang="zh-CN" dirty="0"/>
              <a:t>3.2  NP-hard &amp; NPC</a:t>
            </a:r>
          </a:p>
          <a:p>
            <a:endParaRPr lang="en-US" altLang="zh-CN" dirty="0"/>
          </a:p>
          <a:p>
            <a:r>
              <a:rPr lang="en-US" altLang="zh-CN" dirty="0"/>
              <a:t>3.3  The distinguish of P, NP, NP-H, NP-C</a:t>
            </a:r>
          </a:p>
          <a:p>
            <a:endParaRPr lang="en-US" altLang="zh-CN" dirty="0"/>
          </a:p>
          <a:p>
            <a:r>
              <a:rPr lang="en-US" altLang="zh-CN" dirty="0"/>
              <a:t>3.4 The meaning of NPC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339090" y="300513"/>
            <a:ext cx="7886700" cy="1325563"/>
          </a:xfrm>
        </p:spPr>
        <p:txBody>
          <a:bodyPr/>
          <a:lstStyle/>
          <a:p>
            <a:r>
              <a:rPr lang="en-US" altLang="zh-CN" dirty="0"/>
              <a:t>3.1  Polynomial time reduction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0510" y="2994660"/>
                <a:ext cx="2630805" cy="53530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charset="0"/>
                          <a:cs typeface="Cambria Math" charset="0"/>
                        </a:rPr>
                        <m:t>𝑎𝑥</m:t>
                      </m:r>
                      <m:r>
                        <a:rPr lang="en-US" altLang="zh-CN" i="1" dirty="0">
                          <a:latin typeface="Cambria Math" charset="0"/>
                          <a:cs typeface="Cambria Math" charset="0"/>
                        </a:rPr>
                        <m:t> + </m:t>
                      </m:r>
                      <m:r>
                        <a:rPr lang="en-US" altLang="zh-CN" i="1" dirty="0">
                          <a:latin typeface="Cambria Math" charset="0"/>
                          <a:cs typeface="Cambria Math" charset="0"/>
                        </a:rPr>
                        <m:t>𝑏</m:t>
                      </m:r>
                      <m:r>
                        <a:rPr lang="en-US" altLang="zh-CN" i="1" dirty="0">
                          <a:latin typeface="Cambria Math" charset="0"/>
                          <a:cs typeface="Cambria Math" charset="0"/>
                        </a:rPr>
                        <m:t> = </m:t>
                      </m:r>
                      <m:r>
                        <a:rPr lang="en-US" altLang="zh-CN" i="1" dirty="0">
                          <a:latin typeface="Cambria Math" charset="0"/>
                          <a:cs typeface="Cambria Math" charset="0"/>
                        </a:rPr>
                        <m:t>𝑐</m:t>
                      </m:r>
                    </m:oMath>
                  </m:oMathPara>
                </a14:m>
                <a:endParaRPr lang="en-US" altLang="zh-CN" i="1" dirty="0">
                  <a:latin typeface="Cambria Math" charset="0"/>
                  <a:cs typeface="Cambria Math" charset="0"/>
                </a:endParaRPr>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0510" y="2994660"/>
                <a:ext cx="2630805" cy="535305"/>
              </a:xfr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5" name="右箭头 4"/>
          <p:cNvSpPr/>
          <p:nvPr/>
        </p:nvSpPr>
        <p:spPr>
          <a:xfrm>
            <a:off x="2901315" y="2989433"/>
            <a:ext cx="2176145" cy="5029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文本框 5"/>
          <p:cNvSpPr txBox="1"/>
          <p:nvPr/>
        </p:nvSpPr>
        <p:spPr>
          <a:xfrm>
            <a:off x="3381375" y="2769870"/>
            <a:ext cx="1005840" cy="368300"/>
          </a:xfrm>
          <a:prstGeom prst="rect">
            <a:avLst/>
          </a:prstGeom>
          <a:noFill/>
        </p:spPr>
        <p:txBody>
          <a:bodyPr wrap="square" rtlCol="0">
            <a:spAutoFit/>
          </a:bodyPr>
          <a:lstStyle/>
          <a:p>
            <a:r>
              <a:rPr lang="en-US" altLang="zh-CN" dirty="0"/>
              <a:t>Reduce</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5290692" y="2962275"/>
                <a:ext cx="3200400" cy="59563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2800" i="1" dirty="0">
                          <a:latin typeface="Cambria Math" charset="0"/>
                          <a:cs typeface="Cambria Math" charset="0"/>
                        </a:rPr>
                        <m:t>0</m:t>
                      </m:r>
                      <m:sSup>
                        <m:sSupPr>
                          <m:ctrlPr>
                            <a:rPr lang="en-US" altLang="zh-CN" sz="2800" i="1" dirty="0">
                              <a:latin typeface="Cambria Math" panose="02040503050406030204" pitchFamily="18" charset="0"/>
                              <a:cs typeface="Cambria Math" charset="0"/>
                            </a:rPr>
                          </m:ctrlPr>
                        </m:sSupPr>
                        <m:e>
                          <m:r>
                            <a:rPr lang="en-US" altLang="zh-CN" sz="2800" i="1" dirty="0">
                              <a:latin typeface="Cambria Math" charset="0"/>
                              <a:cs typeface="Cambria Math" charset="0"/>
                            </a:rPr>
                            <m:t>𝑥</m:t>
                          </m:r>
                        </m:e>
                        <m:sup>
                          <m:r>
                            <a:rPr lang="en-US" altLang="zh-CN" sz="2800" i="1" dirty="0">
                              <a:latin typeface="Cambria Math" charset="0"/>
                              <a:cs typeface="Cambria Math" charset="0"/>
                            </a:rPr>
                            <m:t>2</m:t>
                          </m:r>
                        </m:sup>
                      </m:sSup>
                      <m:r>
                        <a:rPr lang="en-US" altLang="zh-CN" sz="2800" i="1" dirty="0">
                          <a:latin typeface="Cambria Math" charset="0"/>
                          <a:cs typeface="Cambria Math" charset="0"/>
                        </a:rPr>
                        <m:t> + </m:t>
                      </m:r>
                      <m:r>
                        <a:rPr lang="en-US" altLang="zh-CN" sz="2800" i="1" dirty="0">
                          <a:latin typeface="Cambria Math" charset="0"/>
                          <a:cs typeface="Cambria Math" charset="0"/>
                        </a:rPr>
                        <m:t>𝑎𝑥</m:t>
                      </m:r>
                      <m:r>
                        <a:rPr lang="en-US" altLang="zh-CN" sz="2800" i="1" dirty="0">
                          <a:latin typeface="Cambria Math" charset="0"/>
                          <a:cs typeface="Cambria Math" charset="0"/>
                        </a:rPr>
                        <m:t> + </m:t>
                      </m:r>
                      <m:r>
                        <a:rPr lang="en-US" altLang="zh-CN" sz="2800" i="1" dirty="0">
                          <a:latin typeface="Cambria Math" charset="0"/>
                          <a:cs typeface="Cambria Math" charset="0"/>
                        </a:rPr>
                        <m:t>𝑏</m:t>
                      </m:r>
                      <m:r>
                        <a:rPr lang="en-US" altLang="zh-CN" sz="2800" i="1" dirty="0">
                          <a:latin typeface="Cambria Math" charset="0"/>
                          <a:cs typeface="Cambria Math" charset="0"/>
                        </a:rPr>
                        <m:t> = </m:t>
                      </m:r>
                      <m:r>
                        <a:rPr lang="en-US" altLang="zh-CN" sz="2800" i="1" dirty="0">
                          <a:latin typeface="Cambria Math" charset="0"/>
                          <a:cs typeface="Cambria Math" charset="0"/>
                        </a:rPr>
                        <m:t>𝑐</m:t>
                      </m:r>
                    </m:oMath>
                  </m:oMathPara>
                </a14:m>
                <a:endParaRPr lang="en-US" altLang="zh-CN" i="1" dirty="0">
                  <a:latin typeface="Cambria Math" charset="0"/>
                  <a:cs typeface="Cambria Math"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290692" y="2962275"/>
                <a:ext cx="3200400" cy="59563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8" name="内容占位符 2"/>
          <p:cNvSpPr>
            <a:spLocks noGrp="1"/>
          </p:cNvSpPr>
          <p:nvPr/>
        </p:nvSpPr>
        <p:spPr>
          <a:xfrm>
            <a:off x="443865" y="1844040"/>
            <a:ext cx="7886700" cy="92583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Question A: Solve a unitary equation at once
Question B: Solve a one-dimensional secondary equation</a:t>
            </a:r>
          </a:p>
          <a:p>
            <a:endParaRPr lang="zh-CN" altLang="en-US" dirty="0"/>
          </a:p>
        </p:txBody>
      </p:sp>
      <p:sp>
        <p:nvSpPr>
          <p:cNvPr id="9" name="内容占位符 2"/>
          <p:cNvSpPr>
            <a:spLocks noGrp="1"/>
          </p:cNvSpPr>
          <p:nvPr/>
        </p:nvSpPr>
        <p:spPr>
          <a:xfrm>
            <a:off x="443865" y="3722370"/>
            <a:ext cx="7886700" cy="267144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dirty="0"/>
              <a:t>If there is an algorithm that can effectively solve problem B, it can also be used as a sub-program to solve problem A, we call problem A “reduce" to problem B.
If I could turn an instance of problem A into an instance of problem B and then indirectly solve problem A by solving problem B, then I think B is more difficult than 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52505" y="1793971"/>
            <a:ext cx="7123872" cy="3270058"/>
          </a:xfrm>
        </p:spPr>
        <p:txBody>
          <a:bodyPr>
            <a:normAutofit fontScale="60000" lnSpcReduction="20000"/>
          </a:bodyPr>
          <a:lstStyle/>
          <a:p>
            <a:pPr marL="0" indent="0">
              <a:lnSpc>
                <a:spcPct val="120000"/>
              </a:lnSpc>
              <a:buNone/>
            </a:pPr>
            <a:r>
              <a:rPr lang="en-US" altLang="zh-CN" dirty="0"/>
              <a:t>Consider a determination question A and hope to resolve the issue in a polynomial time, while there is a different determination question B, and we know how to resolve it in polynomial time. Finally, suppose there is a process that converts any instance α A into an instance of B that has the following characteristics β:
</a:t>
            </a:r>
            <a:r>
              <a:rPr lang="zh-CN" altLang="en-US" dirty="0"/>
              <a:t>  </a:t>
            </a:r>
            <a:r>
              <a:rPr lang="en-US" altLang="zh-CN" dirty="0"/>
              <a:t>The conversion operation takes polynomial time</a:t>
            </a:r>
          </a:p>
          <a:p>
            <a:pPr>
              <a:lnSpc>
                <a:spcPct val="120000"/>
              </a:lnSpc>
            </a:pPr>
            <a:r>
              <a:rPr lang="zh-CN" altLang="en-US" dirty="0"/>
              <a:t>  </a:t>
            </a:r>
            <a:r>
              <a:rPr lang="en-US" altLang="zh-CN" dirty="0"/>
              <a:t>The solution for both instances is the same. That is, the solution α is "Yes" and the solution that is only β is "Yes".</a:t>
            </a:r>
          </a:p>
          <a:p>
            <a:pPr marL="0" indent="0">
              <a:lnSpc>
                <a:spcPct val="120000"/>
              </a:lnSpc>
              <a:buNone/>
            </a:pPr>
            <a:r>
              <a:rPr lang="en-US" altLang="zh-CN" dirty="0"/>
              <a:t>We call this process a polynomial time contracting algorithm. We can solve any example of problem A, as shown in the following figure:</a:t>
            </a:r>
          </a:p>
        </p:txBody>
      </p:sp>
      <p:sp>
        <p:nvSpPr>
          <p:cNvPr id="5" name="标题 1">
            <a:extLst>
              <a:ext uri="{FF2B5EF4-FFF2-40B4-BE49-F238E27FC236}">
                <a16:creationId xmlns:a16="http://schemas.microsoft.com/office/drawing/2014/main" id="{A2DA31B9-32A8-4FE7-98EF-48165AEFDC02}"/>
              </a:ext>
            </a:extLst>
          </p:cNvPr>
          <p:cNvSpPr txBox="1">
            <a:spLocks/>
          </p:cNvSpPr>
          <p:nvPr/>
        </p:nvSpPr>
        <p:spPr>
          <a:xfrm>
            <a:off x="339090" y="30051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Polynomial time reduction</a:t>
            </a:r>
            <a:endParaRPr lang="zh-CN" altLang="en-US" dirty="0"/>
          </a:p>
        </p:txBody>
      </p:sp>
      <p:pic>
        <p:nvPicPr>
          <p:cNvPr id="9" name="图片 8">
            <a:extLst>
              <a:ext uri="{FF2B5EF4-FFF2-40B4-BE49-F238E27FC236}">
                <a16:creationId xmlns:a16="http://schemas.microsoft.com/office/drawing/2014/main" id="{7FACF855-C3B1-4DD7-BF80-2AD04801A3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1789" y="4959834"/>
            <a:ext cx="7341808" cy="1274753"/>
          </a:xfrm>
          <a:prstGeom prst="rect">
            <a:avLst/>
          </a:prstGeom>
        </p:spPr>
      </p:pic>
    </p:spTree>
    <p:extLst>
      <p:ext uri="{BB962C8B-B14F-4D97-AF65-F5344CB8AC3E}">
        <p14:creationId xmlns:p14="http://schemas.microsoft.com/office/powerpoint/2010/main" val="915126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44552" y="1638667"/>
            <a:ext cx="7457827" cy="3712561"/>
          </a:xfrm>
        </p:spPr>
        <p:txBody>
          <a:bodyPr>
            <a:normAutofit fontScale="82500" lnSpcReduction="20000"/>
          </a:bodyPr>
          <a:lstStyle/>
          <a:p>
            <a:pPr>
              <a:lnSpc>
                <a:spcPct val="120000"/>
              </a:lnSpc>
            </a:pPr>
            <a:r>
              <a:rPr lang="en-US" altLang="zh-CN" dirty="0"/>
              <a:t>Hamilton circuit problem</a:t>
            </a:r>
            <a:r>
              <a:rPr lang="zh-CN" altLang="en-US" dirty="0"/>
              <a:t>：</a:t>
            </a:r>
            <a:r>
              <a:rPr lang="en-US" altLang="zh-CN" dirty="0"/>
              <a:t>Given the directionless graph G(V, E), determine whether it passes through the loop of each vertex in the graph only once.
Traveling Salesman Problem</a:t>
            </a:r>
            <a:r>
              <a:rPr lang="zh-CN" altLang="en-US" dirty="0"/>
              <a:t>：</a:t>
            </a:r>
            <a:r>
              <a:rPr lang="en-US" altLang="zh-CN" dirty="0"/>
              <a:t>Find a shortest path through all towns and back to the origin, 1→2 →3 (1→3→2) →. . . The distance between the two paths is not the same.</a:t>
            </a:r>
          </a:p>
          <a:p>
            <a:pPr>
              <a:lnSpc>
                <a:spcPct val="120000"/>
              </a:lnSpc>
            </a:pPr>
            <a:endParaRPr lang="en-US" altLang="zh-CN" dirty="0"/>
          </a:p>
          <a:p>
            <a:pPr>
              <a:lnSpc>
                <a:spcPct val="120000"/>
              </a:lnSpc>
            </a:pPr>
            <a:r>
              <a:rPr lang="en-US" altLang="zh-CN" dirty="0"/>
              <a:t>Thinking: How do you put the HSP problem down to a traveler's problem?</a:t>
            </a:r>
          </a:p>
        </p:txBody>
      </p:sp>
      <p:sp>
        <p:nvSpPr>
          <p:cNvPr id="5" name="标题 1">
            <a:extLst>
              <a:ext uri="{FF2B5EF4-FFF2-40B4-BE49-F238E27FC236}">
                <a16:creationId xmlns:a16="http://schemas.microsoft.com/office/drawing/2014/main" id="{A2DA31B9-32A8-4FE7-98EF-48165AEFDC02}"/>
              </a:ext>
            </a:extLst>
          </p:cNvPr>
          <p:cNvSpPr txBox="1">
            <a:spLocks/>
          </p:cNvSpPr>
          <p:nvPr/>
        </p:nvSpPr>
        <p:spPr>
          <a:xfrm>
            <a:off x="339090" y="30051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Polynomial time reduction</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44552" y="1638667"/>
            <a:ext cx="7744073" cy="4253250"/>
          </a:xfrm>
        </p:spPr>
        <p:txBody>
          <a:bodyPr>
            <a:normAutofit fontScale="90000" lnSpcReduction="10000"/>
          </a:bodyPr>
          <a:lstStyle/>
          <a:p>
            <a:pPr marL="0" indent="0">
              <a:lnSpc>
                <a:spcPct val="120000"/>
              </a:lnSpc>
              <a:buNone/>
            </a:pPr>
            <a:r>
              <a:rPr lang="en-US" altLang="zh-CN" dirty="0"/>
              <a:t>Hamilton</a:t>
            </a:r>
            <a:r>
              <a:rPr lang="zh-CN" altLang="en-US" dirty="0"/>
              <a:t> </a:t>
            </a:r>
            <a:r>
              <a:rPr lang="en-US" altLang="zh-CN" dirty="0"/>
              <a:t>Circuit Problem can be reduced to Travelling Salesman Problem</a:t>
            </a:r>
            <a:r>
              <a:rPr lang="zh-CN" altLang="en-US" dirty="0"/>
              <a:t>：</a:t>
            </a:r>
            <a:endParaRPr lang="en-US" altLang="zh-CN" dirty="0"/>
          </a:p>
          <a:p>
            <a:pPr>
              <a:lnSpc>
                <a:spcPct val="120000"/>
              </a:lnSpc>
            </a:pPr>
            <a:r>
              <a:rPr lang="en-US" altLang="zh-CN" dirty="0"/>
              <a:t>In the Hamilton</a:t>
            </a:r>
            <a:r>
              <a:rPr lang="zh-CN" altLang="en-US" dirty="0"/>
              <a:t> </a:t>
            </a:r>
            <a:r>
              <a:rPr lang="en-US" altLang="zh-CN" dirty="0"/>
              <a:t>Circuit Problem, we assume that two points are connected, i.e. the distance between the two points is 0, and the distance between the two points is not directly connected to 1, so the problem translates into whether there is a path with a length of 0 in the TSP problem. Hamilton loops exist when and only if there is a loop with a length of 0 in the TSP problem.</a:t>
            </a:r>
          </a:p>
        </p:txBody>
      </p:sp>
      <p:sp>
        <p:nvSpPr>
          <p:cNvPr id="5" name="标题 1">
            <a:extLst>
              <a:ext uri="{FF2B5EF4-FFF2-40B4-BE49-F238E27FC236}">
                <a16:creationId xmlns:a16="http://schemas.microsoft.com/office/drawing/2014/main" id="{A2DA31B9-32A8-4FE7-98EF-48165AEFDC02}"/>
              </a:ext>
            </a:extLst>
          </p:cNvPr>
          <p:cNvSpPr txBox="1">
            <a:spLocks/>
          </p:cNvSpPr>
          <p:nvPr/>
        </p:nvSpPr>
        <p:spPr>
          <a:xfrm>
            <a:off x="339090" y="30051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Polynomial time reduction</a:t>
            </a:r>
            <a:endParaRPr lang="zh-CN" altLang="en-US" dirty="0"/>
          </a:p>
        </p:txBody>
      </p:sp>
    </p:spTree>
    <p:extLst>
      <p:ext uri="{BB962C8B-B14F-4D97-AF65-F5344CB8AC3E}">
        <p14:creationId xmlns:p14="http://schemas.microsoft.com/office/powerpoint/2010/main" val="238628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28650" y="2226469"/>
            <a:ext cx="7886700" cy="3500438"/>
          </a:xfrm>
        </p:spPr>
        <p:txBody>
          <a:bodyPr>
            <a:normAutofit/>
          </a:bodyPr>
          <a:lstStyle/>
          <a:p>
            <a:r>
              <a:rPr lang="en-US" altLang="zh-CN" dirty="0"/>
              <a:t>By making a contract on some problems, we can find algorithms with high complexity but wide application to replace algorithms with low complexity but can only be applied to a very small class.</a:t>
            </a:r>
            <a:endParaRPr lang="zh-CN" altLang="en-US" dirty="0"/>
          </a:p>
        </p:txBody>
      </p:sp>
      <p:sp>
        <p:nvSpPr>
          <p:cNvPr id="8" name="标题 1">
            <a:extLst>
              <a:ext uri="{FF2B5EF4-FFF2-40B4-BE49-F238E27FC236}">
                <a16:creationId xmlns:a16="http://schemas.microsoft.com/office/drawing/2014/main" id="{2AA49414-4C2A-4AA9-A5EE-2ED23FC7C69F}"/>
              </a:ext>
            </a:extLst>
          </p:cNvPr>
          <p:cNvSpPr txBox="1">
            <a:spLocks/>
          </p:cNvSpPr>
          <p:nvPr/>
        </p:nvSpPr>
        <p:spPr>
          <a:xfrm>
            <a:off x="419597" y="34822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Polynomial time reduction</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67861"/>
            <a:ext cx="7886700" cy="1325563"/>
          </a:xfrm>
        </p:spPr>
        <p:txBody>
          <a:bodyPr/>
          <a:lstStyle/>
          <a:p>
            <a:r>
              <a:rPr lang="en-US" altLang="zh-CN" dirty="0"/>
              <a:t>3.2  NP-hard</a:t>
            </a:r>
            <a:r>
              <a:rPr lang="zh-CN" altLang="en-US" dirty="0"/>
              <a:t> </a:t>
            </a:r>
            <a:r>
              <a:rPr lang="en-US" altLang="zh-CN" dirty="0"/>
              <a:t>&amp; NPC</a:t>
            </a:r>
            <a:endParaRPr lang="zh-CN" altLang="en-US" dirty="0"/>
          </a:p>
        </p:txBody>
      </p:sp>
      <p:sp>
        <p:nvSpPr>
          <p:cNvPr id="3" name="内容占位符 2"/>
          <p:cNvSpPr>
            <a:spLocks noGrp="1"/>
          </p:cNvSpPr>
          <p:nvPr>
            <p:ph idx="1"/>
          </p:nvPr>
        </p:nvSpPr>
        <p:spPr>
          <a:xfrm>
            <a:off x="628650" y="2142188"/>
            <a:ext cx="7696366" cy="4047951"/>
          </a:xfrm>
        </p:spPr>
        <p:txBody>
          <a:bodyPr>
            <a:normAutofit fontScale="72500" lnSpcReduction="20000"/>
          </a:bodyPr>
          <a:lstStyle/>
          <a:p>
            <a:pPr>
              <a:lnSpc>
                <a:spcPct val="120000"/>
              </a:lnSpc>
            </a:pPr>
            <a:r>
              <a:rPr lang="en-US" altLang="zh-CN" dirty="0"/>
              <a:t>NP-hard</a:t>
            </a:r>
            <a:r>
              <a:rPr lang="zh-CN" altLang="en-US" dirty="0"/>
              <a:t>：</a:t>
            </a:r>
            <a:r>
              <a:rPr lang="en-US" altLang="zh-CN" dirty="0"/>
              <a:t>All NP problems can be attributed to question D within the polynomial time complexity, and then the D problem becomes the NP-hard problem.</a:t>
            </a:r>
          </a:p>
          <a:p>
            <a:pPr>
              <a:lnSpc>
                <a:spcPct val="120000"/>
              </a:lnSpc>
            </a:pPr>
            <a:endParaRPr lang="en-US" altLang="zh-CN" dirty="0"/>
          </a:p>
          <a:p>
            <a:pPr>
              <a:lnSpc>
                <a:spcPct val="120000"/>
              </a:lnSpc>
            </a:pPr>
            <a:r>
              <a:rPr lang="en-US" altLang="zh-CN" dirty="0"/>
              <a:t>NPC</a:t>
            </a:r>
            <a:r>
              <a:rPr lang="zh-CN" altLang="en-US" dirty="0"/>
              <a:t>（</a:t>
            </a:r>
            <a:r>
              <a:rPr lang="en-US" altLang="zh-CN" dirty="0"/>
              <a:t>NP-completeness</a:t>
            </a:r>
            <a:r>
              <a:rPr lang="zh-CN" altLang="en-US" dirty="0"/>
              <a:t>）：</a:t>
            </a:r>
            <a:r>
              <a:rPr lang="en-US" altLang="zh-CN" dirty="0"/>
              <a:t>All NP problems can be attributed to NP problem D within polynomial time complexity, then NP problem D becomes NPC problem.</a:t>
            </a:r>
          </a:p>
          <a:p>
            <a:pPr marL="0" indent="0">
              <a:lnSpc>
                <a:spcPct val="120000"/>
              </a:lnSpc>
              <a:buNone/>
            </a:pPr>
            <a:r>
              <a:rPr lang="en-US" altLang="zh-CN" dirty="0"/>
              <a:t>
NPC Question D should satisfy the following two things:</a:t>
            </a:r>
          </a:p>
          <a:p>
            <a:pPr lvl="1">
              <a:lnSpc>
                <a:spcPct val="120000"/>
              </a:lnSpc>
            </a:pPr>
            <a:r>
              <a:rPr lang="en-US" altLang="zh-CN" dirty="0"/>
              <a:t>The problem  D is NP-hard
The problem D belong to NP-problem</a:t>
            </a:r>
          </a:p>
          <a:p>
            <a:pPr marL="342900" lvl="1" indent="0">
              <a:lnSpc>
                <a:spcPct val="120000"/>
              </a:lnSpc>
              <a:buNone/>
            </a:pPr>
            <a:endParaRPr lang="en-US" altLang="zh-CN" dirty="0"/>
          </a:p>
          <a:p>
            <a:pPr>
              <a:lnSpc>
                <a:spcPct val="120000"/>
              </a:lnSpc>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500062"/>
            <a:ext cx="7886700" cy="1325563"/>
          </a:xfrm>
        </p:spPr>
        <p:txBody>
          <a:bodyPr/>
          <a:lstStyle/>
          <a:p>
            <a:r>
              <a:rPr lang="en-US" altLang="zh-CN" dirty="0"/>
              <a:t>3.2  NP-hard</a:t>
            </a:r>
            <a:r>
              <a:rPr lang="zh-CN" altLang="en-US" dirty="0"/>
              <a:t> </a:t>
            </a:r>
            <a:r>
              <a:rPr lang="en-US" altLang="zh-CN" dirty="0"/>
              <a:t>&amp;NPC</a:t>
            </a:r>
            <a:endParaRPr lang="zh-CN" altLang="en-US" dirty="0"/>
          </a:p>
        </p:txBody>
      </p:sp>
      <p:sp>
        <p:nvSpPr>
          <p:cNvPr id="3" name="内容占位符 2"/>
          <p:cNvSpPr>
            <a:spLocks noGrp="1"/>
          </p:cNvSpPr>
          <p:nvPr>
            <p:ph idx="1"/>
          </p:nvPr>
        </p:nvSpPr>
        <p:spPr/>
        <p:txBody>
          <a:bodyPr>
            <a:normAutofit fontScale="92500"/>
          </a:bodyPr>
          <a:lstStyle/>
          <a:p>
            <a:r>
              <a:rPr lang="en-US" altLang="zh-CN" dirty="0"/>
              <a:t>As a general saying, a problem can be verified in polynomial time, but no polynomial time algorithm has been found to solve this problem, we call this kind of problem NPC problem.</a:t>
            </a:r>
          </a:p>
          <a:p>
            <a:endParaRPr lang="en-US" altLang="zh-CN" dirty="0"/>
          </a:p>
          <a:p>
            <a:r>
              <a:rPr lang="en-US" altLang="zh-CN" dirty="0"/>
              <a:t>The first proven NPC problem : 3-SAT problem
The Hamilton Circuit Problem is also an NPC problem.
Prove that an NP-problem D is an NPC problem, just reduce a known NPC problem to question D in polynomial time, then D is also an NPC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4445"/>
            <a:ext cx="9144635" cy="6848475"/>
          </a:xfrm>
          <a:prstGeom prst="rect">
            <a:avLst/>
          </a:prstGeom>
        </p:spPr>
      </p:pic>
      <p:sp>
        <p:nvSpPr>
          <p:cNvPr id="2" name="标题 1"/>
          <p:cNvSpPr>
            <a:spLocks noGrp="1"/>
          </p:cNvSpPr>
          <p:nvPr>
            <p:ph type="title"/>
          </p:nvPr>
        </p:nvSpPr>
        <p:spPr>
          <a:xfrm>
            <a:off x="612531" y="681037"/>
            <a:ext cx="7886700" cy="1325563"/>
          </a:xfrm>
        </p:spPr>
        <p:txBody>
          <a:bodyPr/>
          <a:lstStyle/>
          <a:p>
            <a:r>
              <a:rPr lang="en-US" altLang="zh-CN" dirty="0"/>
              <a:t>1.</a:t>
            </a:r>
            <a:r>
              <a:rPr lang="zh-CN" altLang="en-US" dirty="0"/>
              <a:t> </a:t>
            </a:r>
            <a:r>
              <a:rPr lang="en-US" altLang="zh-CN" dirty="0"/>
              <a:t>The complexity of the problem</a:t>
            </a:r>
            <a:endParaRPr lang="zh-CN" altLang="en-US" dirty="0"/>
          </a:p>
        </p:txBody>
      </p:sp>
      <p:sp>
        <p:nvSpPr>
          <p:cNvPr id="3" name="内容占位符 2"/>
          <p:cNvSpPr>
            <a:spLocks noGrp="1"/>
          </p:cNvSpPr>
          <p:nvPr>
            <p:ph idx="1"/>
          </p:nvPr>
        </p:nvSpPr>
        <p:spPr/>
        <p:txBody>
          <a:bodyPr/>
          <a:lstStyle/>
          <a:p>
            <a:r>
              <a:rPr lang="en-US" altLang="zh-CN" dirty="0"/>
              <a:t>1.1  The introduction </a:t>
            </a:r>
          </a:p>
          <a:p>
            <a:endParaRPr lang="en-US" altLang="zh-CN" dirty="0"/>
          </a:p>
          <a:p>
            <a:r>
              <a:rPr lang="en-US" altLang="zh-CN" dirty="0"/>
              <a:t>1.2  Polynomial time</a:t>
            </a:r>
          </a:p>
          <a:p>
            <a:endParaRPr lang="en-US" altLang="zh-CN" dirty="0"/>
          </a:p>
          <a:p>
            <a:r>
              <a:rPr lang="en-US" altLang="zh-CN" dirty="0"/>
              <a:t>1.3  Decision-making and optimization issues</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24936"/>
            <a:ext cx="7886700" cy="1325563"/>
          </a:xfrm>
        </p:spPr>
        <p:txBody>
          <a:bodyPr/>
          <a:lstStyle/>
          <a:p>
            <a:r>
              <a:rPr lang="en-US" altLang="zh-CN" dirty="0"/>
              <a:t>3.2  NP-hard</a:t>
            </a:r>
            <a:r>
              <a:rPr lang="zh-CN" altLang="en-US" dirty="0"/>
              <a:t> </a:t>
            </a:r>
            <a:r>
              <a:rPr lang="en-US" altLang="zh-CN" dirty="0"/>
              <a:t>&amp; NPC</a:t>
            </a:r>
            <a:endParaRPr lang="zh-CN" altLang="en-US" dirty="0"/>
          </a:p>
        </p:txBody>
      </p:sp>
      <p:sp>
        <p:nvSpPr>
          <p:cNvPr id="3" name="内容占位符 2"/>
          <p:cNvSpPr>
            <a:spLocks noGrp="1"/>
          </p:cNvSpPr>
          <p:nvPr>
            <p:ph idx="1"/>
          </p:nvPr>
        </p:nvSpPr>
        <p:spPr>
          <a:xfrm>
            <a:off x="628650" y="2036999"/>
            <a:ext cx="7886700" cy="4080218"/>
          </a:xfrm>
        </p:spPr>
        <p:txBody>
          <a:bodyPr>
            <a:normAutofit fontScale="67500" lnSpcReduction="20000"/>
          </a:bodyPr>
          <a:lstStyle/>
          <a:p>
            <a:pPr>
              <a:lnSpc>
                <a:spcPct val="120000"/>
              </a:lnSpc>
            </a:pPr>
            <a:r>
              <a:rPr lang="en-US" altLang="zh-CN" dirty="0"/>
              <a:t>Please prove that TSP is an NPC issue (HSP is known to be an NPC issue).</a:t>
            </a:r>
          </a:p>
          <a:p>
            <a:pPr>
              <a:lnSpc>
                <a:spcPct val="120000"/>
              </a:lnSpc>
            </a:pPr>
            <a:endParaRPr lang="en-US" altLang="zh-CN" dirty="0"/>
          </a:p>
          <a:p>
            <a:pPr>
              <a:lnSpc>
                <a:spcPct val="120000"/>
              </a:lnSpc>
            </a:pPr>
            <a:r>
              <a:rPr lang="en-US" altLang="zh-CN" dirty="0"/>
              <a:t>Construct the reduction function T</a:t>
            </a:r>
            <a:r>
              <a:rPr lang="zh-CN" altLang="en-US" dirty="0"/>
              <a:t>：</a:t>
            </a:r>
            <a:r>
              <a:rPr lang="en-US" altLang="zh-CN" dirty="0"/>
              <a:t>Given a unweighted graph G and weighted complete graph G’ which has same vertex. If there are an edge between any two nodes in G, the weight of the edge between the two corresponding nodes in G’ is zero, otherwise it is 1.</a:t>
            </a:r>
            <a:r>
              <a:rPr lang="zh-CN" altLang="en-US" dirty="0"/>
              <a:t> </a:t>
            </a:r>
            <a:r>
              <a:rPr lang="en-US" altLang="zh-CN" dirty="0"/>
              <a:t>Then make K=0.</a:t>
            </a:r>
          </a:p>
          <a:p>
            <a:pPr>
              <a:lnSpc>
                <a:spcPct val="120000"/>
              </a:lnSpc>
            </a:pPr>
            <a:r>
              <a:rPr lang="en-US" altLang="zh-CN" dirty="0"/>
              <a:t>The reduction function T can be implemented in polynomial time.
The TSP problem itself is an NP problem.</a:t>
            </a:r>
          </a:p>
          <a:p>
            <a:pPr>
              <a:lnSpc>
                <a:spcPct val="120000"/>
              </a:lnSpc>
            </a:pPr>
            <a:endParaRPr lang="en-US" altLang="zh-CN" dirty="0"/>
          </a:p>
          <a:p>
            <a:pPr>
              <a:lnSpc>
                <a:spcPct val="120000"/>
              </a:lnSpc>
            </a:pPr>
            <a:r>
              <a:rPr lang="en-US" altLang="zh-CN" dirty="0"/>
              <a:t>So the TSP problem is also an NPC problem.</a:t>
            </a:r>
            <a:endParaRPr lang="zh-CN" altLang="en-US" dirty="0"/>
          </a:p>
        </p:txBody>
      </p:sp>
      <p:pic>
        <p:nvPicPr>
          <p:cNvPr id="4" name="图片 3"/>
          <p:cNvPicPr>
            <a:picLocks noChangeAspect="1"/>
          </p:cNvPicPr>
          <p:nvPr/>
        </p:nvPicPr>
        <p:blipFill>
          <a:blip r:embed="rId4"/>
          <a:stretch>
            <a:fillRect/>
          </a:stretch>
        </p:blipFill>
        <p:spPr>
          <a:xfrm>
            <a:off x="5453442" y="5069257"/>
            <a:ext cx="1181595" cy="1237431"/>
          </a:xfrm>
          <a:prstGeom prst="rect">
            <a:avLst/>
          </a:prstGeom>
        </p:spPr>
      </p:pic>
      <p:pic>
        <p:nvPicPr>
          <p:cNvPr id="5" name="图片 4"/>
          <p:cNvPicPr>
            <a:picLocks noChangeAspect="1"/>
          </p:cNvPicPr>
          <p:nvPr/>
        </p:nvPicPr>
        <p:blipFill>
          <a:blip r:embed="rId5"/>
          <a:stretch>
            <a:fillRect/>
          </a:stretch>
        </p:blipFill>
        <p:spPr>
          <a:xfrm>
            <a:off x="7136796" y="5069256"/>
            <a:ext cx="1181595" cy="12374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49" y="656546"/>
            <a:ext cx="10188033" cy="1325563"/>
          </a:xfrm>
        </p:spPr>
        <p:txBody>
          <a:bodyPr>
            <a:normAutofit/>
          </a:bodyPr>
          <a:lstStyle/>
          <a:p>
            <a:r>
              <a:rPr lang="en-US" altLang="zh-CN" sz="3600" dirty="0"/>
              <a:t>3.3 The distinguish of P, NP, NP-H, NP-C</a:t>
            </a:r>
            <a:endParaRPr lang="zh-CN" altLang="en-US" sz="3600" dirty="0"/>
          </a:p>
        </p:txBody>
      </p:sp>
      <p:pic>
        <p:nvPicPr>
          <p:cNvPr id="8" name="图片 1"/>
          <p:cNvPicPr>
            <a:picLocks noChangeAspect="1"/>
          </p:cNvPicPr>
          <p:nvPr/>
        </p:nvPicPr>
        <p:blipFill>
          <a:blip r:embed="rId4">
            <a:extLst>
              <a:ext uri="{28A0092B-C50C-407E-A947-70E740481C1C}">
                <a14:useLocalDpi xmlns:a14="http://schemas.microsoft.com/office/drawing/2010/main" val="0"/>
              </a:ext>
            </a:extLst>
          </a:blip>
          <a:srcRect/>
          <a:stretch/>
        </p:blipFill>
        <p:spPr>
          <a:xfrm>
            <a:off x="1294414" y="1898566"/>
            <a:ext cx="6190627" cy="43829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p:txBody>
          <a:bodyPr/>
          <a:lstStyle/>
          <a:p>
            <a:pPr marL="0" indent="0">
              <a:buNone/>
            </a:pPr>
            <a:endParaRPr lang="en-US" altLang="zh-CN" dirty="0"/>
          </a:p>
          <a:p>
            <a:r>
              <a:rPr lang="en-US" altLang="zh-CN" dirty="0"/>
              <a:t>Why we take out the hardest questions in the NP? </a:t>
            </a:r>
            <a:r>
              <a:rPr lang="zh-CN" altLang="en-US" dirty="0"/>
              <a:t>（</a:t>
            </a:r>
            <a:r>
              <a:rPr lang="en-US" altLang="zh-CN" dirty="0"/>
              <a:t>NPC</a:t>
            </a:r>
            <a:r>
              <a:rPr lang="zh-CN" altLang="en-US" dirty="0"/>
              <a:t>）</a:t>
            </a:r>
          </a:p>
        </p:txBody>
      </p:sp>
      <p:sp>
        <p:nvSpPr>
          <p:cNvPr id="7" name="标题 6">
            <a:extLst>
              <a:ext uri="{FF2B5EF4-FFF2-40B4-BE49-F238E27FC236}">
                <a16:creationId xmlns:a16="http://schemas.microsoft.com/office/drawing/2014/main" id="{E0A16774-6347-4EEE-9B97-4F47AD3BE2A4}"/>
              </a:ext>
            </a:extLst>
          </p:cNvPr>
          <p:cNvSpPr>
            <a:spLocks noGrp="1"/>
          </p:cNvSpPr>
          <p:nvPr>
            <p:ph type="title"/>
          </p:nvPr>
        </p:nvSpPr>
        <p:spPr/>
        <p:txBody>
          <a:bodyPr/>
          <a:lstStyle/>
          <a:p>
            <a:r>
              <a:rPr lang="en-US" altLang="zh-CN" dirty="0"/>
              <a:t>3.4 The meaning of NPC problem</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457472" y="6188761"/>
            <a:ext cx="2132604" cy="343443"/>
          </a:xfrm>
          <a:prstGeom prst="rect">
            <a:avLst/>
          </a:prstGeom>
          <a:noFill/>
          <a:ln w="9525">
            <a:noFill/>
          </a:ln>
        </p:spPr>
        <p:txBody>
          <a:bodyPr anchor="ctr"/>
          <a:lstStyle/>
          <a:p>
            <a:fld id="{BB962C8B-B14F-4D97-AF65-F5344CB8AC3E}" type="datetime1">
              <a:rPr lang="zh-CN" altLang="en-US" sz="1025" dirty="0">
                <a:latin typeface="Arial" panose="020B0604020202090204" pitchFamily="34" charset="0"/>
                <a:ea typeface="宋体" panose="02010600030101010101" pitchFamily="2" charset="-122"/>
              </a:rPr>
              <a:t>2023/9/4</a:t>
            </a:fld>
            <a:endParaRPr lang="zh-CN" altLang="en-US" sz="1025" dirty="0">
              <a:latin typeface="Arial" panose="020B0604020202090204" pitchFamily="34" charset="0"/>
              <a:ea typeface="宋体" panose="02010600030101010101" pitchFamily="2" charset="-122"/>
            </a:endParaRPr>
          </a:p>
        </p:txBody>
      </p:sp>
      <p:pic>
        <p:nvPicPr>
          <p:cNvPr id="15362" name="图片 1"/>
          <p:cNvPicPr/>
          <p:nvPr/>
        </p:nvPicPr>
        <p:blipFill>
          <a:blip r:embed="rId2"/>
          <a:stretch>
            <a:fillRect/>
          </a:stretch>
        </p:blipFill>
        <p:spPr>
          <a:xfrm>
            <a:off x="13335" y="-7620"/>
            <a:ext cx="9147175" cy="6873875"/>
          </a:xfrm>
          <a:prstGeom prst="rect">
            <a:avLst/>
          </a:prstGeom>
          <a:noFill/>
          <a:ln w="9525">
            <a:noFill/>
          </a:ln>
        </p:spPr>
      </p:pic>
      <p:sp>
        <p:nvSpPr>
          <p:cNvPr id="15364" name="TextBox 3"/>
          <p:cNvSpPr txBox="1"/>
          <p:nvPr/>
        </p:nvSpPr>
        <p:spPr>
          <a:xfrm>
            <a:off x="1832785" y="2065121"/>
            <a:ext cx="7943117" cy="2090567"/>
          </a:xfrm>
          <a:prstGeom prst="rect">
            <a:avLst/>
          </a:prstGeom>
          <a:noFill/>
          <a:ln w="9525">
            <a:noFill/>
          </a:ln>
        </p:spPr>
        <p:txBody>
          <a:bodyPr wrap="none" lIns="0" tIns="0" rIns="0" bIns="0" anchor="t"/>
          <a:lstStyle/>
          <a:p>
            <a:pPr>
              <a:lnSpc>
                <a:spcPts val="5850"/>
              </a:lnSpc>
            </a:pPr>
            <a:r>
              <a:rPr lang="en-US" altLang="zh-CN" sz="4445" b="1" dirty="0">
                <a:solidFill>
                  <a:srgbClr val="FFFFFF"/>
                </a:solidFill>
                <a:latin typeface="Times New Roman" panose="02020503050405090304" pitchFamily="18" charset="0"/>
                <a:ea typeface="宋体" panose="02010600030101010101" pitchFamily="2" charset="-122"/>
              </a:rPr>
              <a:t>Common resolution strategies</a:t>
            </a:r>
          </a:p>
          <a:p>
            <a:pPr>
              <a:lnSpc>
                <a:spcPts val="5850"/>
              </a:lnSpc>
            </a:pPr>
            <a:r>
              <a:rPr lang="en-US" altLang="zh-CN" sz="4445" b="1" dirty="0">
                <a:solidFill>
                  <a:srgbClr val="FFFFFF"/>
                </a:solidFill>
                <a:latin typeface="Times New Roman" panose="02020503050405090304" pitchFamily="18" charset="0"/>
                <a:ea typeface="宋体" panose="02010600030101010101" pitchFamily="2" charset="-122"/>
              </a:rPr>
              <a:t> for NPC issues
</a:t>
            </a:r>
          </a:p>
        </p:txBody>
      </p:sp>
      <p:sp>
        <p:nvSpPr>
          <p:cNvPr id="15365" name="日期占位符 1"/>
          <p:cNvSpPr>
            <a:spLocks noGrp="1"/>
          </p:cNvSpPr>
          <p:nvPr>
            <p:ph type="dt" sz="half" idx="10"/>
          </p:nvPr>
        </p:nvSpPr>
        <p:spPr>
          <a:xfrm>
            <a:off x="457472" y="6188761"/>
            <a:ext cx="2132604" cy="343443"/>
          </a:xfrm>
        </p:spPr>
        <p:txBody>
          <a:bodyPr anchor="ctr"/>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indent="0"/>
            <a:fld id="{BB962C8B-B14F-4D97-AF65-F5344CB8AC3E}" type="datetime1">
              <a:rPr lang="zh-CN" altLang="en-US" sz="1025" dirty="0">
                <a:latin typeface="Arial" panose="020B0604020202090204" pitchFamily="34" charset="0"/>
                <a:ea typeface="宋体" panose="02010600030101010101" pitchFamily="2" charset="-122"/>
              </a:rPr>
              <a:t>2023/9/4</a:t>
            </a:fld>
            <a:endParaRPr lang="zh-CN" altLang="en-US" sz="1025" dirty="0">
              <a:latin typeface="Arial" panose="020B0604020202090204" pitchFamily="34" charset="0"/>
              <a:ea typeface="宋体" panose="02010600030101010101" pitchFamily="2" charset="-122"/>
            </a:endParaRPr>
          </a:p>
        </p:txBody>
      </p:sp>
    </p:spTree>
    <p:extLst>
      <p:ext uri="{BB962C8B-B14F-4D97-AF65-F5344CB8AC3E}">
        <p14:creationId xmlns:p14="http://schemas.microsoft.com/office/powerpoint/2010/main" val="159277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4 Common resolution strategies</a:t>
            </a:r>
            <a:endParaRPr lang="zh-CN" altLang="en-US" dirty="0"/>
          </a:p>
        </p:txBody>
      </p:sp>
      <p:sp>
        <p:nvSpPr>
          <p:cNvPr id="3" name="内容占位符 2"/>
          <p:cNvSpPr>
            <a:spLocks noGrp="1"/>
          </p:cNvSpPr>
          <p:nvPr>
            <p:ph idx="1"/>
          </p:nvPr>
        </p:nvSpPr>
        <p:spPr>
          <a:xfrm>
            <a:off x="628650" y="2095969"/>
            <a:ext cx="7886700" cy="4351338"/>
          </a:xfrm>
        </p:spPr>
        <p:txBody>
          <a:bodyPr/>
          <a:lstStyle/>
          <a:p>
            <a:r>
              <a:rPr lang="en-US" altLang="zh-CN" dirty="0"/>
              <a:t>4.1  Exponential algorithm</a:t>
            </a:r>
          </a:p>
          <a:p>
            <a:endParaRPr lang="en-US" altLang="zh-CN" dirty="0"/>
          </a:p>
          <a:p>
            <a:r>
              <a:rPr lang="en-US" altLang="zh-CN" dirty="0"/>
              <a:t>4.2  Approximate algorithm</a:t>
            </a:r>
          </a:p>
          <a:p>
            <a:endParaRPr lang="en-US" altLang="zh-CN" dirty="0"/>
          </a:p>
        </p:txBody>
      </p:sp>
    </p:spTree>
    <p:extLst>
      <p:ext uri="{BB962C8B-B14F-4D97-AF65-F5344CB8AC3E}">
        <p14:creationId xmlns:p14="http://schemas.microsoft.com/office/powerpoint/2010/main" val="1995440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775434"/>
            <a:ext cx="7886700" cy="1325563"/>
          </a:xfrm>
        </p:spPr>
        <p:txBody>
          <a:bodyPr/>
          <a:lstStyle/>
          <a:p>
            <a:r>
              <a:rPr lang="en-US" altLang="zh-CN" dirty="0"/>
              <a:t>4.1  Exponential algorithm</a:t>
            </a:r>
            <a:endParaRPr lang="zh-CN" altLang="en-US" dirty="0"/>
          </a:p>
        </p:txBody>
      </p:sp>
      <p:sp>
        <p:nvSpPr>
          <p:cNvPr id="3" name="内容占位符 2"/>
          <p:cNvSpPr>
            <a:spLocks noGrp="1"/>
          </p:cNvSpPr>
          <p:nvPr>
            <p:ph idx="1"/>
          </p:nvPr>
        </p:nvSpPr>
        <p:spPr/>
        <p:txBody>
          <a:bodyPr/>
          <a:lstStyle/>
          <a:p>
            <a:endParaRPr lang="en-US" altLang="zh-CN" dirty="0"/>
          </a:p>
          <a:p>
            <a:r>
              <a:rPr lang="en-US" altLang="zh-CN" dirty="0"/>
              <a:t>The exponential algorithms commonly used to solve NPC problems are:</a:t>
            </a:r>
          </a:p>
          <a:p>
            <a:pPr lvl="1"/>
            <a:r>
              <a:rPr lang="en-US" altLang="zh-CN" dirty="0"/>
              <a:t>Dynamic planning
Branch boundary method
Backtracking </a:t>
            </a:r>
          </a:p>
          <a:p>
            <a:pPr marL="0" indent="0">
              <a:buNone/>
            </a:pP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186209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705245"/>
            <a:ext cx="7886700" cy="1325563"/>
          </a:xfrm>
        </p:spPr>
        <p:txBody>
          <a:bodyPr/>
          <a:lstStyle/>
          <a:p>
            <a:r>
              <a:rPr lang="en-US" altLang="zh-CN" dirty="0"/>
              <a:t>The concept of backtracking
</a:t>
            </a:r>
            <a:endParaRPr lang="zh-CN" altLang="en-US" dirty="0"/>
          </a:p>
        </p:txBody>
      </p:sp>
      <p:sp>
        <p:nvSpPr>
          <p:cNvPr id="3" name="内容占位符 2"/>
          <p:cNvSpPr>
            <a:spLocks noGrp="1"/>
          </p:cNvSpPr>
          <p:nvPr>
            <p:ph idx="1"/>
          </p:nvPr>
        </p:nvSpPr>
        <p:spPr>
          <a:xfrm>
            <a:off x="628650" y="2030808"/>
            <a:ext cx="7886700" cy="5032375"/>
          </a:xfrm>
        </p:spPr>
        <p:txBody>
          <a:bodyPr>
            <a:normAutofit/>
          </a:bodyPr>
          <a:lstStyle/>
          <a:p>
            <a:r>
              <a:rPr lang="en-US" altLang="zh-CN" sz="2400" dirty="0">
                <a:ea typeface="宋体" panose="02010600030101010101" pitchFamily="2" charset="-122"/>
              </a:rPr>
              <a:t>The backtracking algorithm is actually an enumerated search attempt, mainly in the search attempt to find the solution to the problem, when found that the solve conditions have not been met, "backtrack" back to try other paths.</a:t>
            </a:r>
          </a:p>
          <a:p>
            <a:endParaRPr lang="zh-CN" altLang="en-US" sz="2400" dirty="0">
              <a:ea typeface="宋体" panose="02010600030101010101" pitchFamily="2" charset="-122"/>
            </a:endParaRPr>
          </a:p>
          <a:p>
            <a:r>
              <a:rPr lang="en-US" altLang="zh-CN" sz="2400" dirty="0">
                <a:ea typeface="宋体" panose="02010600030101010101" pitchFamily="2" charset="-122"/>
              </a:rPr>
              <a:t>Many complex and large-scale problems can use the backtracking method, which has the reputation of "universal problem-solving method".</a:t>
            </a:r>
            <a:endParaRPr lang="zh-CN" altLang="en-US" sz="3600" dirty="0"/>
          </a:p>
        </p:txBody>
      </p:sp>
    </p:spTree>
    <p:extLst>
      <p:ext uri="{BB962C8B-B14F-4D97-AF65-F5344CB8AC3E}">
        <p14:creationId xmlns:p14="http://schemas.microsoft.com/office/powerpoint/2010/main" val="1055569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35977" y="717305"/>
            <a:ext cx="7886700" cy="1325563"/>
          </a:xfrm>
        </p:spPr>
        <p:txBody>
          <a:bodyPr/>
          <a:lstStyle/>
          <a:p>
            <a:r>
              <a:rPr lang="en-US" altLang="zh-CN" dirty="0"/>
              <a:t>The basic idea of backtracking</a:t>
            </a:r>
            <a:endParaRPr lang="zh-CN" altLang="en-US" dirty="0"/>
          </a:p>
        </p:txBody>
      </p:sp>
      <p:sp>
        <p:nvSpPr>
          <p:cNvPr id="3" name="内容占位符 2"/>
          <p:cNvSpPr>
            <a:spLocks noGrp="1"/>
          </p:cNvSpPr>
          <p:nvPr>
            <p:ph idx="1"/>
          </p:nvPr>
        </p:nvSpPr>
        <p:spPr>
          <a:xfrm>
            <a:off x="180153" y="2170875"/>
            <a:ext cx="7886700" cy="4351338"/>
          </a:xfrm>
        </p:spPr>
        <p:txBody>
          <a:bodyPr/>
          <a:lstStyle/>
          <a:p>
            <a:pPr lvl="1"/>
            <a:r>
              <a:rPr lang="en-US" altLang="zh-CN" dirty="0"/>
              <a:t>In the solution space tree that contains all the solutions to the problem, the solution space tree is explored in depth from the root node according to the strategy of depth-first search. When exploring a node, first determine whether the node contains a solution to the problem, and if so, continue to explore from that node, and if the node does not contain a solution to the problem, then backtrack to its ancestors layer by layer. (In fact, backtracking is a depth-first search algorithm for implicit diagrams.)</a:t>
            </a:r>
            <a:endParaRPr lang="zh-CN" altLang="en-US" dirty="0"/>
          </a:p>
        </p:txBody>
      </p:sp>
    </p:spTree>
    <p:extLst>
      <p:ext uri="{BB962C8B-B14F-4D97-AF65-F5344CB8AC3E}">
        <p14:creationId xmlns:p14="http://schemas.microsoft.com/office/powerpoint/2010/main" val="4157439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35977" y="717305"/>
            <a:ext cx="7886700" cy="1325563"/>
          </a:xfrm>
        </p:spPr>
        <p:txBody>
          <a:bodyPr/>
          <a:lstStyle/>
          <a:p>
            <a:r>
              <a:rPr lang="en-US" altLang="zh-CN" dirty="0"/>
              <a:t>The basic steps of backtracking</a:t>
            </a:r>
            <a:endParaRPr lang="zh-CN" altLang="en-US" dirty="0"/>
          </a:p>
        </p:txBody>
      </p:sp>
      <p:sp>
        <p:nvSpPr>
          <p:cNvPr id="3" name="内容占位符 2"/>
          <p:cNvSpPr>
            <a:spLocks noGrp="1"/>
          </p:cNvSpPr>
          <p:nvPr>
            <p:ph idx="1"/>
          </p:nvPr>
        </p:nvSpPr>
        <p:spPr>
          <a:xfrm>
            <a:off x="621323" y="2042868"/>
            <a:ext cx="7886700" cy="4351338"/>
          </a:xfrm>
        </p:spPr>
        <p:txBody>
          <a:bodyPr/>
          <a:lstStyle/>
          <a:p>
            <a:pPr marL="457200" indent="-457200">
              <a:lnSpc>
                <a:spcPct val="100000"/>
              </a:lnSpc>
              <a:buFont typeface="+mj-ea"/>
              <a:buAutoNum type="circleNumDbPlain"/>
            </a:pPr>
            <a:r>
              <a:rPr lang="en-US" altLang="zh-CN" sz="2000" dirty="0">
                <a:solidFill>
                  <a:srgbClr val="333333"/>
                </a:solidFill>
                <a:latin typeface="+mj-lt"/>
              </a:rPr>
              <a:t>Determine the space for solving the problem</a:t>
            </a:r>
            <a:r>
              <a:rPr lang="zh-CN" altLang="en-US" sz="2000" b="0" i="0" dirty="0">
                <a:solidFill>
                  <a:srgbClr val="333333"/>
                </a:solidFill>
                <a:effectLst/>
                <a:latin typeface="+mj-lt"/>
              </a:rPr>
              <a:t>：</a:t>
            </a:r>
            <a:r>
              <a:rPr lang="en-US" altLang="zh-CN" sz="2000" dirty="0">
                <a:solidFill>
                  <a:srgbClr val="333333"/>
                </a:solidFill>
                <a:latin typeface="+mj-lt"/>
              </a:rPr>
              <a:t>The solution space for the problem should contain at least one optimal solution to the problem.</a:t>
            </a:r>
            <a:endParaRPr lang="zh-CN" altLang="en-US" sz="2000" b="0" i="0" dirty="0">
              <a:solidFill>
                <a:srgbClr val="333333"/>
              </a:solidFill>
              <a:effectLst/>
              <a:latin typeface="+mj-lt"/>
            </a:endParaRPr>
          </a:p>
          <a:p>
            <a:pPr marL="457200" indent="-457200">
              <a:lnSpc>
                <a:spcPct val="100000"/>
              </a:lnSpc>
              <a:buFont typeface="+mj-ea"/>
              <a:buAutoNum type="circleNumDbPlain"/>
            </a:pPr>
            <a:r>
              <a:rPr lang="en-US" altLang="zh-CN" sz="2000" dirty="0">
                <a:solidFill>
                  <a:srgbClr val="333333"/>
                </a:solidFill>
                <a:latin typeface="+mj-lt"/>
              </a:rPr>
              <a:t>Determines the extended search rules for nodes
Search for solution space in depth-first manner and use pruning functions to avoid invalid searches during the search.</a:t>
            </a:r>
            <a:endParaRPr lang="zh-CN" altLang="en-US" dirty="0">
              <a:latin typeface="+mj-lt"/>
            </a:endParaRPr>
          </a:p>
        </p:txBody>
      </p:sp>
    </p:spTree>
    <p:extLst>
      <p:ext uri="{BB962C8B-B14F-4D97-AF65-F5344CB8AC3E}">
        <p14:creationId xmlns:p14="http://schemas.microsoft.com/office/powerpoint/2010/main" val="1117057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35977" y="717305"/>
            <a:ext cx="7886700" cy="1325563"/>
          </a:xfrm>
        </p:spPr>
        <p:txBody>
          <a:bodyPr/>
          <a:lstStyle/>
          <a:p>
            <a:r>
              <a:rPr lang="en-US" altLang="zh-CN" dirty="0"/>
              <a:t>Examples of backtracking </a:t>
            </a:r>
            <a:br>
              <a:rPr lang="en-US" altLang="zh-CN" dirty="0"/>
            </a:br>
            <a:r>
              <a:rPr lang="en-US" altLang="zh-CN" dirty="0"/>
              <a:t>		           — </a:t>
            </a:r>
            <a:r>
              <a:rPr lang="en-US" altLang="zh-CN" sz="3200" dirty="0"/>
              <a:t>0-1 backpack problem</a:t>
            </a:r>
            <a:endParaRPr lang="zh-CN" altLang="en-US" dirty="0"/>
          </a:p>
        </p:txBody>
      </p:sp>
      <p:sp>
        <p:nvSpPr>
          <p:cNvPr id="3" name="内容占位符 2"/>
          <p:cNvSpPr>
            <a:spLocks noGrp="1"/>
          </p:cNvSpPr>
          <p:nvPr>
            <p:ph idx="1"/>
          </p:nvPr>
        </p:nvSpPr>
        <p:spPr>
          <a:xfrm>
            <a:off x="635977" y="2225309"/>
            <a:ext cx="7656829" cy="3853307"/>
          </a:xfrm>
        </p:spPr>
        <p:txBody>
          <a:bodyPr>
            <a:normAutofit fontScale="62500" lnSpcReduction="20000"/>
          </a:bodyPr>
          <a:lstStyle/>
          <a:p>
            <a:pPr>
              <a:lnSpc>
                <a:spcPct val="120000"/>
              </a:lnSpc>
            </a:pPr>
            <a:r>
              <a:rPr lang="en-US" altLang="zh-CN" dirty="0">
                <a:solidFill>
                  <a:srgbClr val="121212"/>
                </a:solidFill>
                <a:latin typeface="+mj-lt"/>
              </a:rPr>
              <a:t>There are N items and a backpack with a capacity of V. The volume of the </a:t>
            </a:r>
            <a:r>
              <a:rPr lang="en-US" altLang="zh-CN" dirty="0" err="1">
                <a:solidFill>
                  <a:srgbClr val="121212"/>
                </a:solidFill>
                <a:latin typeface="+mj-lt"/>
              </a:rPr>
              <a:t>i-th</a:t>
            </a:r>
            <a:r>
              <a:rPr lang="en-US" altLang="zh-CN" dirty="0">
                <a:solidFill>
                  <a:srgbClr val="121212"/>
                </a:solidFill>
                <a:latin typeface="+mj-lt"/>
              </a:rPr>
              <a:t> item  is w[</a:t>
            </a:r>
            <a:r>
              <a:rPr lang="en-US" altLang="zh-CN" dirty="0" err="1">
                <a:solidFill>
                  <a:srgbClr val="121212"/>
                </a:solidFill>
                <a:latin typeface="+mj-lt"/>
              </a:rPr>
              <a:t>i</a:t>
            </a:r>
            <a:r>
              <a:rPr lang="en-US" altLang="zh-CN" dirty="0">
                <a:solidFill>
                  <a:srgbClr val="121212"/>
                </a:solidFill>
                <a:latin typeface="+mj-lt"/>
              </a:rPr>
              <a:t>], and the value is c[</a:t>
            </a:r>
            <a:r>
              <a:rPr lang="en-US" altLang="zh-CN" dirty="0" err="1">
                <a:solidFill>
                  <a:srgbClr val="121212"/>
                </a:solidFill>
                <a:latin typeface="+mj-lt"/>
              </a:rPr>
              <a:t>i</a:t>
            </a:r>
            <a:r>
              <a:rPr lang="en-US" altLang="zh-CN" dirty="0">
                <a:solidFill>
                  <a:srgbClr val="121212"/>
                </a:solidFill>
                <a:latin typeface="+mj-lt"/>
              </a:rPr>
              <a:t>]. Find out which items are loaded into the backpack so that the total cost of these items does not exceed the capacity of the backpack, and the total value is the largest.</a:t>
            </a:r>
            <a:r>
              <a:rPr lang="en-US" altLang="zh-CN" dirty="0">
                <a:solidFill>
                  <a:srgbClr val="121212"/>
                </a:solidFill>
                <a:latin typeface="-apple-system"/>
              </a:rPr>
              <a:t>
</a:t>
            </a:r>
            <a:r>
              <a:rPr lang="en-US" altLang="zh-CN" b="0" i="0" dirty="0">
                <a:solidFill>
                  <a:srgbClr val="121212"/>
                </a:solidFill>
                <a:effectLst/>
                <a:latin typeface="+mj-lt"/>
              </a:rPr>
              <a:t>This is the most basic knapsack problem, in general: to choose or not to choose, this is a question</a:t>
            </a:r>
          </a:p>
          <a:p>
            <a:pPr>
              <a:lnSpc>
                <a:spcPct val="120000"/>
              </a:lnSpc>
            </a:pPr>
            <a:r>
              <a:rPr lang="en-US" altLang="zh-CN" b="0" i="0" dirty="0">
                <a:solidFill>
                  <a:srgbClr val="121212"/>
                </a:solidFill>
                <a:effectLst/>
                <a:latin typeface="+mj-lt"/>
              </a:rPr>
              <a:t>Let f[</a:t>
            </a:r>
            <a:r>
              <a:rPr lang="en-US" altLang="zh-CN" b="0" i="0" dirty="0" err="1">
                <a:solidFill>
                  <a:srgbClr val="121212"/>
                </a:solidFill>
                <a:effectLst/>
                <a:latin typeface="+mj-lt"/>
              </a:rPr>
              <a:t>i</a:t>
            </a:r>
            <a:r>
              <a:rPr lang="en-US" altLang="zh-CN" b="0" i="0" dirty="0">
                <a:solidFill>
                  <a:srgbClr val="121212"/>
                </a:solidFill>
                <a:effectLst/>
                <a:latin typeface="+mj-lt"/>
              </a:rPr>
              <a:t>][v] denote the maximum value that the first </a:t>
            </a:r>
            <a:r>
              <a:rPr lang="en-US" altLang="zh-CN" b="0" i="0" dirty="0" err="1">
                <a:solidFill>
                  <a:srgbClr val="121212"/>
                </a:solidFill>
                <a:effectLst/>
                <a:latin typeface="+mj-lt"/>
              </a:rPr>
              <a:t>i</a:t>
            </a:r>
            <a:r>
              <a:rPr lang="en-US" altLang="zh-CN" b="0" i="0" dirty="0">
                <a:solidFill>
                  <a:srgbClr val="121212"/>
                </a:solidFill>
                <a:effectLst/>
                <a:latin typeface="+mj-lt"/>
              </a:rPr>
              <a:t> items(</a:t>
            </a:r>
            <a:r>
              <a:rPr lang="zh-CN" altLang="en-US" b="0" i="0" dirty="0">
                <a:solidFill>
                  <a:srgbClr val="121212"/>
                </a:solidFill>
                <a:effectLst/>
                <a:latin typeface="+mj-lt"/>
              </a:rPr>
              <a:t>前</a:t>
            </a:r>
            <a:r>
              <a:rPr lang="en-US" altLang="zh-CN" dirty="0" err="1">
                <a:solidFill>
                  <a:srgbClr val="121212"/>
                </a:solidFill>
                <a:latin typeface="+mj-lt"/>
              </a:rPr>
              <a:t>i</a:t>
            </a:r>
            <a:r>
              <a:rPr lang="zh-CN" altLang="en-US" dirty="0">
                <a:solidFill>
                  <a:srgbClr val="121212"/>
                </a:solidFill>
                <a:latin typeface="+mj-lt"/>
              </a:rPr>
              <a:t>个商品</a:t>
            </a:r>
            <a:r>
              <a:rPr lang="en-US" altLang="zh-CN" b="0" i="0" dirty="0">
                <a:solidFill>
                  <a:srgbClr val="121212"/>
                </a:solidFill>
                <a:effectLst/>
                <a:latin typeface="+mj-lt"/>
              </a:rPr>
              <a:t>) can get in a backpack with a capacity of v.</a:t>
            </a:r>
          </a:p>
          <a:p>
            <a:pPr>
              <a:lnSpc>
                <a:spcPct val="120000"/>
              </a:lnSpc>
            </a:pPr>
            <a:r>
              <a:rPr lang="en-US" altLang="zh-CN" dirty="0">
                <a:solidFill>
                  <a:srgbClr val="121212"/>
                </a:solidFill>
                <a:latin typeface="+mj-lt"/>
              </a:rPr>
              <a:t>For an item, there are only two cases</a:t>
            </a:r>
          </a:p>
          <a:p>
            <a:pPr lvl="1">
              <a:lnSpc>
                <a:spcPct val="120000"/>
              </a:lnSpc>
            </a:pPr>
            <a:r>
              <a:rPr lang="en-US" altLang="zh-CN" dirty="0">
                <a:solidFill>
                  <a:srgbClr val="121212"/>
                </a:solidFill>
                <a:latin typeface="+mj-lt"/>
              </a:rPr>
              <a:t>Case one: The </a:t>
            </a:r>
            <a:r>
              <a:rPr lang="en-US" altLang="zh-CN" dirty="0" err="1">
                <a:solidFill>
                  <a:srgbClr val="121212"/>
                </a:solidFill>
                <a:latin typeface="+mj-lt"/>
              </a:rPr>
              <a:t>i-th</a:t>
            </a:r>
            <a:r>
              <a:rPr lang="en-US" altLang="zh-CN" dirty="0">
                <a:solidFill>
                  <a:srgbClr val="121212"/>
                </a:solidFill>
                <a:latin typeface="+mj-lt"/>
              </a:rPr>
              <a:t> item is not put in,  and the value obtained is: f[i-1][v]+0
Case two: The </a:t>
            </a:r>
            <a:r>
              <a:rPr lang="en-US" altLang="zh-CN" dirty="0" err="1">
                <a:solidFill>
                  <a:srgbClr val="121212"/>
                </a:solidFill>
                <a:latin typeface="+mj-lt"/>
              </a:rPr>
              <a:t>i-th</a:t>
            </a:r>
            <a:r>
              <a:rPr lang="en-US" altLang="zh-CN" dirty="0">
                <a:solidFill>
                  <a:srgbClr val="121212"/>
                </a:solidFill>
                <a:latin typeface="+mj-lt"/>
              </a:rPr>
              <a:t> item is put in, and the value is</a:t>
            </a:r>
            <a:r>
              <a:rPr lang="zh-CN" altLang="en-US" b="0" i="0" dirty="0">
                <a:solidFill>
                  <a:srgbClr val="121212"/>
                </a:solidFill>
                <a:effectLst/>
                <a:latin typeface="+mj-lt"/>
              </a:rPr>
              <a:t>：</a:t>
            </a:r>
            <a:r>
              <a:rPr lang="en-US" altLang="zh-CN" b="0" i="0" dirty="0">
                <a:solidFill>
                  <a:srgbClr val="121212"/>
                </a:solidFill>
                <a:effectLst/>
                <a:latin typeface="+mj-lt"/>
              </a:rPr>
              <a:t>f[i-1][v-c[</a:t>
            </a:r>
            <a:r>
              <a:rPr lang="en-US" altLang="zh-CN" b="0" i="0" dirty="0" err="1">
                <a:solidFill>
                  <a:srgbClr val="121212"/>
                </a:solidFill>
                <a:effectLst/>
                <a:latin typeface="+mj-lt"/>
              </a:rPr>
              <a:t>i</a:t>
            </a:r>
            <a:r>
              <a:rPr lang="en-US" altLang="zh-CN" b="0" i="0" dirty="0">
                <a:solidFill>
                  <a:srgbClr val="121212"/>
                </a:solidFill>
                <a:effectLst/>
                <a:latin typeface="+mj-lt"/>
              </a:rPr>
              <a:t>]]+w[</a:t>
            </a:r>
            <a:r>
              <a:rPr lang="en-US" altLang="zh-CN" b="0" i="0" dirty="0" err="1">
                <a:solidFill>
                  <a:srgbClr val="121212"/>
                </a:solidFill>
                <a:effectLst/>
                <a:latin typeface="+mj-lt"/>
              </a:rPr>
              <a:t>i</a:t>
            </a:r>
            <a:r>
              <a:rPr lang="en-US" altLang="zh-CN" b="0" i="0" dirty="0">
                <a:solidFill>
                  <a:srgbClr val="121212"/>
                </a:solidFill>
                <a:effectLst/>
                <a:latin typeface="+mj-lt"/>
              </a:rPr>
              <a:t>]</a:t>
            </a:r>
          </a:p>
          <a:p>
            <a:pPr lvl="1">
              <a:lnSpc>
                <a:spcPct val="120000"/>
              </a:lnSpc>
            </a:pPr>
            <a:endParaRPr lang="zh-CN" altLang="en-US" dirty="0"/>
          </a:p>
        </p:txBody>
      </p:sp>
    </p:spTree>
    <p:extLst>
      <p:ext uri="{BB962C8B-B14F-4D97-AF65-F5344CB8AC3E}">
        <p14:creationId xmlns:p14="http://schemas.microsoft.com/office/powerpoint/2010/main" val="22720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1.1  The</a:t>
            </a:r>
            <a:r>
              <a:rPr lang="zh-CN" altLang="en-US" dirty="0"/>
              <a:t> </a:t>
            </a:r>
            <a:r>
              <a:rPr lang="en-US" altLang="zh-CN" dirty="0"/>
              <a:t>introduction</a:t>
            </a:r>
            <a:endParaRPr lang="zh-CN" altLang="en-US" dirty="0"/>
          </a:p>
        </p:txBody>
      </p:sp>
      <p:sp>
        <p:nvSpPr>
          <p:cNvPr id="3" name="内容占位符 2"/>
          <p:cNvSpPr>
            <a:spLocks noGrp="1"/>
          </p:cNvSpPr>
          <p:nvPr>
            <p:ph idx="1"/>
          </p:nvPr>
        </p:nvSpPr>
        <p:spPr/>
        <p:txBody>
          <a:bodyPr>
            <a:normAutofit fontScale="92500"/>
          </a:bodyPr>
          <a:lstStyle/>
          <a:p>
            <a:r>
              <a:rPr lang="en-US" altLang="zh-CN" dirty="0"/>
              <a:t>Faced with a problem, we first consider whether it can be solved with existing algorithms. Second, consider whether the existing algorithm is fast enough</a:t>
            </a:r>
            <a:r>
              <a:rPr lang="zh-CN" altLang="en-US" dirty="0"/>
              <a:t>。</a:t>
            </a:r>
            <a:endParaRPr lang="en-US" altLang="zh-CN" dirty="0"/>
          </a:p>
          <a:p>
            <a:endParaRPr lang="en-US" altLang="zh-CN" dirty="0"/>
          </a:p>
          <a:p>
            <a:r>
              <a:rPr lang="en-US" altLang="zh-CN" dirty="0"/>
              <a:t>An algorithm with time complexity is O (n</a:t>
            </a:r>
            <a:r>
              <a:rPr lang="en-US" altLang="zh-CN" baseline="30000" dirty="0"/>
              <a:t>4</a:t>
            </a:r>
            <a:r>
              <a:rPr lang="en-US" altLang="zh-CN" dirty="0"/>
              <a:t>), which is completely acceptable. Because it can still get results in a reasonable amount of time with a very large input.</a:t>
            </a:r>
          </a:p>
          <a:p>
            <a:endParaRPr lang="en-US" altLang="zh-CN" dirty="0"/>
          </a:p>
          <a:p>
            <a:r>
              <a:rPr lang="en-US" altLang="zh-CN" dirty="0"/>
              <a:t>So how do we define the complexity of the problem?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3" name="内容占位符 2"/>
          <p:cNvSpPr>
            <a:spLocks noGrp="1"/>
          </p:cNvSpPr>
          <p:nvPr>
            <p:ph idx="1"/>
          </p:nvPr>
        </p:nvSpPr>
        <p:spPr>
          <a:xfrm>
            <a:off x="635977" y="2225310"/>
            <a:ext cx="7229481" cy="1084332"/>
          </a:xfrm>
        </p:spPr>
        <p:txBody>
          <a:bodyPr>
            <a:normAutofit fontScale="55000" lnSpcReduction="20000"/>
          </a:bodyPr>
          <a:lstStyle/>
          <a:p>
            <a:pPr>
              <a:lnSpc>
                <a:spcPct val="120000"/>
              </a:lnSpc>
            </a:pPr>
            <a:r>
              <a:rPr lang="en-US" altLang="zh-CN" dirty="0">
                <a:solidFill>
                  <a:srgbClr val="121212"/>
                </a:solidFill>
                <a:latin typeface="+mj-lt"/>
              </a:rPr>
              <a:t>When solving a problem with backtracking, the solution space of the problem should be clearly defined. The solution space for the problem contains at least one optimal solution to the problem. For the 0/1 backpack problem at n=3, a complete binary tree can be used to represent the solution space, as shown in the figure:</a:t>
            </a:r>
            <a:endParaRPr lang="zh-CN" altLang="en-US" dirty="0">
              <a:latin typeface="+mj-lt"/>
            </a:endParaRPr>
          </a:p>
        </p:txBody>
      </p:sp>
      <p:pic>
        <p:nvPicPr>
          <p:cNvPr id="6" name="图片 5">
            <a:extLst>
              <a:ext uri="{FF2B5EF4-FFF2-40B4-BE49-F238E27FC236}">
                <a16:creationId xmlns:a16="http://schemas.microsoft.com/office/drawing/2014/main" id="{668E1527-4B8C-4B13-8389-B25A2BBDDB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60367" y="3057359"/>
            <a:ext cx="7768565" cy="3710358"/>
          </a:xfrm>
          <a:prstGeom prst="rect">
            <a:avLst/>
          </a:prstGeom>
        </p:spPr>
      </p:pic>
      <p:sp>
        <p:nvSpPr>
          <p:cNvPr id="8" name="标题 1">
            <a:extLst>
              <a:ext uri="{FF2B5EF4-FFF2-40B4-BE49-F238E27FC236}">
                <a16:creationId xmlns:a16="http://schemas.microsoft.com/office/drawing/2014/main" id="{25C8086F-6CEE-4340-BABE-BEFCE386018E}"/>
              </a:ext>
            </a:extLst>
          </p:cNvPr>
          <p:cNvSpPr txBox="1">
            <a:spLocks/>
          </p:cNvSpPr>
          <p:nvPr/>
        </p:nvSpPr>
        <p:spPr>
          <a:xfrm>
            <a:off x="635977" y="71730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Examples of backtracking </a:t>
            </a:r>
            <a:br>
              <a:rPr lang="en-US" altLang="zh-CN" dirty="0"/>
            </a:br>
            <a:r>
              <a:rPr lang="en-US" altLang="zh-CN" dirty="0"/>
              <a:t>		           — </a:t>
            </a:r>
            <a:r>
              <a:rPr lang="en-US" altLang="zh-CN" sz="3200" dirty="0"/>
              <a:t>0-1 backpack problem</a:t>
            </a:r>
            <a:endParaRPr lang="zh-CN" altLang="en-US" dirty="0"/>
          </a:p>
        </p:txBody>
      </p:sp>
    </p:spTree>
    <p:extLst>
      <p:ext uri="{BB962C8B-B14F-4D97-AF65-F5344CB8AC3E}">
        <p14:creationId xmlns:p14="http://schemas.microsoft.com/office/powerpoint/2010/main" val="1446805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3" name="内容占位符 2"/>
          <p:cNvSpPr>
            <a:spLocks noGrp="1"/>
          </p:cNvSpPr>
          <p:nvPr>
            <p:ph idx="1"/>
          </p:nvPr>
        </p:nvSpPr>
        <p:spPr>
          <a:xfrm>
            <a:off x="0" y="5745063"/>
            <a:ext cx="8277565" cy="1184011"/>
          </a:xfrm>
        </p:spPr>
        <p:txBody>
          <a:bodyPr>
            <a:normAutofit/>
          </a:bodyPr>
          <a:lstStyle/>
          <a:p>
            <a:pPr lvl="1">
              <a:lnSpc>
                <a:spcPct val="120000"/>
              </a:lnSpc>
            </a:pPr>
            <a:r>
              <a:rPr lang="en-US" altLang="zh-CN" sz="1800" dirty="0"/>
              <a:t>Only 4 paths are finally searched, which is reduced by half compared to the original 8 paths in the solution space. It has been optimized to a certain extent, but its complexity is still O(2</a:t>
            </a:r>
            <a:r>
              <a:rPr lang="en-US" altLang="zh-CN" sz="1800" baseline="30000" dirty="0"/>
              <a:t>n</a:t>
            </a:r>
            <a:r>
              <a:rPr lang="en-US" altLang="zh-CN" sz="1800" dirty="0"/>
              <a:t>).</a:t>
            </a:r>
            <a:endParaRPr lang="zh-CN" altLang="en-US" sz="1800" dirty="0"/>
          </a:p>
        </p:txBody>
      </p:sp>
      <p:sp>
        <p:nvSpPr>
          <p:cNvPr id="4" name="文本框 3">
            <a:extLst>
              <a:ext uri="{FF2B5EF4-FFF2-40B4-BE49-F238E27FC236}">
                <a16:creationId xmlns:a16="http://schemas.microsoft.com/office/drawing/2014/main" id="{1B4E1443-1784-49E4-9B19-40AF31FF47C7}"/>
              </a:ext>
            </a:extLst>
          </p:cNvPr>
          <p:cNvSpPr txBox="1"/>
          <p:nvPr/>
        </p:nvSpPr>
        <p:spPr>
          <a:xfrm>
            <a:off x="635976" y="1712820"/>
            <a:ext cx="7556387" cy="369332"/>
          </a:xfrm>
          <a:prstGeom prst="rect">
            <a:avLst/>
          </a:prstGeom>
          <a:noFill/>
        </p:spPr>
        <p:txBody>
          <a:bodyPr wrap="square" rtlCol="0">
            <a:spAutoFit/>
          </a:bodyPr>
          <a:lstStyle/>
          <a:p>
            <a:r>
              <a:rPr lang="en-US" altLang="zh-CN" b="1" i="0" dirty="0">
                <a:solidFill>
                  <a:srgbClr val="121212"/>
                </a:solidFill>
                <a:effectLst/>
                <a:latin typeface="-apple-system"/>
              </a:rPr>
              <a:t>Assume that </a:t>
            </a:r>
            <a:r>
              <a:rPr lang="pl-PL" altLang="zh-CN" b="1" i="0" dirty="0">
                <a:solidFill>
                  <a:srgbClr val="121212"/>
                </a:solidFill>
                <a:effectLst/>
                <a:latin typeface="-apple-system"/>
              </a:rPr>
              <a:t>n=3, C=30</a:t>
            </a:r>
            <a:r>
              <a:rPr lang="en-US" altLang="zh-CN" b="1" i="0" dirty="0">
                <a:solidFill>
                  <a:srgbClr val="121212"/>
                </a:solidFill>
                <a:effectLst/>
                <a:latin typeface="-apple-system"/>
              </a:rPr>
              <a:t>(maximum capacity)</a:t>
            </a:r>
            <a:r>
              <a:rPr lang="pl-PL" altLang="zh-CN" b="1" i="0" dirty="0">
                <a:solidFill>
                  <a:srgbClr val="121212"/>
                </a:solidFill>
                <a:effectLst/>
                <a:latin typeface="-apple-system"/>
              </a:rPr>
              <a:t>, </a:t>
            </a:r>
            <a:r>
              <a:rPr lang="en-US" altLang="zh-CN" b="1" i="0" dirty="0">
                <a:solidFill>
                  <a:srgbClr val="121212"/>
                </a:solidFill>
                <a:effectLst/>
                <a:latin typeface="-apple-system"/>
              </a:rPr>
              <a:t> </a:t>
            </a:r>
            <a:r>
              <a:rPr lang="pl-PL" altLang="zh-CN" b="1" i="0" dirty="0">
                <a:solidFill>
                  <a:srgbClr val="121212"/>
                </a:solidFill>
                <a:effectLst/>
                <a:latin typeface="-apple-system"/>
              </a:rPr>
              <a:t>w={16, 15, 15}, v={45, 25, 25}</a:t>
            </a:r>
            <a:endParaRPr lang="zh-CN" altLang="en-US" dirty="0"/>
          </a:p>
        </p:txBody>
      </p:sp>
      <p:pic>
        <p:nvPicPr>
          <p:cNvPr id="6" name="图片 5">
            <a:extLst>
              <a:ext uri="{FF2B5EF4-FFF2-40B4-BE49-F238E27FC236}">
                <a16:creationId xmlns:a16="http://schemas.microsoft.com/office/drawing/2014/main" id="{543FB5AD-583F-413A-866A-87B8CAF406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9431" y="1874018"/>
            <a:ext cx="7084120" cy="4197635"/>
          </a:xfrm>
          <a:prstGeom prst="rect">
            <a:avLst/>
          </a:prstGeom>
        </p:spPr>
      </p:pic>
      <p:sp>
        <p:nvSpPr>
          <p:cNvPr id="7" name="标题 1">
            <a:extLst>
              <a:ext uri="{FF2B5EF4-FFF2-40B4-BE49-F238E27FC236}">
                <a16:creationId xmlns:a16="http://schemas.microsoft.com/office/drawing/2014/main" id="{29314546-5680-4C73-91EE-4705AEE755FD}"/>
              </a:ext>
            </a:extLst>
          </p:cNvPr>
          <p:cNvSpPr txBox="1">
            <a:spLocks/>
          </p:cNvSpPr>
          <p:nvPr/>
        </p:nvSpPr>
        <p:spPr>
          <a:xfrm>
            <a:off x="521040" y="38725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Examples of backtracking </a:t>
            </a:r>
            <a:br>
              <a:rPr lang="en-US" altLang="zh-CN" dirty="0"/>
            </a:br>
            <a:r>
              <a:rPr lang="en-US" altLang="zh-CN" dirty="0"/>
              <a:t>		           — </a:t>
            </a:r>
            <a:r>
              <a:rPr lang="en-US" altLang="zh-CN" sz="3200" dirty="0"/>
              <a:t>0-1 backpack problem</a:t>
            </a:r>
            <a:endParaRPr lang="zh-CN" altLang="en-US" dirty="0"/>
          </a:p>
        </p:txBody>
      </p:sp>
    </p:spTree>
    <p:extLst>
      <p:ext uri="{BB962C8B-B14F-4D97-AF65-F5344CB8AC3E}">
        <p14:creationId xmlns:p14="http://schemas.microsoft.com/office/powerpoint/2010/main" val="3513583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2"/>
          <a:stretch>
            <a:fillRect/>
          </a:stretch>
        </p:blipFill>
        <p:spPr>
          <a:xfrm>
            <a:off x="0" y="4445"/>
            <a:ext cx="9144635" cy="6848475"/>
          </a:xfrm>
          <a:prstGeom prst="rect">
            <a:avLst/>
          </a:prstGeom>
        </p:spPr>
      </p:pic>
      <p:sp>
        <p:nvSpPr>
          <p:cNvPr id="4" name="文本框 3"/>
          <p:cNvSpPr txBox="1"/>
          <p:nvPr/>
        </p:nvSpPr>
        <p:spPr>
          <a:xfrm>
            <a:off x="365949" y="772436"/>
            <a:ext cx="7497536" cy="701731"/>
          </a:xfrm>
          <a:prstGeom prst="rect">
            <a:avLst/>
          </a:prstGeom>
        </p:spPr>
        <p:txBody>
          <a:bodyPr wrap="square" rtlCol="0">
            <a:spAutoFit/>
          </a:bodyPr>
          <a:lstStyle/>
          <a:p>
            <a:pPr>
              <a:lnSpc>
                <a:spcPct val="90000"/>
              </a:lnSpc>
              <a:spcBef>
                <a:spcPct val="0"/>
              </a:spcBef>
            </a:pPr>
            <a:r>
              <a:rPr lang="en-US" altLang="zh-CN" sz="4400" dirty="0">
                <a:latin typeface="+mj-lt"/>
                <a:ea typeface="+mj-ea"/>
                <a:cs typeface="+mj-cs"/>
              </a:rPr>
              <a:t>4.2  Approximate algorithm</a:t>
            </a:r>
            <a:endParaRPr lang="zh-CN" altLang="en-US" sz="4400" dirty="0">
              <a:latin typeface="+mj-lt"/>
              <a:ea typeface="+mj-ea"/>
              <a:cs typeface="+mj-cs"/>
            </a:endParaRPr>
          </a:p>
        </p:txBody>
      </p:sp>
      <p:sp>
        <p:nvSpPr>
          <p:cNvPr id="5" name="文本框 4"/>
          <p:cNvSpPr txBox="1"/>
          <p:nvPr/>
        </p:nvSpPr>
        <p:spPr>
          <a:xfrm>
            <a:off x="866691" y="2089854"/>
            <a:ext cx="7410617" cy="3647152"/>
          </a:xfrm>
          <a:prstGeom prst="rect">
            <a:avLst/>
          </a:prstGeom>
          <a:noFill/>
        </p:spPr>
        <p:txBody>
          <a:bodyPr wrap="square" rtlCol="0">
            <a:spAutoFit/>
          </a:bodyPr>
          <a:lstStyle/>
          <a:p>
            <a:r>
              <a:rPr lang="en-US" altLang="zh-CN" sz="2100" dirty="0"/>
              <a:t>Approximate the design idea of the algorithm
</a:t>
            </a:r>
          </a:p>
          <a:p>
            <a:pPr marL="342900" indent="-342900">
              <a:buFont typeface="Arial" panose="020B0604020202020204" pitchFamily="34" charset="0"/>
              <a:buChar char="•"/>
            </a:pPr>
            <a:r>
              <a:rPr lang="en-US" altLang="zh-CN" sz="2100" dirty="0"/>
              <a:t>Replace the optimal solution with the approximate optimal solution in exchange for</a:t>
            </a:r>
            <a:r>
              <a:rPr lang="zh-CN" altLang="en-US" sz="2100" dirty="0"/>
              <a:t>：</a:t>
            </a:r>
            <a:endParaRPr lang="en-US" altLang="zh-CN" sz="2100" dirty="0"/>
          </a:p>
          <a:p>
            <a:pPr marL="800100" lvl="1" indent="-342900">
              <a:buFont typeface="Arial" panose="020B0604020202020204" pitchFamily="34" charset="0"/>
              <a:buChar char="•"/>
            </a:pPr>
            <a:r>
              <a:rPr lang="en-US" altLang="zh-CN" sz="2100" dirty="0"/>
              <a:t>Simplification of algorithm design
Reduced time complexity</a:t>
            </a:r>
          </a:p>
          <a:p>
            <a:pPr marL="342900" indent="-342900">
              <a:buFont typeface="Arial" panose="020B0604020202020204" pitchFamily="34" charset="0"/>
              <a:buChar char="•"/>
            </a:pPr>
            <a:r>
              <a:rPr lang="en-US" altLang="zh-CN" sz="2100" dirty="0"/>
              <a:t>Approximate algorithms are feasible:</a:t>
            </a:r>
          </a:p>
          <a:p>
            <a:pPr marL="800100" lvl="1" indent="-342900">
              <a:buFont typeface="Arial" panose="020B0604020202020204" pitchFamily="34" charset="0"/>
              <a:buChar char="•"/>
            </a:pPr>
            <a:r>
              <a:rPr lang="en-US" altLang="zh-CN" sz="2100" dirty="0"/>
              <a:t>The input data for the problem is approximate
The solution to the problem allows for a degree of error
The approximation algorithm can get an approximate solution to the problem in a relatively short period of time</a:t>
            </a:r>
          </a:p>
        </p:txBody>
      </p:sp>
    </p:spTree>
    <p:extLst>
      <p:ext uri="{BB962C8B-B14F-4D97-AF65-F5344CB8AC3E}">
        <p14:creationId xmlns:p14="http://schemas.microsoft.com/office/powerpoint/2010/main" val="408693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1"/>
          <p:cNvPicPr>
            <a:picLocks noChangeAspect="1"/>
          </p:cNvPicPr>
          <p:nvPr/>
        </p:nvPicPr>
        <p:blipFill>
          <a:blip r:embed="rId3"/>
          <a:stretch>
            <a:fillRect/>
          </a:stretch>
        </p:blipFill>
        <p:spPr>
          <a:xfrm>
            <a:off x="0" y="4445"/>
            <a:ext cx="9144635" cy="6848475"/>
          </a:xfrm>
          <a:prstGeom prst="rect">
            <a:avLst/>
          </a:prstGeom>
        </p:spPr>
      </p:pic>
      <p:sp>
        <p:nvSpPr>
          <p:cNvPr id="5" name="文本框 4"/>
          <p:cNvSpPr txBox="1"/>
          <p:nvPr/>
        </p:nvSpPr>
        <p:spPr>
          <a:xfrm>
            <a:off x="359759" y="415553"/>
            <a:ext cx="8424481" cy="1463478"/>
          </a:xfrm>
          <a:prstGeom prst="rect">
            <a:avLst/>
          </a:prstGeom>
          <a:noFill/>
        </p:spPr>
        <p:txBody>
          <a:bodyPr wrap="square" rtlCol="0">
            <a:spAutoFit/>
          </a:bodyPr>
          <a:lstStyle/>
          <a:p>
            <a:pPr>
              <a:lnSpc>
                <a:spcPct val="90000"/>
              </a:lnSpc>
              <a:spcBef>
                <a:spcPct val="0"/>
              </a:spcBef>
            </a:pPr>
            <a:r>
              <a:rPr lang="en-US" altLang="zh-CN" sz="3300" dirty="0"/>
              <a:t>Design ideas and Performance of Approximate algorithm 
</a:t>
            </a:r>
            <a:endParaRPr lang="zh-CN" altLang="en-US" sz="3300" dirty="0"/>
          </a:p>
        </p:txBody>
      </p:sp>
      <mc:AlternateContent xmlns:mc="http://schemas.openxmlformats.org/markup-compatibility/2006" xmlns:a14="http://schemas.microsoft.com/office/drawing/2010/main">
        <mc:Choice Requires="a14">
          <p:sp>
            <p:nvSpPr>
              <p:cNvPr id="6" name="文本框 5"/>
              <p:cNvSpPr txBox="1"/>
              <p:nvPr/>
            </p:nvSpPr>
            <p:spPr>
              <a:xfrm>
                <a:off x="914399" y="1491770"/>
                <a:ext cx="7075715" cy="2354491"/>
              </a:xfrm>
              <a:prstGeom prst="rect">
                <a:avLst/>
              </a:prstGeom>
              <a:noFill/>
            </p:spPr>
            <p:txBody>
              <a:bodyPr wrap="square" rtlCol="0">
                <a:spAutoFit/>
              </a:bodyPr>
              <a:lstStyle/>
              <a:p>
                <a:pPr marL="342900" indent="-342900">
                  <a:buFont typeface="Arial" panose="020B0604020202020204" pitchFamily="34" charset="0"/>
                  <a:buChar char="•"/>
                </a:pPr>
                <a:r>
                  <a:rPr lang="en-US" altLang="zh-CN" sz="2100" dirty="0"/>
                  <a:t>A measure of the performance of an approximate algorithm</a:t>
                </a:r>
                <a:r>
                  <a:rPr lang="zh-CN" altLang="en-US" sz="2100" dirty="0"/>
                  <a:t>：</a:t>
                </a:r>
                <a:endParaRPr lang="en-US" altLang="zh-CN" sz="2100" dirty="0"/>
              </a:p>
              <a:p>
                <a:r>
                  <a:rPr lang="en-US" altLang="zh-CN" sz="2100" dirty="0"/>
                  <a:t>      - Time complexity: Must be polynomial
      - Approximate degree of solution: Approximate ratio</a:t>
                </a:r>
              </a:p>
              <a:p>
                <a:pPr marL="342900" indent="-342900">
                  <a:buFont typeface="Arial" panose="020B0604020202020204" pitchFamily="34" charset="0"/>
                  <a:buChar char="•"/>
                </a:pPr>
                <a:r>
                  <a:rPr lang="en-US" altLang="zh-CN" sz="2100" dirty="0"/>
                  <a:t>Approximate ratio</a:t>
                </a:r>
                <a:r>
                  <a:rPr lang="zh-CN" altLang="en-US" sz="2100" dirty="0"/>
                  <a:t>：</a:t>
                </a:r>
                <a:r>
                  <a:rPr lang="en-US" altLang="zh-CN" sz="2100" dirty="0"/>
                  <a:t>If the optimal value for an optimization problem is c*</a:t>
                </a:r>
                <a:r>
                  <a:rPr lang="zh-CN" altLang="en-US" sz="2100" dirty="0"/>
                  <a:t>，</a:t>
                </a:r>
                <a:r>
                  <a:rPr lang="en-US" altLang="zh-CN" sz="2100" dirty="0"/>
                  <a:t>an approximate optimal value is </a:t>
                </a:r>
                <a14:m>
                  <m:oMath xmlns:m="http://schemas.openxmlformats.org/officeDocument/2006/math">
                    <m:r>
                      <a:rPr lang="en-US" altLang="zh-CN" sz="2100" b="0" i="0" smtClean="0">
                        <a:latin typeface="Cambria Math" panose="02040503050406030204" pitchFamily="18" charset="0"/>
                      </a:rPr>
                      <m:t> </m:t>
                    </m:r>
                    <m:r>
                      <a:rPr lang="zh-CN" altLang="en-US" sz="2100" i="1">
                        <a:latin typeface="Cambria Math" panose="02040503050406030204" pitchFamily="18" charset="0"/>
                      </a:rPr>
                      <m:t>𝑐</m:t>
                    </m:r>
                  </m:oMath>
                </a14:m>
                <a:r>
                  <a:rPr lang="zh-CN" altLang="en-US" sz="2100" dirty="0"/>
                  <a:t>，</a:t>
                </a:r>
                <a:r>
                  <a:rPr lang="en-US" altLang="zh-CN" sz="2100" dirty="0"/>
                  <a:t>The approximate ratio of the approximation algorithm is</a:t>
                </a:r>
                <a:r>
                  <a:rPr lang="zh-CN" altLang="en-US" sz="2100" dirty="0"/>
                  <a:t>：</a:t>
                </a:r>
                <a:endParaRPr lang="en-US" altLang="zh-CN" sz="2100" dirty="0"/>
              </a:p>
              <a:p>
                <a:pPr marL="342900" indent="-342900">
                  <a:buFont typeface="Arial" panose="020B0604020202020204" pitchFamily="34" charset="0"/>
                  <a:buChar char="•"/>
                </a:pPr>
                <a:endParaRPr lang="en-US" altLang="zh-CN" sz="2100" dirty="0"/>
              </a:p>
            </p:txBody>
          </p:sp>
        </mc:Choice>
        <mc:Fallback xmlns="">
          <p:sp>
            <p:nvSpPr>
              <p:cNvPr id="6" name="文本框 5"/>
              <p:cNvSpPr txBox="1">
                <a:spLocks noRot="1" noChangeAspect="1" noMove="1" noResize="1" noEditPoints="1" noAdjustHandles="1" noChangeArrowheads="1" noChangeShapeType="1" noTextEdit="1"/>
              </p:cNvSpPr>
              <p:nvPr/>
            </p:nvSpPr>
            <p:spPr>
              <a:xfrm>
                <a:off x="914399" y="1491770"/>
                <a:ext cx="7075715" cy="2354491"/>
              </a:xfrm>
              <a:prstGeom prst="rect">
                <a:avLst/>
              </a:prstGeom>
              <a:blipFill>
                <a:blip r:embed="rId4"/>
                <a:stretch>
                  <a:fillRect l="-861" t="-2591" r="-1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846918" y="3537216"/>
                <a:ext cx="2396695"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100" i="1">
                              <a:latin typeface="Cambria Math" panose="02040503050406030204" pitchFamily="18" charset="0"/>
                            </a:rPr>
                          </m:ctrlPr>
                        </m:dPr>
                        <m:e>
                          <m:r>
                            <a:rPr lang="zh-CN" altLang="en-US" sz="2100" i="1">
                              <a:latin typeface="Cambria Math" panose="02040503050406030204" pitchFamily="18" charset="0"/>
                            </a:rPr>
                            <m:t>𝜂</m:t>
                          </m:r>
                          <m:r>
                            <a:rPr lang="zh-CN" altLang="en-US" sz="2100">
                              <a:latin typeface="Cambria Math" panose="02040503050406030204" pitchFamily="18" charset="0"/>
                            </a:rPr>
                            <m:t>=</m:t>
                          </m:r>
                          <m:r>
                            <m:rPr>
                              <m:sty m:val="p"/>
                            </m:rPr>
                            <a:rPr lang="zh-CN" altLang="en-US" sz="2100">
                              <a:latin typeface="Cambria Math" panose="02040503050406030204" pitchFamily="18" charset="0"/>
                            </a:rPr>
                            <m:t>max</m:t>
                          </m:r>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i="1">
                                  <a:latin typeface="Cambria Math" panose="02040503050406030204" pitchFamily="18" charset="0"/>
                                </a:rPr>
                                <m:t>𝑐</m:t>
                              </m:r>
                            </m:num>
                            <m:den>
                              <m:r>
                                <a:rPr lang="zh-CN" altLang="en-US" sz="2100" i="1">
                                  <a:latin typeface="Cambria Math" panose="02040503050406030204" pitchFamily="18" charset="0"/>
                                </a:rPr>
                                <m:t>𝑐</m:t>
                              </m:r>
                              <m:r>
                                <a:rPr lang="zh-CN" altLang="en-US" sz="2100">
                                  <a:latin typeface="Cambria Math" panose="02040503050406030204" pitchFamily="18" charset="0"/>
                                </a:rPr>
                                <m:t>∗</m:t>
                              </m:r>
                            </m:den>
                          </m:f>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i="1">
                                  <a:latin typeface="Cambria Math" panose="02040503050406030204" pitchFamily="18" charset="0"/>
                                </a:rPr>
                                <m:t>𝑐</m:t>
                              </m:r>
                              <m:r>
                                <a:rPr lang="zh-CN" altLang="en-US" sz="2100">
                                  <a:latin typeface="Cambria Math" panose="02040503050406030204" pitchFamily="18" charset="0"/>
                                </a:rPr>
                                <m:t>∗</m:t>
                              </m:r>
                            </m:num>
                            <m:den>
                              <m:r>
                                <a:rPr lang="zh-CN" altLang="en-US" sz="2100" i="1">
                                  <a:latin typeface="Cambria Math" panose="02040503050406030204" pitchFamily="18" charset="0"/>
                                </a:rPr>
                                <m:t>𝑐</m:t>
                              </m:r>
                            </m:den>
                          </m:f>
                        </m:e>
                      </m:d>
                    </m:oMath>
                  </m:oMathPara>
                </a14:m>
                <a:endParaRPr lang="zh-CN" altLang="en-US" sz="1350" dirty="0"/>
              </a:p>
            </p:txBody>
          </p:sp>
        </mc:Choice>
        <mc:Fallback xmlns="">
          <p:sp>
            <p:nvSpPr>
              <p:cNvPr id="2" name="矩形 1"/>
              <p:cNvSpPr>
                <a:spLocks noRot="1" noChangeAspect="1" noMove="1" noResize="1" noEditPoints="1" noAdjustHandles="1" noChangeArrowheads="1" noChangeShapeType="1" noTextEdit="1"/>
              </p:cNvSpPr>
              <p:nvPr/>
            </p:nvSpPr>
            <p:spPr>
              <a:xfrm>
                <a:off x="2846918" y="3537216"/>
                <a:ext cx="2396695" cy="66851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243613" y="3585589"/>
                <a:ext cx="4208488" cy="761747"/>
              </a:xfrm>
              <a:prstGeom prst="rect">
                <a:avLst/>
              </a:prstGeom>
              <a:noFill/>
            </p:spPr>
            <p:txBody>
              <a:bodyPr wrap="square" rtlCol="0">
                <a:spAutoFit/>
              </a:bodyPr>
              <a:lstStyle/>
              <a:p>
                <a:r>
                  <a:rPr lang="zh-CN" altLang="en-US" sz="1500" dirty="0"/>
                  <a:t>     </a:t>
                </a:r>
                <a:r>
                  <a:rPr lang="en-US" altLang="zh-CN" sz="1500" dirty="0"/>
                  <a:t>   for minimize</a:t>
                </a:r>
                <a:r>
                  <a:rPr lang="zh-CN" altLang="en-US" sz="1500" dirty="0"/>
                  <a:t> </a:t>
                </a:r>
                <a:r>
                  <a:rPr lang="en-US" altLang="zh-CN" sz="1500" dirty="0"/>
                  <a:t>problem</a:t>
                </a:r>
                <a:r>
                  <a:rPr lang="zh-CN" altLang="en-US" sz="1500" dirty="0"/>
                  <a:t>，</a:t>
                </a:r>
                <a14:m>
                  <m:oMath xmlns:m="http://schemas.openxmlformats.org/officeDocument/2006/math">
                    <m:r>
                      <a:rPr lang="zh-CN" altLang="en-US" sz="1500" i="1">
                        <a:latin typeface="Cambria Math" panose="02040503050406030204" pitchFamily="18" charset="0"/>
                      </a:rPr>
                      <m:t>𝑐</m:t>
                    </m:r>
                  </m:oMath>
                </a14:m>
                <a:r>
                  <a:rPr lang="zh-CN" altLang="en-US" sz="1500" i="1" dirty="0"/>
                  <a:t>≥</a:t>
                </a:r>
                <a14:m>
                  <m:oMath xmlns:m="http://schemas.openxmlformats.org/officeDocument/2006/math">
                    <m:r>
                      <a:rPr lang="zh-CN" altLang="en-US" sz="1500" i="1">
                        <a:latin typeface="Cambria Math" panose="02040503050406030204" pitchFamily="18" charset="0"/>
                      </a:rPr>
                      <m:t>𝑐</m:t>
                    </m:r>
                  </m:oMath>
                </a14:m>
                <a:r>
                  <a:rPr lang="en-US" altLang="zh-CN" sz="1500" i="1" dirty="0"/>
                  <a:t>*</a:t>
                </a:r>
              </a:p>
              <a:p>
                <a:r>
                  <a:rPr lang="zh-CN" altLang="en-US" sz="1500" dirty="0"/>
                  <a:t>        </a:t>
                </a:r>
                <a:r>
                  <a:rPr lang="en-US" altLang="zh-CN" sz="1500" dirty="0"/>
                  <a:t>for maximize problem</a:t>
                </a:r>
                <a:r>
                  <a:rPr lang="zh-CN" altLang="en-US" sz="1500" dirty="0"/>
                  <a:t>，</a:t>
                </a:r>
                <a14:m>
                  <m:oMath xmlns:m="http://schemas.openxmlformats.org/officeDocument/2006/math">
                    <m:r>
                      <a:rPr lang="zh-CN" altLang="en-US" sz="1500" i="1">
                        <a:latin typeface="Cambria Math" panose="02040503050406030204" pitchFamily="18" charset="0"/>
                      </a:rPr>
                      <m:t>𝑐</m:t>
                    </m:r>
                  </m:oMath>
                </a14:m>
                <a:r>
                  <a:rPr lang="zh-CN" altLang="en-US" sz="1500" i="1" dirty="0"/>
                  <a:t>≤</a:t>
                </a:r>
                <a14:m>
                  <m:oMath xmlns:m="http://schemas.openxmlformats.org/officeDocument/2006/math">
                    <m:r>
                      <a:rPr lang="zh-CN" altLang="en-US" sz="1500" i="1">
                        <a:latin typeface="Cambria Math" panose="02040503050406030204" pitchFamily="18" charset="0"/>
                      </a:rPr>
                      <m:t>𝑐</m:t>
                    </m:r>
                  </m:oMath>
                </a14:m>
                <a:r>
                  <a:rPr lang="en-US" altLang="zh-CN" sz="1500" i="1" dirty="0"/>
                  <a:t>*</a:t>
                </a:r>
              </a:p>
              <a:p>
                <a:pPr marL="214313" indent="-214313">
                  <a:buFont typeface="Arial" panose="020B0604020202020204" pitchFamily="34" charset="0"/>
                  <a:buChar char="•"/>
                </a:pPr>
                <a:endParaRPr lang="zh-CN" altLang="en-US" sz="1350" dirty="0"/>
              </a:p>
            </p:txBody>
          </p:sp>
        </mc:Choice>
        <mc:Fallback xmlns="">
          <p:sp>
            <p:nvSpPr>
              <p:cNvPr id="7" name="文本框 6"/>
              <p:cNvSpPr txBox="1">
                <a:spLocks noRot="1" noChangeAspect="1" noMove="1" noResize="1" noEditPoints="1" noAdjustHandles="1" noChangeArrowheads="1" noChangeShapeType="1" noTextEdit="1"/>
              </p:cNvSpPr>
              <p:nvPr/>
            </p:nvSpPr>
            <p:spPr>
              <a:xfrm>
                <a:off x="5243613" y="3585589"/>
                <a:ext cx="4208488" cy="761747"/>
              </a:xfrm>
              <a:prstGeom prst="rect">
                <a:avLst/>
              </a:prstGeom>
              <a:blipFill>
                <a:blip r:embed="rId6"/>
                <a:stretch>
                  <a:fillRect t="-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914399" y="4106934"/>
                <a:ext cx="7195457" cy="2354491"/>
              </a:xfrm>
              <a:prstGeom prst="rect">
                <a:avLst/>
              </a:prstGeom>
              <a:noFill/>
            </p:spPr>
            <p:txBody>
              <a:bodyPr wrap="square" rtlCol="0">
                <a:spAutoFit/>
              </a:bodyPr>
              <a:lstStyle/>
              <a:p>
                <a14:m>
                  <m:oMath xmlns:m="http://schemas.openxmlformats.org/officeDocument/2006/math">
                    <m:r>
                      <a:rPr lang="en-US" altLang="zh-CN" sz="2100" i="1">
                        <a:latin typeface="Cambria Math" panose="02040503050406030204" pitchFamily="18" charset="0"/>
                      </a:rPr>
                      <m:t>      </m:t>
                    </m:r>
                    <m:r>
                      <a:rPr lang="zh-CN" altLang="en-US" sz="2100" i="1">
                        <a:latin typeface="Cambria Math" panose="02040503050406030204" pitchFamily="18" charset="0"/>
                      </a:rPr>
                      <m:t>𝜂</m:t>
                    </m:r>
                    <m:r>
                      <a:rPr lang="en-US" altLang="zh-CN" sz="2100">
                        <a:latin typeface="Cambria Math" panose="02040503050406030204" pitchFamily="18" charset="0"/>
                      </a:rPr>
                      <m:t>&gt;1</m:t>
                    </m:r>
                    <m:r>
                      <a:rPr lang="zh-CN" altLang="en-US" sz="2100" i="1">
                        <a:latin typeface="Cambria Math" panose="02040503050406030204" pitchFamily="18" charset="0"/>
                      </a:rPr>
                      <m:t>，</m:t>
                    </m:r>
                  </m:oMath>
                </a14:m>
                <a:r>
                  <a:rPr lang="en-US" altLang="zh-CN" sz="2100" dirty="0"/>
                  <a:t>the smaller </a:t>
                </a:r>
                <a14:m>
                  <m:oMath xmlns:m="http://schemas.openxmlformats.org/officeDocument/2006/math">
                    <m:r>
                      <a:rPr lang="zh-CN" altLang="en-US" sz="2100" i="1">
                        <a:latin typeface="Cambria Math" panose="02040503050406030204" pitchFamily="18" charset="0"/>
                      </a:rPr>
                      <m:t>𝜂</m:t>
                    </m:r>
                  </m:oMath>
                </a14:m>
                <a:r>
                  <a:rPr lang="en-US" altLang="zh-CN" sz="2100" dirty="0"/>
                  <a:t>, the better approximate better.</a:t>
                </a:r>
              </a:p>
              <a:p>
                <a:pPr marL="342900" indent="-342900">
                  <a:buFont typeface="Arial" panose="020B0604020202020204" pitchFamily="34" charset="0"/>
                  <a:buChar char="•"/>
                </a:pPr>
                <a:r>
                  <a:rPr lang="en-US" altLang="zh-CN" sz="2100" dirty="0"/>
                  <a:t>Typically, this approximation ratio is a function of the input size of the problem  </a:t>
                </a:r>
                <a14:m>
                  <m:oMath xmlns:m="http://schemas.openxmlformats.org/officeDocument/2006/math">
                    <m:d>
                      <m:dPr>
                        <m:begChr m:val=""/>
                        <m:ctrlPr>
                          <a:rPr lang="zh-CN" altLang="en-US" sz="2100" i="1">
                            <a:latin typeface="Cambria Math" panose="02040503050406030204" pitchFamily="18" charset="0"/>
                          </a:rPr>
                        </m:ctrlPr>
                      </m:dPr>
                      <m:e>
                        <m:r>
                          <a:rPr lang="zh-CN" altLang="en-US" sz="2100" i="1">
                            <a:latin typeface="Cambria Math" panose="02040503050406030204" pitchFamily="18" charset="0"/>
                          </a:rPr>
                          <m:t>𝜌</m:t>
                        </m:r>
                        <m:r>
                          <a:rPr lang="zh-CN" altLang="en-US" sz="2100">
                            <a:latin typeface="Cambria Math" panose="02040503050406030204" pitchFamily="18" charset="0"/>
                          </a:rPr>
                          <m:t>(</m:t>
                        </m:r>
                        <m:r>
                          <a:rPr lang="zh-CN" altLang="en-US" sz="2100" i="1">
                            <a:latin typeface="Cambria Math" panose="02040503050406030204" pitchFamily="18" charset="0"/>
                          </a:rPr>
                          <m:t>𝑛</m:t>
                        </m:r>
                      </m:e>
                    </m:d>
                    <m:r>
                      <a:rPr lang="zh-CN" altLang="en-US" sz="2100" i="1">
                        <a:latin typeface="Cambria Math" panose="02040503050406030204" pitchFamily="18" charset="0"/>
                      </a:rPr>
                      <m:t> </m:t>
                    </m:r>
                  </m:oMath>
                </a14:m>
                <a:r>
                  <a:rPr lang="en-US" altLang="zh-CN" sz="2100" dirty="0"/>
                  <a:t>:</a:t>
                </a:r>
              </a:p>
              <a:p>
                <a:pPr marL="342900" indent="-342900">
                  <a:buFont typeface="Arial" panose="020B0604020202020204" pitchFamily="34" charset="0"/>
                  <a:buChar char="•"/>
                </a:pPr>
                <a:endParaRPr lang="en-US" altLang="zh-CN" sz="2100" dirty="0"/>
              </a:p>
              <a:p>
                <a:endParaRPr lang="en-US" altLang="zh-CN" sz="2100" dirty="0"/>
              </a:p>
              <a:p>
                <a:pPr marL="342900" indent="-342900">
                  <a:buFont typeface="Arial" panose="020B0604020202020204" pitchFamily="34" charset="0"/>
                  <a:buChar char="•"/>
                </a:pPr>
                <a:r>
                  <a:rPr lang="en-US" altLang="zh-CN" sz="2100" dirty="0"/>
                  <a:t>If an algorithm's approximate ratio is reached ρ(n)</a:t>
                </a:r>
                <a:r>
                  <a:rPr lang="zh-CN" altLang="en-US" sz="2100" dirty="0"/>
                  <a:t>，</a:t>
                </a:r>
                <a:r>
                  <a:rPr lang="en-US" altLang="zh-CN" sz="2100" dirty="0"/>
                  <a:t>The algorithm is called ρ(n) Approximate algorithm.</a:t>
                </a:r>
                <a:endParaRPr lang="zh-CN" altLang="en-US" sz="2100" dirty="0"/>
              </a:p>
            </p:txBody>
          </p:sp>
        </mc:Choice>
        <mc:Fallback xmlns="">
          <p:sp>
            <p:nvSpPr>
              <p:cNvPr id="3" name="文本框 2"/>
              <p:cNvSpPr txBox="1">
                <a:spLocks noRot="1" noChangeAspect="1" noMove="1" noResize="1" noEditPoints="1" noAdjustHandles="1" noChangeArrowheads="1" noChangeShapeType="1" noTextEdit="1"/>
              </p:cNvSpPr>
              <p:nvPr/>
            </p:nvSpPr>
            <p:spPr>
              <a:xfrm>
                <a:off x="914399" y="4106934"/>
                <a:ext cx="7195457" cy="2354491"/>
              </a:xfrm>
              <a:prstGeom prst="rect">
                <a:avLst/>
              </a:prstGeom>
              <a:blipFill>
                <a:blip r:embed="rId7"/>
                <a:stretch>
                  <a:fillRect l="-847" t="-1813" b="-41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536371" y="5108023"/>
                <a:ext cx="3254829" cy="6458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100" i="1">
                              <a:latin typeface="Cambria Math" panose="02040503050406030204" pitchFamily="18" charset="0"/>
                            </a:rPr>
                          </m:ctrlPr>
                        </m:dPr>
                        <m:e>
                          <m:r>
                            <m:rPr>
                              <m:sty m:val="p"/>
                            </m:rPr>
                            <a:rPr lang="zh-CN" altLang="en-US" sz="2100">
                              <a:latin typeface="Cambria Math" panose="02040503050406030204" pitchFamily="18" charset="0"/>
                            </a:rPr>
                            <m:t>max</m:t>
                          </m:r>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i="1">
                                  <a:latin typeface="Cambria Math" panose="02040503050406030204" pitchFamily="18" charset="0"/>
                                </a:rPr>
                                <m:t>𝑐</m:t>
                              </m:r>
                            </m:num>
                            <m:den>
                              <m:r>
                                <a:rPr lang="zh-CN" altLang="en-US" sz="2100" i="1">
                                  <a:latin typeface="Cambria Math" panose="02040503050406030204" pitchFamily="18" charset="0"/>
                                </a:rPr>
                                <m:t>𝑐</m:t>
                              </m:r>
                              <m:r>
                                <a:rPr lang="zh-CN" altLang="en-US" sz="2100">
                                  <a:latin typeface="Cambria Math" panose="02040503050406030204" pitchFamily="18" charset="0"/>
                                </a:rPr>
                                <m:t>∗</m:t>
                              </m:r>
                            </m:den>
                          </m:f>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i="1">
                                  <a:latin typeface="Cambria Math" panose="02040503050406030204" pitchFamily="18" charset="0"/>
                                </a:rPr>
                                <m:t>𝑐</m:t>
                              </m:r>
                              <m:r>
                                <a:rPr lang="zh-CN" altLang="en-US" sz="2100">
                                  <a:latin typeface="Cambria Math" panose="02040503050406030204" pitchFamily="18" charset="0"/>
                                </a:rPr>
                                <m:t>∗</m:t>
                              </m:r>
                            </m:num>
                            <m:den>
                              <m:r>
                                <a:rPr lang="zh-CN" altLang="en-US" sz="2100" i="1">
                                  <a:latin typeface="Cambria Math" panose="02040503050406030204" pitchFamily="18" charset="0"/>
                                </a:rPr>
                                <m:t>𝑐</m:t>
                              </m:r>
                            </m:den>
                          </m:f>
                        </m:e>
                      </m:d>
                      <m:r>
                        <a:rPr lang="zh-CN" altLang="en-US" sz="2100">
                          <a:latin typeface="Cambria Math" panose="02040503050406030204" pitchFamily="18" charset="0"/>
                        </a:rPr>
                        <m:t>≤</m:t>
                      </m:r>
                      <m:d>
                        <m:dPr>
                          <m:begChr m:val=""/>
                          <m:ctrlPr>
                            <a:rPr lang="zh-CN" altLang="en-US" sz="2100" i="1">
                              <a:latin typeface="Cambria Math" panose="02040503050406030204" pitchFamily="18" charset="0"/>
                            </a:rPr>
                          </m:ctrlPr>
                        </m:dPr>
                        <m:e>
                          <m:r>
                            <a:rPr lang="zh-CN" altLang="en-US" sz="2100" i="1">
                              <a:latin typeface="Cambria Math" panose="02040503050406030204" pitchFamily="18" charset="0"/>
                            </a:rPr>
                            <m:t>𝜌</m:t>
                          </m:r>
                          <m:r>
                            <a:rPr lang="zh-CN" altLang="en-US" sz="2100">
                              <a:latin typeface="Cambria Math" panose="02040503050406030204" pitchFamily="18" charset="0"/>
                            </a:rPr>
                            <m:t>(</m:t>
                          </m:r>
                          <m:r>
                            <a:rPr lang="zh-CN" altLang="en-US" sz="2100" i="1">
                              <a:latin typeface="Cambria Math" panose="02040503050406030204" pitchFamily="18" charset="0"/>
                            </a:rPr>
                            <m:t>𝑛</m:t>
                          </m:r>
                        </m:e>
                      </m:d>
                    </m:oMath>
                  </m:oMathPara>
                </a14:m>
                <a:endParaRPr lang="zh-CN" altLang="en-US" sz="21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536371" y="5108023"/>
                <a:ext cx="3254829" cy="645818"/>
              </a:xfrm>
              <a:prstGeom prst="rect">
                <a:avLst/>
              </a:prstGeom>
              <a:blipFill>
                <a:blip r:embed="rId8"/>
                <a:stretch>
                  <a:fillRect/>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5" name="文本框 4"/>
          <p:cNvSpPr txBox="1"/>
          <p:nvPr/>
        </p:nvSpPr>
        <p:spPr>
          <a:xfrm>
            <a:off x="370115" y="1034560"/>
            <a:ext cx="8491387" cy="1006429"/>
          </a:xfrm>
          <a:prstGeom prst="rect">
            <a:avLst/>
          </a:prstGeom>
          <a:noFill/>
        </p:spPr>
        <p:txBody>
          <a:bodyPr wrap="square" rtlCol="0">
            <a:spAutoFit/>
          </a:bodyPr>
          <a:lstStyle/>
          <a:p>
            <a:pPr>
              <a:lnSpc>
                <a:spcPct val="90000"/>
              </a:lnSpc>
              <a:spcBef>
                <a:spcPct val="0"/>
              </a:spcBef>
            </a:pPr>
            <a:r>
              <a:rPr lang="en-US" altLang="zh-CN" sz="3300" dirty="0">
                <a:latin typeface="+mj-lt"/>
                <a:ea typeface="+mj-ea"/>
                <a:cs typeface="+mj-cs"/>
              </a:rPr>
              <a:t>Approximate the performance of the algorithm
</a:t>
            </a:r>
            <a:endParaRPr lang="zh-CN" altLang="en-US" sz="1350" dirty="0"/>
          </a:p>
        </p:txBody>
      </p:sp>
      <p:sp>
        <p:nvSpPr>
          <p:cNvPr id="7" name="文本框 6"/>
          <p:cNvSpPr txBox="1"/>
          <p:nvPr/>
        </p:nvSpPr>
        <p:spPr>
          <a:xfrm>
            <a:off x="500742" y="1938428"/>
            <a:ext cx="7075715" cy="738664"/>
          </a:xfrm>
          <a:prstGeom prst="rect">
            <a:avLst/>
          </a:prstGeom>
          <a:noFill/>
        </p:spPr>
        <p:txBody>
          <a:bodyPr wrap="square" rtlCol="0">
            <a:spAutoFit/>
          </a:bodyPr>
          <a:lstStyle/>
          <a:p>
            <a:pPr marL="342900" indent="-342900">
              <a:buFont typeface="Arial" panose="020B0604020202020204" pitchFamily="34" charset="0"/>
              <a:buChar char="•"/>
            </a:pPr>
            <a:r>
              <a:rPr lang="en-US" altLang="zh-CN" sz="2100" dirty="0"/>
              <a:t>Approximate the relative error of the algorithm λ</a:t>
            </a:r>
            <a:r>
              <a:rPr lang="zh-CN" altLang="en-US" sz="2100" dirty="0"/>
              <a:t>：</a:t>
            </a:r>
            <a:endParaRPr lang="en-US" altLang="zh-CN" sz="2100" dirty="0"/>
          </a:p>
          <a:p>
            <a:endParaRPr lang="en-US" altLang="zh-CN" sz="2100" dirty="0"/>
          </a:p>
        </p:txBody>
      </p:sp>
      <p:pic>
        <p:nvPicPr>
          <p:cNvPr id="11" name="图片 10"/>
          <p:cNvPicPr>
            <a:picLocks noChangeAspect="1"/>
          </p:cNvPicPr>
          <p:nvPr/>
        </p:nvPicPr>
        <p:blipFill>
          <a:blip r:embed="rId4"/>
          <a:stretch>
            <a:fillRect/>
          </a:stretch>
        </p:blipFill>
        <p:spPr>
          <a:xfrm>
            <a:off x="3554698" y="2308742"/>
            <a:ext cx="1143000" cy="847008"/>
          </a:xfrm>
          <a:prstGeom prst="rect">
            <a:avLst/>
          </a:prstGeom>
        </p:spPr>
      </p:pic>
      <p:sp>
        <p:nvSpPr>
          <p:cNvPr id="12" name="文本框 11"/>
          <p:cNvSpPr txBox="1"/>
          <p:nvPr/>
        </p:nvSpPr>
        <p:spPr>
          <a:xfrm>
            <a:off x="554640" y="3093062"/>
            <a:ext cx="7223337" cy="2031325"/>
          </a:xfrm>
          <a:prstGeom prst="rect">
            <a:avLst/>
          </a:prstGeom>
          <a:noFill/>
        </p:spPr>
        <p:txBody>
          <a:bodyPr wrap="square" rtlCol="0">
            <a:spAutoFit/>
          </a:bodyPr>
          <a:lstStyle/>
          <a:p>
            <a:r>
              <a:rPr lang="en-US" altLang="zh-CN" sz="2100" dirty="0"/>
              <a:t>      - λ denote the degree to which an approximate optimal solution differs from an optimal solution</a:t>
            </a:r>
          </a:p>
          <a:p>
            <a:endParaRPr lang="en-US" altLang="zh-CN" sz="2100" dirty="0"/>
          </a:p>
          <a:p>
            <a:pPr marL="342900" indent="-342900">
              <a:buFont typeface="Arial" panose="020B0604020202020204" pitchFamily="34" charset="0"/>
              <a:buChar char="•"/>
            </a:pPr>
            <a:r>
              <a:rPr lang="en-US" altLang="zh-CN" sz="2100" dirty="0"/>
              <a:t>If the input size of the problem is n</a:t>
            </a:r>
            <a:r>
              <a:rPr lang="zh-CN" altLang="en-US" sz="2100" dirty="0"/>
              <a:t>，</a:t>
            </a:r>
            <a:r>
              <a:rPr lang="en-US" altLang="zh-CN" sz="2100" dirty="0"/>
              <a:t>and exist a function ε(n)</a:t>
            </a:r>
            <a:r>
              <a:rPr lang="zh-CN" altLang="en-US" sz="2100" dirty="0"/>
              <a:t> </a:t>
            </a:r>
            <a:r>
              <a:rPr lang="en-US" altLang="zh-CN" sz="2100" dirty="0"/>
              <a:t>where</a:t>
            </a:r>
            <a:r>
              <a:rPr lang="zh-CN" altLang="en-US" sz="2100" dirty="0"/>
              <a:t>：</a:t>
            </a:r>
            <a:endParaRPr lang="en-US" altLang="zh-CN" sz="2100" dirty="0"/>
          </a:p>
          <a:p>
            <a:pPr marL="342900" indent="-342900">
              <a:buFont typeface="Arial" panose="020B0604020202020204" pitchFamily="34" charset="0"/>
              <a:buChar char="•"/>
            </a:pPr>
            <a:endParaRPr lang="en-US" altLang="zh-CN" sz="2100" dirty="0"/>
          </a:p>
        </p:txBody>
      </p:sp>
      <p:pic>
        <p:nvPicPr>
          <p:cNvPr id="13" name="图片 12"/>
          <p:cNvPicPr>
            <a:picLocks noChangeAspect="1"/>
          </p:cNvPicPr>
          <p:nvPr/>
        </p:nvPicPr>
        <p:blipFill>
          <a:blip r:embed="rId5"/>
          <a:stretch>
            <a:fillRect/>
          </a:stretch>
        </p:blipFill>
        <p:spPr>
          <a:xfrm>
            <a:off x="3636225" y="4446761"/>
            <a:ext cx="1469572" cy="828008"/>
          </a:xfrm>
          <a:prstGeom prst="rect">
            <a:avLst/>
          </a:prstGeom>
        </p:spPr>
      </p:pic>
      <mc:AlternateContent xmlns:mc="http://schemas.openxmlformats.org/markup-compatibility/2006" xmlns:a14="http://schemas.microsoft.com/office/drawing/2010/main">
        <mc:Choice Requires="a14">
          <p:sp>
            <p:nvSpPr>
              <p:cNvPr id="14" name="文本框 13"/>
              <p:cNvSpPr txBox="1"/>
              <p:nvPr/>
            </p:nvSpPr>
            <p:spPr>
              <a:xfrm>
                <a:off x="554639" y="5241832"/>
                <a:ext cx="7288385" cy="738664"/>
              </a:xfrm>
              <a:prstGeom prst="rect">
                <a:avLst/>
              </a:prstGeom>
              <a:noFill/>
            </p:spPr>
            <p:txBody>
              <a:bodyPr wrap="square" rtlCol="0">
                <a:spAutoFit/>
              </a:bodyPr>
              <a:lstStyle/>
              <a:p>
                <a:r>
                  <a:rPr lang="en-US" altLang="zh-CN" sz="2100" dirty="0"/>
                  <a:t>      </a:t>
                </a:r>
                <a14:m>
                  <m:oMath xmlns:m="http://schemas.openxmlformats.org/officeDocument/2006/math">
                    <m:d>
                      <m:dPr>
                        <m:begChr m:val=""/>
                        <m:ctrlPr>
                          <a:rPr lang="zh-CN" altLang="en-US" sz="2100" i="1">
                            <a:latin typeface="Cambria Math" panose="02040503050406030204" pitchFamily="18" charset="0"/>
                          </a:rPr>
                        </m:ctrlPr>
                      </m:dPr>
                      <m:e>
                        <m:r>
                          <a:rPr lang="zh-CN" altLang="en-US" sz="2100" i="1">
                            <a:latin typeface="Cambria Math" panose="02040503050406030204" pitchFamily="18" charset="0"/>
                          </a:rPr>
                          <m:t>𝜀</m:t>
                        </m:r>
                        <m:r>
                          <a:rPr lang="zh-CN" altLang="en-US" sz="2100">
                            <a:latin typeface="Cambria Math" panose="02040503050406030204" pitchFamily="18" charset="0"/>
                          </a:rPr>
                          <m:t>(</m:t>
                        </m:r>
                        <m:r>
                          <a:rPr lang="zh-CN" altLang="en-US" sz="2100" i="1">
                            <a:latin typeface="Cambria Math" panose="02040503050406030204" pitchFamily="18" charset="0"/>
                          </a:rPr>
                          <m:t>𝑛</m:t>
                        </m:r>
                      </m:e>
                    </m:d>
                  </m:oMath>
                </a14:m>
                <a:r>
                  <a:rPr lang="en-US" altLang="zh-CN" sz="2100" dirty="0"/>
                  <a:t> is called the relative error bound of the approximation algorithm, And</a:t>
                </a:r>
                <a:r>
                  <a:rPr lang="zh-CN" altLang="en-US" sz="2100" dirty="0"/>
                  <a:t>：</a:t>
                </a:r>
                <a:endParaRPr lang="en-US" altLang="zh-CN" sz="21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54639" y="5241832"/>
                <a:ext cx="7288385" cy="738664"/>
              </a:xfrm>
              <a:prstGeom prst="rect">
                <a:avLst/>
              </a:prstGeom>
              <a:blipFill>
                <a:blip r:embed="rId6"/>
                <a:stretch>
                  <a:fillRect l="-1003" t="-71074" b="-66942"/>
                </a:stretch>
              </a:blipFill>
            </p:spPr>
            <p:txBody>
              <a:bodyPr/>
              <a:lstStyle/>
              <a:p>
                <a:r>
                  <a:rPr lang="zh-CN" altLang="en-US">
                    <a:noFill/>
                  </a:rPr>
                  <a:t> </a:t>
                </a:r>
              </a:p>
            </p:txBody>
          </p:sp>
        </mc:Fallback>
      </mc:AlternateContent>
      <p:pic>
        <p:nvPicPr>
          <p:cNvPr id="16" name="图片 15"/>
          <p:cNvPicPr>
            <a:picLocks noChangeAspect="1"/>
          </p:cNvPicPr>
          <p:nvPr/>
        </p:nvPicPr>
        <p:blipFill>
          <a:blip r:embed="rId7"/>
          <a:stretch>
            <a:fillRect/>
          </a:stretch>
        </p:blipFill>
        <p:spPr>
          <a:xfrm>
            <a:off x="3228641" y="5892220"/>
            <a:ext cx="1795114" cy="4203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28649" y="1825625"/>
            <a:ext cx="7995234" cy="4591953"/>
          </a:xfrm>
        </p:spPr>
        <p:txBody>
          <a:bodyPr>
            <a:normAutofit/>
          </a:bodyPr>
          <a:lstStyle/>
          <a:p>
            <a:r>
              <a:rPr lang="en-US" altLang="zh-CN" sz="1800" dirty="0"/>
              <a:t>Question</a:t>
            </a:r>
            <a:r>
              <a:rPr lang="zh-CN" altLang="en-US" sz="1800" dirty="0"/>
              <a:t>：</a:t>
            </a:r>
            <a:r>
              <a:rPr lang="en-US" altLang="zh-CN" sz="1800" dirty="0"/>
              <a:t>The vertex cover of the undirected graph G=(V,E) is a subset V'⊆V of its vertex set V, so that if (</a:t>
            </a:r>
            <a:r>
              <a:rPr lang="en-US" altLang="zh-CN" sz="1800" dirty="0" err="1"/>
              <a:t>u,v</a:t>
            </a:r>
            <a:r>
              <a:rPr lang="en-US" altLang="zh-CN" sz="1800" dirty="0"/>
              <a:t>) is an edge of G, then </a:t>
            </a:r>
            <a:r>
              <a:rPr lang="en-US" altLang="zh-CN" sz="1800" dirty="0" err="1"/>
              <a:t>v∈V</a:t>
            </a:r>
            <a:r>
              <a:rPr lang="en-US" altLang="zh-CN" sz="1800" dirty="0"/>
              <a:t>' or </a:t>
            </a:r>
            <a:r>
              <a:rPr lang="en-US" altLang="zh-CN" sz="1800" dirty="0" err="1"/>
              <a:t>u∈V</a:t>
            </a:r>
            <a:r>
              <a:rPr lang="en-US" altLang="zh-CN" sz="1800" dirty="0"/>
              <a:t> '. The size of the vertex cover </a:t>
            </a:r>
            <a:r>
              <a:rPr lang="en-US" altLang="zh-CN" sz="1800" dirty="0" err="1"/>
              <a:t>V'is</a:t>
            </a:r>
            <a:r>
              <a:rPr lang="en-US" altLang="zh-CN" sz="1800" dirty="0"/>
              <a:t> the number of vertices it contains |V'|.</a:t>
            </a:r>
          </a:p>
          <a:p>
            <a:r>
              <a:rPr lang="en-US" altLang="zh-CN" sz="1800" dirty="0"/>
              <a:t>Vertex cover problem: find the smallest vertex cover</a:t>
            </a:r>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endParaRPr lang="en-US" altLang="zh-CN" sz="1800" dirty="0"/>
          </a:p>
          <a:p>
            <a:pPr marL="0" indent="0">
              <a:buNone/>
            </a:pPr>
            <a:endParaRPr lang="en-US" altLang="zh-CN" sz="1800" dirty="0"/>
          </a:p>
          <a:p>
            <a:r>
              <a:rPr lang="en-US" altLang="zh-CN" sz="1800" dirty="0"/>
              <a:t>What is the time complexity of the algorithm?   O(V+E)</a:t>
            </a:r>
          </a:p>
          <a:p>
            <a:endParaRPr lang="zh-CN" altLang="en-US" dirty="0"/>
          </a:p>
        </p:txBody>
      </p:sp>
      <p:sp>
        <p:nvSpPr>
          <p:cNvPr id="4" name="Text Box 12"/>
          <p:cNvSpPr txBox="1">
            <a:spLocks noChangeArrowheads="1"/>
          </p:cNvSpPr>
          <p:nvPr/>
        </p:nvSpPr>
        <p:spPr bwMode="auto">
          <a:xfrm>
            <a:off x="628650" y="2933834"/>
            <a:ext cx="5519389"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1500" b="1" dirty="0">
                <a:latin typeface="楷体_GB2312" pitchFamily="49" charset="-122"/>
                <a:ea typeface="楷体_GB2312" pitchFamily="49" charset="-122"/>
              </a:rPr>
              <a:t> </a:t>
            </a:r>
            <a:r>
              <a:rPr lang="en-US" altLang="zh-CN" sz="1500" b="1" dirty="0">
                <a:latin typeface="楷体_GB2312" pitchFamily="49" charset="-122"/>
                <a:ea typeface="楷体_GB2312" pitchFamily="49" charset="-122"/>
              </a:rPr>
              <a:t>VertexSet ApproxVertexCover ( Graph G )</a:t>
            </a:r>
          </a:p>
          <a:p>
            <a:pPr algn="just" eaLnBrk="1" hangingPunct="1">
              <a:buFontTx/>
              <a:buNone/>
            </a:pPr>
            <a:r>
              <a:rPr lang="en-US" altLang="zh-CN" sz="1500" b="1" dirty="0">
                <a:latin typeface="楷体_GB2312" pitchFamily="49" charset="-122"/>
                <a:ea typeface="楷体_GB2312" pitchFamily="49" charset="-122"/>
              </a:rPr>
              <a:t>{    </a:t>
            </a:r>
            <a:r>
              <a:rPr lang="en-US" altLang="zh-CN" sz="1500" b="1" dirty="0" err="1">
                <a:latin typeface="楷体_GB2312" pitchFamily="49" charset="-122"/>
                <a:ea typeface="楷体_GB2312" pitchFamily="49" charset="-122"/>
              </a:rPr>
              <a:t>Cset</a:t>
            </a:r>
            <a:r>
              <a:rPr lang="en-US" altLang="zh-CN" sz="1500" b="1" dirty="0">
                <a:latin typeface="楷体_GB2312" pitchFamily="49" charset="-122"/>
                <a:ea typeface="楷体_GB2312" pitchFamily="49" charset="-122"/>
              </a:rPr>
              <a:t>=</a:t>
            </a:r>
            <a:r>
              <a:rPr lang="en-US" altLang="zh-CN" sz="1500" b="1" dirty="0">
                <a:latin typeface="楷体_GB2312" pitchFamily="49" charset="-122"/>
                <a:ea typeface="楷体_GB2312" pitchFamily="49" charset="-122"/>
                <a:sym typeface="Symbol" panose="05050102010706020507" pitchFamily="18" charset="2"/>
              </a:rPr>
              <a:t></a:t>
            </a:r>
            <a:r>
              <a:rPr lang="en-US" altLang="zh-CN" sz="1500" b="1" dirty="0">
                <a:latin typeface="楷体_GB2312" pitchFamily="49" charset="-122"/>
                <a:ea typeface="楷体_GB2312" pitchFamily="49" charset="-122"/>
              </a:rPr>
              <a:t>；</a:t>
            </a:r>
          </a:p>
          <a:p>
            <a:pPr algn="just" eaLnBrk="1" hangingPunct="1">
              <a:buFontTx/>
              <a:buNone/>
            </a:pPr>
            <a:r>
              <a:rPr lang="en-US" altLang="zh-CN" sz="1500" b="1" dirty="0">
                <a:latin typeface="楷体_GB2312" pitchFamily="49" charset="-122"/>
                <a:ea typeface="楷体_GB2312" pitchFamily="49" charset="-122"/>
              </a:rPr>
              <a:t>     E1=E；</a:t>
            </a:r>
          </a:p>
          <a:p>
            <a:pPr algn="just" eaLnBrk="1" hangingPunct="1">
              <a:buFontTx/>
              <a:buNone/>
            </a:pPr>
            <a:r>
              <a:rPr lang="en-US" altLang="zh-CN" sz="1500" b="1" dirty="0">
                <a:latin typeface="楷体_GB2312" pitchFamily="49" charset="-122"/>
                <a:ea typeface="楷体_GB2312" pitchFamily="49" charset="-122"/>
              </a:rPr>
              <a:t>     while (E1 != </a:t>
            </a:r>
            <a:r>
              <a:rPr lang="en-US" altLang="zh-CN" sz="1500" b="1" dirty="0">
                <a:latin typeface="楷体_GB2312" pitchFamily="49" charset="-122"/>
                <a:ea typeface="楷体_GB2312" pitchFamily="49" charset="-122"/>
                <a:sym typeface="Symbol" panose="05050102010706020507" pitchFamily="18" charset="2"/>
              </a:rPr>
              <a:t></a:t>
            </a:r>
            <a:r>
              <a:rPr lang="en-US" altLang="zh-CN" sz="1500" b="1" dirty="0">
                <a:latin typeface="楷体_GB2312" pitchFamily="49" charset="-122"/>
                <a:ea typeface="楷体_GB2312" pitchFamily="49" charset="-122"/>
              </a:rPr>
              <a:t>) {</a:t>
            </a:r>
          </a:p>
          <a:p>
            <a:pPr algn="just">
              <a:buNone/>
            </a:pPr>
            <a:r>
              <a:rPr lang="en-US" altLang="zh-CN" sz="1500" b="1" dirty="0">
                <a:latin typeface="楷体_GB2312" pitchFamily="49" charset="-122"/>
                <a:ea typeface="楷体_GB2312" pitchFamily="49" charset="-122"/>
              </a:rPr>
              <a:t>     	Take any edge e=(</a:t>
            </a:r>
            <a:r>
              <a:rPr lang="en-US" altLang="zh-CN" sz="1500" b="1" dirty="0" err="1">
                <a:latin typeface="楷体_GB2312" pitchFamily="49" charset="-122"/>
                <a:ea typeface="楷体_GB2312" pitchFamily="49" charset="-122"/>
              </a:rPr>
              <a:t>u,v</a:t>
            </a:r>
            <a:r>
              <a:rPr lang="en-US" altLang="zh-CN" sz="1500" b="1" dirty="0">
                <a:latin typeface="楷体_GB2312" pitchFamily="49" charset="-122"/>
                <a:ea typeface="楷体_GB2312" pitchFamily="49" charset="-122"/>
              </a:rPr>
              <a:t>) from E1 ；</a:t>
            </a:r>
          </a:p>
          <a:p>
            <a:pPr algn="just" eaLnBrk="1" hangingPunct="1">
              <a:buFontTx/>
              <a:buNone/>
            </a:pPr>
            <a:r>
              <a:rPr lang="en-US" altLang="zh-CN" sz="1500" b="1" dirty="0">
                <a:latin typeface="楷体_GB2312" pitchFamily="49" charset="-122"/>
                <a:ea typeface="楷体_GB2312" pitchFamily="49" charset="-122"/>
              </a:rPr>
              <a:t>        </a:t>
            </a:r>
            <a:r>
              <a:rPr lang="en-US" altLang="zh-CN" sz="1500" b="1" dirty="0" err="1">
                <a:latin typeface="楷体_GB2312" pitchFamily="49" charset="-122"/>
                <a:ea typeface="楷体_GB2312" pitchFamily="49" charset="-122"/>
              </a:rPr>
              <a:t>Cset</a:t>
            </a:r>
            <a:r>
              <a:rPr lang="en-US" altLang="zh-CN" sz="1500" b="1" dirty="0">
                <a:latin typeface="楷体_GB2312" pitchFamily="49" charset="-122"/>
                <a:ea typeface="楷体_GB2312" pitchFamily="49" charset="-122"/>
              </a:rPr>
              <a:t>=</a:t>
            </a:r>
            <a:r>
              <a:rPr lang="en-US" altLang="zh-CN" sz="1500" b="1" dirty="0" err="1">
                <a:latin typeface="楷体_GB2312" pitchFamily="49" charset="-122"/>
                <a:ea typeface="楷体_GB2312" pitchFamily="49" charset="-122"/>
              </a:rPr>
              <a:t>Cset</a:t>
            </a:r>
            <a:r>
              <a:rPr lang="en-US" altLang="zh-CN" sz="1500" b="1" dirty="0">
                <a:latin typeface="楷体_GB2312" pitchFamily="49" charset="-122"/>
                <a:ea typeface="楷体_GB2312" pitchFamily="49" charset="-122"/>
              </a:rPr>
              <a:t>∪{</a:t>
            </a:r>
            <a:r>
              <a:rPr lang="en-US" altLang="zh-CN" sz="1500" b="1" dirty="0" err="1">
                <a:latin typeface="楷体_GB2312" pitchFamily="49" charset="-122"/>
                <a:ea typeface="楷体_GB2312" pitchFamily="49" charset="-122"/>
              </a:rPr>
              <a:t>u,v</a:t>
            </a:r>
            <a:r>
              <a:rPr lang="en-US" altLang="zh-CN" sz="1500" b="1" dirty="0">
                <a:latin typeface="楷体_GB2312" pitchFamily="49" charset="-122"/>
                <a:ea typeface="楷体_GB2312" pitchFamily="49" charset="-122"/>
              </a:rPr>
              <a:t>}；</a:t>
            </a:r>
          </a:p>
          <a:p>
            <a:pPr algn="just">
              <a:buNone/>
            </a:pPr>
            <a:r>
              <a:rPr lang="en-US" altLang="zh-CN" sz="1500" b="1" dirty="0">
                <a:latin typeface="楷体_GB2312" pitchFamily="49" charset="-122"/>
                <a:ea typeface="楷体_GB2312" pitchFamily="49" charset="-122"/>
              </a:rPr>
              <a:t>     	Delete all edges associated with u and v from E1</a:t>
            </a:r>
            <a:r>
              <a:rPr lang="zh-CN" altLang="en-US" sz="1500" b="1" dirty="0">
                <a:latin typeface="楷体_GB2312" pitchFamily="49" charset="-122"/>
                <a:ea typeface="楷体_GB2312" pitchFamily="49" charset="-122"/>
              </a:rPr>
              <a:t>；</a:t>
            </a:r>
          </a:p>
          <a:p>
            <a:pPr algn="just" eaLnBrk="1" hangingPunct="1">
              <a:buFontTx/>
              <a:buNone/>
            </a:pPr>
            <a:r>
              <a:rPr lang="zh-CN" altLang="en-US" sz="1500" b="1" dirty="0">
                <a:latin typeface="楷体_GB2312" pitchFamily="49" charset="-122"/>
                <a:ea typeface="楷体_GB2312" pitchFamily="49" charset="-122"/>
              </a:rPr>
              <a:t>     }</a:t>
            </a:r>
          </a:p>
          <a:p>
            <a:pPr algn="just" eaLnBrk="1" hangingPunct="1">
              <a:buFontTx/>
              <a:buNone/>
            </a:pPr>
            <a:r>
              <a:rPr lang="zh-CN" altLang="en-US" sz="1500" b="1" dirty="0">
                <a:latin typeface="楷体_GB2312" pitchFamily="49" charset="-122"/>
                <a:ea typeface="楷体_GB2312" pitchFamily="49" charset="-122"/>
              </a:rPr>
              <a:t>     </a:t>
            </a:r>
            <a:r>
              <a:rPr lang="en-US" altLang="zh-CN" sz="1500" b="1" dirty="0">
                <a:latin typeface="楷体_GB2312" pitchFamily="49" charset="-122"/>
                <a:ea typeface="楷体_GB2312" pitchFamily="49" charset="-122"/>
              </a:rPr>
              <a:t>return </a:t>
            </a:r>
            <a:r>
              <a:rPr lang="en-US" altLang="zh-CN" sz="1500" b="1" dirty="0" err="1">
                <a:latin typeface="楷体_GB2312" pitchFamily="49" charset="-122"/>
                <a:ea typeface="楷体_GB2312" pitchFamily="49" charset="-122"/>
              </a:rPr>
              <a:t>Cset</a:t>
            </a:r>
            <a:endParaRPr lang="en-US" altLang="zh-CN" sz="1500" b="1" dirty="0">
              <a:latin typeface="楷体_GB2312" pitchFamily="49" charset="-122"/>
              <a:ea typeface="楷体_GB2312" pitchFamily="49" charset="-122"/>
            </a:endParaRPr>
          </a:p>
          <a:p>
            <a:pPr algn="just" eaLnBrk="1" hangingPunct="1">
              <a:buFontTx/>
              <a:buNone/>
            </a:pPr>
            <a:r>
              <a:rPr lang="en-US" altLang="zh-CN" sz="1500" b="1" dirty="0">
                <a:latin typeface="楷体_GB2312" pitchFamily="49" charset="-122"/>
                <a:ea typeface="楷体_GB2312" pitchFamily="49" charset="-122"/>
              </a:rPr>
              <a:t>} </a:t>
            </a:r>
            <a:endParaRPr lang="zh-CN" altLang="en-US" sz="1500" b="1" dirty="0">
              <a:latin typeface="楷体_GB2312" pitchFamily="49" charset="-122"/>
              <a:ea typeface="楷体_GB2312" pitchFamily="49" charset="-122"/>
            </a:endParaRPr>
          </a:p>
        </p:txBody>
      </p:sp>
      <p:sp>
        <p:nvSpPr>
          <p:cNvPr id="5" name="AutoShape 14"/>
          <p:cNvSpPr>
            <a:spLocks noChangeArrowheads="1"/>
          </p:cNvSpPr>
          <p:nvPr/>
        </p:nvSpPr>
        <p:spPr bwMode="auto">
          <a:xfrm>
            <a:off x="6032109" y="2743200"/>
            <a:ext cx="2837659" cy="3479363"/>
          </a:xfrm>
          <a:prstGeom prst="wedgeRoundRectCallout">
            <a:avLst>
              <a:gd name="adj1" fmla="val -98931"/>
              <a:gd name="adj2" fmla="val -33278"/>
              <a:gd name="adj3" fmla="val 16667"/>
            </a:avLst>
          </a:prstGeom>
          <a:solidFill>
            <a:schemeClr val="accent1">
              <a:lumMod val="20000"/>
              <a:lumOff val="80000"/>
            </a:schemeClr>
          </a:solidFill>
          <a:ln w="6350">
            <a:solidFill>
              <a:schemeClr val="hlink"/>
            </a:solidFill>
            <a:miter lim="800000"/>
          </a:ln>
          <a:effec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kumimoji="0" lang="en-US" altLang="zh-CN" sz="1600" b="1" dirty="0" err="1">
                <a:latin typeface="宋体" panose="02010600030101010101" pitchFamily="2" charset="-122"/>
              </a:rPr>
              <a:t>Cset</a:t>
            </a:r>
            <a:r>
              <a:rPr kumimoji="0" lang="en-US" altLang="zh-CN" sz="1600" b="1" dirty="0">
                <a:latin typeface="宋体" panose="02010600030101010101" pitchFamily="2" charset="-122"/>
              </a:rPr>
              <a:t> is used to store the vertices in the vertex cover. Initially empty, continue to select one side (u, v) from the edge set E1, add the end points of the edge to </a:t>
            </a:r>
            <a:r>
              <a:rPr kumimoji="0" lang="en-US" altLang="zh-CN" sz="1600" b="1" dirty="0" err="1">
                <a:latin typeface="宋体" panose="02010600030101010101" pitchFamily="2" charset="-122"/>
              </a:rPr>
              <a:t>Cset</a:t>
            </a:r>
            <a:r>
              <a:rPr kumimoji="0" lang="en-US" altLang="zh-CN" sz="1600" b="1" dirty="0">
                <a:latin typeface="宋体" panose="02010600030101010101" pitchFamily="2" charset="-122"/>
              </a:rPr>
              <a:t>, and delete the edges covered by u and v in E1 until </a:t>
            </a:r>
            <a:r>
              <a:rPr kumimoji="0" lang="en-US" altLang="zh-CN" sz="1600" b="1" dirty="0" err="1">
                <a:latin typeface="宋体" panose="02010600030101010101" pitchFamily="2" charset="-122"/>
              </a:rPr>
              <a:t>Cset</a:t>
            </a:r>
            <a:r>
              <a:rPr kumimoji="0" lang="en-US" altLang="zh-CN" sz="1600" b="1" dirty="0">
                <a:latin typeface="宋体" panose="02010600030101010101" pitchFamily="2" charset="-122"/>
              </a:rPr>
              <a:t> has covered all edges. That is, E1 is empty.</a:t>
            </a:r>
            <a:endParaRPr kumimoji="0" lang="zh-CN" altLang="en-US" sz="1600" b="1" dirty="0">
              <a:latin typeface="宋体" panose="02010600030101010101" pitchFamily="2" charset="-122"/>
            </a:endParaRPr>
          </a:p>
        </p:txBody>
      </p:sp>
      <p:sp>
        <p:nvSpPr>
          <p:cNvPr id="9" name="标题 1">
            <a:extLst>
              <a:ext uri="{FF2B5EF4-FFF2-40B4-BE49-F238E27FC236}">
                <a16:creationId xmlns:a16="http://schemas.microsoft.com/office/drawing/2014/main" id="{9C271B0F-12D6-4978-8FEE-2060AF93BADF}"/>
              </a:ext>
            </a:extLst>
          </p:cNvPr>
          <p:cNvSpPr>
            <a:spLocks noGrp="1"/>
          </p:cNvSpPr>
          <p:nvPr>
            <p:ph type="title"/>
          </p:nvPr>
        </p:nvSpPr>
        <p:spPr>
          <a:xfrm>
            <a:off x="628649" y="401312"/>
            <a:ext cx="8241119" cy="1413396"/>
          </a:xfrm>
        </p:spPr>
        <p:txBody>
          <a:bodyPr>
            <a:normAutofit fontScale="90000"/>
          </a:bodyPr>
          <a:lstStyle/>
          <a:p>
            <a:r>
              <a:rPr lang="en-US" altLang="zh-CN" sz="4000" dirty="0"/>
              <a:t>Examples of approximate algorithms </a:t>
            </a:r>
            <a:br>
              <a:rPr lang="en-US" altLang="zh-CN" sz="4000" dirty="0"/>
            </a:br>
            <a:r>
              <a:rPr lang="en-US" altLang="zh-CN" sz="4000" dirty="0"/>
              <a:t>                                 ——vertex coverage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ldLvl="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3"/>
          <a:stretch>
            <a:fillRect/>
          </a:stretch>
        </p:blipFill>
        <p:spPr>
          <a:xfrm>
            <a:off x="0" y="0"/>
            <a:ext cx="9144635" cy="6848475"/>
          </a:xfrm>
          <a:prstGeom prst="rect">
            <a:avLst/>
          </a:prstGeom>
        </p:spPr>
      </p:pic>
      <p:pic>
        <p:nvPicPr>
          <p:cNvPr id="4" name="Picture 4" descr="t91"/>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6393" y="1854000"/>
            <a:ext cx="3814286" cy="31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p:cNvSpPr>
            <a:spLocks noChangeArrowheads="1"/>
          </p:cNvSpPr>
          <p:nvPr/>
        </p:nvSpPr>
        <p:spPr bwMode="auto">
          <a:xfrm>
            <a:off x="4924600" y="1770029"/>
            <a:ext cx="3721311" cy="3493606"/>
          </a:xfrm>
          <a:prstGeom prst="wedgeRoundRectCallout">
            <a:avLst>
              <a:gd name="adj1" fmla="val -72426"/>
              <a:gd name="adj2" fmla="val -20926"/>
              <a:gd name="adj3" fmla="val 16667"/>
            </a:avLst>
          </a:prstGeom>
          <a:solidFill>
            <a:schemeClr val="accent1">
              <a:lumMod val="20000"/>
              <a:lumOff val="80000"/>
            </a:schemeClr>
          </a:solidFill>
          <a:ln w="6350">
            <a:solidFill>
              <a:schemeClr val="hlink"/>
            </a:solidFill>
            <a:miter lim="800000"/>
          </a:ln>
          <a:effec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kumimoji="0" lang="en-US" altLang="zh-CN" sz="1600" b="1" dirty="0">
                <a:latin typeface="宋体" panose="02010600030101010101" pitchFamily="2" charset="-122"/>
              </a:rPr>
              <a:t>Figures (a) ~ (e) illustrate the running process and results of the algorithm. (e) represents the approximate optimal vertex cover </a:t>
            </a:r>
            <a:r>
              <a:rPr kumimoji="0" lang="en-US" altLang="zh-CN" sz="1600" b="1" dirty="0" err="1">
                <a:latin typeface="宋体" panose="02010600030101010101" pitchFamily="2" charset="-122"/>
              </a:rPr>
              <a:t>Cset</a:t>
            </a:r>
            <a:r>
              <a:rPr kumimoji="0" lang="en-US" altLang="zh-CN" sz="1600" b="1" dirty="0">
                <a:latin typeface="宋体" panose="02010600030101010101" pitchFamily="2" charset="-122"/>
              </a:rPr>
              <a:t> generated by the algorithm, which is composed of vertices b, c, d, e, f, and g.</a:t>
            </a:r>
          </a:p>
          <a:p>
            <a:pPr>
              <a:spcBef>
                <a:spcPct val="0"/>
              </a:spcBef>
              <a:buNone/>
            </a:pPr>
            <a:r>
              <a:rPr kumimoji="0" lang="en-US" altLang="zh-CN" sz="1600" b="1" dirty="0">
                <a:latin typeface="宋体" panose="02010600030101010101" pitchFamily="2" charset="-122"/>
              </a:rPr>
              <a:t>(f) is a minimum vertex cover of graph G, which contains only 3 vertices: b, d and e. </a:t>
            </a:r>
            <a:r>
              <a:rPr kumimoji="0" lang="zh-CN" altLang="en-US" sz="1600" b="1" dirty="0">
                <a:latin typeface="宋体" panose="02010600030101010101" pitchFamily="2" charset="-122"/>
              </a:rPr>
              <a:t> </a:t>
            </a:r>
          </a:p>
        </p:txBody>
      </p:sp>
      <p:sp>
        <p:nvSpPr>
          <p:cNvPr id="6" name="Rectangle 7"/>
          <p:cNvSpPr>
            <a:spLocks noChangeArrowheads="1"/>
          </p:cNvSpPr>
          <p:nvPr/>
        </p:nvSpPr>
        <p:spPr bwMode="auto">
          <a:xfrm>
            <a:off x="529566" y="5411946"/>
            <a:ext cx="7417536" cy="646331"/>
          </a:xfrm>
          <a:prstGeom prst="rect">
            <a:avLst/>
          </a:prstGeom>
          <a:solidFill>
            <a:schemeClr val="accent1">
              <a:lumMod val="20000"/>
              <a:lumOff val="80000"/>
            </a:schemeClr>
          </a:solidFill>
          <a:ln w="50800">
            <a:solidFill>
              <a:srgbClr val="FF6600"/>
            </a:solidFill>
            <a:miter lim="800000"/>
          </a:ln>
          <a:effec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kumimoji="0" lang="en-US" altLang="zh-CN" sz="1800" dirty="0">
                <a:latin typeface="楷体_GB2312" pitchFamily="49" charset="-122"/>
                <a:ea typeface="楷体_GB2312" pitchFamily="49" charset="-122"/>
              </a:rPr>
              <a:t>The approximate ratio of the algorithm </a:t>
            </a:r>
            <a:r>
              <a:rPr kumimoji="0" lang="en-US" altLang="zh-CN" sz="1800" b="1" dirty="0">
                <a:latin typeface="楷体_GB2312" pitchFamily="49" charset="-122"/>
                <a:ea typeface="楷体_GB2312" pitchFamily="49" charset="-122"/>
              </a:rPr>
              <a:t>ApproxVertexCover</a:t>
            </a:r>
            <a:r>
              <a:rPr kumimoji="0" lang="en-US" altLang="zh-CN" sz="1800" dirty="0">
                <a:latin typeface="楷体_GB2312" pitchFamily="49" charset="-122"/>
                <a:ea typeface="楷体_GB2312" pitchFamily="49" charset="-122"/>
              </a:rPr>
              <a:t> is 2</a:t>
            </a:r>
            <a:r>
              <a:rPr kumimoji="0" lang="zh-CN" altLang="en-US" sz="1800" dirty="0">
                <a:latin typeface="楷体_GB2312" pitchFamily="49" charset="-122"/>
                <a:ea typeface="楷体_GB2312" pitchFamily="49" charset="-122"/>
              </a:rPr>
              <a:t>。（</a:t>
            </a:r>
            <a:r>
              <a:rPr kumimoji="0" lang="en-US" altLang="zh-CN" sz="1800" dirty="0">
                <a:latin typeface="楷体_GB2312" pitchFamily="49" charset="-122"/>
                <a:ea typeface="楷体_GB2312" pitchFamily="49" charset="-122"/>
              </a:rPr>
              <a:t>c=6</a:t>
            </a:r>
            <a:r>
              <a:rPr kumimoji="0" lang="zh-CN" altLang="en-US" sz="1800" dirty="0">
                <a:latin typeface="楷体_GB2312" pitchFamily="49" charset="-122"/>
                <a:ea typeface="楷体_GB2312" pitchFamily="49" charset="-122"/>
              </a:rPr>
              <a:t>，</a:t>
            </a:r>
            <a:r>
              <a:rPr kumimoji="0" lang="en-US" altLang="zh-CN" sz="1800" dirty="0">
                <a:latin typeface="楷体_GB2312" pitchFamily="49" charset="-122"/>
                <a:ea typeface="楷体_GB2312" pitchFamily="49" charset="-122"/>
              </a:rPr>
              <a:t>c*=3</a:t>
            </a:r>
            <a:r>
              <a:rPr kumimoji="0" lang="zh-CN" altLang="en-US" sz="1800" dirty="0">
                <a:latin typeface="楷体_GB2312" pitchFamily="49" charset="-122"/>
                <a:ea typeface="楷体_GB2312" pitchFamily="49" charset="-122"/>
              </a:rPr>
              <a:t>） </a:t>
            </a:r>
          </a:p>
        </p:txBody>
      </p:sp>
      <p:sp>
        <p:nvSpPr>
          <p:cNvPr id="10" name="标题 1">
            <a:extLst>
              <a:ext uri="{FF2B5EF4-FFF2-40B4-BE49-F238E27FC236}">
                <a16:creationId xmlns:a16="http://schemas.microsoft.com/office/drawing/2014/main" id="{434062F1-F9DD-40CD-A681-E04E70FF79D2}"/>
              </a:ext>
            </a:extLst>
          </p:cNvPr>
          <p:cNvSpPr>
            <a:spLocks noGrp="1"/>
          </p:cNvSpPr>
          <p:nvPr>
            <p:ph type="title"/>
          </p:nvPr>
        </p:nvSpPr>
        <p:spPr>
          <a:xfrm>
            <a:off x="628649" y="401312"/>
            <a:ext cx="8241119" cy="1413396"/>
          </a:xfrm>
        </p:spPr>
        <p:txBody>
          <a:bodyPr>
            <a:normAutofit fontScale="90000"/>
          </a:bodyPr>
          <a:lstStyle/>
          <a:p>
            <a:r>
              <a:rPr lang="en-US" altLang="zh-CN" sz="4000" dirty="0"/>
              <a:t>Examples of approximate algorithms </a:t>
            </a:r>
            <a:br>
              <a:rPr lang="en-US" altLang="zh-CN" sz="4000" dirty="0"/>
            </a:br>
            <a:r>
              <a:rPr lang="en-US" altLang="zh-CN" sz="4000" dirty="0"/>
              <a:t>                                 ——vertex coverage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28649" y="1743848"/>
            <a:ext cx="7511741" cy="4364680"/>
          </a:xfrm>
        </p:spPr>
        <p:txBody>
          <a:bodyPr>
            <a:normAutofit fontScale="77500" lnSpcReduction="20000"/>
          </a:bodyPr>
          <a:lstStyle/>
          <a:p>
            <a:pPr>
              <a:lnSpc>
                <a:spcPct val="120000"/>
              </a:lnSpc>
            </a:pPr>
            <a:r>
              <a:rPr lang="en-US" altLang="zh-CN" sz="2600" dirty="0"/>
              <a:t>Theorem: The algorithm ApproxVertexCover is a 2 approximation algorithm.</a:t>
            </a:r>
          </a:p>
          <a:p>
            <a:pPr>
              <a:lnSpc>
                <a:spcPct val="120000"/>
              </a:lnSpc>
            </a:pPr>
            <a:r>
              <a:rPr lang="en-US" altLang="zh-CN" sz="2600" dirty="0"/>
              <a:t>proof</a:t>
            </a:r>
            <a:r>
              <a:rPr lang="zh-CN" altLang="en-US" sz="2600" dirty="0"/>
              <a:t>：</a:t>
            </a:r>
            <a:endParaRPr lang="en-US" altLang="zh-CN" sz="2600" dirty="0"/>
          </a:p>
          <a:p>
            <a:pPr lvl="1">
              <a:lnSpc>
                <a:spcPct val="120000"/>
              </a:lnSpc>
            </a:pPr>
            <a:r>
              <a:rPr lang="en-US" altLang="zh-CN" sz="2200" dirty="0"/>
              <a:t>Let A denote a set of edges selected by the algorithm ApproxVertexCover. Let C* denote the optimal vertex cover. Then C* must contain at least one endpoint of each side in A. Also, since no two edges in A share endpoints, no two edges in A are covered by the same vertex of  C*.      </a:t>
            </a:r>
          </a:p>
          <a:p>
            <a:pPr lvl="1">
              <a:lnSpc>
                <a:spcPct val="120000"/>
              </a:lnSpc>
            </a:pPr>
            <a:r>
              <a:rPr lang="en-US" altLang="zh-CN" sz="2300" dirty="0"/>
              <a:t>Therefore, we have a lower bound on the scale of the optimal vertex cover:           |C*|≥| A |.      </a:t>
            </a:r>
          </a:p>
          <a:p>
            <a:pPr lvl="1">
              <a:lnSpc>
                <a:spcPct val="120000"/>
              </a:lnSpc>
            </a:pPr>
            <a:r>
              <a:rPr lang="en-US" altLang="zh-CN" sz="2300" dirty="0"/>
              <a:t>On the other hand, the algorithm selects the two endpoints of each edge in A, with     |C| = 2|A|      </a:t>
            </a:r>
          </a:p>
          <a:p>
            <a:pPr lvl="1">
              <a:lnSpc>
                <a:spcPct val="120000"/>
              </a:lnSpc>
            </a:pPr>
            <a:r>
              <a:rPr lang="en-US" altLang="zh-CN" sz="2300" dirty="0"/>
              <a:t>Therefore,    | C | = 2 | A | ≤ 2 | C * |.</a:t>
            </a:r>
          </a:p>
        </p:txBody>
      </p:sp>
      <p:sp>
        <p:nvSpPr>
          <p:cNvPr id="7" name="标题 1">
            <a:extLst>
              <a:ext uri="{FF2B5EF4-FFF2-40B4-BE49-F238E27FC236}">
                <a16:creationId xmlns:a16="http://schemas.microsoft.com/office/drawing/2014/main" id="{1EBE55FC-F10A-43A8-A170-A8F16081AE2F}"/>
              </a:ext>
            </a:extLst>
          </p:cNvPr>
          <p:cNvSpPr>
            <a:spLocks noGrp="1"/>
          </p:cNvSpPr>
          <p:nvPr>
            <p:ph type="title"/>
          </p:nvPr>
        </p:nvSpPr>
        <p:spPr>
          <a:xfrm>
            <a:off x="628649" y="401312"/>
            <a:ext cx="8241119" cy="1413396"/>
          </a:xfrm>
        </p:spPr>
        <p:txBody>
          <a:bodyPr>
            <a:normAutofit fontScale="90000"/>
          </a:bodyPr>
          <a:lstStyle/>
          <a:p>
            <a:r>
              <a:rPr lang="en-US" altLang="zh-CN" sz="4000" dirty="0"/>
              <a:t>Examples of approximate algorithms </a:t>
            </a:r>
            <a:br>
              <a:rPr lang="en-US" altLang="zh-CN" sz="4000" dirty="0"/>
            </a:br>
            <a:r>
              <a:rPr lang="en-US" altLang="zh-CN" sz="4000" dirty="0"/>
              <a:t>                                 ——vertex coverage</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2551681"/>
            <a:ext cx="7886700" cy="994172"/>
          </a:xfrm>
        </p:spPr>
        <p:txBody>
          <a:bodyPr/>
          <a:lstStyle/>
          <a:p>
            <a:pPr algn="ctr"/>
            <a:r>
              <a:rPr lang="en-US" altLang="zh-CN" dirty="0"/>
              <a:t>Ending</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8140212" cy="1325563"/>
          </a:xfrm>
        </p:spPr>
        <p:txBody>
          <a:bodyPr/>
          <a:lstStyle/>
          <a:p>
            <a:r>
              <a:rPr lang="en-US" altLang="zh-CN" dirty="0"/>
              <a:t>1.2  Polynomial time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We use polynomial time limits to define how easy a problem is.</a:t>
            </a:r>
          </a:p>
          <a:p>
            <a:endParaRPr lang="en-US" altLang="zh-CN" dirty="0"/>
          </a:p>
          <a:p>
            <a:r>
              <a:rPr lang="en-US" altLang="zh-CN" dirty="0"/>
              <a:t>When we determine whether a question can find an algorithm for polynomial time limits, there are three cases:</a:t>
            </a:r>
          </a:p>
          <a:p>
            <a:pPr lvl="1"/>
            <a:r>
              <a:rPr lang="en-US" altLang="zh-CN" dirty="0"/>
              <a:t>Yes (just find it)
No(prove)</a:t>
            </a:r>
          </a:p>
          <a:p>
            <a:pPr lvl="2"/>
            <a:r>
              <a:rPr lang="en-US" altLang="zh-CN" dirty="0"/>
              <a:t>All algorithms that prove the problem are exponentially timed.
Algorithms that prove that there is no polynomial time limit exist to solve the problem.</a:t>
            </a:r>
          </a:p>
          <a:p>
            <a:pPr lvl="1"/>
            <a:r>
              <a:rPr lang="en-US" altLang="zh-CN" dirty="0"/>
              <a:t>Not sure(Not found at the moment, doesn't mean no, that's the next NPC problem)</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8140212" cy="1325563"/>
          </a:xfrm>
        </p:spPr>
        <p:txBody>
          <a:bodyPr/>
          <a:lstStyle/>
          <a:p>
            <a:r>
              <a:rPr lang="en-US" altLang="zh-CN" dirty="0"/>
              <a:t>1.2  Polynomial time</a:t>
            </a:r>
            <a:endParaRPr lang="zh-CN" altLang="en-US" dirty="0"/>
          </a:p>
        </p:txBody>
      </p:sp>
      <p:sp>
        <p:nvSpPr>
          <p:cNvPr id="3" name="内容占位符 2"/>
          <p:cNvSpPr>
            <a:spLocks noGrp="1"/>
          </p:cNvSpPr>
          <p:nvPr>
            <p:ph idx="1"/>
          </p:nvPr>
        </p:nvSpPr>
        <p:spPr>
          <a:xfrm>
            <a:off x="628650" y="1825624"/>
            <a:ext cx="8030320" cy="4847319"/>
          </a:xfrm>
        </p:spPr>
        <p:txBody>
          <a:bodyPr>
            <a:normAutofit fontScale="70000" lnSpcReduction="20000"/>
          </a:bodyPr>
          <a:lstStyle/>
          <a:p>
            <a:pPr>
              <a:lnSpc>
                <a:spcPct val="120000"/>
              </a:lnSpc>
            </a:pPr>
            <a:r>
              <a:rPr lang="en-US" altLang="zh-CN" dirty="0"/>
              <a:t>Traveling Salesman Problem(TSP)</a:t>
            </a:r>
            <a:r>
              <a:rPr lang="zh-CN" altLang="en-US" dirty="0"/>
              <a:t>：</a:t>
            </a:r>
            <a:endParaRPr lang="en-US" altLang="zh-CN" dirty="0"/>
          </a:p>
          <a:p>
            <a:pPr>
              <a:lnSpc>
                <a:spcPct val="120000"/>
              </a:lnSpc>
            </a:pPr>
            <a:r>
              <a:rPr lang="en-US" altLang="zh-CN" dirty="0"/>
              <a:t>Find a shortest path through all towns and back to the origin, 1→2 →3 (1→3→2) →. . . The distance between the two paths is not the same.
Possible routes are: n!</a:t>
            </a:r>
          </a:p>
          <a:p>
            <a:pPr>
              <a:lnSpc>
                <a:spcPct val="120000"/>
              </a:lnSpc>
            </a:pPr>
            <a:endParaRPr lang="en-US" altLang="zh-CN" dirty="0"/>
          </a:p>
          <a:p>
            <a:pPr>
              <a:lnSpc>
                <a:spcPct val="120000"/>
              </a:lnSpc>
            </a:pPr>
            <a:endParaRPr lang="en-US" altLang="zh-CN" dirty="0"/>
          </a:p>
          <a:p>
            <a:pPr>
              <a:lnSpc>
                <a:spcPct val="120000"/>
              </a:lnSpc>
            </a:pPr>
            <a:r>
              <a:rPr lang="en-US" altLang="zh-CN" dirty="0"/>
              <a:t>A simple idea is to traverse all paths and need O(n!) time.
The time complexity is O (2</a:t>
            </a:r>
            <a:r>
              <a:rPr lang="en-US" altLang="zh-CN" baseline="30000" dirty="0"/>
              <a:t>n</a:t>
            </a:r>
            <a:r>
              <a:rPr lang="en-US" altLang="zh-CN" dirty="0"/>
              <a:t>) and the dynamic planning time complexity is O(2</a:t>
            </a:r>
            <a:r>
              <a:rPr lang="en-US" altLang="zh-CN" baseline="30000" dirty="0"/>
              <a:t>n</a:t>
            </a:r>
            <a:r>
              <a:rPr lang="en-US" altLang="zh-CN" dirty="0"/>
              <a:t>∗n</a:t>
            </a:r>
            <a:r>
              <a:rPr lang="en-US" altLang="zh-CN" baseline="30000" dirty="0"/>
              <a:t>2</a:t>
            </a:r>
            <a:r>
              <a:rPr lang="en-US" altLang="zh-CN" dirty="0"/>
              <a:t>).
The </a:t>
            </a:r>
            <a:r>
              <a:rPr lang="en-US" altLang="zh-CN" dirty="0" err="1"/>
              <a:t>incestation</a:t>
            </a:r>
            <a:r>
              <a:rPr lang="en-US" altLang="zh-CN" dirty="0"/>
              <a:t> of an algorithm in polynomial time is a "difficult problem" for a computer.</a:t>
            </a:r>
          </a:p>
        </p:txBody>
      </p:sp>
      <p:pic>
        <p:nvPicPr>
          <p:cNvPr id="8" name="图片 7"/>
          <p:cNvPicPr>
            <a:picLocks noChangeAspect="1"/>
          </p:cNvPicPr>
          <p:nvPr/>
        </p:nvPicPr>
        <p:blipFill>
          <a:blip r:embed="rId4"/>
          <a:stretch>
            <a:fillRect/>
          </a:stretch>
        </p:blipFill>
        <p:spPr>
          <a:xfrm>
            <a:off x="7047011" y="2950821"/>
            <a:ext cx="1468339" cy="1537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8140212" cy="1325563"/>
          </a:xfrm>
        </p:spPr>
        <p:txBody>
          <a:bodyPr/>
          <a:lstStyle/>
          <a:p>
            <a:r>
              <a:rPr lang="en-US" altLang="zh-CN" dirty="0"/>
              <a:t>1.2  Polynomial time</a:t>
            </a:r>
            <a:endParaRPr lang="zh-CN" altLang="en-US" dirty="0"/>
          </a:p>
        </p:txBody>
      </p:sp>
      <p:sp>
        <p:nvSpPr>
          <p:cNvPr id="3" name="内容占位符 2"/>
          <p:cNvSpPr>
            <a:spLocks noGrp="1"/>
          </p:cNvSpPr>
          <p:nvPr>
            <p:ph idx="1"/>
          </p:nvPr>
        </p:nvSpPr>
        <p:spPr/>
        <p:txBody>
          <a:bodyPr>
            <a:normAutofit/>
          </a:bodyPr>
          <a:lstStyle/>
          <a:p>
            <a:r>
              <a:rPr lang="en-US" altLang="zh-CN" dirty="0"/>
              <a:t>A problem can be solved in a polynomial time, saying it is easy to solve.</a:t>
            </a:r>
          </a:p>
          <a:p>
            <a:endParaRPr lang="en-US" altLang="zh-CN" dirty="0"/>
          </a:p>
          <a:p>
            <a:r>
              <a:rPr lang="en-US" altLang="zh-CN" dirty="0"/>
              <a:t>A problem cannot be solved in polynomial time, saying that the problem is not easy to solve.</a:t>
            </a:r>
          </a:p>
          <a:p>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49" y="798263"/>
            <a:ext cx="11199077" cy="1325563"/>
          </a:xfrm>
        </p:spPr>
        <p:txBody>
          <a:bodyPr>
            <a:normAutofit/>
          </a:bodyPr>
          <a:lstStyle/>
          <a:p>
            <a:r>
              <a:rPr lang="en-US" altLang="zh-CN" sz="3200" dirty="0"/>
              <a:t>1.3  Decision-making and optimization issues</a:t>
            </a:r>
            <a:endParaRPr lang="zh-CN" altLang="en-US" sz="3200" dirty="0"/>
          </a:p>
        </p:txBody>
      </p:sp>
      <p:sp>
        <p:nvSpPr>
          <p:cNvPr id="3" name="内容占位符 2"/>
          <p:cNvSpPr>
            <a:spLocks noGrp="1"/>
          </p:cNvSpPr>
          <p:nvPr>
            <p:ph idx="1"/>
          </p:nvPr>
        </p:nvSpPr>
        <p:spPr/>
        <p:txBody>
          <a:bodyPr>
            <a:normAutofit fontScale="92500" lnSpcReduction="10000"/>
          </a:bodyPr>
          <a:lstStyle/>
          <a:p>
            <a:r>
              <a:rPr lang="en-US" altLang="zh-CN" dirty="0"/>
              <a:t>Decision question: A computational problem with the expected output of Yes or No, 1 or 0
Optimization problem: We try to construct a solution to maximize or minimize the computational problem of certain values</a:t>
            </a:r>
          </a:p>
          <a:p>
            <a:endParaRPr lang="en-US" altLang="zh-CN" dirty="0"/>
          </a:p>
          <a:p>
            <a:r>
              <a:rPr lang="en-US" altLang="zh-CN" dirty="0"/>
              <a:t>Example(TSP)</a:t>
            </a:r>
            <a:r>
              <a:rPr lang="zh-CN" altLang="en-US" dirty="0"/>
              <a:t>：</a:t>
            </a:r>
            <a:endParaRPr lang="en-US" altLang="zh-CN" dirty="0"/>
          </a:p>
          <a:p>
            <a:pPr lvl="1"/>
            <a:r>
              <a:rPr lang="en-US" altLang="zh-CN" dirty="0"/>
              <a:t>Optimization problem: Given a band map, find a shortest path through all points and back to the origin.
Determine the problem: Given a weight chart and a number of k, whether there is a path through all points and back to the origin with a total weight less than or equal to 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457472" y="6188761"/>
            <a:ext cx="2132604" cy="343443"/>
          </a:xfrm>
          <a:prstGeom prst="rect">
            <a:avLst/>
          </a:prstGeom>
          <a:noFill/>
          <a:ln w="9525">
            <a:noFill/>
          </a:ln>
        </p:spPr>
        <p:txBody>
          <a:bodyPr anchor="ctr"/>
          <a:lstStyle/>
          <a:p>
            <a:fld id="{BB962C8B-B14F-4D97-AF65-F5344CB8AC3E}" type="datetime1">
              <a:rPr lang="zh-CN" altLang="en-US" sz="1025" dirty="0">
                <a:latin typeface="Arial" panose="020B0604020202020204" pitchFamily="34" charset="0"/>
                <a:ea typeface="宋体" panose="02010600030101010101" pitchFamily="2" charset="-122"/>
              </a:rPr>
              <a:t>2023/9/4</a:t>
            </a:fld>
            <a:endParaRPr lang="zh-CN" altLang="en-US" sz="1025" dirty="0">
              <a:latin typeface="Arial" panose="020B0604020202020204" pitchFamily="34" charset="0"/>
              <a:ea typeface="宋体" panose="02010600030101010101" pitchFamily="2" charset="-122"/>
            </a:endParaRPr>
          </a:p>
        </p:txBody>
      </p:sp>
      <p:pic>
        <p:nvPicPr>
          <p:cNvPr id="15362" name="图片 1"/>
          <p:cNvPicPr/>
          <p:nvPr/>
        </p:nvPicPr>
        <p:blipFill>
          <a:blip r:embed="rId2"/>
          <a:stretch>
            <a:fillRect/>
          </a:stretch>
        </p:blipFill>
        <p:spPr>
          <a:xfrm>
            <a:off x="13335" y="-7620"/>
            <a:ext cx="9147175" cy="6873875"/>
          </a:xfrm>
          <a:prstGeom prst="rect">
            <a:avLst/>
          </a:prstGeom>
          <a:noFill/>
          <a:ln w="9525">
            <a:noFill/>
          </a:ln>
        </p:spPr>
      </p:pic>
      <p:sp>
        <p:nvSpPr>
          <p:cNvPr id="15364" name="TextBox 3"/>
          <p:cNvSpPr txBox="1"/>
          <p:nvPr/>
        </p:nvSpPr>
        <p:spPr>
          <a:xfrm>
            <a:off x="2033508" y="1998214"/>
            <a:ext cx="5720430" cy="647519"/>
          </a:xfrm>
          <a:prstGeom prst="rect">
            <a:avLst/>
          </a:prstGeom>
          <a:noFill/>
          <a:ln w="9525">
            <a:noFill/>
          </a:ln>
        </p:spPr>
        <p:txBody>
          <a:bodyPr wrap="none" lIns="0" tIns="0" rIns="0" bIns="0" anchor="t"/>
          <a:lstStyle/>
          <a:p>
            <a:pPr>
              <a:lnSpc>
                <a:spcPts val="5850"/>
              </a:lnSpc>
            </a:pPr>
            <a:r>
              <a:rPr lang="en-US" altLang="zh-CN" sz="4445" b="1" dirty="0">
                <a:solidFill>
                  <a:srgbClr val="FFFFFF"/>
                </a:solidFill>
                <a:latin typeface="Times New Roman" panose="02020603050405020304" pitchFamily="18" charset="0"/>
                <a:ea typeface="宋体" panose="02010600030101010101" pitchFamily="2" charset="-122"/>
              </a:rPr>
              <a:t>P-problem and NP problems
</a:t>
            </a:r>
            <a:endParaRPr lang="zh-CN" altLang="en-US" sz="4445" b="1" dirty="0">
              <a:solidFill>
                <a:srgbClr val="FFFFFF"/>
              </a:solidFill>
              <a:latin typeface="Times New Roman" panose="02020603050405020304" pitchFamily="18" charset="0"/>
              <a:ea typeface="宋体" panose="02010600030101010101" pitchFamily="2" charset="-122"/>
            </a:endParaRPr>
          </a:p>
        </p:txBody>
      </p:sp>
      <p:sp>
        <p:nvSpPr>
          <p:cNvPr id="15365" name="日期占位符 1"/>
          <p:cNvSpPr>
            <a:spLocks noGrp="1"/>
          </p:cNvSpPr>
          <p:nvPr>
            <p:ph type="dt" sz="half" idx="10"/>
          </p:nvPr>
        </p:nvSpPr>
        <p:spPr>
          <a:xfrm>
            <a:off x="457472" y="6188761"/>
            <a:ext cx="2132604" cy="343443"/>
          </a:xfrm>
        </p:spPr>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025" dirty="0">
                <a:latin typeface="Arial" panose="020B0604020202020204" pitchFamily="34" charset="0"/>
                <a:ea typeface="宋体" panose="02010600030101010101" pitchFamily="2" charset="-122"/>
              </a:rPr>
              <a:t>2023/9/4</a:t>
            </a:fld>
            <a:endParaRPr lang="zh-CN" altLang="en-US" sz="1025"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bb98efa7-3551-4784-a1b2-f58888d5557c}"/>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5984</TotalTime>
  <Words>3379</Words>
  <Application>Microsoft Office PowerPoint</Application>
  <PresentationFormat>全屏显示(4:3)</PresentationFormat>
  <Paragraphs>305</Paragraphs>
  <Slides>48</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-apple-system</vt:lpstr>
      <vt:lpstr>等线</vt:lpstr>
      <vt:lpstr>楷体_GB2312</vt:lpstr>
      <vt:lpstr>宋体</vt:lpstr>
      <vt:lpstr>Arial</vt:lpstr>
      <vt:lpstr>Cambria Math</vt:lpstr>
      <vt:lpstr>Times New Roman</vt:lpstr>
      <vt:lpstr>Office 主题​​</vt:lpstr>
      <vt:lpstr>PowerPoint 演示文稿</vt:lpstr>
      <vt:lpstr>Outline</vt:lpstr>
      <vt:lpstr>1. The complexity of the problem</vt:lpstr>
      <vt:lpstr>1.1  The introduction</vt:lpstr>
      <vt:lpstr>1.2  Polynomial time</vt:lpstr>
      <vt:lpstr>1.2  Polynomial time</vt:lpstr>
      <vt:lpstr>1.2  Polynomial time</vt:lpstr>
      <vt:lpstr>1.3  Decision-making and optimization issues</vt:lpstr>
      <vt:lpstr>PowerPoint 演示文稿</vt:lpstr>
      <vt:lpstr>2  P-problem and NP problems
</vt:lpstr>
      <vt:lpstr>2.1  P-problem</vt:lpstr>
      <vt:lpstr>2.1  P-problem</vt:lpstr>
      <vt:lpstr>2.2  NP-problem</vt:lpstr>
      <vt:lpstr>2.2  NP-problem: 3-SAT</vt:lpstr>
      <vt:lpstr>2.2  NP-problem：Hamilton circuit problem</vt:lpstr>
      <vt:lpstr>2.2  NP-problem</vt:lpstr>
      <vt:lpstr>2.3  P-problem &amp; NP-problem</vt:lpstr>
      <vt:lpstr>2.3  P-problem &amp; NP-problem</vt:lpstr>
      <vt:lpstr>2.4 The meaning of N=NP</vt:lpstr>
      <vt:lpstr>2.4 The meaning of N=NP</vt:lpstr>
      <vt:lpstr>PowerPoint 演示文稿</vt:lpstr>
      <vt:lpstr>3  NP-hard &amp; NPC</vt:lpstr>
      <vt:lpstr>3.1  Polynomial time reduction</vt:lpstr>
      <vt:lpstr>PowerPoint 演示文稿</vt:lpstr>
      <vt:lpstr>PowerPoint 演示文稿</vt:lpstr>
      <vt:lpstr>PowerPoint 演示文稿</vt:lpstr>
      <vt:lpstr>PowerPoint 演示文稿</vt:lpstr>
      <vt:lpstr>3.2  NP-hard &amp; NPC</vt:lpstr>
      <vt:lpstr>3.2  NP-hard &amp;NPC</vt:lpstr>
      <vt:lpstr>3.2  NP-hard &amp; NPC</vt:lpstr>
      <vt:lpstr>3.3 The distinguish of P, NP, NP-H, NP-C</vt:lpstr>
      <vt:lpstr>3.4 The meaning of NPC problem</vt:lpstr>
      <vt:lpstr>PowerPoint 演示文稿</vt:lpstr>
      <vt:lpstr>4 Common resolution strategies</vt:lpstr>
      <vt:lpstr>4.1  Exponential algorithm</vt:lpstr>
      <vt:lpstr>The concept of backtracking
</vt:lpstr>
      <vt:lpstr>The basic idea of backtracking</vt:lpstr>
      <vt:lpstr>The basic steps of backtracking</vt:lpstr>
      <vt:lpstr>Examples of backtracking               — 0-1 backpack problem</vt:lpstr>
      <vt:lpstr>PowerPoint 演示文稿</vt:lpstr>
      <vt:lpstr>PowerPoint 演示文稿</vt:lpstr>
      <vt:lpstr>PowerPoint 演示文稿</vt:lpstr>
      <vt:lpstr>PowerPoint 演示文稿</vt:lpstr>
      <vt:lpstr>PowerPoint 演示文稿</vt:lpstr>
      <vt:lpstr>Examples of approximate algorithms                                   ——vertex coverage</vt:lpstr>
      <vt:lpstr>Examples of approximate algorithms                                   ——vertex coverage</vt:lpstr>
      <vt:lpstr>Examples of approximate algorithms                                   ——vertex coverage</vt:lpstr>
      <vt:lpstr>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NP-complete</dc:title>
  <dc:creator>李 俊</dc:creator>
  <cp:lastModifiedBy>Zean</cp:lastModifiedBy>
  <cp:revision>281</cp:revision>
  <cp:lastPrinted>2020-10-26T14:18:12Z</cp:lastPrinted>
  <dcterms:created xsi:type="dcterms:W3CDTF">2019-10-24T14:19:00Z</dcterms:created>
  <dcterms:modified xsi:type="dcterms:W3CDTF">2023-09-04T08:45:42Z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