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  <p:sldMasterId id="2147483996" r:id="rId31"/>
    <p:sldMasterId id="2147484008" r:id="rId32"/>
    <p:sldMasterId id="2147484020" r:id="rId33"/>
    <p:sldMasterId id="2147484032" r:id="rId34"/>
    <p:sldMasterId id="2147484044" r:id="rId35"/>
    <p:sldMasterId id="2147484056" r:id="rId36"/>
    <p:sldMasterId id="2147484068" r:id="rId37"/>
    <p:sldMasterId id="2147484080" r:id="rId38"/>
  </p:sldMasterIdLst>
  <p:notesMasterIdLst>
    <p:notesMasterId r:id="rId41"/>
  </p:notesMasterIdLst>
  <p:sldIdLst>
    <p:sldId id="256" r:id="rId39"/>
    <p:sldId id="257" r:id="rId40"/>
    <p:sldId id="317" r:id="rId42"/>
    <p:sldId id="316" r:id="rId43"/>
    <p:sldId id="318" r:id="rId44"/>
    <p:sldId id="259" r:id="rId45"/>
    <p:sldId id="260" r:id="rId46"/>
    <p:sldId id="319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320" r:id="rId58"/>
    <p:sldId id="323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327" r:id="rId67"/>
    <p:sldId id="278" r:id="rId68"/>
    <p:sldId id="326" r:id="rId69"/>
    <p:sldId id="279" r:id="rId70"/>
    <p:sldId id="328" r:id="rId71"/>
    <p:sldId id="280" r:id="rId72"/>
    <p:sldId id="281" r:id="rId73"/>
    <p:sldId id="282" r:id="rId74"/>
    <p:sldId id="329" r:id="rId75"/>
    <p:sldId id="283" r:id="rId76"/>
    <p:sldId id="356" r:id="rId77"/>
    <p:sldId id="352" r:id="rId78"/>
    <p:sldId id="353" r:id="rId79"/>
    <p:sldId id="354" r:id="rId80"/>
  </p:sldIdLst>
  <p:sldSz cx="9144000" cy="6858000" type="screen4x3"/>
  <p:notesSz cx="7099300" cy="102349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510" y="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41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40.xml"/><Relationship Id="rId78" Type="http://schemas.openxmlformats.org/officeDocument/2006/relationships/slide" Target="slides/slide39.xml"/><Relationship Id="rId77" Type="http://schemas.openxmlformats.org/officeDocument/2006/relationships/slide" Target="slides/slide38.xml"/><Relationship Id="rId76" Type="http://schemas.openxmlformats.org/officeDocument/2006/relationships/slide" Target="slides/slide37.xml"/><Relationship Id="rId75" Type="http://schemas.openxmlformats.org/officeDocument/2006/relationships/slide" Target="slides/slide36.xml"/><Relationship Id="rId74" Type="http://schemas.openxmlformats.org/officeDocument/2006/relationships/slide" Target="slides/slide35.xml"/><Relationship Id="rId73" Type="http://schemas.openxmlformats.org/officeDocument/2006/relationships/slide" Target="slides/slide34.xml"/><Relationship Id="rId72" Type="http://schemas.openxmlformats.org/officeDocument/2006/relationships/slide" Target="slides/slide33.xml"/><Relationship Id="rId71" Type="http://schemas.openxmlformats.org/officeDocument/2006/relationships/slide" Target="slides/slide32.xml"/><Relationship Id="rId70" Type="http://schemas.openxmlformats.org/officeDocument/2006/relationships/slide" Target="slides/slide3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0.xml"/><Relationship Id="rId68" Type="http://schemas.openxmlformats.org/officeDocument/2006/relationships/slide" Target="slides/slide29.xml"/><Relationship Id="rId67" Type="http://schemas.openxmlformats.org/officeDocument/2006/relationships/slide" Target="slides/slide28.xml"/><Relationship Id="rId66" Type="http://schemas.openxmlformats.org/officeDocument/2006/relationships/slide" Target="slides/slide27.xml"/><Relationship Id="rId65" Type="http://schemas.openxmlformats.org/officeDocument/2006/relationships/slide" Target="slides/slide26.xml"/><Relationship Id="rId64" Type="http://schemas.openxmlformats.org/officeDocument/2006/relationships/slide" Target="slides/slide25.xml"/><Relationship Id="rId63" Type="http://schemas.openxmlformats.org/officeDocument/2006/relationships/slide" Target="slides/slide24.xml"/><Relationship Id="rId62" Type="http://schemas.openxmlformats.org/officeDocument/2006/relationships/slide" Target="slides/slide23.xml"/><Relationship Id="rId61" Type="http://schemas.openxmlformats.org/officeDocument/2006/relationships/slide" Target="slides/slide22.xml"/><Relationship Id="rId60" Type="http://schemas.openxmlformats.org/officeDocument/2006/relationships/slide" Target="slides/slide2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0.xml"/><Relationship Id="rId58" Type="http://schemas.openxmlformats.org/officeDocument/2006/relationships/slide" Target="slides/slide19.xml"/><Relationship Id="rId57" Type="http://schemas.openxmlformats.org/officeDocument/2006/relationships/slide" Target="slides/slide18.xml"/><Relationship Id="rId56" Type="http://schemas.openxmlformats.org/officeDocument/2006/relationships/slide" Target="slides/slide17.xml"/><Relationship Id="rId55" Type="http://schemas.openxmlformats.org/officeDocument/2006/relationships/slide" Target="slides/slide16.xml"/><Relationship Id="rId54" Type="http://schemas.openxmlformats.org/officeDocument/2006/relationships/slide" Target="slides/slide15.xml"/><Relationship Id="rId53" Type="http://schemas.openxmlformats.org/officeDocument/2006/relationships/slide" Target="slides/slide14.xml"/><Relationship Id="rId52" Type="http://schemas.openxmlformats.org/officeDocument/2006/relationships/slide" Target="slides/slide13.xml"/><Relationship Id="rId51" Type="http://schemas.openxmlformats.org/officeDocument/2006/relationships/slide" Target="slides/slide12.xml"/><Relationship Id="rId50" Type="http://schemas.openxmlformats.org/officeDocument/2006/relationships/slide" Target="slides/slide1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0.xml"/><Relationship Id="rId48" Type="http://schemas.openxmlformats.org/officeDocument/2006/relationships/slide" Target="slides/slide9.xml"/><Relationship Id="rId47" Type="http://schemas.openxmlformats.org/officeDocument/2006/relationships/slide" Target="slides/slide8.xml"/><Relationship Id="rId46" Type="http://schemas.openxmlformats.org/officeDocument/2006/relationships/slide" Target="slides/slide7.xml"/><Relationship Id="rId45" Type="http://schemas.openxmlformats.org/officeDocument/2006/relationships/slide" Target="slides/slide6.xml"/><Relationship Id="rId44" Type="http://schemas.openxmlformats.org/officeDocument/2006/relationships/slide" Target="slides/slide5.xml"/><Relationship Id="rId43" Type="http://schemas.openxmlformats.org/officeDocument/2006/relationships/slide" Target="slides/slide4.xml"/><Relationship Id="rId42" Type="http://schemas.openxmlformats.org/officeDocument/2006/relationships/slide" Target="slides/slide3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eaLnBrk="1" hangingPunct="1">
              <a:buFont typeface="Arial" panose="020B0604020202020204" pitchFamily="34" charset="0"/>
              <a:buNone/>
              <a:defRPr sz="1300" noProof="1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eaLnBrk="1" hangingPunct="1">
              <a:buFont typeface="Arial" panose="020B0604020202020204" pitchFamily="34" charset="0"/>
              <a:buNone/>
              <a:defRPr sz="1300" noProof="1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8100" name="幻灯片图像占位符 3"/>
          <p:cNvSpPr>
            <a:spLocks noGrp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88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89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 eaLnBrk="1" hangingPunct="1">
              <a:buFont typeface="Arial" panose="020B0604020202020204" pitchFamily="34" charset="0"/>
              <a:buNone/>
              <a:defRPr sz="1300" noProof="1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/>
          <a:p>
            <a:pPr lvl="0" algn="r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3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1169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3" name="文本占位符 2"/>
          <p:cNvSpPr/>
          <p:nvPr>
            <p:ph type="body" idx="4294967295"/>
          </p:nvPr>
        </p:nvSpPr>
        <p:spPr>
          <a:ln/>
        </p:spPr>
        <p:txBody>
          <a:bodyPr wrap="square" lIns="99048" tIns="49524" rIns="99048" bIns="49524" numCol="1" anchor="ctr" anchorCtr="0" compatLnSpc="1"/>
          <a:p>
            <a:pPr lvl="0" eaLnBrk="1" hangingPunct="1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0" eaLnBrk="1" hangingPunct="1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225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4362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ctr"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3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4382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ctr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61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3993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ctr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01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4096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ctr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49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4116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ctr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721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414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ctr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7793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4177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ctr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8033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3" name="文本占位符 2"/>
          <p:cNvSpPr/>
          <p:nvPr>
            <p:ph type="body" idx="4294967295"/>
          </p:nvPr>
        </p:nvSpPr>
        <p:spPr>
          <a:ln/>
        </p:spPr>
        <p:txBody>
          <a:bodyPr wrap="square" lIns="99048" tIns="49524" rIns="99048" bIns="49524" numCol="1" anchor="ctr" anchorCtr="0" compatLnSpc="1"/>
          <a:p>
            <a:pPr lvl="0"/>
            <a:endParaRPr lang="en-US" altLang="zh-CN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1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4300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ctr"/>
          <a:p>
            <a:pPr lvl="0" eaLnBrk="1" hangingPunct="1">
              <a:buFont typeface="Arial" panose="020B0604020202020204" pitchFamily="34" charset="0"/>
              <a:buChar char="•"/>
            </a:pPr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1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1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1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1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Franklin Gothic Book" panose="020B05030201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068" y="1554163"/>
            <a:ext cx="425653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2171700" cy="56229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89204" cy="5622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13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4" Type="http://schemas.openxmlformats.org/officeDocument/2006/relationships/theme" Target="../theme/theme15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5" Type="http://schemas.openxmlformats.org/officeDocument/2006/relationships/theme" Target="../theme/theme16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4" Type="http://schemas.openxmlformats.org/officeDocument/2006/relationships/theme" Target="../theme/theme17.xml"/><Relationship Id="rId13" Type="http://schemas.openxmlformats.org/officeDocument/2006/relationships/image" Target="../media/image3.pn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5" Type="http://schemas.openxmlformats.org/officeDocument/2006/relationships/theme" Target="../theme/theme18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4" Type="http://schemas.openxmlformats.org/officeDocument/2006/relationships/theme" Target="../theme/theme19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5" Type="http://schemas.openxmlformats.org/officeDocument/2006/relationships/theme" Target="../theme/theme20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3" Type="http://schemas.openxmlformats.org/officeDocument/2006/relationships/theme" Target="../theme/theme2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4" Type="http://schemas.openxmlformats.org/officeDocument/2006/relationships/theme" Target="../theme/theme22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3" Type="http://schemas.openxmlformats.org/officeDocument/2006/relationships/theme" Target="../theme/theme2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5" Type="http://schemas.openxmlformats.org/officeDocument/2006/relationships/theme" Target="../theme/theme24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3" Type="http://schemas.openxmlformats.org/officeDocument/2006/relationships/theme" Target="../theme/theme2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4" Type="http://schemas.openxmlformats.org/officeDocument/2006/relationships/theme" Target="../theme/theme26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5" Type="http://schemas.openxmlformats.org/officeDocument/2006/relationships/theme" Target="../theme/theme27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4" Type="http://schemas.openxmlformats.org/officeDocument/2006/relationships/theme" Target="../theme/theme28.xml"/><Relationship Id="rId13" Type="http://schemas.openxmlformats.org/officeDocument/2006/relationships/image" Target="../media/image3.pn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5" Type="http://schemas.openxmlformats.org/officeDocument/2006/relationships/theme" Target="../theme/theme29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21.xml"/><Relationship Id="rId14" Type="http://schemas.openxmlformats.org/officeDocument/2006/relationships/theme" Target="../theme/theme30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34.xml"/><Relationship Id="rId3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32.xml"/><Relationship Id="rId15" Type="http://schemas.openxmlformats.org/officeDocument/2006/relationships/theme" Target="../theme/theme3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0.xml"/><Relationship Id="rId1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3" Type="http://schemas.openxmlformats.org/officeDocument/2006/relationships/theme" Target="../theme/theme3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1.xml"/><Relationship Id="rId8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6.xml"/><Relationship Id="rId3" Type="http://schemas.openxmlformats.org/officeDocument/2006/relationships/slideLayout" Target="../slideLayouts/slideLayout355.xml"/><Relationship Id="rId2" Type="http://schemas.openxmlformats.org/officeDocument/2006/relationships/slideLayout" Target="../slideLayouts/slideLayout354.xml"/><Relationship Id="rId14" Type="http://schemas.openxmlformats.org/officeDocument/2006/relationships/theme" Target="../theme/theme33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63.xml"/><Relationship Id="rId10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2.xml"/><Relationship Id="rId8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5.xml"/><Relationship Id="rId13" Type="http://schemas.openxmlformats.org/officeDocument/2006/relationships/theme" Target="../theme/theme3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3.xml"/><Relationship Id="rId8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77.xml"/><Relationship Id="rId2" Type="http://schemas.openxmlformats.org/officeDocument/2006/relationships/slideLayout" Target="../slideLayouts/slideLayout376.xml"/><Relationship Id="rId15" Type="http://schemas.openxmlformats.org/officeDocument/2006/relationships/theme" Target="../theme/theme35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4.xml"/><Relationship Id="rId8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9.xml"/><Relationship Id="rId3" Type="http://schemas.openxmlformats.org/officeDocument/2006/relationships/slideLayout" Target="../slideLayouts/slideLayout388.xml"/><Relationship Id="rId2" Type="http://schemas.openxmlformats.org/officeDocument/2006/relationships/slideLayout" Target="../slideLayouts/slideLayout387.xml"/><Relationship Id="rId13" Type="http://schemas.openxmlformats.org/officeDocument/2006/relationships/theme" Target="../theme/theme3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5.xml"/><Relationship Id="rId8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98.xml"/><Relationship Id="rId12" Type="http://schemas.openxmlformats.org/officeDocument/2006/relationships/theme" Target="../theme/theme37.xml"/><Relationship Id="rId11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6.xml"/><Relationship Id="rId1" Type="http://schemas.openxmlformats.org/officeDocument/2006/relationships/slideLayout" Target="../slideLayouts/slideLayout39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1031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2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3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直接连接符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243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44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5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46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47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4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直接连接符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267" name="直接连接符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268" name="等腰三角形 14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269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70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71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27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27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直接连接符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29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292" name="矩形 14"/>
          <p:cNvSpPr>
            <a:spLocks noChangeArrowheads="1"/>
          </p:cNvSpPr>
          <p:nvPr/>
        </p:nvSpPr>
        <p:spPr bwMode="auto"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293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4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5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29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29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315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31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317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8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319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3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3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直接连接符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339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340" name="直接连接符 14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341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342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43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34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34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5362" name="组合 15361"/>
          <p:cNvGrpSpPr/>
          <p:nvPr/>
        </p:nvGrpSpPr>
        <p:grpSpPr>
          <a:xfrm>
            <a:off x="506413" y="5340350"/>
            <a:ext cx="8643937" cy="23813"/>
            <a:chOff x="0" y="0"/>
            <a:chExt cx="5445" cy="15"/>
          </a:xfrm>
        </p:grpSpPr>
        <p:pic>
          <p:nvPicPr>
            <p:cNvPr id="15363" name="直接连接符 1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15363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5365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366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367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5369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6386" name="组合 16385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16387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16387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16389" name="组合 16388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16390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16390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16392" name="组合 16391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16393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5" name="文本框 16393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396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397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399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7410" name="组合 17409"/>
          <p:cNvGrpSpPr/>
          <p:nvPr/>
        </p:nvGrpSpPr>
        <p:grpSpPr>
          <a:xfrm>
            <a:off x="506413" y="3432175"/>
            <a:ext cx="8643937" cy="23813"/>
            <a:chOff x="0" y="0"/>
            <a:chExt cx="5445" cy="15"/>
          </a:xfrm>
        </p:grpSpPr>
        <p:pic>
          <p:nvPicPr>
            <p:cNvPr id="17411" name="直接连接符 1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17411"/>
            <p:cNvSpPr txBox="1">
              <a:spLocks noChangeArrowheads="1"/>
            </p:cNvSpPr>
            <p:nvPr/>
          </p:nvSpPr>
          <p:spPr bwMode="auto">
            <a:xfrm>
              <a:off x="5" y="8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7413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14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5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417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434" name="组合 18433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18435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18435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18437" name="组合 18436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18438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18438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18440" name="组合 18439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18441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3" name="文本框 18441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444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45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447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9458" name="组合 19457"/>
          <p:cNvGrpSpPr/>
          <p:nvPr/>
        </p:nvGrpSpPr>
        <p:grpSpPr>
          <a:xfrm>
            <a:off x="506413" y="6010275"/>
            <a:ext cx="8643937" cy="25400"/>
            <a:chOff x="0" y="0"/>
            <a:chExt cx="5445" cy="16"/>
          </a:xfrm>
        </p:grpSpPr>
        <p:pic>
          <p:nvPicPr>
            <p:cNvPr id="19459" name="直接连接符 1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19459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9461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2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3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946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051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63" name="文本框 2051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053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55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5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2057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2058" name="组合 2057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059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61" name="文本框 2059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" name="组合 2060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2062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062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0482" name="组合 20481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0483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0483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0485" name="组合 20484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0486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20486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0488" name="组合 20487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20489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1" name="文本框 20489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492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493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49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506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507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08" name="日期占位符 2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1509" name="页脚占位符 23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15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2530" name="组合 22529"/>
          <p:cNvGrpSpPr/>
          <p:nvPr/>
        </p:nvGrpSpPr>
        <p:grpSpPr>
          <a:xfrm>
            <a:off x="506413" y="5840413"/>
            <a:ext cx="8643937" cy="23812"/>
            <a:chOff x="0" y="0"/>
            <a:chExt cx="5445" cy="15"/>
          </a:xfrm>
        </p:grpSpPr>
        <p:pic>
          <p:nvPicPr>
            <p:cNvPr id="22531" name="直接连接符 1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2531"/>
            <p:cNvSpPr txBox="1">
              <a:spLocks noChangeArrowheads="1"/>
            </p:cNvSpPr>
            <p:nvPr/>
          </p:nvSpPr>
          <p:spPr bwMode="auto">
            <a:xfrm>
              <a:off x="5" y="5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2533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534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535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253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5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556" name="日期占位符 6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355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3558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4578" name="组合 24577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4579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4579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4581" name="组合 24580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4582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24582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4584" name="组合 24583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24585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7" name="文本框 24585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588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589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59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60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5603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5604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560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6626" name="组合 26625"/>
          <p:cNvGrpSpPr/>
          <p:nvPr/>
        </p:nvGrpSpPr>
        <p:grpSpPr>
          <a:xfrm>
            <a:off x="506413" y="5340350"/>
            <a:ext cx="8643937" cy="23813"/>
            <a:chOff x="0" y="0"/>
            <a:chExt cx="5445" cy="15"/>
          </a:xfrm>
        </p:grpSpPr>
        <p:pic>
          <p:nvPicPr>
            <p:cNvPr id="26627" name="直接连接符 1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6627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6629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63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6631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6633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7650" name="组合 27649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7651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7651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7653" name="组合 27652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7654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27654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7656" name="组合 27655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27657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9" name="文本框 27657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66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661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7663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8674" name="组合 28673"/>
          <p:cNvGrpSpPr/>
          <p:nvPr/>
        </p:nvGrpSpPr>
        <p:grpSpPr>
          <a:xfrm>
            <a:off x="506413" y="3432175"/>
            <a:ext cx="8643937" cy="23813"/>
            <a:chOff x="0" y="0"/>
            <a:chExt cx="5445" cy="15"/>
          </a:xfrm>
        </p:grpSpPr>
        <p:pic>
          <p:nvPicPr>
            <p:cNvPr id="28675" name="直接连接符 1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8675"/>
            <p:cNvSpPr txBox="1">
              <a:spLocks noChangeArrowheads="1"/>
            </p:cNvSpPr>
            <p:nvPr/>
          </p:nvSpPr>
          <p:spPr bwMode="auto">
            <a:xfrm>
              <a:off x="5" y="8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8677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678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679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8681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9698" name="组合 29697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9699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9699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9701" name="组合 29700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29702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29702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9704" name="组合 29703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29705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07" name="文本框 29705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9708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9709" name="日期占位符 2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9711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3073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3075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7" name="文本框 3075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3077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079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08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3081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082" name="组合 3081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3083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5" name="文本框 3083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2" name="组合 3084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3086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3086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22" name="组合 30721"/>
          <p:cNvGrpSpPr/>
          <p:nvPr/>
        </p:nvGrpSpPr>
        <p:grpSpPr>
          <a:xfrm>
            <a:off x="506413" y="6010275"/>
            <a:ext cx="8643937" cy="25400"/>
            <a:chOff x="0" y="0"/>
            <a:chExt cx="5445" cy="16"/>
          </a:xfrm>
        </p:grpSpPr>
        <p:pic>
          <p:nvPicPr>
            <p:cNvPr id="30723" name="直接连接符 1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30723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30725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26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27" name="日期占位符 9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072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1746" name="组合 31745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31747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31747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31749" name="组合 31748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31750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1750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31752" name="组合 31751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31753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5" name="文本框 31753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1756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1757" name="日期占位符 11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2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175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770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2771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2772" name="日期占位符 2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2773" name="页脚占位符 23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277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3794" name="组合 33793"/>
          <p:cNvGrpSpPr/>
          <p:nvPr/>
        </p:nvGrpSpPr>
        <p:grpSpPr>
          <a:xfrm>
            <a:off x="506413" y="5840413"/>
            <a:ext cx="8643937" cy="23812"/>
            <a:chOff x="0" y="0"/>
            <a:chExt cx="5445" cy="15"/>
          </a:xfrm>
        </p:grpSpPr>
        <p:pic>
          <p:nvPicPr>
            <p:cNvPr id="33795" name="直接连接符 12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33795"/>
            <p:cNvSpPr txBox="1">
              <a:spLocks noChangeArrowheads="1"/>
            </p:cNvSpPr>
            <p:nvPr/>
          </p:nvSpPr>
          <p:spPr bwMode="auto">
            <a:xfrm>
              <a:off x="5" y="5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33797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3798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3799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380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4818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19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4820" name="日期占位符 6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48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4822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5842" name="组合 35841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35843" name="直接连接符 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35843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35845" name="组合 35844"/>
          <p:cNvGrpSpPr/>
          <p:nvPr/>
        </p:nvGrpSpPr>
        <p:grpSpPr>
          <a:xfrm>
            <a:off x="506413" y="1036638"/>
            <a:ext cx="8643937" cy="30162"/>
            <a:chOff x="0" y="0"/>
            <a:chExt cx="5445" cy="19"/>
          </a:xfrm>
        </p:grpSpPr>
        <p:pic>
          <p:nvPicPr>
            <p:cNvPr id="35846" name="直接连接符 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445" cy="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5846"/>
            <p:cNvSpPr txBox="1">
              <a:spLocks noChangeArrowheads="1"/>
            </p:cNvSpPr>
            <p:nvPr/>
          </p:nvSpPr>
          <p:spPr bwMode="auto">
            <a:xfrm>
              <a:off x="5" y="9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35848" name="组合 35847"/>
          <p:cNvGrpSpPr/>
          <p:nvPr/>
        </p:nvGrpSpPr>
        <p:grpSpPr>
          <a:xfrm>
            <a:off x="506413" y="1047750"/>
            <a:ext cx="8643937" cy="25400"/>
            <a:chOff x="0" y="0"/>
            <a:chExt cx="5445" cy="16"/>
          </a:xfrm>
        </p:grpSpPr>
        <p:pic>
          <p:nvPicPr>
            <p:cNvPr id="35849" name="直接连接符 11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445" cy="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51" name="文本框 35849"/>
            <p:cNvSpPr txBox="1">
              <a:spLocks noChangeArrowheads="1"/>
            </p:cNvSpPr>
            <p:nvPr/>
          </p:nvSpPr>
          <p:spPr bwMode="auto">
            <a:xfrm>
              <a:off x="5" y="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2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852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853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585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6866" name="文本占位符 7"/>
          <p:cNvSpPr>
            <a:spLocks noGrp="1"/>
          </p:cNvSpPr>
          <p:nvPr>
            <p:ph type="body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6867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868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D38E27"/>
                </a:solidFill>
                <a:latin typeface="Franklin Gothic Book" panose="020B0503020102020204" pitchFamily="34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Franklin Gothic Book" panose="020B05030201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"/>
        <a:defRPr sz="1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891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89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7893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7894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7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1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1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>
            <a:solidFill>
              <a:schemeClr val="accent2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100" name="矩形 14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101" name="矩形 15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10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3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4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105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106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123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124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125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6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7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1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1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914400" y="2819400"/>
            <a:ext cx="7315200" cy="1279525"/>
          </a:xfrm>
          <a:prstGeom prst="rect">
            <a:avLst/>
          </a:prstGeom>
          <a:noFill/>
          <a:ln w="6350" cap="rnd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147" name="矩形 11"/>
          <p:cNvSpPr>
            <a:spLocks noChangeArrowheads="1"/>
          </p:cNvSpPr>
          <p:nvPr/>
        </p:nvSpPr>
        <p:spPr bwMode="auto"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148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9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50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15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15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171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17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73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4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5" name="日期占位符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7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7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195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19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197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8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9" name="日期占位符 6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200" name="页脚占位符 7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201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19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20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221" name="等腰三角形 10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2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23" name="文本占位符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224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225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22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2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4.png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5.png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6.pn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7.pn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8.png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9.png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0.png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98.xml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3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8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0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891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0"/>
            <a:ext cx="86598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22" name="TextBox 2"/>
          <p:cNvSpPr txBox="1"/>
          <p:nvPr/>
        </p:nvSpPr>
        <p:spPr>
          <a:xfrm>
            <a:off x="2376488" y="981075"/>
            <a:ext cx="4391025" cy="936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7315"/>
              </a:lnSpc>
              <a:buFont typeface="Arial" panose="020B0604020202020204" pitchFamily="34" charset="0"/>
            </a:pPr>
            <a:r>
              <a:rPr lang="en-US" altLang="zh-CN" sz="6600" b="1" dirty="0">
                <a:solidFill>
                  <a:srgbClr val="9A3D01"/>
                </a:solidFill>
                <a:latin typeface="Times New Roman" panose="02020603050405020304" pitchFamily="18" charset="0"/>
              </a:rPr>
              <a:t>Hash Tables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23" name="TextBox 4"/>
          <p:cNvSpPr txBox="1"/>
          <p:nvPr/>
        </p:nvSpPr>
        <p:spPr>
          <a:xfrm>
            <a:off x="3765550" y="3716338"/>
            <a:ext cx="2379663" cy="373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2925"/>
              </a:lnSpc>
              <a:buFont typeface="Arial" panose="020B0604020202020204" pitchFamily="34" charset="0"/>
            </a:pPr>
            <a:r>
              <a:rPr lang="en-US" altLang="zh-CN" sz="2600" b="1" dirty="0">
                <a:solidFill>
                  <a:srgbClr val="575F6D"/>
                </a:solidFill>
                <a:latin typeface="Times New Roman" panose="02020603050405020304" pitchFamily="18" charset="0"/>
              </a:rPr>
              <a:t>Prof. Zhenyu He</a:t>
            </a:r>
            <a:endParaRPr lang="en-US" altLang="zh-CN" sz="2600" b="1" dirty="0">
              <a:solidFill>
                <a:srgbClr val="575F6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4" name="TextBox 6"/>
          <p:cNvSpPr txBox="1"/>
          <p:nvPr/>
        </p:nvSpPr>
        <p:spPr>
          <a:xfrm>
            <a:off x="2384425" y="4302125"/>
            <a:ext cx="5140325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2440"/>
              </a:lnSpc>
              <a:buFont typeface="Arial" panose="020B0604020202020204" pitchFamily="34" charset="0"/>
            </a:pPr>
            <a:r>
              <a:rPr lang="en-US" altLang="zh-CN" sz="2200" b="1" dirty="0">
                <a:solidFill>
                  <a:srgbClr val="575F6D"/>
                </a:solidFill>
                <a:latin typeface="Times New Roman" panose="02020603050405020304" pitchFamily="18" charset="0"/>
              </a:rPr>
              <a:t>Harbin Institute of Technology, Shenzhen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038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0386" name="Rectangle 6"/>
          <p:cNvSpPr/>
          <p:nvPr/>
        </p:nvSpPr>
        <p:spPr>
          <a:xfrm>
            <a:off x="457200" y="333375"/>
            <a:ext cx="7327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Resolving collisions by chaining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0387" name="Rectangle 7"/>
          <p:cNvSpPr/>
          <p:nvPr/>
        </p:nvSpPr>
        <p:spPr>
          <a:xfrm>
            <a:off x="827088" y="1268413"/>
            <a:ext cx="66754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‧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Link records in the same slot into a list.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0038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1789113"/>
            <a:ext cx="5400675" cy="362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0389" name="Rectangle 9"/>
          <p:cNvSpPr/>
          <p:nvPr/>
        </p:nvSpPr>
        <p:spPr>
          <a:xfrm>
            <a:off x="5940425" y="2205038"/>
            <a:ext cx="2728913" cy="2654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Worst case:</a:t>
            </a:r>
            <a:endParaRPr lang="en-US" altLang="zh-CN" sz="28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Every key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hashes to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the same slot.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Access time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Θ(n)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if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|S| =n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140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1410" name="Rectangle 6"/>
          <p:cNvSpPr/>
          <p:nvPr/>
        </p:nvSpPr>
        <p:spPr>
          <a:xfrm>
            <a:off x="457200" y="227013"/>
            <a:ext cx="71421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Average-case analysis of chaining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1411" name="Rectangle 7"/>
          <p:cNvSpPr/>
          <p:nvPr/>
        </p:nvSpPr>
        <p:spPr>
          <a:xfrm>
            <a:off x="755650" y="1360488"/>
            <a:ext cx="7229475" cy="4832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We make the assumption of </a:t>
            </a: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simple uniform </a:t>
            </a:r>
            <a:endParaRPr lang="en-US" altLang="zh-CN" sz="28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hashing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65125" lvl="1" indent="0" eaLnBrk="1" hangingPunct="1"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• Each key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k∈S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is equally likely to be hashed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65125" lvl="1" indent="0" eaLnBrk="1" hangingPunct="1"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to any slot of table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independent of where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other keys are hashed.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Let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be the number of keys in the table, and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let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be the number of slots.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Define the </a:t>
            </a: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load factor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of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to be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α= n/m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average number of keys per slot.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243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2434" name="Rectangle 6"/>
          <p:cNvSpPr/>
          <p:nvPr/>
        </p:nvSpPr>
        <p:spPr>
          <a:xfrm>
            <a:off x="457200" y="258763"/>
            <a:ext cx="28670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cost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2435" name="Rectangle 7"/>
          <p:cNvSpPr/>
          <p:nvPr/>
        </p:nvSpPr>
        <p:spPr>
          <a:xfrm>
            <a:off x="612775" y="1196975"/>
            <a:ext cx="6908800" cy="16446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expected time for an </a:t>
            </a:r>
            <a:r>
              <a:rPr lang="en-US" altLang="zh-CN" sz="34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unsuccessful</a:t>
            </a: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for a record with a given key is 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4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Θ(1 + α)</a:t>
            </a: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.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34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3458" name="Rectangle 6"/>
          <p:cNvSpPr/>
          <p:nvPr/>
        </p:nvSpPr>
        <p:spPr>
          <a:xfrm>
            <a:off x="457200" y="260350"/>
            <a:ext cx="25130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cost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0345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268413"/>
            <a:ext cx="7359650" cy="280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3460" name="Rectangle 12"/>
          <p:cNvSpPr/>
          <p:nvPr/>
        </p:nvSpPr>
        <p:spPr>
          <a:xfrm>
            <a:off x="790575" y="3222625"/>
            <a:ext cx="3671888" cy="1187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apply hash function </a:t>
            </a:r>
            <a:endParaRPr lang="en-US" altLang="zh-CN" sz="24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 access slot</a:t>
            </a:r>
            <a:endParaRPr lang="en-US" altLang="zh-CN" sz="24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24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3461" name="Rectangle 13"/>
          <p:cNvSpPr/>
          <p:nvPr/>
        </p:nvSpPr>
        <p:spPr>
          <a:xfrm>
            <a:off x="611188" y="1196975"/>
            <a:ext cx="7629525" cy="1662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expected time for an </a:t>
            </a:r>
            <a:r>
              <a:rPr lang="en-US" altLang="zh-CN" sz="34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unsuccessful</a:t>
            </a: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for a record with a given key is 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4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Θ(1 + α)</a:t>
            </a: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.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3462" name="Rectangle 11"/>
          <p:cNvSpPr/>
          <p:nvPr/>
        </p:nvSpPr>
        <p:spPr>
          <a:xfrm>
            <a:off x="4084638" y="2547938"/>
            <a:ext cx="135255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</a:t>
            </a: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list</a:t>
            </a: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3463" name="Line 14"/>
          <p:cNvSpPr/>
          <p:nvPr/>
        </p:nvSpPr>
        <p:spPr>
          <a:xfrm flipH="1" flipV="1">
            <a:off x="2411413" y="2741613"/>
            <a:ext cx="1597025" cy="246062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3464" name="Line 15"/>
          <p:cNvSpPr/>
          <p:nvPr/>
        </p:nvSpPr>
        <p:spPr>
          <a:xfrm flipH="1" flipV="1">
            <a:off x="1763713" y="2700338"/>
            <a:ext cx="792162" cy="574675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44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4482" name="Rectangle 6"/>
          <p:cNvSpPr/>
          <p:nvPr/>
        </p:nvSpPr>
        <p:spPr>
          <a:xfrm>
            <a:off x="457200" y="260350"/>
            <a:ext cx="25130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cost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4483" name="Rectangle 12"/>
          <p:cNvSpPr/>
          <p:nvPr/>
        </p:nvSpPr>
        <p:spPr>
          <a:xfrm>
            <a:off x="601663" y="4005263"/>
            <a:ext cx="6850062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Expected search time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Θ(1)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if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α= O(1)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,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or equivalently, if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 = O(m)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4484" name="Rectangle 12"/>
          <p:cNvSpPr/>
          <p:nvPr/>
        </p:nvSpPr>
        <p:spPr>
          <a:xfrm>
            <a:off x="793750" y="3221038"/>
            <a:ext cx="3217863" cy="8318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apply hash function </a:t>
            </a:r>
            <a:endParaRPr lang="en-US" altLang="zh-CN" sz="24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 access slot</a:t>
            </a:r>
            <a:endParaRPr lang="en-US" altLang="zh-CN" sz="24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4485" name="Rectangle 13"/>
          <p:cNvSpPr/>
          <p:nvPr/>
        </p:nvSpPr>
        <p:spPr>
          <a:xfrm>
            <a:off x="614363" y="1196975"/>
            <a:ext cx="7629525" cy="1662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expected time for an </a:t>
            </a:r>
            <a:r>
              <a:rPr lang="en-US" altLang="zh-CN" sz="34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unsuccessful</a:t>
            </a: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for a record with a given key is 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34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Θ(1 + α)</a:t>
            </a: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.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4486" name="Rectangle 11"/>
          <p:cNvSpPr/>
          <p:nvPr/>
        </p:nvSpPr>
        <p:spPr>
          <a:xfrm>
            <a:off x="4087813" y="2547938"/>
            <a:ext cx="135255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SzTx/>
            </a:pP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</a:t>
            </a: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list</a:t>
            </a: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4487" name="Line 14"/>
          <p:cNvSpPr/>
          <p:nvPr/>
        </p:nvSpPr>
        <p:spPr>
          <a:xfrm flipH="1" flipV="1">
            <a:off x="2414588" y="2740025"/>
            <a:ext cx="1597025" cy="247650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4488" name="Line 15"/>
          <p:cNvSpPr/>
          <p:nvPr/>
        </p:nvSpPr>
        <p:spPr>
          <a:xfrm flipH="1" flipV="1">
            <a:off x="1766888" y="2698750"/>
            <a:ext cx="792162" cy="576263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550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5506" name="Rectangle 6"/>
          <p:cNvSpPr/>
          <p:nvPr/>
        </p:nvSpPr>
        <p:spPr>
          <a:xfrm>
            <a:off x="457200" y="260350"/>
            <a:ext cx="25130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cost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5507" name="Rectangle 13"/>
          <p:cNvSpPr/>
          <p:nvPr/>
        </p:nvSpPr>
        <p:spPr>
          <a:xfrm>
            <a:off x="590550" y="4970463"/>
            <a:ext cx="6891338" cy="1373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 </a:t>
            </a: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successful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search has same asymptotic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bound, but a rigorous argument is a little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more complicated. (See textbook.)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5508" name="Rectangle 12"/>
          <p:cNvSpPr/>
          <p:nvPr/>
        </p:nvSpPr>
        <p:spPr>
          <a:xfrm>
            <a:off x="611188" y="4005263"/>
            <a:ext cx="6850062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SzTx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Expected search time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Θ(1)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if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α= O(1)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,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or equivalently, if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 = O(m)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5509" name="Rectangle 12"/>
          <p:cNvSpPr/>
          <p:nvPr/>
        </p:nvSpPr>
        <p:spPr>
          <a:xfrm>
            <a:off x="790575" y="3246438"/>
            <a:ext cx="3671888" cy="830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apply hash function </a:t>
            </a:r>
            <a:endParaRPr lang="en-US" altLang="zh-CN" sz="24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24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 access slot</a:t>
            </a:r>
            <a:endParaRPr lang="en-US" altLang="zh-CN" sz="24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5510" name="Rectangle 13"/>
          <p:cNvSpPr/>
          <p:nvPr/>
        </p:nvSpPr>
        <p:spPr>
          <a:xfrm>
            <a:off x="611188" y="1220788"/>
            <a:ext cx="7629525" cy="1662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expected time for an </a:t>
            </a:r>
            <a:r>
              <a:rPr lang="en-US" altLang="zh-CN" sz="34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unsuccessful</a:t>
            </a: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for a record with a given key is </a:t>
            </a:r>
            <a:endParaRPr lang="en-US" altLang="zh-CN" sz="3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34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Θ(1 + α)</a:t>
            </a:r>
            <a:r>
              <a:rPr lang="en-US" altLang="zh-CN" sz="3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.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5511" name="Rectangle 11"/>
          <p:cNvSpPr/>
          <p:nvPr/>
        </p:nvSpPr>
        <p:spPr>
          <a:xfrm>
            <a:off x="4084638" y="2571750"/>
            <a:ext cx="135255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SzTx/>
            </a:pP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</a:t>
            </a: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SzTx/>
            </a:pP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list</a:t>
            </a: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5512" name="Line 14"/>
          <p:cNvSpPr/>
          <p:nvPr/>
        </p:nvSpPr>
        <p:spPr>
          <a:xfrm flipH="1" flipV="1">
            <a:off x="2411413" y="2765425"/>
            <a:ext cx="1597025" cy="246063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513" name="Line 15"/>
          <p:cNvSpPr/>
          <p:nvPr/>
        </p:nvSpPr>
        <p:spPr>
          <a:xfrm flipH="1" flipV="1">
            <a:off x="1763713" y="2724150"/>
            <a:ext cx="792162" cy="576263"/>
          </a:xfrm>
          <a:prstGeom prst="line">
            <a:avLst/>
          </a:prstGeom>
          <a:ln w="762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65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6530" name="Rectangle 6"/>
          <p:cNvSpPr/>
          <p:nvPr/>
        </p:nvSpPr>
        <p:spPr>
          <a:xfrm>
            <a:off x="457200" y="260350"/>
            <a:ext cx="53641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Choosing a hash function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6531" name="Rectangle 7"/>
          <p:cNvSpPr/>
          <p:nvPr/>
        </p:nvSpPr>
        <p:spPr>
          <a:xfrm>
            <a:off x="641350" y="1341438"/>
            <a:ext cx="8107363" cy="4965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assumption of simple uniform hashing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is hard to guarantee, but several common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techniques tend to work well in practice as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long as their deficiencies can be avoided.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Desirata:</a:t>
            </a:r>
            <a:endParaRPr lang="en-US" altLang="zh-CN" sz="32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A good hash function should distribute the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keys uniformly into the slots of the table.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Regularity in the key distribution should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not affect this uniformity.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755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7554" name="Rectangle 6"/>
          <p:cNvSpPr/>
          <p:nvPr/>
        </p:nvSpPr>
        <p:spPr>
          <a:xfrm>
            <a:off x="457200" y="263525"/>
            <a:ext cx="35861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Division method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7555" name="Rectangle 7"/>
          <p:cNvSpPr/>
          <p:nvPr/>
        </p:nvSpPr>
        <p:spPr>
          <a:xfrm>
            <a:off x="611188" y="1196975"/>
            <a:ext cx="7858125" cy="40322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Assume all keys are integers, and define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h(k) = k mod m.</a:t>
            </a:r>
            <a:endParaRPr lang="en-US" altLang="zh-CN" sz="3200" i="1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Deficiency: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Don’t pick an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that has a small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remainder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 A preponderance of keys that are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congruent modulo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can adversely affect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uniformity.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Extreme deficiency: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If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m= 2</a:t>
            </a:r>
            <a:r>
              <a:rPr lang="en-US" altLang="zh-CN" sz="3200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then the hash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doesn’t even depend on all the bits of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0755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5181600"/>
            <a:ext cx="7286625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7557" name="Rectangle 9"/>
          <p:cNvSpPr/>
          <p:nvPr/>
        </p:nvSpPr>
        <p:spPr>
          <a:xfrm>
            <a:off x="706438" y="5097463"/>
            <a:ext cx="454025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If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7558" name="Rectangle 10"/>
          <p:cNvSpPr/>
          <p:nvPr/>
        </p:nvSpPr>
        <p:spPr>
          <a:xfrm>
            <a:off x="5318125" y="5132388"/>
            <a:ext cx="693738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</a:t>
            </a: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7559" name="Rectangle 11"/>
          <p:cNvSpPr/>
          <p:nvPr/>
        </p:nvSpPr>
        <p:spPr>
          <a:xfrm>
            <a:off x="6983413" y="5084763"/>
            <a:ext cx="973137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then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857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8578" name="Rectangle 6"/>
          <p:cNvSpPr/>
          <p:nvPr/>
        </p:nvSpPr>
        <p:spPr>
          <a:xfrm>
            <a:off x="457200" y="260350"/>
            <a:ext cx="60563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Division method (continued)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8579" name="Rectangle 7"/>
          <p:cNvSpPr/>
          <p:nvPr/>
        </p:nvSpPr>
        <p:spPr>
          <a:xfrm>
            <a:off x="428625" y="1339850"/>
            <a:ext cx="8526463" cy="2041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h(k) = k mod m.</a:t>
            </a:r>
            <a:endParaRPr lang="en-US" altLang="zh-CN" sz="3200" i="1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Pick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to be a prime not too close to a power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of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or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 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 not otherwise used prominently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in the computing environment.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8580" name="Rectangle 8"/>
          <p:cNvSpPr/>
          <p:nvPr/>
        </p:nvSpPr>
        <p:spPr>
          <a:xfrm>
            <a:off x="414338" y="3328988"/>
            <a:ext cx="8766175" cy="2528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Annoyance:</a:t>
            </a:r>
            <a:endParaRPr lang="en-US" altLang="zh-CN" sz="32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74955" lvl="1" indent="0" eaLnBrk="1" hangingPunct="1"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 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Sometimes, making the table size a prime is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74955" lvl="1" indent="0" eaLnBrk="1" hangingPunct="1"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inconvenient.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But, this method is popular, although the next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method we’ll see is usually superior.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06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26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lIns="91440" tIns="45720" rIns="91440" bIns="45720" anchor="t"/>
          <a:lstStyle>
            <a:lvl1pPr lvl="0">
              <a:buClr>
                <a:schemeClr val="accent1"/>
              </a:buClr>
              <a:buSzPct val="76000"/>
              <a:buFont typeface="Wingdings 3" panose="05040102010807070707" pitchFamily="18" charset="2"/>
              <a:defRPr sz="2400"/>
            </a:lvl1pPr>
            <a:lvl2pPr lvl="1">
              <a:buClr>
                <a:schemeClr val="accent1"/>
              </a:buClr>
              <a:buSzPct val="76000"/>
              <a:buFont typeface="Wingdings 3" panose="05040102010807070707" pitchFamily="18" charset="2"/>
              <a:defRPr sz="2000"/>
            </a:lvl2pPr>
            <a:lvl3pPr lvl="2">
              <a:buClr>
                <a:schemeClr val="accent1"/>
              </a:buClr>
              <a:buSzPct val="76000"/>
              <a:buFont typeface="Wingdings 3" panose="05040102010807070707" pitchFamily="18" charset="2"/>
              <a:defRPr sz="1800"/>
            </a:lvl3pPr>
            <a:lvl4pPr lvl="3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4pPr>
            <a:lvl5pPr lvl="4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5pPr>
          </a:lstStyle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600" dirty="0"/>
              <a:t>Example</a:t>
            </a:r>
            <a:endParaRPr lang="en-US" altLang="zh-CN" sz="26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800" dirty="0"/>
              <a:t>If n=2000, with 8-bit keys. The desired number of searched keys in an unsuccessful search is about 3.</a:t>
            </a:r>
            <a:endParaRPr lang="en-US" altLang="zh-CN" sz="28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endParaRPr lang="zh-CN" altLang="en-US" sz="2300" dirty="0"/>
          </a:p>
        </p:txBody>
      </p:sp>
      <p:sp>
        <p:nvSpPr>
          <p:cNvPr id="410627" name="Rectangle 6"/>
          <p:cNvSpPr/>
          <p:nvPr/>
        </p:nvSpPr>
        <p:spPr>
          <a:xfrm>
            <a:off x="457200" y="260350"/>
            <a:ext cx="60563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Division method (continued)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9014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88913"/>
            <a:ext cx="8229600" cy="990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Outline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90147" name="内容占位符 2"/>
          <p:cNvSpPr>
            <a:spLocks noGrp="1"/>
          </p:cNvSpPr>
          <p:nvPr>
            <p:ph sz="quarter" idx="4294967295"/>
          </p:nvPr>
        </p:nvSpPr>
        <p:spPr>
          <a:xfrm>
            <a:off x="684213" y="1179513"/>
            <a:ext cx="8229600" cy="3289300"/>
          </a:xfrm>
          <a:ln/>
        </p:spPr>
        <p:txBody>
          <a:bodyPr vert="horz" wrap="square" lIns="91440" tIns="45720" rIns="91440" bIns="45720" anchor="t"/>
          <a:lstStyle>
            <a:lvl1pPr lvl="0">
              <a:buClr>
                <a:schemeClr val="accent1"/>
              </a:buClr>
              <a:buSzPct val="76000"/>
              <a:buFont typeface="Wingdings 3" panose="05040102010807070707" pitchFamily="18" charset="2"/>
              <a:defRPr sz="2400"/>
            </a:lvl1pPr>
            <a:lvl2pPr lvl="1">
              <a:buClr>
                <a:schemeClr val="accent1"/>
              </a:buClr>
              <a:buSzPct val="76000"/>
              <a:buFont typeface="Wingdings 3" panose="05040102010807070707" pitchFamily="18" charset="2"/>
              <a:defRPr sz="2000"/>
            </a:lvl2pPr>
            <a:lvl3pPr lvl="2">
              <a:buClr>
                <a:schemeClr val="accent1"/>
              </a:buClr>
              <a:buSzPct val="76000"/>
              <a:buFont typeface="Wingdings 3" panose="05040102010807070707" pitchFamily="18" charset="2"/>
              <a:defRPr sz="1800"/>
            </a:lvl3pPr>
            <a:lvl4pPr lvl="3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4pPr>
            <a:lvl5pPr lvl="4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5pPr>
          </a:lstStyle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600" dirty="0"/>
              <a:t>Dynamic Sets</a:t>
            </a:r>
            <a:endParaRPr lang="en-US" altLang="zh-CN" sz="26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600" dirty="0"/>
              <a:t>Hash Tables</a:t>
            </a:r>
            <a:endParaRPr lang="en-US" altLang="zh-CN" sz="26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300" dirty="0"/>
              <a:t>Direct-access tables</a:t>
            </a:r>
            <a:endParaRPr lang="en-US" altLang="zh-CN" sz="23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300" dirty="0"/>
              <a:t>Resolving collisions by chaining</a:t>
            </a:r>
            <a:endParaRPr lang="en-US" altLang="zh-CN" sz="23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300" dirty="0"/>
              <a:t>Choosing hash functions</a:t>
            </a:r>
            <a:endParaRPr lang="en-US" altLang="zh-CN" sz="23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300" dirty="0"/>
              <a:t>Open addressing</a:t>
            </a:r>
            <a:endParaRPr lang="en-US" altLang="zh-CN" sz="2300" dirty="0"/>
          </a:p>
          <a:p>
            <a:pPr lvl="0" eaLnBrk="1" hangingPunct="1">
              <a:buFont typeface="Wingdings" panose="05000000000000000000" pitchFamily="2" charset="2"/>
              <a:buChar char="l"/>
            </a:pPr>
            <a:endParaRPr lang="zh-CN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26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2674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lIns="91440" tIns="45720" rIns="91440" bIns="45720" anchor="t"/>
          <a:lstStyle>
            <a:lvl1pPr lvl="0">
              <a:buClr>
                <a:schemeClr val="accent1"/>
              </a:buClr>
              <a:buSzPct val="76000"/>
              <a:buFont typeface="Wingdings 3" panose="05040102010807070707" pitchFamily="18" charset="2"/>
              <a:defRPr sz="2400"/>
            </a:lvl1pPr>
            <a:lvl2pPr lvl="1">
              <a:buClr>
                <a:schemeClr val="accent1"/>
              </a:buClr>
              <a:buSzPct val="76000"/>
              <a:buFont typeface="Wingdings 3" panose="05040102010807070707" pitchFamily="18" charset="2"/>
              <a:defRPr sz="2000"/>
            </a:lvl2pPr>
            <a:lvl3pPr lvl="2">
              <a:buClr>
                <a:schemeClr val="accent1"/>
              </a:buClr>
              <a:buSzPct val="76000"/>
              <a:buFont typeface="Wingdings 3" panose="05040102010807070707" pitchFamily="18" charset="2"/>
              <a:defRPr sz="1800"/>
            </a:lvl3pPr>
            <a:lvl4pPr lvl="3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4pPr>
            <a:lvl5pPr lvl="4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5pPr>
          </a:lstStyle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600" dirty="0"/>
              <a:t>Example</a:t>
            </a:r>
            <a:endParaRPr lang="en-US" altLang="zh-CN" sz="26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800" dirty="0"/>
              <a:t>If n=2000, with 8-bit keys. The desired number of searched keys in an unsuccessful search is about 3.</a:t>
            </a:r>
            <a:endParaRPr lang="en-US" altLang="zh-CN" sz="28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254061"/>
                </a:solidFill>
              </a:rPr>
              <a:t>m=701</a:t>
            </a:r>
            <a:endParaRPr lang="en-US" altLang="zh-CN" sz="3200" dirty="0">
              <a:solidFill>
                <a:srgbClr val="254061"/>
              </a:solidFill>
            </a:endParaRPr>
          </a:p>
          <a:p>
            <a:pPr lvl="2" indent="-22860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C00000"/>
                </a:solidFill>
              </a:rPr>
              <a:t>Approximately =2000/3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2" indent="-22860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C00000"/>
                </a:solidFill>
              </a:rPr>
              <a:t>A prime not close to any 2</a:t>
            </a:r>
            <a:r>
              <a:rPr lang="en-US" altLang="zh-CN" sz="2800" baseline="30000" dirty="0">
                <a:solidFill>
                  <a:srgbClr val="C00000"/>
                </a:solidFill>
              </a:rPr>
              <a:t>r</a:t>
            </a:r>
            <a:endParaRPr lang="en-US" altLang="zh-CN" sz="2800" baseline="30000" dirty="0">
              <a:solidFill>
                <a:srgbClr val="C00000"/>
              </a:solidFill>
            </a:endParaRPr>
          </a:p>
          <a:p>
            <a:pPr lvl="1" indent="-273050" algn="ctr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endParaRPr lang="en-US" altLang="zh-CN" sz="2800" i="1" baseline="30000" dirty="0">
              <a:solidFill>
                <a:srgbClr val="C00000"/>
              </a:solidFill>
            </a:endParaRPr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800" i="1" dirty="0">
                <a:solidFill>
                  <a:srgbClr val="953735"/>
                </a:solidFill>
              </a:rPr>
              <a:t>h(k)=k</a:t>
            </a:r>
            <a:r>
              <a:rPr lang="en-US" altLang="zh-CN" sz="2800" dirty="0">
                <a:solidFill>
                  <a:srgbClr val="953735"/>
                </a:solidFill>
              </a:rPr>
              <a:t> mod 701</a:t>
            </a:r>
            <a:endParaRPr lang="en-US" altLang="zh-CN" sz="2800" dirty="0">
              <a:solidFill>
                <a:srgbClr val="953735"/>
              </a:solidFill>
            </a:endParaRPr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endParaRPr lang="zh-CN" altLang="en-US" sz="2300" dirty="0"/>
          </a:p>
        </p:txBody>
      </p:sp>
      <p:sp>
        <p:nvSpPr>
          <p:cNvPr id="412675" name="Rectangle 6"/>
          <p:cNvSpPr/>
          <p:nvPr/>
        </p:nvSpPr>
        <p:spPr>
          <a:xfrm>
            <a:off x="457200" y="260350"/>
            <a:ext cx="60563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Division method (continued)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36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3698" name="Rectangle 6"/>
          <p:cNvSpPr/>
          <p:nvPr/>
        </p:nvSpPr>
        <p:spPr>
          <a:xfrm>
            <a:off x="457200" y="279400"/>
            <a:ext cx="49577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Multiplication method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3699" name="Rectangle 7"/>
          <p:cNvSpPr/>
          <p:nvPr/>
        </p:nvSpPr>
        <p:spPr>
          <a:xfrm>
            <a:off x="484188" y="1481138"/>
            <a:ext cx="8551862" cy="420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Assume that all keys are integers,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m= 2</a:t>
            </a:r>
            <a:r>
              <a:rPr lang="en-US" altLang="zh-CN" sz="3000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and our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computer has w-bit words. Define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h(k) = (A·k mod 2</a:t>
            </a:r>
            <a:r>
              <a:rPr lang="en-US" altLang="zh-CN" sz="3000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rsh (w–r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where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rsh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is the “bitwise right-shift” operator and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is an odd integer in the range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w–1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&lt; A&lt; 2</a:t>
            </a:r>
            <a:r>
              <a:rPr lang="en-US" altLang="zh-CN" sz="3000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• Don’t pick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too close to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w–1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or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• Multiplication modulo 2</a:t>
            </a:r>
            <a:r>
              <a:rPr lang="en-US" altLang="zh-CN" sz="3000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is fast compared to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division.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• The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rsh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operator is fast.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574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574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1628775"/>
            <a:ext cx="7813675" cy="391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5747" name="Rectangle 6"/>
          <p:cNvSpPr/>
          <p:nvPr/>
        </p:nvSpPr>
        <p:spPr>
          <a:xfrm>
            <a:off x="457200" y="279400"/>
            <a:ext cx="70199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Multiplication method example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5748" name="Rectangle 7"/>
          <p:cNvSpPr/>
          <p:nvPr/>
        </p:nvSpPr>
        <p:spPr>
          <a:xfrm>
            <a:off x="611188" y="2052638"/>
            <a:ext cx="3579812" cy="549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has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w= 7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-bit words: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5749" name="Rectangle 9"/>
          <p:cNvSpPr/>
          <p:nvPr/>
        </p:nvSpPr>
        <p:spPr>
          <a:xfrm>
            <a:off x="3779838" y="5022850"/>
            <a:ext cx="2663825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Modular wheel</a:t>
            </a:r>
            <a:endParaRPr lang="en-US" altLang="zh-CN" sz="28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5750" name="Rectangle 10"/>
          <p:cNvSpPr/>
          <p:nvPr/>
        </p:nvSpPr>
        <p:spPr>
          <a:xfrm>
            <a:off x="611188" y="1611313"/>
            <a:ext cx="7189787" cy="549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Suppose that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8 = 2</a:t>
            </a:r>
            <a:r>
              <a:rPr lang="en-US" altLang="zh-CN" sz="3000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 that our computer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676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6770" name="Rectangle 6"/>
          <p:cNvSpPr/>
          <p:nvPr/>
        </p:nvSpPr>
        <p:spPr>
          <a:xfrm>
            <a:off x="457200" y="233363"/>
            <a:ext cx="7859713" cy="13223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Resolving collisions by open addressing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6771" name="Rectangle 7"/>
          <p:cNvSpPr/>
          <p:nvPr/>
        </p:nvSpPr>
        <p:spPr>
          <a:xfrm>
            <a:off x="539750" y="1700213"/>
            <a:ext cx="8280400" cy="48307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No storage is used outside of the hash table itself.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Save pointers for a larger number of slots</a:t>
            </a:r>
            <a:endParaRPr lang="en-US" altLang="zh-CN" sz="28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hash function depends on both the key and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probe number: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h: U×{0, 1, …, m–1} →{0, 1, …, m–1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The probe sequence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&lt;h(k,0), h(k,1), …, h(k,m–1)&gt;</a:t>
            </a:r>
            <a:endParaRPr lang="en-US" altLang="zh-CN" sz="2800" i="1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should be a permutation of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{0, 1, …, m–1}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Insertion systematically probes the table until an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empty slot is found.</a:t>
            </a: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2800" i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88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8818" name="Rectangle 6"/>
          <p:cNvSpPr/>
          <p:nvPr/>
        </p:nvSpPr>
        <p:spPr>
          <a:xfrm>
            <a:off x="457200" y="260350"/>
            <a:ext cx="66246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Example of open addressing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1881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366838"/>
            <a:ext cx="7807325" cy="407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8820" name="Rectangle 8"/>
          <p:cNvSpPr/>
          <p:nvPr/>
        </p:nvSpPr>
        <p:spPr>
          <a:xfrm>
            <a:off x="539750" y="1527175"/>
            <a:ext cx="360045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Insert key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k= 496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8821" name="Rectangle 9"/>
          <p:cNvSpPr/>
          <p:nvPr/>
        </p:nvSpPr>
        <p:spPr>
          <a:xfrm>
            <a:off x="539750" y="2354263"/>
            <a:ext cx="3227388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0.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Probe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h(496,0)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8822" name="Rectangle 10"/>
          <p:cNvSpPr/>
          <p:nvPr/>
        </p:nvSpPr>
        <p:spPr>
          <a:xfrm>
            <a:off x="6718300" y="3716338"/>
            <a:ext cx="1628775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collision</a:t>
            </a:r>
            <a:endParaRPr lang="en-US" altLang="zh-CN" sz="32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1984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42" name="Rectangle 6"/>
          <p:cNvSpPr/>
          <p:nvPr/>
        </p:nvSpPr>
        <p:spPr>
          <a:xfrm>
            <a:off x="457200" y="258763"/>
            <a:ext cx="66246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Example of open addressing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19843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1228725"/>
            <a:ext cx="7756525" cy="407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44" name="Rectangle 9"/>
          <p:cNvSpPr/>
          <p:nvPr/>
        </p:nvSpPr>
        <p:spPr>
          <a:xfrm>
            <a:off x="677863" y="2274888"/>
            <a:ext cx="2957512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0.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Probe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h(496,0)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9845" name="Rectangle 10"/>
          <p:cNvSpPr/>
          <p:nvPr/>
        </p:nvSpPr>
        <p:spPr>
          <a:xfrm>
            <a:off x="677863" y="2768600"/>
            <a:ext cx="2814637" cy="5222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Probe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h(496,1)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9846" name="Rectangle 11"/>
          <p:cNvSpPr/>
          <p:nvPr/>
        </p:nvSpPr>
        <p:spPr>
          <a:xfrm>
            <a:off x="539750" y="1527175"/>
            <a:ext cx="360045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Insert key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k= 496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9847" name="Rectangle 12"/>
          <p:cNvSpPr/>
          <p:nvPr/>
        </p:nvSpPr>
        <p:spPr>
          <a:xfrm>
            <a:off x="6715125" y="2560638"/>
            <a:ext cx="1628775" cy="584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collision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208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0866" name="Rectangle 6"/>
          <p:cNvSpPr/>
          <p:nvPr/>
        </p:nvSpPr>
        <p:spPr>
          <a:xfrm>
            <a:off x="457200" y="258763"/>
            <a:ext cx="66246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Example of open addressing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2086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1271588"/>
            <a:ext cx="7926387" cy="402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0868" name="Rectangle 8"/>
          <p:cNvSpPr/>
          <p:nvPr/>
        </p:nvSpPr>
        <p:spPr>
          <a:xfrm>
            <a:off x="6804025" y="3716338"/>
            <a:ext cx="1531938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insertion</a:t>
            </a:r>
            <a:endParaRPr lang="en-US" altLang="zh-CN" sz="28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0869" name="Rectangle 9"/>
          <p:cNvSpPr/>
          <p:nvPr/>
        </p:nvSpPr>
        <p:spPr>
          <a:xfrm>
            <a:off x="533400" y="1412875"/>
            <a:ext cx="3101975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Insert  key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k= 496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0870" name="Rectangle 11"/>
          <p:cNvSpPr/>
          <p:nvPr/>
        </p:nvSpPr>
        <p:spPr>
          <a:xfrm>
            <a:off x="684213" y="2112963"/>
            <a:ext cx="2957512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0.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Probe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h(496,0)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0871" name="Rectangle 12"/>
          <p:cNvSpPr/>
          <p:nvPr/>
        </p:nvSpPr>
        <p:spPr>
          <a:xfrm>
            <a:off x="684213" y="2617788"/>
            <a:ext cx="2957512" cy="523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Probe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h(496,1)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0872" name="Rectangle 13"/>
          <p:cNvSpPr/>
          <p:nvPr/>
        </p:nvSpPr>
        <p:spPr>
          <a:xfrm>
            <a:off x="708025" y="3125788"/>
            <a:ext cx="2957513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h(496,2)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218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1890" name="Rectangle 6"/>
          <p:cNvSpPr/>
          <p:nvPr/>
        </p:nvSpPr>
        <p:spPr>
          <a:xfrm>
            <a:off x="457200" y="258763"/>
            <a:ext cx="66246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Example of open addressing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2189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019175"/>
            <a:ext cx="7837487" cy="480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1892" name="Rectangle 8"/>
          <p:cNvSpPr/>
          <p:nvPr/>
        </p:nvSpPr>
        <p:spPr>
          <a:xfrm>
            <a:off x="606425" y="3821113"/>
            <a:ext cx="4541838" cy="1463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uses the same probe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sequence, terminating suc-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cessfully if it finds the key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1893" name="Rectangle 9"/>
          <p:cNvSpPr/>
          <p:nvPr/>
        </p:nvSpPr>
        <p:spPr>
          <a:xfrm>
            <a:off x="606425" y="5229225"/>
            <a:ext cx="7699375" cy="549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 unsuccessfully if it encounters an empty slot.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1894" name="Rectangle 10"/>
          <p:cNvSpPr/>
          <p:nvPr/>
        </p:nvSpPr>
        <p:spPr>
          <a:xfrm>
            <a:off x="684213" y="1155700"/>
            <a:ext cx="3887787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Search for key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k= 496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1895" name="Rectangle 11"/>
          <p:cNvSpPr/>
          <p:nvPr/>
        </p:nvSpPr>
        <p:spPr>
          <a:xfrm>
            <a:off x="615950" y="1979613"/>
            <a:ext cx="2814638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0.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Probe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h(496,0)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1896" name="Rectangle 12"/>
          <p:cNvSpPr/>
          <p:nvPr/>
        </p:nvSpPr>
        <p:spPr>
          <a:xfrm>
            <a:off x="606425" y="2517775"/>
            <a:ext cx="281305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Probe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h(496,1)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1897" name="Rectangle 13"/>
          <p:cNvSpPr/>
          <p:nvPr/>
        </p:nvSpPr>
        <p:spPr>
          <a:xfrm>
            <a:off x="615950" y="3036888"/>
            <a:ext cx="2803525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h(496,2)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229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2914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7931150" cy="4937125"/>
          </a:xfrm>
          <a:ln/>
        </p:spPr>
        <p:txBody>
          <a:bodyPr vert="horz" wrap="square" lIns="91440" tIns="45720" rIns="91440" bIns="45720" anchor="t"/>
          <a:lstStyle>
            <a:lvl1pPr lvl="0">
              <a:buClr>
                <a:schemeClr val="accent1"/>
              </a:buClr>
              <a:buSzPct val="76000"/>
              <a:buFont typeface="Wingdings 3" panose="05040102010807070707" pitchFamily="18" charset="2"/>
              <a:defRPr sz="2400"/>
            </a:lvl1pPr>
            <a:lvl2pPr lvl="1">
              <a:buClr>
                <a:schemeClr val="accent1"/>
              </a:buClr>
              <a:buSzPct val="76000"/>
              <a:buFont typeface="Wingdings 3" panose="05040102010807070707" pitchFamily="18" charset="2"/>
              <a:defRPr sz="2000"/>
            </a:lvl2pPr>
            <a:lvl3pPr lvl="2">
              <a:buClr>
                <a:schemeClr val="accent1"/>
              </a:buClr>
              <a:buSzPct val="76000"/>
              <a:buFont typeface="Wingdings 3" panose="05040102010807070707" pitchFamily="18" charset="2"/>
              <a:defRPr sz="1800"/>
            </a:lvl3pPr>
            <a:lvl4pPr lvl="3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4pPr>
            <a:lvl5pPr lvl="4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5pPr>
          </a:lstStyle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/>
              <a:t>The assumption of uniform hashing:</a:t>
            </a:r>
            <a:endParaRPr lang="en-US" altLang="zh-CN" sz="28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/>
              <a:t>Each key is equally likely to have any of the m! permutations of </a:t>
            </a:r>
            <a:r>
              <a:rPr lang="en-US" altLang="zh-CN" sz="2800" i="1" dirty="0"/>
              <a:t>&lt;</a:t>
            </a:r>
            <a:r>
              <a:rPr lang="en-US" altLang="zh-CN" sz="2800" dirty="0"/>
              <a:t>0,1,…,</a:t>
            </a:r>
            <a:r>
              <a:rPr lang="en-US" altLang="zh-CN" sz="2800" i="1" dirty="0"/>
              <a:t>m</a:t>
            </a:r>
            <a:r>
              <a:rPr lang="en-US" altLang="zh-CN" sz="2800" dirty="0"/>
              <a:t>-1&gt;</a:t>
            </a:r>
            <a:r>
              <a:rPr lang="en-US" altLang="zh-CN" sz="2800" i="1" dirty="0"/>
              <a:t> </a:t>
            </a:r>
            <a:r>
              <a:rPr lang="en-US" altLang="zh-CN" sz="2800" dirty="0"/>
              <a:t>as its probe sequence.</a:t>
            </a:r>
            <a:endParaRPr lang="en-US" altLang="zh-CN" sz="28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en-US" altLang="zh-CN" sz="26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/>
              <a:t>Probing functions: </a:t>
            </a:r>
            <a:endParaRPr lang="en-US" altLang="zh-CN" sz="28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Must guarantee the </a:t>
            </a:r>
            <a:r>
              <a:rPr lang="en-US" altLang="zh-CN" sz="2800" i="1" dirty="0">
                <a:solidFill>
                  <a:schemeClr val="hlink"/>
                </a:solidFill>
              </a:rPr>
              <a:t>&lt;h(k,0), h(k,1), …, h(k,m–1)&gt; </a:t>
            </a:r>
            <a:r>
              <a:rPr lang="en-US" altLang="zh-CN" sz="2800" dirty="0">
                <a:solidFill>
                  <a:schemeClr val="tx1"/>
                </a:solidFill>
              </a:rPr>
              <a:t>is a permutation of &lt;0,1,…,</a:t>
            </a:r>
            <a:r>
              <a:rPr lang="en-US" altLang="zh-CN" sz="2800" i="1" dirty="0">
                <a:solidFill>
                  <a:schemeClr val="tx1"/>
                </a:solidFill>
              </a:rPr>
              <a:t>m</a:t>
            </a:r>
            <a:r>
              <a:rPr lang="en-US" altLang="zh-CN" sz="2800" dirty="0">
                <a:solidFill>
                  <a:schemeClr val="tx1"/>
                </a:solidFill>
              </a:rPr>
              <a:t>-1&gt; for each key.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Try to fulfill the assumption of uniform hashing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22915" name="Rectangle 6"/>
          <p:cNvSpPr/>
          <p:nvPr/>
        </p:nvSpPr>
        <p:spPr>
          <a:xfrm>
            <a:off x="457200" y="258763"/>
            <a:ext cx="4279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Probing strategies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239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3938" name="Rectangle 6"/>
          <p:cNvSpPr/>
          <p:nvPr/>
        </p:nvSpPr>
        <p:spPr>
          <a:xfrm>
            <a:off x="457200" y="258763"/>
            <a:ext cx="4279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Probing strategies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3939" name="Rectangle 7"/>
          <p:cNvSpPr/>
          <p:nvPr/>
        </p:nvSpPr>
        <p:spPr>
          <a:xfrm>
            <a:off x="446088" y="1125538"/>
            <a:ext cx="8086725" cy="4244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Linear probing:</a:t>
            </a:r>
            <a:endParaRPr lang="en-US" altLang="zh-CN" sz="30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Given an ordinary hash function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h’(k)</a:t>
            </a:r>
            <a:r>
              <a:rPr lang="en-US" altLang="zh-CN" sz="30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linear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probing uses the hash function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h(k,i) = (h’(k) +i) mod m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This method, though simple, suffers from </a:t>
            </a:r>
            <a:r>
              <a:rPr lang="en-US" altLang="zh-CN" sz="30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primary </a:t>
            </a:r>
            <a:endParaRPr lang="en-US" altLang="zh-CN" sz="30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clustering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where long runs of occupied slots build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up, increasing the average search time. Moreover,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long runs of occupied slots tend to get longer.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921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0"/>
            <a:ext cx="88519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2195" name="内容占位符 2"/>
          <p:cNvSpPr>
            <a:spLocks noGrp="1"/>
          </p:cNvSpPr>
          <p:nvPr>
            <p:ph idx="4294967295"/>
          </p:nvPr>
        </p:nvSpPr>
        <p:spPr>
          <a:xfrm>
            <a:off x="142875" y="2214563"/>
            <a:ext cx="8686800" cy="2357437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Dynamic Sets</a:t>
            </a:r>
            <a:endParaRPr lang="zh-CN" altLang="en-US" sz="6000" b="1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2496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4962" name="Rectangle 6"/>
          <p:cNvSpPr/>
          <p:nvPr/>
        </p:nvSpPr>
        <p:spPr>
          <a:xfrm>
            <a:off x="457200" y="258763"/>
            <a:ext cx="4279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Probing strategies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4963" name="Rectangle 7"/>
          <p:cNvSpPr/>
          <p:nvPr/>
        </p:nvSpPr>
        <p:spPr>
          <a:xfrm>
            <a:off x="460375" y="1125538"/>
            <a:ext cx="7727950" cy="51704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Quadratic probing:</a:t>
            </a:r>
            <a:endParaRPr lang="en-US" altLang="zh-CN" sz="30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Quadratic probing uses the hash function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h(k,i) = (h’(k) +c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i+c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3000" i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mod m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Where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h’(k)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is an auxiliary hash function,</a:t>
            </a:r>
            <a:r>
              <a:rPr lang="en-US" altLang="zh-CN" sz="30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3000" i="1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sz="30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≠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are auxiliary constants.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To make full use of the hash table, the values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of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,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c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and m are constrained.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Much better than linear probing, still suffers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from a milder form of clustering, called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Secondary clustering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2598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5986" name="Rectangle 6"/>
          <p:cNvSpPr/>
          <p:nvPr/>
        </p:nvSpPr>
        <p:spPr>
          <a:xfrm>
            <a:off x="457200" y="258763"/>
            <a:ext cx="4279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Probing strategies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5987" name="Rectangle 7"/>
          <p:cNvSpPr/>
          <p:nvPr/>
        </p:nvSpPr>
        <p:spPr>
          <a:xfrm>
            <a:off x="466725" y="1125538"/>
            <a:ext cx="8642350" cy="42465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Double hashing:</a:t>
            </a:r>
            <a:endParaRPr lang="en-US" altLang="zh-CN" sz="30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Given two ordinary hash functions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sz="3000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(k)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sz="3000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(k),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double hashing uses the hash function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h(k,i) = (h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(k) +ih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(k)) mod m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This method generally produces excellent results,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but </a:t>
            </a:r>
            <a:r>
              <a:rPr lang="en-US" altLang="zh-CN" sz="3000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sz="30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(k)</a:t>
            </a:r>
            <a:r>
              <a:rPr lang="en-US" altLang="zh-CN" sz="3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must be relatively prime to </a:t>
            </a:r>
            <a:r>
              <a:rPr lang="en-US" altLang="zh-CN" sz="3000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 One way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is to make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a power of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and design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sz="3000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(k)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to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produce only odd numbers.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2700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7010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lIns="91440" tIns="45720" rIns="91440" bIns="45720" anchor="t"/>
          <a:lstStyle>
            <a:lvl1pPr lvl="0">
              <a:buClr>
                <a:schemeClr val="accent1"/>
              </a:buClr>
              <a:buSzPct val="76000"/>
              <a:buFont typeface="Wingdings 3" panose="05040102010807070707" pitchFamily="18" charset="2"/>
              <a:defRPr sz="2400"/>
            </a:lvl1pPr>
            <a:lvl2pPr lvl="1">
              <a:buClr>
                <a:schemeClr val="accent1"/>
              </a:buClr>
              <a:buSzPct val="76000"/>
              <a:buFont typeface="Wingdings 3" panose="05040102010807070707" pitchFamily="18" charset="2"/>
              <a:defRPr sz="2000"/>
            </a:lvl2pPr>
            <a:lvl3pPr lvl="2">
              <a:buClr>
                <a:schemeClr val="accent1"/>
              </a:buClr>
              <a:buSzPct val="76000"/>
              <a:buFont typeface="Wingdings 3" panose="05040102010807070707" pitchFamily="18" charset="2"/>
              <a:defRPr sz="1800"/>
            </a:lvl3pPr>
            <a:lvl4pPr lvl="3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4pPr>
            <a:lvl5pPr lvl="4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5pPr>
          </a:lstStyle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3200" dirty="0"/>
              <a:t>Linear probing      </a:t>
            </a:r>
            <a:endParaRPr lang="en-US" altLang="zh-CN" sz="32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900" dirty="0"/>
              <a:t>m different probe sequence</a:t>
            </a:r>
            <a:endParaRPr lang="en-US" altLang="zh-CN" sz="29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3200" dirty="0"/>
              <a:t>Quadratic probing </a:t>
            </a:r>
            <a:endParaRPr lang="en-US" altLang="zh-CN" sz="32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900" dirty="0"/>
              <a:t>m different probe sequence</a:t>
            </a:r>
            <a:endParaRPr lang="en-US" altLang="zh-CN" sz="29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3200" dirty="0"/>
              <a:t>Double </a:t>
            </a:r>
            <a:r>
              <a:rPr lang="en-US" altLang="zh-CN" sz="3200" dirty="0"/>
              <a:t>hash</a:t>
            </a:r>
            <a:endParaRPr lang="en-US" altLang="zh-CN" sz="3200" dirty="0"/>
          </a:p>
          <a:p>
            <a:pPr lvl="1" indent="-273050" eaLnBrk="1" hangingPunct="1">
              <a:buClr>
                <a:srgbClr val="FFC000"/>
              </a:buClr>
              <a:buSzPct val="76000"/>
              <a:buFont typeface="Wingdings" panose="05000000000000000000" pitchFamily="2" charset="2"/>
              <a:buChar char="l"/>
            </a:pPr>
            <a:r>
              <a:rPr lang="en-US" altLang="zh-CN" sz="2900" dirty="0"/>
              <a:t>m</a:t>
            </a:r>
            <a:r>
              <a:rPr lang="en-US" altLang="zh-CN" sz="2900" baseline="30000" dirty="0"/>
              <a:t>2</a:t>
            </a:r>
            <a:r>
              <a:rPr lang="en-US" altLang="zh-CN" sz="2900" dirty="0"/>
              <a:t>, close to the “ideal”</a:t>
            </a:r>
            <a:endParaRPr lang="zh-CN" altLang="en-US" sz="2900" dirty="0"/>
          </a:p>
        </p:txBody>
      </p:sp>
      <p:sp>
        <p:nvSpPr>
          <p:cNvPr id="427011" name="Rectangle 6"/>
          <p:cNvSpPr/>
          <p:nvPr/>
        </p:nvSpPr>
        <p:spPr>
          <a:xfrm>
            <a:off x="457200" y="258763"/>
            <a:ext cx="4279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Probing strategies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2905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9058" name="Rectangle 6"/>
          <p:cNvSpPr/>
          <p:nvPr/>
        </p:nvSpPr>
        <p:spPr>
          <a:xfrm>
            <a:off x="457200" y="258763"/>
            <a:ext cx="65389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Analysis of open addressing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29059" name="Rectangle 7"/>
          <p:cNvSpPr/>
          <p:nvPr/>
        </p:nvSpPr>
        <p:spPr>
          <a:xfrm>
            <a:off x="592138" y="1431925"/>
            <a:ext cx="7434262" cy="37861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We make the assumption of </a:t>
            </a:r>
            <a:r>
              <a:rPr lang="en-US" altLang="zh-CN" sz="30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uniform hashing:</a:t>
            </a:r>
            <a:endParaRPr lang="en-US" altLang="zh-CN" sz="30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Each key is equally likely to have any one of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the </a:t>
            </a:r>
            <a:r>
              <a:rPr lang="en-US" altLang="zh-CN" sz="30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m!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permutations as its probe sequence.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Theorem.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Given an open-addressed hash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table with load factor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α= n/m&lt; 1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the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expected number of probes in an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unsuccessful search is at most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1/(1–α).</a:t>
            </a:r>
            <a:endParaRPr lang="en-US" altLang="zh-CN" sz="30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3110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1106" name="Rectangle 6"/>
          <p:cNvSpPr/>
          <p:nvPr/>
        </p:nvSpPr>
        <p:spPr>
          <a:xfrm>
            <a:off x="457200" y="258763"/>
            <a:ext cx="48180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Proof of the theorem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31107" name="Rectangle 7"/>
          <p:cNvSpPr/>
          <p:nvPr/>
        </p:nvSpPr>
        <p:spPr>
          <a:xfrm>
            <a:off x="463550" y="1285875"/>
            <a:ext cx="7827963" cy="42465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Proof.</a:t>
            </a:r>
            <a:endParaRPr lang="en-US" altLang="zh-CN" sz="30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At least one probe is always necessary.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With probability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n/m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the first probe hits an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occupied slot, and a second probe is necessary.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With probability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(n–1)/(m–1)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the second probe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hits an occupied slot, and a third probe is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necessary.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With probability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(n–2)/(m–2)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the third probe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hits an occupied slot, etc.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3110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072063"/>
            <a:ext cx="7240588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321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2130" name="Rectangle 6"/>
          <p:cNvSpPr/>
          <p:nvPr/>
        </p:nvSpPr>
        <p:spPr>
          <a:xfrm>
            <a:off x="457200" y="258763"/>
            <a:ext cx="40830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Proof (continued)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32131" name="Rectangle 7"/>
          <p:cNvSpPr/>
          <p:nvPr/>
        </p:nvSpPr>
        <p:spPr>
          <a:xfrm>
            <a:off x="395288" y="1217613"/>
            <a:ext cx="72151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Therefore, the expected number of probes is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32132" name="Picture 8"/>
          <p:cNvPicPr>
            <a:picLocks noChangeAspect="1"/>
          </p:cNvPicPr>
          <p:nvPr/>
        </p:nvPicPr>
        <p:blipFill>
          <a:blip r:embed="rId2"/>
          <a:srcRect t="2171"/>
          <a:stretch>
            <a:fillRect/>
          </a:stretch>
        </p:blipFill>
        <p:spPr>
          <a:xfrm>
            <a:off x="539750" y="1916113"/>
            <a:ext cx="7327900" cy="381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2133" name="Rectangle 9"/>
          <p:cNvSpPr/>
          <p:nvPr/>
        </p:nvSpPr>
        <p:spPr>
          <a:xfrm>
            <a:off x="3906838" y="3956050"/>
            <a:ext cx="3716337" cy="1920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The textbook has a </a:t>
            </a:r>
            <a:endParaRPr lang="en-US" altLang="zh-CN" sz="30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more rigorous proof </a:t>
            </a:r>
            <a:endParaRPr lang="en-US" altLang="zh-CN" sz="30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and an analysis of </a:t>
            </a:r>
            <a:endParaRPr lang="en-US" altLang="zh-CN" sz="30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successful searches.</a:t>
            </a:r>
            <a:endParaRPr lang="en-US" altLang="zh-CN" sz="30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3315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3154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lIns="91440" tIns="45720" rIns="91440" bIns="45720" anchor="t"/>
          <a:lstStyle>
            <a:lvl1pPr lvl="0">
              <a:buClr>
                <a:schemeClr val="accent1"/>
              </a:buClr>
              <a:buSzPct val="76000"/>
              <a:buFont typeface="Wingdings 3" panose="05040102010807070707" pitchFamily="18" charset="2"/>
              <a:defRPr sz="2400"/>
            </a:lvl1pPr>
            <a:lvl2pPr lvl="1">
              <a:buClr>
                <a:schemeClr val="accent1"/>
              </a:buClr>
              <a:buSzPct val="76000"/>
              <a:buFont typeface="Wingdings 3" panose="05040102010807070707" pitchFamily="18" charset="2"/>
              <a:defRPr sz="2000"/>
            </a:lvl2pPr>
            <a:lvl3pPr lvl="2">
              <a:buClr>
                <a:schemeClr val="accent1"/>
              </a:buClr>
              <a:buSzPct val="76000"/>
              <a:buFont typeface="Wingdings 3" panose="05040102010807070707" pitchFamily="18" charset="2"/>
              <a:defRPr sz="1800"/>
            </a:lvl3pPr>
            <a:lvl4pPr lvl="3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4pPr>
            <a:lvl5pPr lvl="4">
              <a:buClr>
                <a:schemeClr val="accent1"/>
              </a:buClr>
              <a:buSzPct val="76000"/>
              <a:buFont typeface="Wingdings 3" panose="05040102010807070707" pitchFamily="18" charset="2"/>
              <a:defRPr sz="1600"/>
            </a:lvl5pPr>
          </a:lstStyle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3000" dirty="0">
                <a:solidFill>
                  <a:srgbClr val="CC3300"/>
                </a:solidFill>
              </a:rPr>
              <a:t>Corollary</a:t>
            </a:r>
            <a:r>
              <a:rPr lang="en-US" altLang="zh-CN" sz="2600" dirty="0"/>
              <a:t>  </a:t>
            </a:r>
            <a:r>
              <a:rPr lang="en-US" altLang="zh-CN" sz="3000" dirty="0"/>
              <a:t>Inserting an element into an open-address hash table with load factor </a:t>
            </a:r>
            <a:r>
              <a:rPr lang="en-US" altLang="zh-CN" sz="3000" dirty="0">
                <a:solidFill>
                  <a:schemeClr val="hlink"/>
                </a:solidFill>
              </a:rPr>
              <a:t>α </a:t>
            </a:r>
            <a:r>
              <a:rPr lang="en-US" altLang="zh-CN" sz="3000" dirty="0"/>
              <a:t>requires at most </a:t>
            </a:r>
            <a:r>
              <a:rPr lang="en-US" altLang="zh-CN" sz="3000" dirty="0">
                <a:solidFill>
                  <a:schemeClr val="hlink"/>
                </a:solidFill>
              </a:rPr>
              <a:t>1/(1–α) </a:t>
            </a:r>
            <a:r>
              <a:rPr lang="en-US" altLang="zh-CN" sz="3000" dirty="0"/>
              <a:t>probes on average, assuming uniform hashing</a:t>
            </a:r>
            <a:r>
              <a:rPr lang="en-US" altLang="zh-CN" sz="2600" dirty="0"/>
              <a:t>.</a:t>
            </a:r>
            <a:endParaRPr lang="en-US" altLang="zh-CN" sz="26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en-US" altLang="zh-CN" sz="26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en-US" altLang="zh-CN" sz="26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en-US" altLang="zh-CN" sz="2600" dirty="0"/>
          </a:p>
          <a:p>
            <a:pPr lvl="0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zh-CN" altLang="en-US" sz="2600" dirty="0"/>
          </a:p>
        </p:txBody>
      </p:sp>
      <p:sp>
        <p:nvSpPr>
          <p:cNvPr id="433155" name="Rectangle 6"/>
          <p:cNvSpPr/>
          <p:nvPr/>
        </p:nvSpPr>
        <p:spPr>
          <a:xfrm>
            <a:off x="457200" y="258763"/>
            <a:ext cx="65389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Analysis of open addressing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3417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4178" name="Rectangle 6"/>
          <p:cNvSpPr/>
          <p:nvPr/>
        </p:nvSpPr>
        <p:spPr>
          <a:xfrm>
            <a:off x="457200" y="258763"/>
            <a:ext cx="62865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Implications of the theorem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34179" name="Rectangle 7"/>
          <p:cNvSpPr/>
          <p:nvPr/>
        </p:nvSpPr>
        <p:spPr>
          <a:xfrm>
            <a:off x="827088" y="1412875"/>
            <a:ext cx="7705725" cy="2862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FFC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If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is constant, then accessing an open-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addressed hash table takes constant time.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FFC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If the table is half full, then the expected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number of probes is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1/(1–0.5) = 2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solidFill>
                  <a:srgbClr val="FFC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If the table is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90%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full, then the expected 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number of probes is 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1/(1–0.9) = 10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3520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5202" name="文本框 20"/>
          <p:cNvSpPr txBox="1"/>
          <p:nvPr/>
        </p:nvSpPr>
        <p:spPr>
          <a:xfrm>
            <a:off x="539750" y="476250"/>
            <a:ext cx="7777163" cy="1198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Consider using open addressing to insert keys 10, 22, 31, 4, 15, 28, 17, 88, 59 into a hash table of length m=11, the auxiliary hash function is h'(k)=k. The procedure of inserting these keys into the hash table using linear probe is shown as follows.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3724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01838" y="2282825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3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01838" y="2922588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2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01838" y="3563938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2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01838" y="4203700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3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01838" y="4822825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3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01838" y="5462588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2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sp>
        <p:nvSpPr>
          <p:cNvPr id="437406" name="文本框 1"/>
          <p:cNvSpPr txBox="1"/>
          <p:nvPr/>
        </p:nvSpPr>
        <p:spPr>
          <a:xfrm>
            <a:off x="612775" y="2239963"/>
            <a:ext cx="12604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h(10,0)=10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775" y="2876550"/>
            <a:ext cx="113823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h(22,0)=0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775" y="3563938"/>
            <a:ext cx="11382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h(31,0)=9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2775" y="4203700"/>
            <a:ext cx="101758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h(4,0)=4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2775" y="4776788"/>
            <a:ext cx="124142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h(15,0)=4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conflict!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775" y="5464175"/>
            <a:ext cx="113823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h(15,1)=5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7412" name="文本框 20"/>
          <p:cNvSpPr txBox="1"/>
          <p:nvPr/>
        </p:nvSpPr>
        <p:spPr>
          <a:xfrm>
            <a:off x="539750" y="476250"/>
            <a:ext cx="7777163" cy="1198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dirty="0">
                <a:latin typeface="Arial" panose="020B0604020202020204" pitchFamily="34" charset="0"/>
              </a:rPr>
              <a:t>Consider using open addressing to insert keys 10, 22, 31, 4, 15, 28, 17, 88, 59 into a hash table of length m=11, the auxiliary hash function is h'(k)=k. The procedure of inserting these keys into the hash table using linear probe is shown as follows.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932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Dynamic Sets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9321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Structures for </a:t>
            </a:r>
            <a:r>
              <a:rPr lang="en-US" altLang="zh-CN" sz="2800" i="1" dirty="0"/>
              <a:t>dynamic sets</a:t>
            </a:r>
            <a:endParaRPr lang="en-US" altLang="zh-CN" sz="2800" dirty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Elements have a </a:t>
            </a:r>
            <a:r>
              <a:rPr lang="en-US" altLang="zh-CN" sz="2400" i="1" dirty="0"/>
              <a:t>key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satellite data</a:t>
            </a:r>
            <a:endParaRPr lang="en-US" altLang="zh-CN" sz="2400" dirty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Dynamic sets may support </a:t>
            </a:r>
            <a:r>
              <a:rPr lang="en-US" altLang="zh-CN" sz="2400" i="1" dirty="0"/>
              <a:t>queries</a:t>
            </a:r>
            <a:r>
              <a:rPr lang="en-US" altLang="zh-CN" sz="2400" dirty="0"/>
              <a:t> such as:</a:t>
            </a:r>
            <a:endParaRPr lang="en-US" altLang="zh-CN" sz="2400" dirty="0"/>
          </a:p>
          <a:p>
            <a:pPr lvl="2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400" b="1" i="1" dirty="0"/>
              <a:t>Search(S, k), Minimum(S), Maximum(S), Successor(S, x), Predecessor(S, x)</a:t>
            </a:r>
            <a:endParaRPr lang="en-US" altLang="zh-CN" sz="2400" b="1" i="1" dirty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They may also support </a:t>
            </a:r>
            <a:r>
              <a:rPr lang="en-US" altLang="zh-CN" sz="2400" i="1" dirty="0"/>
              <a:t>modifying operations </a:t>
            </a:r>
            <a:r>
              <a:rPr lang="en-US" altLang="zh-CN" sz="2400" dirty="0"/>
              <a:t>like:</a:t>
            </a:r>
            <a:endParaRPr lang="en-US" altLang="zh-CN" sz="2400" dirty="0"/>
          </a:p>
          <a:p>
            <a:pPr lvl="2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400" b="1" i="1" dirty="0"/>
              <a:t>Insert(S, x), Delete(S, x)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39297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01838" y="1781175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3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01838" y="2422525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3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01838" y="3065463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2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17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01838" y="3708400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3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17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01838" y="4351338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2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88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17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001838" y="4994275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3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88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17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01838" y="5637213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2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88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17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sp>
        <p:nvSpPr>
          <p:cNvPr id="439480" name="文本框 1"/>
          <p:cNvSpPr txBox="1"/>
          <p:nvPr/>
        </p:nvSpPr>
        <p:spPr>
          <a:xfrm>
            <a:off x="612775" y="1735138"/>
            <a:ext cx="113823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h(28,0)=6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775" y="2222500"/>
            <a:ext cx="1241425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h(17,0)=6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conflict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2775" y="2986088"/>
            <a:ext cx="113823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h(17,1)=7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2775" y="3473450"/>
            <a:ext cx="1241425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h(88,0)=0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conflict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775" y="4237038"/>
            <a:ext cx="113823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h(88,1)=1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2775" y="4724400"/>
            <a:ext cx="1241425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h(59,0)=4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conflict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775" y="5489575"/>
            <a:ext cx="1241425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h(59,1)=5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conflict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9487" name="文本框 24"/>
          <p:cNvSpPr txBox="1"/>
          <p:nvPr/>
        </p:nvSpPr>
        <p:spPr>
          <a:xfrm>
            <a:off x="539750" y="476250"/>
            <a:ext cx="7777163" cy="1198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dirty="0">
                <a:latin typeface="Arial" panose="020B0604020202020204" pitchFamily="34" charset="0"/>
              </a:rPr>
              <a:t>Consider using open addressing to insert keys 10, 22, 31, 4, 15, 28, 17, 88, 59 into a hash table of length m=11, the auxiliary hash function is h'(k)=k. The procedure of inserting these keys into the hash table using linear probe is shown as follows.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21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40321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1838" y="2174875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3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88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17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01838" y="2900363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2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88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17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01838" y="3624263"/>
          <a:ext cx="6097588" cy="2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  <a:gridCol w="554326"/>
              </a:tblGrid>
              <a:tr h="277812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22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88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4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15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28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17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59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31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68576" marR="68576" marT="34251" marB="34251"/>
                </a:tc>
              </a:tr>
            </a:tbl>
          </a:graphicData>
        </a:graphic>
      </p:graphicFrame>
      <p:sp>
        <p:nvSpPr>
          <p:cNvPr id="440400" name="文本框 1"/>
          <p:cNvSpPr txBox="1"/>
          <p:nvPr/>
        </p:nvSpPr>
        <p:spPr>
          <a:xfrm>
            <a:off x="611188" y="1990725"/>
            <a:ext cx="1243012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h(59,2)=6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conflict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188" y="2784475"/>
            <a:ext cx="1201737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h(59,3)=7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conflict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188" y="3578225"/>
            <a:ext cx="124301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</a:rPr>
              <a:t>h(59,4)=8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3" name="文本框 15"/>
          <p:cNvSpPr txBox="1"/>
          <p:nvPr/>
        </p:nvSpPr>
        <p:spPr>
          <a:xfrm>
            <a:off x="539750" y="476250"/>
            <a:ext cx="7777163" cy="1198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dirty="0">
                <a:latin typeface="Arial" panose="020B0604020202020204" pitchFamily="34" charset="0"/>
              </a:rPr>
              <a:t>Consider using open addressing to insert keys 10, 22, 31, 4, 15, 28, 17, 88, 59 into a hash table of length m=11, the auxiliary hash function is h'(k)=k. The procedure of inserting these keys into the hash table using linear probe is shown as follows.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9424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0"/>
            <a:ext cx="88519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4243" name="内容占位符 2"/>
          <p:cNvSpPr>
            <a:spLocks noGrp="1"/>
          </p:cNvSpPr>
          <p:nvPr>
            <p:ph idx="4294967295"/>
          </p:nvPr>
        </p:nvSpPr>
        <p:spPr>
          <a:xfrm>
            <a:off x="142875" y="2214563"/>
            <a:ext cx="8686800" cy="2357437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Hash Tables</a:t>
            </a:r>
            <a:endParaRPr lang="zh-CN" altLang="en-US" sz="6000" b="1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952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5266" name="Rectangle 6"/>
          <p:cNvSpPr/>
          <p:nvPr/>
        </p:nvSpPr>
        <p:spPr>
          <a:xfrm>
            <a:off x="457200" y="260350"/>
            <a:ext cx="5329238" cy="708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Symbol-table problem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5267" name="Rectangle 8"/>
          <p:cNvSpPr/>
          <p:nvPr/>
        </p:nvSpPr>
        <p:spPr>
          <a:xfrm>
            <a:off x="1619250" y="1909763"/>
            <a:ext cx="1081088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record</a:t>
            </a:r>
            <a:endParaRPr lang="en-US" altLang="zh-CN" sz="2000" i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5268" name="Rectangle 9"/>
          <p:cNvSpPr/>
          <p:nvPr/>
        </p:nvSpPr>
        <p:spPr>
          <a:xfrm>
            <a:off x="1635125" y="2471738"/>
            <a:ext cx="576263" cy="396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key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5269" name="Rectangle 10"/>
          <p:cNvSpPr/>
          <p:nvPr/>
        </p:nvSpPr>
        <p:spPr>
          <a:xfrm>
            <a:off x="5316538" y="2087563"/>
            <a:ext cx="3097212" cy="2227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Operations on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INSERT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(S, x)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DELETE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(S, x)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SEARCH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(S, k)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5270" name="Rectangle 11"/>
          <p:cNvSpPr/>
          <p:nvPr/>
        </p:nvSpPr>
        <p:spPr>
          <a:xfrm>
            <a:off x="468313" y="5884863"/>
            <a:ext cx="76104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How should the data structure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be organized?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5271" name="Rectangle 12"/>
          <p:cNvSpPr/>
          <p:nvPr/>
        </p:nvSpPr>
        <p:spPr>
          <a:xfrm>
            <a:off x="3622675" y="3571875"/>
            <a:ext cx="1897063" cy="1187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Other 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fields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containing </a:t>
            </a: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satellite data</a:t>
            </a:r>
            <a:endParaRPr lang="en-US" altLang="zh-CN" sz="2400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5272" name="Rectangle 13"/>
          <p:cNvSpPr/>
          <p:nvPr/>
        </p:nvSpPr>
        <p:spPr>
          <a:xfrm>
            <a:off x="468313" y="1341438"/>
            <a:ext cx="5688012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Symbol table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holding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records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39527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831975"/>
            <a:ext cx="3109912" cy="392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962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6290" name="Rectangle 6"/>
          <p:cNvSpPr/>
          <p:nvPr/>
        </p:nvSpPr>
        <p:spPr>
          <a:xfrm>
            <a:off x="457200" y="285750"/>
            <a:ext cx="40370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Direct-access table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6291" name="Rectangle 7"/>
          <p:cNvSpPr/>
          <p:nvPr/>
        </p:nvSpPr>
        <p:spPr>
          <a:xfrm>
            <a:off x="755650" y="1230313"/>
            <a:ext cx="7404100" cy="15541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DEA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 Suppose that the keys are drawn from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 set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U⊆{0, 1, …, m–1}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and keys are 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distinct. Set up an array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T[0 . .m–1]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39629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2852738"/>
            <a:ext cx="6686550" cy="99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6293" name="Rectangle 9"/>
          <p:cNvSpPr/>
          <p:nvPr/>
        </p:nvSpPr>
        <p:spPr>
          <a:xfrm>
            <a:off x="684213" y="3830638"/>
            <a:ext cx="55419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Then, operations take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Θ(1)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time.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6294" name="Rectangle 10"/>
          <p:cNvSpPr/>
          <p:nvPr/>
        </p:nvSpPr>
        <p:spPr>
          <a:xfrm>
            <a:off x="3532188" y="2871788"/>
            <a:ext cx="369887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if</a:t>
            </a: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6295" name="Rectangle 11"/>
          <p:cNvSpPr/>
          <p:nvPr/>
        </p:nvSpPr>
        <p:spPr>
          <a:xfrm>
            <a:off x="4945063" y="2890838"/>
            <a:ext cx="69532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and</a:t>
            </a: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6296" name="Rectangle 12"/>
          <p:cNvSpPr/>
          <p:nvPr/>
        </p:nvSpPr>
        <p:spPr>
          <a:xfrm>
            <a:off x="3532188" y="3346450"/>
            <a:ext cx="1728787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otherwise.</a:t>
            </a: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973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7314" name="Rectangle 6"/>
          <p:cNvSpPr/>
          <p:nvPr/>
        </p:nvSpPr>
        <p:spPr>
          <a:xfrm>
            <a:off x="457200" y="285750"/>
            <a:ext cx="40370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Direct-access table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7315" name="矩形 5"/>
          <p:cNvSpPr/>
          <p:nvPr/>
        </p:nvSpPr>
        <p:spPr>
          <a:xfrm>
            <a:off x="500063" y="1285875"/>
            <a:ext cx="8215312" cy="3540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Problem: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1. The range of keys can be large: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‧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64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-bit numbers (which represent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18,446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744,073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709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551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616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different keys),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‧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character strings (even larger!).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2. The set </a:t>
            </a:r>
            <a:r>
              <a:rPr lang="en-US" altLang="zh-CN" sz="2800" i="1" dirty="0">
                <a:solidFill>
                  <a:srgbClr val="00703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of keys actually stored maybe &lt;&lt;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Most of the space allocated for T is wasted.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983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88" y="0"/>
            <a:ext cx="8455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8338" name="Rectangle 6"/>
          <p:cNvSpPr/>
          <p:nvPr/>
        </p:nvSpPr>
        <p:spPr>
          <a:xfrm>
            <a:off x="457200" y="260350"/>
            <a:ext cx="268922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Hash Tables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39833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1379538"/>
            <a:ext cx="7559675" cy="4405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8340" name="Rectangle 8"/>
          <p:cNvSpPr/>
          <p:nvPr/>
        </p:nvSpPr>
        <p:spPr>
          <a:xfrm>
            <a:off x="477838" y="1649413"/>
            <a:ext cx="446405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universe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of all keys into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{0, 1, …, m–1}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8341" name="Rectangle 9"/>
          <p:cNvSpPr/>
          <p:nvPr/>
        </p:nvSpPr>
        <p:spPr>
          <a:xfrm>
            <a:off x="500063" y="1254125"/>
            <a:ext cx="7272337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Solution: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Use a </a:t>
            </a: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hash function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to map the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8342" name="Rectangle 10"/>
          <p:cNvSpPr/>
          <p:nvPr/>
        </p:nvSpPr>
        <p:spPr>
          <a:xfrm>
            <a:off x="477838" y="5022850"/>
            <a:ext cx="7272337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When a record to be inserted maps to an already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occupied slot in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, a </a:t>
            </a:r>
            <a:r>
              <a:rPr lang="en-US" altLang="zh-CN" sz="2800" i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collision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occurs.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7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8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9_质朴">
  <a:themeElements>
    <a:clrScheme name="">
      <a:dk1>
        <a:srgbClr val="FFFFFF"/>
      </a:dk1>
      <a:lt1>
        <a:srgbClr val="000000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AAAAAA"/>
      </a:accent3>
      <a:accent4>
        <a:srgbClr val="DCDCDC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9_质朴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0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1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3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4_跋涉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AAAAAA"/>
      </a:accent3>
      <a:accent4>
        <a:srgbClr val="DCDCDC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4_跋涉 1">
        <a:dk1>
          <a:srgbClr val="4E3B30"/>
        </a:dk1>
        <a:lt1>
          <a:srgbClr val="FFFFFF"/>
        </a:lt1>
        <a:dk2>
          <a:srgbClr val="00000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AAAAAA"/>
        </a:accent3>
        <a:accent4>
          <a:srgbClr val="DADADA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6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6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7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7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8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8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9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9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0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0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1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1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2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2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3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3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4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4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5_跋涉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AAAAAA"/>
      </a:accent3>
      <a:accent4>
        <a:srgbClr val="DCDCDC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5_跋涉 1">
        <a:dk1>
          <a:srgbClr val="4E3B30"/>
        </a:dk1>
        <a:lt1>
          <a:srgbClr val="FFFFFF"/>
        </a:lt1>
        <a:dk2>
          <a:srgbClr val="00000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AAAAAA"/>
        </a:accent3>
        <a:accent4>
          <a:srgbClr val="DADADA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6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6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17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7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8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8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19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9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0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0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1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1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22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2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23_跋涉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FFFFFF"/>
      </a:accent3>
      <a:accent4>
        <a:srgbClr val="000000"/>
      </a:accent4>
      <a:accent5>
        <a:srgbClr val="F6CEAC"/>
      </a:accent5>
      <a:accent6>
        <a:srgbClr val="945945"/>
      </a:accent6>
      <a:hlink>
        <a:srgbClr val="AD1F1F"/>
      </a:hlink>
      <a:folHlink>
        <a:srgbClr val="FFC42F"/>
      </a:folHlink>
    </a:clrScheme>
    <a:fontScheme name="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3_跋涉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FFFFFF"/>
        </a:accent3>
        <a:accent4>
          <a:srgbClr val="000000"/>
        </a:accent4>
        <a:accent5>
          <a:srgbClr val="F6CEAD"/>
        </a:accent5>
        <a:accent6>
          <a:srgbClr val="955A46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12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2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质朴">
  <a:themeElements>
    <a:clrScheme name="">
      <a:dk1>
        <a:srgbClr val="FFFFFF"/>
      </a:dk1>
      <a:lt1>
        <a:srgbClr val="000000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AAAAAA"/>
      </a:accent3>
      <a:accent4>
        <a:srgbClr val="DCDCDC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3_质朴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4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质朴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Tahoma"/>
        <a:ea typeface="宋体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6_质朴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0</TotalTime>
  <Words>9589</Words>
  <Application>WPS 演示</Application>
  <PresentationFormat>全屏显示(4:3)</PresentationFormat>
  <Paragraphs>642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37</vt:i4>
      </vt:variant>
      <vt:variant>
        <vt:lpstr>幻灯片标题</vt:lpstr>
      </vt:variant>
      <vt:variant>
        <vt:i4>41</vt:i4>
      </vt:variant>
    </vt:vector>
  </HeadingPairs>
  <TitlesOfParts>
    <vt:vector size="92" baseType="lpstr">
      <vt:lpstr>Arial</vt:lpstr>
      <vt:lpstr>宋体</vt:lpstr>
      <vt:lpstr>Wingdings</vt:lpstr>
      <vt:lpstr>Tahoma</vt:lpstr>
      <vt:lpstr>Times New Roman</vt:lpstr>
      <vt:lpstr>华文新魏</vt:lpstr>
      <vt:lpstr>Wingdings 3</vt:lpstr>
      <vt:lpstr>Calibri</vt:lpstr>
      <vt:lpstr>Franklin Gothic Medium</vt:lpstr>
      <vt:lpstr>Franklin Gothic Book</vt:lpstr>
      <vt:lpstr>Wingdings 2</vt:lpstr>
      <vt:lpstr>华文楷体</vt:lpstr>
      <vt:lpstr>微软雅黑</vt:lpstr>
      <vt:lpstr>Arial Unicode MS</vt:lpstr>
      <vt:lpstr>质朴</vt:lpstr>
      <vt:lpstr>跋涉</vt:lpstr>
      <vt:lpstr>1_跋涉</vt:lpstr>
      <vt:lpstr>1_质朴</vt:lpstr>
      <vt:lpstr>2_质朴</vt:lpstr>
      <vt:lpstr>3_质朴</vt:lpstr>
      <vt:lpstr>4_质朴</vt:lpstr>
      <vt:lpstr>5_质朴</vt:lpstr>
      <vt:lpstr>6_质朴</vt:lpstr>
      <vt:lpstr>7_质朴</vt:lpstr>
      <vt:lpstr>8_质朴</vt:lpstr>
      <vt:lpstr>9_质朴</vt:lpstr>
      <vt:lpstr>10_质朴</vt:lpstr>
      <vt:lpstr>11_质朴</vt:lpstr>
      <vt:lpstr>2_跋涉</vt:lpstr>
      <vt:lpstr>3_跋涉</vt:lpstr>
      <vt:lpstr>4_跋涉</vt:lpstr>
      <vt:lpstr>5_跋涉</vt:lpstr>
      <vt:lpstr>6_跋涉</vt:lpstr>
      <vt:lpstr>7_跋涉</vt:lpstr>
      <vt:lpstr>8_跋涉</vt:lpstr>
      <vt:lpstr>9_跋涉</vt:lpstr>
      <vt:lpstr>10_跋涉</vt:lpstr>
      <vt:lpstr>11_跋涉</vt:lpstr>
      <vt:lpstr>12_跋涉</vt:lpstr>
      <vt:lpstr>13_跋涉</vt:lpstr>
      <vt:lpstr>14_跋涉</vt:lpstr>
      <vt:lpstr>15_跋涉</vt:lpstr>
      <vt:lpstr>16_跋涉</vt:lpstr>
      <vt:lpstr>17_跋涉</vt:lpstr>
      <vt:lpstr>18_跋涉</vt:lpstr>
      <vt:lpstr>19_跋涉</vt:lpstr>
      <vt:lpstr>20_跋涉</vt:lpstr>
      <vt:lpstr>21_跋涉</vt:lpstr>
      <vt:lpstr>22_跋涉</vt:lpstr>
      <vt:lpstr>23_跋涉</vt:lpstr>
      <vt:lpstr>12_质朴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XinXiao</dc:creator>
  <cp:lastModifiedBy>大宇哥</cp:lastModifiedBy>
  <cp:revision>268</cp:revision>
  <dcterms:created xsi:type="dcterms:W3CDTF">2008-09-21T03:25:49Z</dcterms:created>
  <dcterms:modified xsi:type="dcterms:W3CDTF">2020-09-12T09:13:46Z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