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theme/theme12.xml" ContentType="application/vnd.openxmlformats-officedocument.theme+xml"/>
  <Override PartName="/ppt/slideLayouts/slideLayout13.xml" ContentType="application/vnd.openxmlformats-officedocument.presentationml.slideLayout+xml"/>
  <Override PartName="/ppt/theme/theme13.xml" ContentType="application/vnd.openxmlformats-officedocument.theme+xml"/>
  <Override PartName="/ppt/slideLayouts/slideLayout14.xml" ContentType="application/vnd.openxmlformats-officedocument.presentationml.slideLayout+xml"/>
  <Override PartName="/ppt/theme/theme14.xml" ContentType="application/vnd.openxmlformats-officedocument.theme+xml"/>
  <Override PartName="/ppt/slideLayouts/slideLayout15.xml" ContentType="application/vnd.openxmlformats-officedocument.presentationml.slideLayout+xml"/>
  <Override PartName="/ppt/theme/theme15.xml" ContentType="application/vnd.openxmlformats-officedocument.theme+xml"/>
  <Override PartName="/ppt/slideLayouts/slideLayout16.xml" ContentType="application/vnd.openxmlformats-officedocument.presentationml.slideLayout+xml"/>
  <Override PartName="/ppt/theme/theme16.xml" ContentType="application/vnd.openxmlformats-officedocument.theme+xml"/>
  <Override PartName="/ppt/slideLayouts/slideLayout17.xml" ContentType="application/vnd.openxmlformats-officedocument.presentationml.slideLayout+xml"/>
  <Override PartName="/ppt/theme/theme17.xml" ContentType="application/vnd.openxmlformats-officedocument.theme+xml"/>
  <Override PartName="/ppt/slideLayouts/slideLayout18.xml" ContentType="application/vnd.openxmlformats-officedocument.presentationml.slideLayout+xml"/>
  <Override PartName="/ppt/theme/theme18.xml" ContentType="application/vnd.openxmlformats-officedocument.theme+xml"/>
  <Override PartName="/ppt/slideLayouts/slideLayout19.xml" ContentType="application/vnd.openxmlformats-officedocument.presentationml.slideLayout+xml"/>
  <Override PartName="/ppt/theme/theme19.xml" ContentType="application/vnd.openxmlformats-officedocument.theme+xml"/>
  <Override PartName="/ppt/slideLayouts/slideLayout20.xml" ContentType="application/vnd.openxmlformats-officedocument.presentationml.slideLayout+xml"/>
  <Override PartName="/ppt/theme/theme20.xml" ContentType="application/vnd.openxmlformats-officedocument.theme+xml"/>
  <Override PartName="/ppt/slideLayouts/slideLayout21.xml" ContentType="application/vnd.openxmlformats-officedocument.presentationml.slideLayout+xml"/>
  <Override PartName="/ppt/theme/theme21.xml" ContentType="application/vnd.openxmlformats-officedocument.theme+xml"/>
  <Override PartName="/ppt/slideLayouts/slideLayout22.xml" ContentType="application/vnd.openxmlformats-officedocument.presentationml.slideLayout+xml"/>
  <Override PartName="/ppt/theme/theme22.xml" ContentType="application/vnd.openxmlformats-officedocument.theme+xml"/>
  <Override PartName="/ppt/slideLayouts/slideLayout23.xml" ContentType="application/vnd.openxmlformats-officedocument.presentationml.slideLayout+xml"/>
  <Override PartName="/ppt/theme/theme23.xml" ContentType="application/vnd.openxmlformats-officedocument.theme+xml"/>
  <Override PartName="/ppt/slideLayouts/slideLayout24.xml" ContentType="application/vnd.openxmlformats-officedocument.presentationml.slideLayout+xml"/>
  <Override PartName="/ppt/theme/theme24.xml" ContentType="application/vnd.openxmlformats-officedocument.theme+xml"/>
  <Override PartName="/ppt/slideLayouts/slideLayout25.xml" ContentType="application/vnd.openxmlformats-officedocument.presentationml.slideLayout+xml"/>
  <Override PartName="/ppt/theme/theme25.xml" ContentType="application/vnd.openxmlformats-officedocument.theme+xml"/>
  <Override PartName="/ppt/slideLayouts/slideLayout26.xml" ContentType="application/vnd.openxmlformats-officedocument.presentationml.slideLayout+xml"/>
  <Override PartName="/ppt/theme/theme26.xml" ContentType="application/vnd.openxmlformats-officedocument.theme+xml"/>
  <Override PartName="/ppt/slideLayouts/slideLayout27.xml" ContentType="application/vnd.openxmlformats-officedocument.presentationml.slideLayout+xml"/>
  <Override PartName="/ppt/theme/theme27.xml" ContentType="application/vnd.openxmlformats-officedocument.theme+xml"/>
  <Override PartName="/ppt/slideLayouts/slideLayout28.xml" ContentType="application/vnd.openxmlformats-officedocument.presentationml.slideLayout+xml"/>
  <Override PartName="/ppt/theme/theme28.xml" ContentType="application/vnd.openxmlformats-officedocument.theme+xml"/>
  <Override PartName="/ppt/slideLayouts/slideLayout29.xml" ContentType="application/vnd.openxmlformats-officedocument.presentationml.slideLayout+xml"/>
  <Override PartName="/ppt/theme/theme29.xml" ContentType="application/vnd.openxmlformats-officedocument.theme+xml"/>
  <Override PartName="/ppt/slideLayouts/slideLayout30.xml" ContentType="application/vnd.openxmlformats-officedocument.presentationml.slideLayout+xml"/>
  <Override PartName="/ppt/theme/theme30.xml" ContentType="application/vnd.openxmlformats-officedocument.theme+xml"/>
  <Override PartName="/ppt/slideLayouts/slideLayout31.xml" ContentType="application/vnd.openxmlformats-officedocument.presentationml.slideLayout+xml"/>
  <Override PartName="/ppt/theme/theme31.xml" ContentType="application/vnd.openxmlformats-officedocument.theme+xml"/>
  <Override PartName="/ppt/slideLayouts/slideLayout32.xml" ContentType="application/vnd.openxmlformats-officedocument.presentationml.slideLayout+xml"/>
  <Override PartName="/ppt/theme/theme32.xml" ContentType="application/vnd.openxmlformats-officedocument.theme+xml"/>
  <Override PartName="/ppt/slideLayouts/slideLayout33.xml" ContentType="application/vnd.openxmlformats-officedocument.presentationml.slideLayout+xml"/>
  <Override PartName="/ppt/theme/theme33.xml" ContentType="application/vnd.openxmlformats-officedocument.theme+xml"/>
  <Override PartName="/ppt/slideLayouts/slideLayout34.xml" ContentType="application/vnd.openxmlformats-officedocument.presentationml.slideLayout+xml"/>
  <Override PartName="/ppt/theme/theme34.xml" ContentType="application/vnd.openxmlformats-officedocument.theme+xml"/>
  <Override PartName="/ppt/slideLayouts/slideLayout35.xml" ContentType="application/vnd.openxmlformats-officedocument.presentationml.slideLayout+xml"/>
  <Override PartName="/ppt/theme/theme35.xml" ContentType="application/vnd.openxmlformats-officedocument.theme+xml"/>
  <Override PartName="/ppt/slideLayouts/slideLayout36.xml" ContentType="application/vnd.openxmlformats-officedocument.presentationml.slideLayout+xml"/>
  <Override PartName="/ppt/theme/theme36.xml" ContentType="application/vnd.openxmlformats-officedocument.theme+xml"/>
  <Override PartName="/ppt/slideLayouts/slideLayout37.xml" ContentType="application/vnd.openxmlformats-officedocument.presentationml.slideLayout+xml"/>
  <Override PartName="/ppt/theme/theme37.xml" ContentType="application/vnd.openxmlformats-officedocument.theme+xml"/>
  <Override PartName="/ppt/slideLayouts/slideLayout38.xml" ContentType="application/vnd.openxmlformats-officedocument.presentationml.slideLayout+xml"/>
  <Override PartName="/ppt/theme/theme38.xml" ContentType="application/vnd.openxmlformats-officedocument.theme+xml"/>
  <Override PartName="/ppt/slideLayouts/slideLayout39.xml" ContentType="application/vnd.openxmlformats-officedocument.presentationml.slideLayout+xml"/>
  <Override PartName="/ppt/theme/theme39.xml" ContentType="application/vnd.openxmlformats-officedocument.theme+xml"/>
  <Override PartName="/ppt/slideLayouts/slideLayout40.xml" ContentType="application/vnd.openxmlformats-officedocument.presentationml.slideLayout+xml"/>
  <Override PartName="/ppt/theme/theme40.xml" ContentType="application/vnd.openxmlformats-officedocument.theme+xml"/>
  <Override PartName="/ppt/theme/theme4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  <p:sldMasterId id="2147483670" r:id="rId12"/>
    <p:sldMasterId id="2147483672" r:id="rId13"/>
    <p:sldMasterId id="2147483674" r:id="rId14"/>
    <p:sldMasterId id="2147483676" r:id="rId15"/>
    <p:sldMasterId id="2147483678" r:id="rId16"/>
    <p:sldMasterId id="2147483680" r:id="rId17"/>
    <p:sldMasterId id="2147483682" r:id="rId18"/>
    <p:sldMasterId id="2147483684" r:id="rId19"/>
    <p:sldMasterId id="2147483686" r:id="rId20"/>
    <p:sldMasterId id="2147483688" r:id="rId21"/>
    <p:sldMasterId id="2147483690" r:id="rId22"/>
    <p:sldMasterId id="2147483692" r:id="rId23"/>
    <p:sldMasterId id="2147483694" r:id="rId24"/>
    <p:sldMasterId id="2147483696" r:id="rId25"/>
    <p:sldMasterId id="2147483698" r:id="rId26"/>
    <p:sldMasterId id="2147483700" r:id="rId27"/>
    <p:sldMasterId id="2147483702" r:id="rId28"/>
    <p:sldMasterId id="2147483704" r:id="rId29"/>
    <p:sldMasterId id="2147483706" r:id="rId30"/>
    <p:sldMasterId id="2147483708" r:id="rId31"/>
    <p:sldMasterId id="2147483710" r:id="rId32"/>
    <p:sldMasterId id="2147483712" r:id="rId33"/>
    <p:sldMasterId id="2147483714" r:id="rId34"/>
    <p:sldMasterId id="2147483716" r:id="rId35"/>
    <p:sldMasterId id="2147483718" r:id="rId36"/>
    <p:sldMasterId id="2147483720" r:id="rId37"/>
    <p:sldMasterId id="2147483722" r:id="rId38"/>
    <p:sldMasterId id="2147483724" r:id="rId39"/>
    <p:sldMasterId id="2147483726" r:id="rId40"/>
  </p:sldMasterIdLst>
  <p:notesMasterIdLst>
    <p:notesMasterId r:id="rId81"/>
  </p:notesMasterIdLst>
  <p:sldIdLst>
    <p:sldId id="259" r:id="rId41"/>
    <p:sldId id="262" r:id="rId42"/>
    <p:sldId id="265" r:id="rId43"/>
    <p:sldId id="268" r:id="rId44"/>
    <p:sldId id="271" r:id="rId45"/>
    <p:sldId id="274" r:id="rId46"/>
    <p:sldId id="277" r:id="rId47"/>
    <p:sldId id="280" r:id="rId48"/>
    <p:sldId id="283" r:id="rId49"/>
    <p:sldId id="286" r:id="rId50"/>
    <p:sldId id="289" r:id="rId51"/>
    <p:sldId id="292" r:id="rId52"/>
    <p:sldId id="295" r:id="rId53"/>
    <p:sldId id="298" r:id="rId54"/>
    <p:sldId id="301" r:id="rId55"/>
    <p:sldId id="304" r:id="rId56"/>
    <p:sldId id="307" r:id="rId57"/>
    <p:sldId id="310" r:id="rId58"/>
    <p:sldId id="313" r:id="rId59"/>
    <p:sldId id="316" r:id="rId60"/>
    <p:sldId id="319" r:id="rId61"/>
    <p:sldId id="322" r:id="rId62"/>
    <p:sldId id="377" r:id="rId63"/>
    <p:sldId id="328" r:id="rId64"/>
    <p:sldId id="331" r:id="rId65"/>
    <p:sldId id="334" r:id="rId66"/>
    <p:sldId id="343" r:id="rId67"/>
    <p:sldId id="340" r:id="rId68"/>
    <p:sldId id="394" r:id="rId69"/>
    <p:sldId id="346" r:id="rId70"/>
    <p:sldId id="349" r:id="rId71"/>
    <p:sldId id="352" r:id="rId72"/>
    <p:sldId id="355" r:id="rId73"/>
    <p:sldId id="358" r:id="rId74"/>
    <p:sldId id="361" r:id="rId75"/>
    <p:sldId id="364" r:id="rId76"/>
    <p:sldId id="367" r:id="rId77"/>
    <p:sldId id="370" r:id="rId78"/>
    <p:sldId id="373" r:id="rId79"/>
    <p:sldId id="376" r:id="rId80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82"/>
      <p:bold r:id="rId83"/>
      <p:italic r:id="rId84"/>
      <p:boldItalic r:id="rId85"/>
    </p:embeddedFont>
    <p:embeddedFont>
      <p:font typeface="Century" panose="02040604050505020304" pitchFamily="18" charset="0"/>
      <p:regular r:id="rId86"/>
    </p:embeddedFont>
  </p:embeddedFontLst>
  <p:custDataLst>
    <p:tags r:id="rId8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0"/>
    <p:restoredTop sz="67761" autoAdjust="0"/>
  </p:normalViewPr>
  <p:slideViewPr>
    <p:cSldViewPr>
      <p:cViewPr varScale="1">
        <p:scale>
          <a:sx n="77" d="100"/>
          <a:sy n="77" d="100"/>
        </p:scale>
        <p:origin x="13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slideMaster" Target="slideMasters/slideMaster39.xml"/><Relationship Id="rId21" Type="http://schemas.openxmlformats.org/officeDocument/2006/relationships/slideMaster" Target="slideMasters/slideMaster21.xml"/><Relationship Id="rId34" Type="http://schemas.openxmlformats.org/officeDocument/2006/relationships/slideMaster" Target="slideMasters/slideMaster34.xml"/><Relationship Id="rId42" Type="http://schemas.openxmlformats.org/officeDocument/2006/relationships/slide" Target="slides/slide2.xml"/><Relationship Id="rId47" Type="http://schemas.openxmlformats.org/officeDocument/2006/relationships/slide" Target="slides/slide7.xml"/><Relationship Id="rId50" Type="http://schemas.openxmlformats.org/officeDocument/2006/relationships/slide" Target="slides/slide10.xml"/><Relationship Id="rId55" Type="http://schemas.openxmlformats.org/officeDocument/2006/relationships/slide" Target="slides/slide15.xml"/><Relationship Id="rId63" Type="http://schemas.openxmlformats.org/officeDocument/2006/relationships/slide" Target="slides/slide23.xml"/><Relationship Id="rId68" Type="http://schemas.openxmlformats.org/officeDocument/2006/relationships/slide" Target="slides/slide28.xml"/><Relationship Id="rId76" Type="http://schemas.openxmlformats.org/officeDocument/2006/relationships/slide" Target="slides/slide36.xml"/><Relationship Id="rId84" Type="http://schemas.openxmlformats.org/officeDocument/2006/relationships/font" Target="fonts/font3.fntdata"/><Relationship Id="rId89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31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Master" Target="slideMasters/slideMaster29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Master" Target="slideMasters/slideMaster32.xml"/><Relationship Id="rId37" Type="http://schemas.openxmlformats.org/officeDocument/2006/relationships/slideMaster" Target="slideMasters/slideMaster37.xml"/><Relationship Id="rId40" Type="http://schemas.openxmlformats.org/officeDocument/2006/relationships/slideMaster" Target="slideMasters/slideMaster40.xml"/><Relationship Id="rId45" Type="http://schemas.openxmlformats.org/officeDocument/2006/relationships/slide" Target="slides/slide5.xml"/><Relationship Id="rId53" Type="http://schemas.openxmlformats.org/officeDocument/2006/relationships/slide" Target="slides/slide13.xml"/><Relationship Id="rId58" Type="http://schemas.openxmlformats.org/officeDocument/2006/relationships/slide" Target="slides/slide18.xml"/><Relationship Id="rId66" Type="http://schemas.openxmlformats.org/officeDocument/2006/relationships/slide" Target="slides/slide26.xml"/><Relationship Id="rId74" Type="http://schemas.openxmlformats.org/officeDocument/2006/relationships/slide" Target="slides/slide34.xml"/><Relationship Id="rId79" Type="http://schemas.openxmlformats.org/officeDocument/2006/relationships/slide" Target="slides/slide39.xml"/><Relationship Id="rId87" Type="http://schemas.openxmlformats.org/officeDocument/2006/relationships/tags" Target="tags/tag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21.xml"/><Relationship Id="rId82" Type="http://schemas.openxmlformats.org/officeDocument/2006/relationships/font" Target="fonts/font1.fntdata"/><Relationship Id="rId90" Type="http://schemas.openxmlformats.org/officeDocument/2006/relationships/theme" Target="theme/theme1.xml"/><Relationship Id="rId19" Type="http://schemas.openxmlformats.org/officeDocument/2006/relationships/slideMaster" Target="slideMasters/slideMaster1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Master" Target="slideMasters/slideMaster35.xml"/><Relationship Id="rId43" Type="http://schemas.openxmlformats.org/officeDocument/2006/relationships/slide" Target="slides/slide3.xml"/><Relationship Id="rId48" Type="http://schemas.openxmlformats.org/officeDocument/2006/relationships/slide" Target="slides/slide8.xml"/><Relationship Id="rId56" Type="http://schemas.openxmlformats.org/officeDocument/2006/relationships/slide" Target="slides/slide16.xml"/><Relationship Id="rId64" Type="http://schemas.openxmlformats.org/officeDocument/2006/relationships/slide" Target="slides/slide24.xml"/><Relationship Id="rId69" Type="http://schemas.openxmlformats.org/officeDocument/2006/relationships/slide" Target="slides/slide29.xml"/><Relationship Id="rId77" Type="http://schemas.openxmlformats.org/officeDocument/2006/relationships/slide" Target="slides/slide37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11.xml"/><Relationship Id="rId72" Type="http://schemas.openxmlformats.org/officeDocument/2006/relationships/slide" Target="slides/slide32.xml"/><Relationship Id="rId80" Type="http://schemas.openxmlformats.org/officeDocument/2006/relationships/slide" Target="slides/slide40.xml"/><Relationship Id="rId85" Type="http://schemas.openxmlformats.org/officeDocument/2006/relationships/font" Target="fonts/font4.fntdata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Master" Target="slideMasters/slideMaster33.xml"/><Relationship Id="rId38" Type="http://schemas.openxmlformats.org/officeDocument/2006/relationships/slideMaster" Target="slideMasters/slideMaster38.xml"/><Relationship Id="rId46" Type="http://schemas.openxmlformats.org/officeDocument/2006/relationships/slide" Target="slides/slide6.xml"/><Relationship Id="rId59" Type="http://schemas.openxmlformats.org/officeDocument/2006/relationships/slide" Target="slides/slide19.xml"/><Relationship Id="rId67" Type="http://schemas.openxmlformats.org/officeDocument/2006/relationships/slide" Target="slides/slide27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1.xml"/><Relationship Id="rId54" Type="http://schemas.openxmlformats.org/officeDocument/2006/relationships/slide" Target="slides/slide14.xml"/><Relationship Id="rId62" Type="http://schemas.openxmlformats.org/officeDocument/2006/relationships/slide" Target="slides/slide22.xml"/><Relationship Id="rId70" Type="http://schemas.openxmlformats.org/officeDocument/2006/relationships/slide" Target="slides/slide30.xml"/><Relationship Id="rId75" Type="http://schemas.openxmlformats.org/officeDocument/2006/relationships/slide" Target="slides/slide35.xml"/><Relationship Id="rId83" Type="http://schemas.openxmlformats.org/officeDocument/2006/relationships/font" Target="fonts/font2.fntdata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Master" Target="slideMasters/slideMaster36.xml"/><Relationship Id="rId49" Type="http://schemas.openxmlformats.org/officeDocument/2006/relationships/slide" Target="slides/slide9.xml"/><Relationship Id="rId57" Type="http://schemas.openxmlformats.org/officeDocument/2006/relationships/slide" Target="slides/slide17.xml"/><Relationship Id="rId10" Type="http://schemas.openxmlformats.org/officeDocument/2006/relationships/slideMaster" Target="slideMasters/slideMaster10.xml"/><Relationship Id="rId31" Type="http://schemas.openxmlformats.org/officeDocument/2006/relationships/slideMaster" Target="slideMasters/slideMaster31.xml"/><Relationship Id="rId44" Type="http://schemas.openxmlformats.org/officeDocument/2006/relationships/slide" Target="slides/slide4.xml"/><Relationship Id="rId52" Type="http://schemas.openxmlformats.org/officeDocument/2006/relationships/slide" Target="slides/slide12.xml"/><Relationship Id="rId60" Type="http://schemas.openxmlformats.org/officeDocument/2006/relationships/slide" Target="slides/slide20.xml"/><Relationship Id="rId65" Type="http://schemas.openxmlformats.org/officeDocument/2006/relationships/slide" Target="slides/slide25.xml"/><Relationship Id="rId73" Type="http://schemas.openxmlformats.org/officeDocument/2006/relationships/slide" Target="slides/slide33.xml"/><Relationship Id="rId78" Type="http://schemas.openxmlformats.org/officeDocument/2006/relationships/slide" Target="slides/slide38.xml"/><Relationship Id="rId81" Type="http://schemas.openxmlformats.org/officeDocument/2006/relationships/notesMaster" Target="notesMasters/notesMaster1.xml"/><Relationship Id="rId86" Type="http://schemas.openxmlformats.org/officeDocument/2006/relationships/font" Target="fonts/font5.fntdata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971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544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082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495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>
          <a:xfrm>
            <a:off x="322945" y="388196"/>
            <a:ext cx="5813010" cy="248963"/>
          </a:xfrm>
        </p:spPr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>
          <a:xfrm>
            <a:off x="322945" y="2232135"/>
            <a:ext cx="5813010" cy="1244813"/>
          </a:xfrm>
        </p:spPr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322945" y="9025589"/>
            <a:ext cx="1485546" cy="248963"/>
          </a:xfrm>
        </p:spPr>
        <p:txBody>
          <a:bodyPr/>
          <a:lstStyle/>
          <a:p>
            <a:fld id="{C16525B2-4347-4F72-BAF7-76B19438D329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2196026" y="9025589"/>
            <a:ext cx="2066847" cy="24896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4650408" y="9025589"/>
            <a:ext cx="1485546" cy="248963"/>
          </a:xfrm>
        </p:spPr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>
          <a:xfrm>
            <a:off x="322945" y="388196"/>
            <a:ext cx="5813010" cy="248963"/>
          </a:xfrm>
        </p:spPr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>
          <a:xfrm>
            <a:off x="322945" y="2232135"/>
            <a:ext cx="5813010" cy="1244813"/>
          </a:xfrm>
        </p:spPr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322945" y="9025589"/>
            <a:ext cx="1485546" cy="248963"/>
          </a:xfrm>
        </p:spPr>
        <p:txBody>
          <a:bodyPr/>
          <a:lstStyle/>
          <a:p>
            <a:fld id="{C16525B2-4347-4F72-BAF7-76B19438D329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2196026" y="9025589"/>
            <a:ext cx="2066847" cy="24896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4650408" y="9025589"/>
            <a:ext cx="1485546" cy="248963"/>
          </a:xfrm>
        </p:spPr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>
          <a:xfrm>
            <a:off x="322945" y="388196"/>
            <a:ext cx="5813010" cy="248963"/>
          </a:xfrm>
        </p:spPr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>
          <a:xfrm>
            <a:off x="322945" y="2232135"/>
            <a:ext cx="5813010" cy="1244813"/>
          </a:xfrm>
        </p:spPr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322945" y="9025589"/>
            <a:ext cx="1485546" cy="248963"/>
          </a:xfrm>
        </p:spPr>
        <p:txBody>
          <a:bodyPr/>
          <a:lstStyle/>
          <a:p>
            <a:fld id="{C16525B2-4347-4F72-BAF7-76B19438D329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2196026" y="9025589"/>
            <a:ext cx="2066847" cy="24896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4650408" y="9025589"/>
            <a:ext cx="1485546" cy="248963"/>
          </a:xfrm>
        </p:spPr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>
          <a:xfrm>
            <a:off x="322945" y="388196"/>
            <a:ext cx="5813010" cy="248963"/>
          </a:xfrm>
        </p:spPr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>
          <a:xfrm>
            <a:off x="322945" y="2232135"/>
            <a:ext cx="5813010" cy="1244813"/>
          </a:xfrm>
        </p:spPr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322945" y="9025589"/>
            <a:ext cx="1485546" cy="248963"/>
          </a:xfrm>
        </p:spPr>
        <p:txBody>
          <a:bodyPr/>
          <a:lstStyle/>
          <a:p>
            <a:fld id="{C16525B2-4347-4F72-BAF7-76B19438D329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2196026" y="9025589"/>
            <a:ext cx="2066847" cy="24896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4650408" y="9025589"/>
            <a:ext cx="1485546" cy="248963"/>
          </a:xfrm>
        </p:spPr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>
          <a:xfrm>
            <a:off x="322945" y="388196"/>
            <a:ext cx="5813010" cy="248963"/>
          </a:xfrm>
        </p:spPr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>
          <a:xfrm>
            <a:off x="322945" y="2232135"/>
            <a:ext cx="5813010" cy="1244813"/>
          </a:xfrm>
        </p:spPr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322945" y="9025589"/>
            <a:ext cx="1485546" cy="248963"/>
          </a:xfrm>
        </p:spPr>
        <p:txBody>
          <a:bodyPr/>
          <a:lstStyle/>
          <a:p>
            <a:fld id="{C16525B2-4347-4F72-BAF7-76B19438D329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2196026" y="9025589"/>
            <a:ext cx="2066847" cy="24896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4650408" y="9025589"/>
            <a:ext cx="1485546" cy="248963"/>
          </a:xfrm>
        </p:spPr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>
          <a:xfrm>
            <a:off x="322945" y="388196"/>
            <a:ext cx="5813010" cy="248963"/>
          </a:xfrm>
        </p:spPr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>
          <a:xfrm>
            <a:off x="322945" y="2232135"/>
            <a:ext cx="5813010" cy="1244813"/>
          </a:xfrm>
        </p:spPr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322945" y="9025589"/>
            <a:ext cx="1485546" cy="248963"/>
          </a:xfrm>
        </p:spPr>
        <p:txBody>
          <a:bodyPr/>
          <a:lstStyle/>
          <a:p>
            <a:fld id="{C16525B2-4347-4F72-BAF7-76B19438D329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2196026" y="9025589"/>
            <a:ext cx="2066847" cy="24896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4650408" y="9025589"/>
            <a:ext cx="1485546" cy="248963"/>
          </a:xfrm>
        </p:spPr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>
          <a:xfrm>
            <a:off x="322945" y="388196"/>
            <a:ext cx="5813010" cy="248963"/>
          </a:xfrm>
        </p:spPr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>
          <a:xfrm>
            <a:off x="322945" y="2232135"/>
            <a:ext cx="5813010" cy="1244813"/>
          </a:xfrm>
        </p:spPr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322945" y="9025589"/>
            <a:ext cx="1485546" cy="248963"/>
          </a:xfrm>
        </p:spPr>
        <p:txBody>
          <a:bodyPr/>
          <a:lstStyle/>
          <a:p>
            <a:fld id="{C16525B2-4347-4F72-BAF7-76B19438D329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2196026" y="9025589"/>
            <a:ext cx="2066847" cy="24896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4650408" y="9025589"/>
            <a:ext cx="1485546" cy="248963"/>
          </a:xfrm>
        </p:spPr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>
          <a:xfrm>
            <a:off x="322945" y="388196"/>
            <a:ext cx="5813010" cy="248963"/>
          </a:xfrm>
        </p:spPr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>
          <a:xfrm>
            <a:off x="322945" y="2232135"/>
            <a:ext cx="5813010" cy="1244813"/>
          </a:xfrm>
        </p:spPr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322945" y="9025589"/>
            <a:ext cx="1485546" cy="248963"/>
          </a:xfrm>
        </p:spPr>
        <p:txBody>
          <a:bodyPr/>
          <a:lstStyle/>
          <a:p>
            <a:fld id="{C16525B2-4347-4F72-BAF7-76B19438D329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2196026" y="9025589"/>
            <a:ext cx="2066847" cy="24896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4650408" y="9025589"/>
            <a:ext cx="1485546" cy="248963"/>
          </a:xfrm>
        </p:spPr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>
          <a:xfrm>
            <a:off x="322945" y="388196"/>
            <a:ext cx="5813010" cy="248963"/>
          </a:xfrm>
        </p:spPr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>
          <a:xfrm>
            <a:off x="322945" y="2232135"/>
            <a:ext cx="5813010" cy="1244813"/>
          </a:xfrm>
        </p:spPr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322945" y="9025589"/>
            <a:ext cx="1485546" cy="248963"/>
          </a:xfrm>
        </p:spPr>
        <p:txBody>
          <a:bodyPr/>
          <a:lstStyle/>
          <a:p>
            <a:fld id="{C16525B2-4347-4F72-BAF7-76B19438D329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2196026" y="9025589"/>
            <a:ext cx="2066847" cy="24896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4650408" y="9025589"/>
            <a:ext cx="1485546" cy="248963"/>
          </a:xfrm>
        </p:spPr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>
          <a:xfrm>
            <a:off x="322945" y="388196"/>
            <a:ext cx="5813010" cy="248963"/>
          </a:xfrm>
        </p:spPr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>
          <a:xfrm>
            <a:off x="322945" y="2232135"/>
            <a:ext cx="5813010" cy="1244813"/>
          </a:xfrm>
        </p:spPr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322945" y="9025589"/>
            <a:ext cx="1485546" cy="248963"/>
          </a:xfrm>
        </p:spPr>
        <p:txBody>
          <a:bodyPr/>
          <a:lstStyle/>
          <a:p>
            <a:fld id="{C16525B2-4347-4F72-BAF7-76B19438D329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2196026" y="9025589"/>
            <a:ext cx="2066847" cy="24896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4650408" y="9025589"/>
            <a:ext cx="1485546" cy="248963"/>
          </a:xfrm>
        </p:spPr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>
          <a:xfrm>
            <a:off x="322945" y="388196"/>
            <a:ext cx="5813010" cy="248963"/>
          </a:xfrm>
        </p:spPr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>
          <a:xfrm>
            <a:off x="322945" y="2232135"/>
            <a:ext cx="5813010" cy="1244813"/>
          </a:xfrm>
        </p:spPr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322945" y="9025589"/>
            <a:ext cx="1485546" cy="248963"/>
          </a:xfrm>
        </p:spPr>
        <p:txBody>
          <a:bodyPr/>
          <a:lstStyle/>
          <a:p>
            <a:fld id="{C16525B2-4347-4F72-BAF7-76B19438D329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2196026" y="9025589"/>
            <a:ext cx="2066847" cy="24896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4650408" y="9025589"/>
            <a:ext cx="1485546" cy="248963"/>
          </a:xfrm>
        </p:spPr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>
          <a:xfrm>
            <a:off x="322945" y="388196"/>
            <a:ext cx="5813010" cy="248963"/>
          </a:xfrm>
        </p:spPr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>
          <a:xfrm>
            <a:off x="322945" y="2232135"/>
            <a:ext cx="5813010" cy="1244813"/>
          </a:xfrm>
        </p:spPr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322945" y="9025589"/>
            <a:ext cx="1485546" cy="248963"/>
          </a:xfrm>
        </p:spPr>
        <p:txBody>
          <a:bodyPr/>
          <a:lstStyle/>
          <a:p>
            <a:fld id="{C16525B2-4347-4F72-BAF7-76B19438D329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2196026" y="9025589"/>
            <a:ext cx="2066847" cy="24896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4650408" y="9025589"/>
            <a:ext cx="1485546" cy="248963"/>
          </a:xfrm>
        </p:spPr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>
          <a:xfrm>
            <a:off x="322945" y="388196"/>
            <a:ext cx="5813010" cy="248963"/>
          </a:xfrm>
        </p:spPr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>
          <a:xfrm>
            <a:off x="322945" y="2232135"/>
            <a:ext cx="5813010" cy="1244813"/>
          </a:xfrm>
        </p:spPr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322945" y="9025589"/>
            <a:ext cx="1485546" cy="248963"/>
          </a:xfrm>
        </p:spPr>
        <p:txBody>
          <a:bodyPr/>
          <a:lstStyle/>
          <a:p>
            <a:fld id="{C16525B2-4347-4F72-BAF7-76B19438D329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2196026" y="9025589"/>
            <a:ext cx="2066847" cy="24896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4650408" y="9025589"/>
            <a:ext cx="1485546" cy="248963"/>
          </a:xfrm>
        </p:spPr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>
          <a:xfrm>
            <a:off x="457008" y="274319"/>
            <a:ext cx="8226142" cy="175930"/>
          </a:xfrm>
        </p:spPr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>
          <a:xfrm>
            <a:off x="457008" y="1577340"/>
            <a:ext cx="8226142" cy="879648"/>
          </a:xfrm>
        </p:spPr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457008" y="6377940"/>
            <a:ext cx="2102235" cy="175930"/>
          </a:xfrm>
        </p:spPr>
        <p:txBody>
          <a:bodyPr/>
          <a:lstStyle/>
          <a:p>
            <a:fld id="{C16525B2-4347-4F72-BAF7-76B19438D329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3107654" y="6377940"/>
            <a:ext cx="2924849" cy="17593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6580914" y="6377940"/>
            <a:ext cx="2102235" cy="175930"/>
          </a:xfrm>
        </p:spPr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>
          <a:xfrm>
            <a:off x="322945" y="388196"/>
            <a:ext cx="5813010" cy="248963"/>
          </a:xfrm>
        </p:spPr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>
          <a:xfrm>
            <a:off x="322945" y="2232135"/>
            <a:ext cx="5813010" cy="1244813"/>
          </a:xfrm>
        </p:spPr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322945" y="9025589"/>
            <a:ext cx="1485546" cy="248963"/>
          </a:xfrm>
        </p:spPr>
        <p:txBody>
          <a:bodyPr/>
          <a:lstStyle/>
          <a:p>
            <a:fld id="{C16525B2-4347-4F72-BAF7-76B19438D329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2196026" y="9025589"/>
            <a:ext cx="2066847" cy="24896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4650408" y="9025589"/>
            <a:ext cx="1485546" cy="248963"/>
          </a:xfrm>
        </p:spPr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>
          <a:xfrm>
            <a:off x="322945" y="388196"/>
            <a:ext cx="5813010" cy="248963"/>
          </a:xfrm>
        </p:spPr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>
          <a:xfrm>
            <a:off x="322945" y="2232135"/>
            <a:ext cx="5813010" cy="1244813"/>
          </a:xfrm>
        </p:spPr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322945" y="9025589"/>
            <a:ext cx="1485546" cy="248963"/>
          </a:xfrm>
        </p:spPr>
        <p:txBody>
          <a:bodyPr/>
          <a:lstStyle/>
          <a:p>
            <a:fld id="{C16525B2-4347-4F72-BAF7-76B19438D329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2196026" y="9025589"/>
            <a:ext cx="2066847" cy="24896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4650408" y="9025589"/>
            <a:ext cx="1485546" cy="248963"/>
          </a:xfrm>
        </p:spPr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>
          <a:xfrm>
            <a:off x="322945" y="388196"/>
            <a:ext cx="5813010" cy="248963"/>
          </a:xfrm>
        </p:spPr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>
          <a:xfrm>
            <a:off x="322945" y="2232135"/>
            <a:ext cx="5813010" cy="1244813"/>
          </a:xfrm>
        </p:spPr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322945" y="9025589"/>
            <a:ext cx="1485546" cy="248963"/>
          </a:xfrm>
        </p:spPr>
        <p:txBody>
          <a:bodyPr/>
          <a:lstStyle/>
          <a:p>
            <a:fld id="{C16525B2-4347-4F72-BAF7-76B19438D329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2196026" y="9025589"/>
            <a:ext cx="2066847" cy="24896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4650408" y="9025589"/>
            <a:ext cx="1485546" cy="248963"/>
          </a:xfrm>
        </p:spPr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>
          <a:xfrm>
            <a:off x="322945" y="388196"/>
            <a:ext cx="5813010" cy="248963"/>
          </a:xfrm>
        </p:spPr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>
          <a:xfrm>
            <a:off x="322945" y="2232135"/>
            <a:ext cx="5813010" cy="1244813"/>
          </a:xfrm>
        </p:spPr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322945" y="9025589"/>
            <a:ext cx="1485546" cy="248963"/>
          </a:xfrm>
        </p:spPr>
        <p:txBody>
          <a:bodyPr/>
          <a:lstStyle/>
          <a:p>
            <a:fld id="{C16525B2-4347-4F72-BAF7-76B19438D329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2196026" y="9025589"/>
            <a:ext cx="2066847" cy="24896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4650408" y="9025589"/>
            <a:ext cx="1485546" cy="248963"/>
          </a:xfrm>
        </p:spPr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>
          <a:xfrm>
            <a:off x="457008" y="274319"/>
            <a:ext cx="8226142" cy="175930"/>
          </a:xfrm>
        </p:spPr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>
          <a:xfrm>
            <a:off x="457008" y="1577340"/>
            <a:ext cx="8226142" cy="879648"/>
          </a:xfrm>
        </p:spPr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457008" y="6377940"/>
            <a:ext cx="2102235" cy="175930"/>
          </a:xfrm>
        </p:spPr>
        <p:txBody>
          <a:bodyPr/>
          <a:lstStyle/>
          <a:p>
            <a:fld id="{C16525B2-4347-4F72-BAF7-76B19438D329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3107654" y="6377940"/>
            <a:ext cx="2924849" cy="17593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6580914" y="6377940"/>
            <a:ext cx="2102235" cy="175930"/>
          </a:xfrm>
        </p:spPr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>
          <a:xfrm>
            <a:off x="322945" y="388196"/>
            <a:ext cx="5813010" cy="248963"/>
          </a:xfrm>
        </p:spPr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>
          <a:xfrm>
            <a:off x="322945" y="2232135"/>
            <a:ext cx="5813010" cy="1244813"/>
          </a:xfrm>
        </p:spPr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322945" y="9025589"/>
            <a:ext cx="1485546" cy="248963"/>
          </a:xfrm>
        </p:spPr>
        <p:txBody>
          <a:bodyPr/>
          <a:lstStyle/>
          <a:p>
            <a:fld id="{C16525B2-4347-4F72-BAF7-76B19438D329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2196026" y="9025589"/>
            <a:ext cx="2066847" cy="24896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4650408" y="9025589"/>
            <a:ext cx="1485546" cy="248963"/>
          </a:xfrm>
        </p:spPr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>
          <a:xfrm>
            <a:off x="322945" y="388196"/>
            <a:ext cx="5813010" cy="248963"/>
          </a:xfrm>
        </p:spPr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>
          <a:xfrm>
            <a:off x="322945" y="2232135"/>
            <a:ext cx="5813010" cy="1244813"/>
          </a:xfrm>
        </p:spPr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322945" y="9025589"/>
            <a:ext cx="1485546" cy="248963"/>
          </a:xfrm>
        </p:spPr>
        <p:txBody>
          <a:bodyPr/>
          <a:lstStyle/>
          <a:p>
            <a:fld id="{C16525B2-4347-4F72-BAF7-76B19438D329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2196026" y="9025589"/>
            <a:ext cx="2066847" cy="24896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4650408" y="9025589"/>
            <a:ext cx="1485546" cy="248963"/>
          </a:xfrm>
        </p:spPr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>
          <a:xfrm>
            <a:off x="322945" y="388196"/>
            <a:ext cx="5813010" cy="248963"/>
          </a:xfrm>
        </p:spPr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>
          <a:xfrm>
            <a:off x="322945" y="2232135"/>
            <a:ext cx="5813010" cy="1244813"/>
          </a:xfrm>
        </p:spPr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322945" y="9025589"/>
            <a:ext cx="1485546" cy="248963"/>
          </a:xfrm>
        </p:spPr>
        <p:txBody>
          <a:bodyPr/>
          <a:lstStyle/>
          <a:p>
            <a:fld id="{C16525B2-4347-4F72-BAF7-76B19438D329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2196026" y="9025589"/>
            <a:ext cx="2066847" cy="24896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4650408" y="9025589"/>
            <a:ext cx="1485546" cy="248963"/>
          </a:xfrm>
        </p:spPr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>
          <a:xfrm>
            <a:off x="322945" y="388196"/>
            <a:ext cx="5813010" cy="248963"/>
          </a:xfrm>
        </p:spPr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>
          <a:xfrm>
            <a:off x="322945" y="2232135"/>
            <a:ext cx="5813010" cy="1244813"/>
          </a:xfrm>
        </p:spPr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322945" y="9025589"/>
            <a:ext cx="1485546" cy="248963"/>
          </a:xfrm>
        </p:spPr>
        <p:txBody>
          <a:bodyPr/>
          <a:lstStyle/>
          <a:p>
            <a:fld id="{C16525B2-4347-4F72-BAF7-76B19438D329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2196026" y="9025589"/>
            <a:ext cx="2066847" cy="24896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4650408" y="9025589"/>
            <a:ext cx="1485546" cy="248963"/>
          </a:xfrm>
        </p:spPr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>
          <a:xfrm>
            <a:off x="322945" y="388196"/>
            <a:ext cx="5813010" cy="248963"/>
          </a:xfrm>
        </p:spPr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>
          <a:xfrm>
            <a:off x="322945" y="2232135"/>
            <a:ext cx="5813010" cy="1244813"/>
          </a:xfrm>
        </p:spPr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322945" y="9025589"/>
            <a:ext cx="1485546" cy="248963"/>
          </a:xfrm>
        </p:spPr>
        <p:txBody>
          <a:bodyPr/>
          <a:lstStyle/>
          <a:p>
            <a:fld id="{C16525B2-4347-4F72-BAF7-76B19438D329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2196026" y="9025589"/>
            <a:ext cx="2066847" cy="24896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4650408" y="9025589"/>
            <a:ext cx="1485546" cy="248963"/>
          </a:xfrm>
        </p:spPr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>
          <a:xfrm>
            <a:off x="322945" y="388196"/>
            <a:ext cx="5813010" cy="248963"/>
          </a:xfrm>
        </p:spPr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>
          <a:xfrm>
            <a:off x="322945" y="2232135"/>
            <a:ext cx="5813010" cy="1244813"/>
          </a:xfrm>
        </p:spPr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322945" y="9025589"/>
            <a:ext cx="1485546" cy="248963"/>
          </a:xfrm>
        </p:spPr>
        <p:txBody>
          <a:bodyPr/>
          <a:lstStyle/>
          <a:p>
            <a:fld id="{C16525B2-4347-4F72-BAF7-76B19438D329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2196026" y="9025589"/>
            <a:ext cx="2066847" cy="24896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4650408" y="9025589"/>
            <a:ext cx="1485546" cy="248963"/>
          </a:xfrm>
        </p:spPr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>
          <a:xfrm>
            <a:off x="322945" y="388196"/>
            <a:ext cx="5813010" cy="248963"/>
          </a:xfrm>
        </p:spPr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>
          <a:xfrm>
            <a:off x="322945" y="2232135"/>
            <a:ext cx="5813010" cy="1244813"/>
          </a:xfrm>
        </p:spPr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322945" y="9025589"/>
            <a:ext cx="1485546" cy="248963"/>
          </a:xfrm>
        </p:spPr>
        <p:txBody>
          <a:bodyPr/>
          <a:lstStyle/>
          <a:p>
            <a:fld id="{C16525B2-4347-4F72-BAF7-76B19438D329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2196026" y="9025589"/>
            <a:ext cx="2066847" cy="24896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4650408" y="9025589"/>
            <a:ext cx="1485546" cy="248963"/>
          </a:xfrm>
        </p:spPr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>
          <a:xfrm>
            <a:off x="322945" y="388196"/>
            <a:ext cx="5813010" cy="248963"/>
          </a:xfrm>
        </p:spPr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>
          <a:xfrm>
            <a:off x="322945" y="2232135"/>
            <a:ext cx="5813010" cy="1244813"/>
          </a:xfrm>
        </p:spPr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322945" y="9025589"/>
            <a:ext cx="1485546" cy="248963"/>
          </a:xfrm>
        </p:spPr>
        <p:txBody>
          <a:bodyPr/>
          <a:lstStyle/>
          <a:p>
            <a:fld id="{C16525B2-4347-4F72-BAF7-76B19438D329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2196026" y="9025589"/>
            <a:ext cx="2066847" cy="24896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4650408" y="9025589"/>
            <a:ext cx="1485546" cy="248963"/>
          </a:xfrm>
        </p:spPr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>
          <a:xfrm>
            <a:off x="322945" y="388196"/>
            <a:ext cx="5813010" cy="248963"/>
          </a:xfrm>
        </p:spPr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>
          <a:xfrm>
            <a:off x="322945" y="2232135"/>
            <a:ext cx="5813010" cy="1244813"/>
          </a:xfrm>
        </p:spPr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322945" y="9025589"/>
            <a:ext cx="1485546" cy="248963"/>
          </a:xfrm>
        </p:spPr>
        <p:txBody>
          <a:bodyPr/>
          <a:lstStyle/>
          <a:p>
            <a:fld id="{C16525B2-4347-4F72-BAF7-76B19438D329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2196026" y="9025589"/>
            <a:ext cx="2066847" cy="24896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4650408" y="9025589"/>
            <a:ext cx="1485546" cy="248963"/>
          </a:xfrm>
        </p:spPr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>
          <a:xfrm>
            <a:off x="322945" y="388196"/>
            <a:ext cx="5813010" cy="248963"/>
          </a:xfrm>
        </p:spPr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>
          <a:xfrm>
            <a:off x="322945" y="2232135"/>
            <a:ext cx="5813010" cy="1244813"/>
          </a:xfrm>
        </p:spPr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322945" y="9025589"/>
            <a:ext cx="1485546" cy="248963"/>
          </a:xfrm>
        </p:spPr>
        <p:txBody>
          <a:bodyPr/>
          <a:lstStyle/>
          <a:p>
            <a:fld id="{C16525B2-4347-4F72-BAF7-76B19438D329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2196026" y="9025589"/>
            <a:ext cx="2066847" cy="24896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4650408" y="9025589"/>
            <a:ext cx="1485546" cy="248963"/>
          </a:xfrm>
        </p:spPr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>
          <a:xfrm>
            <a:off x="322945" y="388196"/>
            <a:ext cx="5813010" cy="248963"/>
          </a:xfrm>
        </p:spPr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>
          <a:xfrm>
            <a:off x="322945" y="2232135"/>
            <a:ext cx="5813010" cy="1244813"/>
          </a:xfrm>
        </p:spPr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322945" y="9025589"/>
            <a:ext cx="1485546" cy="248963"/>
          </a:xfrm>
        </p:spPr>
        <p:txBody>
          <a:bodyPr/>
          <a:lstStyle/>
          <a:p>
            <a:fld id="{C16525B2-4347-4F72-BAF7-76B19438D329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2196026" y="9025589"/>
            <a:ext cx="2066847" cy="24896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4650408" y="9025589"/>
            <a:ext cx="1485546" cy="248963"/>
          </a:xfrm>
        </p:spPr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>
          <a:xfrm>
            <a:off x="322945" y="388196"/>
            <a:ext cx="5813010" cy="248963"/>
          </a:xfrm>
        </p:spPr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>
          <a:xfrm>
            <a:off x="322945" y="2232135"/>
            <a:ext cx="5813010" cy="1244813"/>
          </a:xfrm>
        </p:spPr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322945" y="9025589"/>
            <a:ext cx="1485546" cy="248963"/>
          </a:xfrm>
        </p:spPr>
        <p:txBody>
          <a:bodyPr/>
          <a:lstStyle/>
          <a:p>
            <a:fld id="{C16525B2-4347-4F72-BAF7-76B19438D329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2196026" y="9025589"/>
            <a:ext cx="2066847" cy="24896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4650408" y="9025589"/>
            <a:ext cx="1485546" cy="248963"/>
          </a:xfrm>
        </p:spPr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>
          <a:xfrm>
            <a:off x="457008" y="274319"/>
            <a:ext cx="8226142" cy="175930"/>
          </a:xfrm>
        </p:spPr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>
          <a:xfrm>
            <a:off x="457008" y="1577340"/>
            <a:ext cx="8226142" cy="879648"/>
          </a:xfrm>
        </p:spPr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457008" y="6377940"/>
            <a:ext cx="2102235" cy="175930"/>
          </a:xfrm>
        </p:spPr>
        <p:txBody>
          <a:bodyPr/>
          <a:lstStyle/>
          <a:p>
            <a:fld id="{C16525B2-4347-4F72-BAF7-76B19438D329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3107654" y="6377940"/>
            <a:ext cx="2924849" cy="17593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6580914" y="6377940"/>
            <a:ext cx="2102235" cy="175930"/>
          </a:xfrm>
        </p:spPr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>
          <a:xfrm>
            <a:off x="322945" y="388196"/>
            <a:ext cx="5813010" cy="248963"/>
          </a:xfrm>
        </p:spPr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>
          <a:xfrm>
            <a:off x="322945" y="2232135"/>
            <a:ext cx="5813010" cy="1244813"/>
          </a:xfrm>
        </p:spPr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322945" y="9025589"/>
            <a:ext cx="1485546" cy="248963"/>
          </a:xfrm>
        </p:spPr>
        <p:txBody>
          <a:bodyPr/>
          <a:lstStyle/>
          <a:p>
            <a:fld id="{C16525B2-4347-4F72-BAF7-76B19438D329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2196026" y="9025589"/>
            <a:ext cx="2066847" cy="24896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4650408" y="9025589"/>
            <a:ext cx="1485546" cy="248963"/>
          </a:xfrm>
        </p:spPr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>
          <a:xfrm>
            <a:off x="322945" y="388196"/>
            <a:ext cx="5813010" cy="248963"/>
          </a:xfrm>
        </p:spPr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>
          <a:xfrm>
            <a:off x="322945" y="2232135"/>
            <a:ext cx="5813010" cy="1244813"/>
          </a:xfrm>
        </p:spPr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322945" y="9025589"/>
            <a:ext cx="1485546" cy="248963"/>
          </a:xfrm>
        </p:spPr>
        <p:txBody>
          <a:bodyPr/>
          <a:lstStyle/>
          <a:p>
            <a:fld id="{C16525B2-4347-4F72-BAF7-76B19438D329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2196026" y="9025589"/>
            <a:ext cx="2066847" cy="24896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4650408" y="9025589"/>
            <a:ext cx="1485546" cy="248963"/>
          </a:xfrm>
        </p:spPr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>
          <a:xfrm>
            <a:off x="322945" y="388196"/>
            <a:ext cx="5813010" cy="248963"/>
          </a:xfrm>
        </p:spPr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>
          <a:xfrm>
            <a:off x="322945" y="2232135"/>
            <a:ext cx="5813010" cy="1244813"/>
          </a:xfrm>
        </p:spPr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322945" y="9025589"/>
            <a:ext cx="1485546" cy="248963"/>
          </a:xfrm>
        </p:spPr>
        <p:txBody>
          <a:bodyPr/>
          <a:lstStyle/>
          <a:p>
            <a:fld id="{C16525B2-4347-4F72-BAF7-76B19438D329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2196026" y="9025589"/>
            <a:ext cx="2066847" cy="24896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4650408" y="9025589"/>
            <a:ext cx="1485546" cy="248963"/>
          </a:xfrm>
        </p:spPr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>
          <a:xfrm>
            <a:off x="322945" y="388196"/>
            <a:ext cx="5813010" cy="248963"/>
          </a:xfrm>
        </p:spPr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>
          <a:xfrm>
            <a:off x="322945" y="2232135"/>
            <a:ext cx="5813010" cy="1244813"/>
          </a:xfrm>
        </p:spPr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322945" y="9025589"/>
            <a:ext cx="1485546" cy="248963"/>
          </a:xfrm>
        </p:spPr>
        <p:txBody>
          <a:bodyPr/>
          <a:lstStyle/>
          <a:p>
            <a:fld id="{C16525B2-4347-4F72-BAF7-76B19438D329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2196026" y="9025589"/>
            <a:ext cx="2066847" cy="24896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4650408" y="9025589"/>
            <a:ext cx="1485546" cy="248963"/>
          </a:xfrm>
        </p:spPr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>
          <a:xfrm>
            <a:off x="322945" y="388196"/>
            <a:ext cx="5813010" cy="248963"/>
          </a:xfrm>
        </p:spPr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>
          <a:xfrm>
            <a:off x="322945" y="2232135"/>
            <a:ext cx="5813010" cy="1244813"/>
          </a:xfrm>
        </p:spPr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322945" y="9025589"/>
            <a:ext cx="1485546" cy="248963"/>
          </a:xfrm>
        </p:spPr>
        <p:txBody>
          <a:bodyPr/>
          <a:lstStyle/>
          <a:p>
            <a:fld id="{C16525B2-4347-4F72-BAF7-76B19438D329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2196026" y="9025589"/>
            <a:ext cx="2066847" cy="24896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4650408" y="9025589"/>
            <a:ext cx="1485546" cy="248963"/>
          </a:xfrm>
        </p:spPr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>
          <a:xfrm>
            <a:off x="322945" y="388196"/>
            <a:ext cx="5813010" cy="248963"/>
          </a:xfrm>
        </p:spPr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>
          <a:xfrm>
            <a:off x="322945" y="2232135"/>
            <a:ext cx="5813010" cy="1244813"/>
          </a:xfrm>
        </p:spPr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322945" y="9025589"/>
            <a:ext cx="1485546" cy="248963"/>
          </a:xfrm>
        </p:spPr>
        <p:txBody>
          <a:bodyPr/>
          <a:lstStyle/>
          <a:p>
            <a:fld id="{C16525B2-4347-4F72-BAF7-76B19438D329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2196026" y="9025589"/>
            <a:ext cx="2066847" cy="24896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4650408" y="9025589"/>
            <a:ext cx="1485546" cy="248963"/>
          </a:xfrm>
        </p:spPr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>
          <a:xfrm>
            <a:off x="322945" y="388196"/>
            <a:ext cx="5813010" cy="248963"/>
          </a:xfrm>
        </p:spPr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>
          <a:xfrm>
            <a:off x="322945" y="2232135"/>
            <a:ext cx="5813010" cy="1244813"/>
          </a:xfrm>
        </p:spPr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322945" y="9025589"/>
            <a:ext cx="1485546" cy="248963"/>
          </a:xfrm>
        </p:spPr>
        <p:txBody>
          <a:bodyPr/>
          <a:lstStyle/>
          <a:p>
            <a:fld id="{C16525B2-4347-4F72-BAF7-76B19438D329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2196026" y="9025589"/>
            <a:ext cx="2066847" cy="24896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4650408" y="9025589"/>
            <a:ext cx="1485546" cy="248963"/>
          </a:xfrm>
        </p:spPr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3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4.xml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5.xml"/></Relationships>
</file>

<file path=ppt/slideMasters/_rels/slideMaster16.xml.rels><?xml version="1.0" encoding="UTF-8" standalone="yes"?>
<Relationships xmlns="http://schemas.openxmlformats.org/package/2006/relationships"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6.xml"/></Relationships>
</file>

<file path=ppt/slideMasters/_rels/slideMaster17.xml.rels><?xml version="1.0" encoding="UTF-8" standalone="yes"?>
<Relationships xmlns="http://schemas.openxmlformats.org/package/2006/relationships"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17.xml"/></Relationships>
</file>

<file path=ppt/slideMasters/_rels/slideMaster18.xml.rels><?xml version="1.0" encoding="UTF-8" standalone="yes"?>
<Relationships xmlns="http://schemas.openxmlformats.org/package/2006/relationships"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18.xml"/></Relationships>
</file>

<file path=ppt/slideMasters/_rels/slideMaster19.xml.rels><?xml version="1.0" encoding="UTF-8" standalone="yes"?>
<Relationships xmlns="http://schemas.openxmlformats.org/package/2006/relationships"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1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20.xml.rels><?xml version="1.0" encoding="UTF-8" standalone="yes"?>
<Relationships xmlns="http://schemas.openxmlformats.org/package/2006/relationships"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0.xml"/></Relationships>
</file>

<file path=ppt/slideMasters/_rels/slideMaster2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1.xml"/></Relationships>
</file>

<file path=ppt/slideMasters/_rels/slideMaster2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22.xml"/></Relationships>
</file>

<file path=ppt/slideMasters/_rels/slideMaster23.xml.rels><?xml version="1.0" encoding="UTF-8" standalone="yes"?>
<Relationships xmlns="http://schemas.openxmlformats.org/package/2006/relationships"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23.xml"/></Relationships>
</file>

<file path=ppt/slideMasters/_rels/slideMaster24.xml.rels><?xml version="1.0" encoding="UTF-8" standalone="yes"?>
<Relationships xmlns="http://schemas.openxmlformats.org/package/2006/relationships"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24.xml"/></Relationships>
</file>

<file path=ppt/slideMasters/_rels/slideMaster25.xml.rels><?xml version="1.0" encoding="UTF-8" standalone="yes"?>
<Relationships xmlns="http://schemas.openxmlformats.org/package/2006/relationships"><Relationship Id="rId2" Type="http://schemas.openxmlformats.org/officeDocument/2006/relationships/theme" Target="../theme/theme25.xml"/><Relationship Id="rId1" Type="http://schemas.openxmlformats.org/officeDocument/2006/relationships/slideLayout" Target="../slideLayouts/slideLayout25.xml"/></Relationships>
</file>

<file path=ppt/slideMasters/_rels/slideMaster26.xml.rels><?xml version="1.0" encoding="UTF-8" standalone="yes"?>
<Relationships xmlns="http://schemas.openxmlformats.org/package/2006/relationships"><Relationship Id="rId2" Type="http://schemas.openxmlformats.org/officeDocument/2006/relationships/theme" Target="../theme/theme26.xml"/><Relationship Id="rId1" Type="http://schemas.openxmlformats.org/officeDocument/2006/relationships/slideLayout" Target="../slideLayouts/slideLayout26.xml"/></Relationships>
</file>

<file path=ppt/slideMasters/_rels/slideMaster27.xml.rels><?xml version="1.0" encoding="UTF-8" standalone="yes"?>
<Relationships xmlns="http://schemas.openxmlformats.org/package/2006/relationships"><Relationship Id="rId2" Type="http://schemas.openxmlformats.org/officeDocument/2006/relationships/theme" Target="../theme/theme27.xml"/><Relationship Id="rId1" Type="http://schemas.openxmlformats.org/officeDocument/2006/relationships/slideLayout" Target="../slideLayouts/slideLayout27.xml"/></Relationships>
</file>

<file path=ppt/slideMasters/_rels/slideMaster28.xml.rels><?xml version="1.0" encoding="UTF-8" standalone="yes"?>
<Relationships xmlns="http://schemas.openxmlformats.org/package/2006/relationships"><Relationship Id="rId2" Type="http://schemas.openxmlformats.org/officeDocument/2006/relationships/theme" Target="../theme/theme28.xml"/><Relationship Id="rId1" Type="http://schemas.openxmlformats.org/officeDocument/2006/relationships/slideLayout" Target="../slideLayouts/slideLayout28.xml"/></Relationships>
</file>

<file path=ppt/slideMasters/_rels/slideMaster29.xml.rels><?xml version="1.0" encoding="UTF-8" standalone="yes"?>
<Relationships xmlns="http://schemas.openxmlformats.org/package/2006/relationships"><Relationship Id="rId2" Type="http://schemas.openxmlformats.org/officeDocument/2006/relationships/theme" Target="../theme/theme29.xml"/><Relationship Id="rId1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30.xml.rels><?xml version="1.0" encoding="UTF-8" standalone="yes"?>
<Relationships xmlns="http://schemas.openxmlformats.org/package/2006/relationships"><Relationship Id="rId2" Type="http://schemas.openxmlformats.org/officeDocument/2006/relationships/theme" Target="../theme/theme30.xml"/><Relationship Id="rId1" Type="http://schemas.openxmlformats.org/officeDocument/2006/relationships/slideLayout" Target="../slideLayouts/slideLayout30.xml"/></Relationships>
</file>

<file path=ppt/slideMasters/_rels/slideMaster31.xml.rels><?xml version="1.0" encoding="UTF-8" standalone="yes"?>
<Relationships xmlns="http://schemas.openxmlformats.org/package/2006/relationships"><Relationship Id="rId2" Type="http://schemas.openxmlformats.org/officeDocument/2006/relationships/theme" Target="../theme/theme31.xml"/><Relationship Id="rId1" Type="http://schemas.openxmlformats.org/officeDocument/2006/relationships/slideLayout" Target="../slideLayouts/slideLayout31.xml"/></Relationships>
</file>

<file path=ppt/slideMasters/_rels/slideMaster32.xml.rels><?xml version="1.0" encoding="UTF-8" standalone="yes"?>
<Relationships xmlns="http://schemas.openxmlformats.org/package/2006/relationships"><Relationship Id="rId2" Type="http://schemas.openxmlformats.org/officeDocument/2006/relationships/theme" Target="../theme/theme32.xml"/><Relationship Id="rId1" Type="http://schemas.openxmlformats.org/officeDocument/2006/relationships/slideLayout" Target="../slideLayouts/slideLayout32.xml"/></Relationships>
</file>

<file path=ppt/slideMasters/_rels/slideMaster3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3.xml"/><Relationship Id="rId1" Type="http://schemas.openxmlformats.org/officeDocument/2006/relationships/slideLayout" Target="../slideLayouts/slideLayout33.xml"/></Relationships>
</file>

<file path=ppt/slideMasters/_rels/slideMaster34.xml.rels><?xml version="1.0" encoding="UTF-8" standalone="yes"?>
<Relationships xmlns="http://schemas.openxmlformats.org/package/2006/relationships"><Relationship Id="rId2" Type="http://schemas.openxmlformats.org/officeDocument/2006/relationships/theme" Target="../theme/theme34.xml"/><Relationship Id="rId1" Type="http://schemas.openxmlformats.org/officeDocument/2006/relationships/slideLayout" Target="../slideLayouts/slideLayout34.xml"/></Relationships>
</file>

<file path=ppt/slideMasters/_rels/slideMaster35.xml.rels><?xml version="1.0" encoding="UTF-8" standalone="yes"?>
<Relationships xmlns="http://schemas.openxmlformats.org/package/2006/relationships"><Relationship Id="rId2" Type="http://schemas.openxmlformats.org/officeDocument/2006/relationships/theme" Target="../theme/theme35.xml"/><Relationship Id="rId1" Type="http://schemas.openxmlformats.org/officeDocument/2006/relationships/slideLayout" Target="../slideLayouts/slideLayout35.xml"/></Relationships>
</file>

<file path=ppt/slideMasters/_rels/slideMaster36.xml.rels><?xml version="1.0" encoding="UTF-8" standalone="yes"?>
<Relationships xmlns="http://schemas.openxmlformats.org/package/2006/relationships"><Relationship Id="rId2" Type="http://schemas.openxmlformats.org/officeDocument/2006/relationships/theme" Target="../theme/theme36.xml"/><Relationship Id="rId1" Type="http://schemas.openxmlformats.org/officeDocument/2006/relationships/slideLayout" Target="../slideLayouts/slideLayout36.xml"/></Relationships>
</file>

<file path=ppt/slideMasters/_rels/slideMaster37.xml.rels><?xml version="1.0" encoding="UTF-8" standalone="yes"?>
<Relationships xmlns="http://schemas.openxmlformats.org/package/2006/relationships"><Relationship Id="rId2" Type="http://schemas.openxmlformats.org/officeDocument/2006/relationships/theme" Target="../theme/theme37.xml"/><Relationship Id="rId1" Type="http://schemas.openxmlformats.org/officeDocument/2006/relationships/slideLayout" Target="../slideLayouts/slideLayout37.xml"/></Relationships>
</file>

<file path=ppt/slideMasters/_rels/slideMaster38.xml.rels><?xml version="1.0" encoding="UTF-8" standalone="yes"?>
<Relationships xmlns="http://schemas.openxmlformats.org/package/2006/relationships"><Relationship Id="rId2" Type="http://schemas.openxmlformats.org/officeDocument/2006/relationships/theme" Target="../theme/theme38.xml"/><Relationship Id="rId1" Type="http://schemas.openxmlformats.org/officeDocument/2006/relationships/slideLayout" Target="../slideLayouts/slideLayout38.xml"/></Relationships>
</file>

<file path=ppt/slideMasters/_rels/slideMaster39.xml.rels><?xml version="1.0" encoding="UTF-8" standalone="yes"?>
<Relationships xmlns="http://schemas.openxmlformats.org/package/2006/relationships"><Relationship Id="rId2" Type="http://schemas.openxmlformats.org/officeDocument/2006/relationships/theme" Target="../theme/theme39.xml"/><Relationship Id="rId1" Type="http://schemas.openxmlformats.org/officeDocument/2006/relationships/slideLayout" Target="../slideLayouts/slideLayout39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40.xml.rels><?xml version="1.0" encoding="UTF-8" standalone="yes"?>
<Relationships xmlns="http://schemas.openxmlformats.org/package/2006/relationships"><Relationship Id="rId2" Type="http://schemas.openxmlformats.org/officeDocument/2006/relationships/theme" Target="../theme/theme40.xml"/><Relationship Id="rId1" Type="http://schemas.openxmlformats.org/officeDocument/2006/relationships/slideLayout" Target="../slideLayouts/slideLayout40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  <a:t>9/23/2021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2945" y="388197"/>
            <a:ext cx="5813010" cy="1552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2945" y="2232135"/>
            <a:ext cx="5813010" cy="64052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96026" y="9025589"/>
            <a:ext cx="2066847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22945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  <a:t>9/23/2021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650408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2945" y="388197"/>
            <a:ext cx="5813010" cy="1552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2945" y="2232135"/>
            <a:ext cx="5813010" cy="64052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96026" y="9025589"/>
            <a:ext cx="2066847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22945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  <a:t>9/23/2021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650408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2945" y="388197"/>
            <a:ext cx="5813010" cy="1552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2945" y="2232135"/>
            <a:ext cx="5813010" cy="64052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96026" y="9025589"/>
            <a:ext cx="2066847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22945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  <a:t>9/23/2021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650408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2945" y="388197"/>
            <a:ext cx="5813010" cy="1552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2945" y="2232135"/>
            <a:ext cx="5813010" cy="64052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96026" y="9025589"/>
            <a:ext cx="2066847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22945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  <a:t>9/23/2021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650408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2945" y="388197"/>
            <a:ext cx="5813010" cy="1552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2945" y="2232135"/>
            <a:ext cx="5813010" cy="64052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96026" y="9025589"/>
            <a:ext cx="2066847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22945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  <a:t>9/23/2021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650408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2945" y="388197"/>
            <a:ext cx="5813010" cy="1552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2945" y="2232135"/>
            <a:ext cx="5813010" cy="64052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96026" y="9025589"/>
            <a:ext cx="2066847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22945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  <a:t>9/23/2021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650408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2945" y="388197"/>
            <a:ext cx="5813010" cy="1552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2945" y="2232135"/>
            <a:ext cx="5813010" cy="64052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96026" y="9025589"/>
            <a:ext cx="2066847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22945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  <a:t>9/23/2021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650408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2945" y="388197"/>
            <a:ext cx="5813010" cy="1552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2945" y="2232135"/>
            <a:ext cx="5813010" cy="64052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96026" y="9025589"/>
            <a:ext cx="2066847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22945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  <a:t>9/23/2021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650408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2945" y="388197"/>
            <a:ext cx="5813010" cy="1552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2945" y="2232135"/>
            <a:ext cx="5813010" cy="64052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96026" y="9025589"/>
            <a:ext cx="2066847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22945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  <a:t>9/23/2021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650408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2945" y="388197"/>
            <a:ext cx="5813010" cy="1552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2945" y="2232135"/>
            <a:ext cx="5813010" cy="64052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96026" y="9025589"/>
            <a:ext cx="2066847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22945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  <a:t>9/23/2021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650408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2945" y="388197"/>
            <a:ext cx="5813010" cy="1552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2945" y="2232135"/>
            <a:ext cx="5813010" cy="64052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96026" y="9025589"/>
            <a:ext cx="2066847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22945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  <a:t>9/23/2021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650408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2945" y="388197"/>
            <a:ext cx="5813010" cy="1552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2945" y="2232135"/>
            <a:ext cx="5813010" cy="64052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96026" y="9025589"/>
            <a:ext cx="2066847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22945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  <a:t>9/23/2021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650408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2945" y="388197"/>
            <a:ext cx="5813010" cy="1552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2945" y="2232135"/>
            <a:ext cx="5813010" cy="64052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96026" y="9025589"/>
            <a:ext cx="2066847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22945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  <a:t>9/23/2021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650408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008" y="274319"/>
            <a:ext cx="8226142" cy="1097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008" y="1577340"/>
            <a:ext cx="822614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7654" y="6377940"/>
            <a:ext cx="292484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586740" rtl="0" eaLnBrk="1" latinLnBrk="0" hangingPunct="0">
              <a:defRPr sz="1155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008" y="6377940"/>
            <a:ext cx="2102235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586740" rtl="0" eaLnBrk="1" latinLnBrk="0" hangingPunct="0">
              <a:defRPr sz="1155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  <a:t>9/23/2021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0914" y="6377940"/>
            <a:ext cx="2102235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586740" rtl="0" eaLnBrk="1" latinLnBrk="0" hangingPunct="0">
              <a:defRPr sz="1155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293370">
        <a:defRPr>
          <a:latin typeface="+mn-lt"/>
          <a:ea typeface="+mn-ea"/>
          <a:cs typeface="+mn-cs"/>
        </a:defRPr>
      </a:lvl2pPr>
      <a:lvl3pPr marL="586740">
        <a:defRPr>
          <a:latin typeface="+mn-lt"/>
          <a:ea typeface="+mn-ea"/>
          <a:cs typeface="+mn-cs"/>
        </a:defRPr>
      </a:lvl3pPr>
      <a:lvl4pPr marL="879475">
        <a:defRPr>
          <a:latin typeface="+mn-lt"/>
          <a:ea typeface="+mn-ea"/>
          <a:cs typeface="+mn-cs"/>
        </a:defRPr>
      </a:lvl4pPr>
      <a:lvl5pPr marL="1172845">
        <a:defRPr>
          <a:latin typeface="+mn-lt"/>
          <a:ea typeface="+mn-ea"/>
          <a:cs typeface="+mn-cs"/>
        </a:defRPr>
      </a:lvl5pPr>
      <a:lvl6pPr marL="1466215">
        <a:defRPr>
          <a:latin typeface="+mn-lt"/>
          <a:ea typeface="+mn-ea"/>
          <a:cs typeface="+mn-cs"/>
        </a:defRPr>
      </a:lvl6pPr>
      <a:lvl7pPr marL="1759585">
        <a:defRPr>
          <a:latin typeface="+mn-lt"/>
          <a:ea typeface="+mn-ea"/>
          <a:cs typeface="+mn-cs"/>
        </a:defRPr>
      </a:lvl7pPr>
      <a:lvl8pPr marL="2052320">
        <a:defRPr>
          <a:latin typeface="+mn-lt"/>
          <a:ea typeface="+mn-ea"/>
          <a:cs typeface="+mn-cs"/>
        </a:defRPr>
      </a:lvl8pPr>
      <a:lvl9pPr marL="234569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293370">
        <a:defRPr>
          <a:latin typeface="+mn-lt"/>
          <a:ea typeface="+mn-ea"/>
          <a:cs typeface="+mn-cs"/>
        </a:defRPr>
      </a:lvl2pPr>
      <a:lvl3pPr marL="586740">
        <a:defRPr>
          <a:latin typeface="+mn-lt"/>
          <a:ea typeface="+mn-ea"/>
          <a:cs typeface="+mn-cs"/>
        </a:defRPr>
      </a:lvl3pPr>
      <a:lvl4pPr marL="879475">
        <a:defRPr>
          <a:latin typeface="+mn-lt"/>
          <a:ea typeface="+mn-ea"/>
          <a:cs typeface="+mn-cs"/>
        </a:defRPr>
      </a:lvl4pPr>
      <a:lvl5pPr marL="1172845">
        <a:defRPr>
          <a:latin typeface="+mn-lt"/>
          <a:ea typeface="+mn-ea"/>
          <a:cs typeface="+mn-cs"/>
        </a:defRPr>
      </a:lvl5pPr>
      <a:lvl6pPr marL="1466215">
        <a:defRPr>
          <a:latin typeface="+mn-lt"/>
          <a:ea typeface="+mn-ea"/>
          <a:cs typeface="+mn-cs"/>
        </a:defRPr>
      </a:lvl6pPr>
      <a:lvl7pPr marL="1759585">
        <a:defRPr>
          <a:latin typeface="+mn-lt"/>
          <a:ea typeface="+mn-ea"/>
          <a:cs typeface="+mn-cs"/>
        </a:defRPr>
      </a:lvl7pPr>
      <a:lvl8pPr marL="2052320">
        <a:defRPr>
          <a:latin typeface="+mn-lt"/>
          <a:ea typeface="+mn-ea"/>
          <a:cs typeface="+mn-cs"/>
        </a:defRPr>
      </a:lvl8pPr>
      <a:lvl9pPr marL="2345690">
        <a:defRPr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2945" y="388197"/>
            <a:ext cx="5813010" cy="1552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2945" y="2232135"/>
            <a:ext cx="5813010" cy="64052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96026" y="9025589"/>
            <a:ext cx="2066847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22945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  <a:t>9/23/2021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650408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2945" y="388197"/>
            <a:ext cx="5813010" cy="1552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2945" y="2232135"/>
            <a:ext cx="5813010" cy="64052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96026" y="9025589"/>
            <a:ext cx="2066847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22945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  <a:t>9/23/2021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650408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2945" y="388197"/>
            <a:ext cx="5813010" cy="1552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2945" y="2232135"/>
            <a:ext cx="5813010" cy="64052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96026" y="9025589"/>
            <a:ext cx="2066847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22945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  <a:t>9/23/2021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650408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2945" y="388197"/>
            <a:ext cx="5813010" cy="1552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2945" y="2232135"/>
            <a:ext cx="5813010" cy="64052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96026" y="9025589"/>
            <a:ext cx="2066847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22945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  <a:t>9/23/2021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650408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008" y="274319"/>
            <a:ext cx="8226142" cy="1097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008" y="1577340"/>
            <a:ext cx="822614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7654" y="6377940"/>
            <a:ext cx="292484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586740" rtl="0" eaLnBrk="1" latinLnBrk="0" hangingPunct="0">
              <a:defRPr sz="1155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008" y="6377940"/>
            <a:ext cx="2102235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586740" rtl="0" eaLnBrk="1" latinLnBrk="0" hangingPunct="0">
              <a:defRPr sz="1155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  <a:t>9/23/2021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0914" y="6377940"/>
            <a:ext cx="2102235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586740" rtl="0" eaLnBrk="1" latinLnBrk="0" hangingPunct="0">
              <a:defRPr sz="1155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293370">
        <a:defRPr>
          <a:latin typeface="+mn-lt"/>
          <a:ea typeface="+mn-ea"/>
          <a:cs typeface="+mn-cs"/>
        </a:defRPr>
      </a:lvl2pPr>
      <a:lvl3pPr marL="586740">
        <a:defRPr>
          <a:latin typeface="+mn-lt"/>
          <a:ea typeface="+mn-ea"/>
          <a:cs typeface="+mn-cs"/>
        </a:defRPr>
      </a:lvl3pPr>
      <a:lvl4pPr marL="879475">
        <a:defRPr>
          <a:latin typeface="+mn-lt"/>
          <a:ea typeface="+mn-ea"/>
          <a:cs typeface="+mn-cs"/>
        </a:defRPr>
      </a:lvl4pPr>
      <a:lvl5pPr marL="1172845">
        <a:defRPr>
          <a:latin typeface="+mn-lt"/>
          <a:ea typeface="+mn-ea"/>
          <a:cs typeface="+mn-cs"/>
        </a:defRPr>
      </a:lvl5pPr>
      <a:lvl6pPr marL="1466215">
        <a:defRPr>
          <a:latin typeface="+mn-lt"/>
          <a:ea typeface="+mn-ea"/>
          <a:cs typeface="+mn-cs"/>
        </a:defRPr>
      </a:lvl6pPr>
      <a:lvl7pPr marL="1759585">
        <a:defRPr>
          <a:latin typeface="+mn-lt"/>
          <a:ea typeface="+mn-ea"/>
          <a:cs typeface="+mn-cs"/>
        </a:defRPr>
      </a:lvl7pPr>
      <a:lvl8pPr marL="2052320">
        <a:defRPr>
          <a:latin typeface="+mn-lt"/>
          <a:ea typeface="+mn-ea"/>
          <a:cs typeface="+mn-cs"/>
        </a:defRPr>
      </a:lvl8pPr>
      <a:lvl9pPr marL="234569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293370">
        <a:defRPr>
          <a:latin typeface="+mn-lt"/>
          <a:ea typeface="+mn-ea"/>
          <a:cs typeface="+mn-cs"/>
        </a:defRPr>
      </a:lvl2pPr>
      <a:lvl3pPr marL="586740">
        <a:defRPr>
          <a:latin typeface="+mn-lt"/>
          <a:ea typeface="+mn-ea"/>
          <a:cs typeface="+mn-cs"/>
        </a:defRPr>
      </a:lvl3pPr>
      <a:lvl4pPr marL="879475">
        <a:defRPr>
          <a:latin typeface="+mn-lt"/>
          <a:ea typeface="+mn-ea"/>
          <a:cs typeface="+mn-cs"/>
        </a:defRPr>
      </a:lvl4pPr>
      <a:lvl5pPr marL="1172845">
        <a:defRPr>
          <a:latin typeface="+mn-lt"/>
          <a:ea typeface="+mn-ea"/>
          <a:cs typeface="+mn-cs"/>
        </a:defRPr>
      </a:lvl5pPr>
      <a:lvl6pPr marL="1466215">
        <a:defRPr>
          <a:latin typeface="+mn-lt"/>
          <a:ea typeface="+mn-ea"/>
          <a:cs typeface="+mn-cs"/>
        </a:defRPr>
      </a:lvl6pPr>
      <a:lvl7pPr marL="1759585">
        <a:defRPr>
          <a:latin typeface="+mn-lt"/>
          <a:ea typeface="+mn-ea"/>
          <a:cs typeface="+mn-cs"/>
        </a:defRPr>
      </a:lvl7pPr>
      <a:lvl8pPr marL="2052320">
        <a:defRPr>
          <a:latin typeface="+mn-lt"/>
          <a:ea typeface="+mn-ea"/>
          <a:cs typeface="+mn-cs"/>
        </a:defRPr>
      </a:lvl8pPr>
      <a:lvl9pPr marL="2345690">
        <a:defRPr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2945" y="388197"/>
            <a:ext cx="5813010" cy="1552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2945" y="2232135"/>
            <a:ext cx="5813010" cy="64052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96026" y="9025589"/>
            <a:ext cx="2066847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22945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  <a:t>9/23/2021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650408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2945" y="388197"/>
            <a:ext cx="5813010" cy="1552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2945" y="2232135"/>
            <a:ext cx="5813010" cy="64052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96026" y="9025589"/>
            <a:ext cx="2066847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22945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  <a:t>9/23/2021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650408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2945" y="388197"/>
            <a:ext cx="5813010" cy="1552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2945" y="2232135"/>
            <a:ext cx="5813010" cy="64052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96026" y="9025589"/>
            <a:ext cx="2066847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22945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  <a:t>9/23/2021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650408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2945" y="388197"/>
            <a:ext cx="5813010" cy="1552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2945" y="2232135"/>
            <a:ext cx="5813010" cy="64052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96026" y="9025589"/>
            <a:ext cx="2066847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22945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  <a:t>9/23/2021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650408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2945" y="388197"/>
            <a:ext cx="5813010" cy="1552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2945" y="2232135"/>
            <a:ext cx="5813010" cy="64052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96026" y="9025589"/>
            <a:ext cx="2066847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22945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  <a:t>9/23/2021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650408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2945" y="388197"/>
            <a:ext cx="5813010" cy="1552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2945" y="2232135"/>
            <a:ext cx="5813010" cy="64052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96026" y="9025589"/>
            <a:ext cx="2066847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22945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  <a:t>9/23/2021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650408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2945" y="388197"/>
            <a:ext cx="5813010" cy="1552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2945" y="2232135"/>
            <a:ext cx="5813010" cy="64052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96026" y="9025589"/>
            <a:ext cx="2066847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22945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  <a:t>9/23/2021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650408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2945" y="388197"/>
            <a:ext cx="5813010" cy="1552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2945" y="2232135"/>
            <a:ext cx="5813010" cy="64052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96026" y="9025589"/>
            <a:ext cx="2066847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22945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  <a:t>9/23/2021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650408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2945" y="388197"/>
            <a:ext cx="5813010" cy="1552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2945" y="2232135"/>
            <a:ext cx="5813010" cy="64052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96026" y="9025589"/>
            <a:ext cx="2066847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22945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  <a:t>9/23/2021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650408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2945" y="388197"/>
            <a:ext cx="5813010" cy="1552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2945" y="2232135"/>
            <a:ext cx="5813010" cy="64052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96026" y="9025589"/>
            <a:ext cx="2066847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22945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  <a:t>9/23/2021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650408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2945" y="388197"/>
            <a:ext cx="5813010" cy="1552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2945" y="2232135"/>
            <a:ext cx="5813010" cy="64052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96026" y="9025589"/>
            <a:ext cx="2066847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22945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  <a:t>9/23/2021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650408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otherStyle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2945" y="388197"/>
            <a:ext cx="5813010" cy="1552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2945" y="2232135"/>
            <a:ext cx="5813010" cy="64052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96026" y="9025589"/>
            <a:ext cx="2066847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22945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  <a:t>9/23/2021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650408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otherStyle>
  </p:txStyles>
</p:sldMaster>
</file>

<file path=ppt/slideMasters/slideMaster3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008" y="274319"/>
            <a:ext cx="8226142" cy="1097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008" y="1577340"/>
            <a:ext cx="822614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7654" y="6377940"/>
            <a:ext cx="292484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586740" rtl="0" eaLnBrk="1" latinLnBrk="0" hangingPunct="0">
              <a:defRPr sz="1155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008" y="6377940"/>
            <a:ext cx="2102235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586740" rtl="0" eaLnBrk="1" latinLnBrk="0" hangingPunct="0">
              <a:defRPr sz="1155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  <a:t>9/23/2021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0914" y="6377940"/>
            <a:ext cx="2102235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586740" rtl="0" eaLnBrk="1" latinLnBrk="0" hangingPunct="0">
              <a:defRPr sz="1155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293370">
        <a:defRPr>
          <a:latin typeface="+mn-lt"/>
          <a:ea typeface="+mn-ea"/>
          <a:cs typeface="+mn-cs"/>
        </a:defRPr>
      </a:lvl2pPr>
      <a:lvl3pPr marL="586740">
        <a:defRPr>
          <a:latin typeface="+mn-lt"/>
          <a:ea typeface="+mn-ea"/>
          <a:cs typeface="+mn-cs"/>
        </a:defRPr>
      </a:lvl3pPr>
      <a:lvl4pPr marL="879475">
        <a:defRPr>
          <a:latin typeface="+mn-lt"/>
          <a:ea typeface="+mn-ea"/>
          <a:cs typeface="+mn-cs"/>
        </a:defRPr>
      </a:lvl4pPr>
      <a:lvl5pPr marL="1172845">
        <a:defRPr>
          <a:latin typeface="+mn-lt"/>
          <a:ea typeface="+mn-ea"/>
          <a:cs typeface="+mn-cs"/>
        </a:defRPr>
      </a:lvl5pPr>
      <a:lvl6pPr marL="1466215">
        <a:defRPr>
          <a:latin typeface="+mn-lt"/>
          <a:ea typeface="+mn-ea"/>
          <a:cs typeface="+mn-cs"/>
        </a:defRPr>
      </a:lvl6pPr>
      <a:lvl7pPr marL="1759585">
        <a:defRPr>
          <a:latin typeface="+mn-lt"/>
          <a:ea typeface="+mn-ea"/>
          <a:cs typeface="+mn-cs"/>
        </a:defRPr>
      </a:lvl7pPr>
      <a:lvl8pPr marL="2052320">
        <a:defRPr>
          <a:latin typeface="+mn-lt"/>
          <a:ea typeface="+mn-ea"/>
          <a:cs typeface="+mn-cs"/>
        </a:defRPr>
      </a:lvl8pPr>
      <a:lvl9pPr marL="234569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293370">
        <a:defRPr>
          <a:latin typeface="+mn-lt"/>
          <a:ea typeface="+mn-ea"/>
          <a:cs typeface="+mn-cs"/>
        </a:defRPr>
      </a:lvl2pPr>
      <a:lvl3pPr marL="586740">
        <a:defRPr>
          <a:latin typeface="+mn-lt"/>
          <a:ea typeface="+mn-ea"/>
          <a:cs typeface="+mn-cs"/>
        </a:defRPr>
      </a:lvl3pPr>
      <a:lvl4pPr marL="879475">
        <a:defRPr>
          <a:latin typeface="+mn-lt"/>
          <a:ea typeface="+mn-ea"/>
          <a:cs typeface="+mn-cs"/>
        </a:defRPr>
      </a:lvl4pPr>
      <a:lvl5pPr marL="1172845">
        <a:defRPr>
          <a:latin typeface="+mn-lt"/>
          <a:ea typeface="+mn-ea"/>
          <a:cs typeface="+mn-cs"/>
        </a:defRPr>
      </a:lvl5pPr>
      <a:lvl6pPr marL="1466215">
        <a:defRPr>
          <a:latin typeface="+mn-lt"/>
          <a:ea typeface="+mn-ea"/>
          <a:cs typeface="+mn-cs"/>
        </a:defRPr>
      </a:lvl6pPr>
      <a:lvl7pPr marL="1759585">
        <a:defRPr>
          <a:latin typeface="+mn-lt"/>
          <a:ea typeface="+mn-ea"/>
          <a:cs typeface="+mn-cs"/>
        </a:defRPr>
      </a:lvl7pPr>
      <a:lvl8pPr marL="2052320">
        <a:defRPr>
          <a:latin typeface="+mn-lt"/>
          <a:ea typeface="+mn-ea"/>
          <a:cs typeface="+mn-cs"/>
        </a:defRPr>
      </a:lvl8pPr>
      <a:lvl9pPr marL="2345690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2945" y="388197"/>
            <a:ext cx="5813010" cy="1552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2945" y="2232135"/>
            <a:ext cx="5813010" cy="64052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96026" y="9025589"/>
            <a:ext cx="2066847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22945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  <a:t>9/23/2021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650408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otherStyle>
  </p:txStyles>
</p:sldMaster>
</file>

<file path=ppt/slideMasters/slideMaster4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2945" y="388197"/>
            <a:ext cx="5813010" cy="1552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2945" y="2232135"/>
            <a:ext cx="5813010" cy="64052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96026" y="9025589"/>
            <a:ext cx="2066847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22945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  <a:t>9/23/2021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650408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2945" y="388197"/>
            <a:ext cx="5813010" cy="1552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2945" y="2232135"/>
            <a:ext cx="5813010" cy="64052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96026" y="9025589"/>
            <a:ext cx="2066847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22945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  <a:t>9/23/2021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650408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2945" y="388197"/>
            <a:ext cx="5813010" cy="1552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2945" y="2232135"/>
            <a:ext cx="5813010" cy="64052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96026" y="9025589"/>
            <a:ext cx="2066847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22945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  <a:t>9/23/2021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650408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2945" y="388197"/>
            <a:ext cx="5813010" cy="1552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2945" y="2232135"/>
            <a:ext cx="5813010" cy="64052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96026" y="9025589"/>
            <a:ext cx="2066847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22945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  <a:t>9/23/2021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650408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2945" y="388197"/>
            <a:ext cx="5813010" cy="1552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2945" y="2232135"/>
            <a:ext cx="5813010" cy="64052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96026" y="9025589"/>
            <a:ext cx="2066847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22945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  <a:t>9/23/2021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650408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2945" y="388197"/>
            <a:ext cx="5813010" cy="1552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2945" y="2232135"/>
            <a:ext cx="5813010" cy="64052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96026" y="9025589"/>
            <a:ext cx="2066847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22945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  <a:t>9/23/2021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650408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1"/>
          <p:cNvSpPr/>
          <p:nvPr/>
        </p:nvSpPr>
        <p:spPr>
          <a:xfrm>
            <a:off x="9085466" y="0"/>
            <a:ext cx="57137" cy="685634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59575" y="0"/>
            <a:ext cx="115823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6745" y="0"/>
            <a:ext cx="1993391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23728" y="1700808"/>
            <a:ext cx="6326893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775"/>
              </a:lnSpc>
              <a:spcBef>
                <a:spcPct val="0"/>
              </a:spcBef>
              <a:spcAft>
                <a:spcPct val="0"/>
              </a:spcAft>
            </a:pPr>
            <a:r>
              <a:rPr sz="3200" dirty="0">
                <a:solidFill>
                  <a:srgbClr val="000000"/>
                </a:solidFill>
                <a:latin typeface="RAHAKT+CenturySchoolbook-Bold" panose="02040804060505020304"/>
                <a:cs typeface="RAHAKT+CenturySchoolbook-Bold" panose="02040804060505020304"/>
              </a:rPr>
              <a:t>AUGMENTING</a:t>
            </a:r>
            <a:r>
              <a:rPr sz="3200" spc="119" dirty="0">
                <a:solidFill>
                  <a:srgbClr val="000000"/>
                </a:solidFill>
                <a:latin typeface="RAHAKT+CenturySchoolbook-Bold" panose="02040804060505020304"/>
                <a:cs typeface="RAHAKT+CenturySchoolbook-Bold" panose="02040804060505020304"/>
              </a:rPr>
              <a:t> </a:t>
            </a:r>
            <a:r>
              <a:rPr sz="3200" dirty="0">
                <a:solidFill>
                  <a:srgbClr val="000000"/>
                </a:solidFill>
                <a:latin typeface="RAHAKT+CenturySchoolbook-Bold" panose="02040804060505020304"/>
                <a:cs typeface="RAHAKT+CenturySchoolbook-Bold" panose="02040804060505020304"/>
              </a:rPr>
              <a:t>DATA</a:t>
            </a:r>
            <a:r>
              <a:rPr sz="3200" spc="120" dirty="0">
                <a:solidFill>
                  <a:srgbClr val="000000"/>
                </a:solidFill>
                <a:latin typeface="RAHAKT+CenturySchoolbook-Bold" panose="02040804060505020304"/>
                <a:cs typeface="RAHAKT+CenturySchoolbook-Bold" panose="02040804060505020304"/>
              </a:rPr>
              <a:t> </a:t>
            </a:r>
            <a:r>
              <a:rPr sz="3200" dirty="0">
                <a:solidFill>
                  <a:srgbClr val="000000"/>
                </a:solidFill>
                <a:latin typeface="RAHAKT+CenturySchoolbook-Bold" panose="02040804060505020304"/>
                <a:cs typeface="RAHAKT+CenturySchoolbook-Bold" panose="02040804060505020304"/>
              </a:rPr>
              <a:t>STRUCTURES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685927" y="4181389"/>
            <a:ext cx="1923440" cy="340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Autumn 20</a:t>
            </a:r>
            <a:r>
              <a:rPr lang="en-US" sz="24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1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1"/>
          <p:cNvSpPr/>
          <p:nvPr/>
        </p:nvSpPr>
        <p:spPr>
          <a:xfrm>
            <a:off x="662570" y="496621"/>
            <a:ext cx="7819096" cy="586432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29795" y="1248767"/>
            <a:ext cx="3403536" cy="408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185"/>
              </a:lnSpc>
              <a:spcBef>
                <a:spcPct val="0"/>
              </a:spcBef>
              <a:spcAft>
                <a:spcPct val="0"/>
              </a:spcAft>
            </a:pPr>
            <a:r>
              <a:rPr sz="265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OS-S</a:t>
            </a:r>
            <a:r>
              <a:rPr sz="214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ELECT</a:t>
            </a:r>
            <a:r>
              <a:rPr sz="2140" b="1" spc="-13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65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E</a:t>
            </a:r>
            <a:r>
              <a:rPr sz="214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XAMPLE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58503" y="1855465"/>
            <a:ext cx="4048569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360"/>
              </a:lnSpc>
              <a:spcBef>
                <a:spcPct val="0"/>
              </a:spcBef>
              <a:spcAft>
                <a:spcPct val="0"/>
              </a:spcAft>
            </a:pPr>
            <a:r>
              <a:rPr sz="1965" b="1">
                <a:solidFill>
                  <a:srgbClr val="FF0000"/>
                </a:solidFill>
                <a:latin typeface="Century" panose="02040604050505020304"/>
                <a:cs typeface="Century" panose="02040604050505020304"/>
              </a:rPr>
              <a:t>Example: show OS-Select(root, 5):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86100" y="2457042"/>
            <a:ext cx="1323924" cy="4855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BEKDLR+TimesNewRomanPS-BoldMT" panose="02020803070505020304"/>
                <a:cs typeface="BEKDLR+TimesNewRomanPS-BoldMT" panose="02020803070505020304"/>
              </a:rPr>
              <a:t>OS-Select(x, i)</a:t>
            </a:r>
          </a:p>
          <a:p>
            <a:pPr marL="0" marR="0">
              <a:lnSpc>
                <a:spcPts val="1705"/>
              </a:lnSpc>
              <a:spcBef>
                <a:spcPts val="155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BEKDLR+TimesNewRomanPS-BoldMT" panose="02020803070505020304"/>
                <a:cs typeface="BEKDLR+TimesNewRomanPS-BoldMT" panose="02020803070505020304"/>
              </a:rPr>
              <a:t>{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402220" y="2020218"/>
            <a:ext cx="791018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UVRBVI+TimesNewRomanPSMT" panose="02020603050405020304"/>
                <a:cs typeface="UVRBVI+TimesNewRomanPSMT" panose="02020603050405020304"/>
              </a:rPr>
              <a:t>i=5</a:t>
            </a:r>
          </a:p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UVRBVI+TimesNewRomanPSMT" panose="02020603050405020304"/>
                <a:cs typeface="UVRBVI+TimesNewRomanPSMT" panose="02020603050405020304"/>
              </a:rPr>
              <a:t>r=6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86133" y="2932052"/>
            <a:ext cx="1820671" cy="249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BEKDLR+TimesNewRomanPS-BoldMT" panose="02020803070505020304"/>
                <a:cs typeface="BEKDLR+TimesNewRomanPS-BoldMT" panose="02020803070505020304"/>
              </a:rPr>
              <a:t>r</a:t>
            </a:r>
            <a:r>
              <a:rPr sz="1540" spc="-27">
                <a:solidFill>
                  <a:srgbClr val="000000"/>
                </a:solidFill>
                <a:latin typeface="BEKDLR+TimesNewRomanPS-BoldMT" panose="02020803070505020304"/>
                <a:cs typeface="BEKDLR+TimesNewRomanPS-BoldMT" panose="02020803070505020304"/>
              </a:rPr>
              <a:t> </a:t>
            </a:r>
            <a:r>
              <a:rPr sz="1540">
                <a:solidFill>
                  <a:srgbClr val="000000"/>
                </a:solidFill>
                <a:latin typeface="BEKDLR+TimesNewRomanPS-BoldMT" panose="02020803070505020304"/>
                <a:cs typeface="BEKDLR+TimesNewRomanPS-BoldMT" panose="02020803070505020304"/>
              </a:rPr>
              <a:t>= x-&gt;left-&gt;size + 1;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227061" y="2761782"/>
            <a:ext cx="783871" cy="41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UVRBVI+TimesNewRomanPSMT" panose="02020603050405020304"/>
                <a:cs typeface="UVRBVI+TimesNewRomanPSMT" panose="02020603050405020304"/>
              </a:rPr>
              <a:t>i=5</a:t>
            </a:r>
          </a:p>
          <a:p>
            <a:pPr marL="19050" marR="0">
              <a:lnSpc>
                <a:spcPts val="156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UVRBVI+TimesNewRomanPSMT" panose="02020603050405020304"/>
                <a:cs typeface="UVRBVI+TimesNewRomanPSMT" panose="02020603050405020304"/>
              </a:rPr>
              <a:t>r=2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282228" y="3207017"/>
            <a:ext cx="1080268" cy="485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BEKDLR+TimesNewRomanPS-BoldMT" panose="02020803070505020304"/>
                <a:cs typeface="BEKDLR+TimesNewRomanPS-BoldMT" panose="02020803070505020304"/>
              </a:rPr>
              <a:t>if (i == r)</a:t>
            </a:r>
          </a:p>
          <a:p>
            <a:pPr marL="200025" marR="0">
              <a:lnSpc>
                <a:spcPts val="1705"/>
              </a:lnSpc>
              <a:spcBef>
                <a:spcPts val="155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BEKDLR+TimesNewRomanPS-BoldMT" panose="02020803070505020304"/>
                <a:cs typeface="BEKDLR+TimesNewRomanPS-BoldMT" panose="02020803070505020304"/>
              </a:rPr>
              <a:t>return x;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282229" y="3706794"/>
            <a:ext cx="2625412" cy="724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BEKDLR+TimesNewRomanPS-BoldMT" panose="02020803070505020304"/>
                <a:cs typeface="BEKDLR+TimesNewRomanPS-BoldMT" panose="02020803070505020304"/>
              </a:rPr>
              <a:t>else if (i &lt; r)</a:t>
            </a:r>
          </a:p>
          <a:p>
            <a:pPr marL="200025" marR="0">
              <a:lnSpc>
                <a:spcPts val="1705"/>
              </a:lnSpc>
              <a:spcBef>
                <a:spcPts val="155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BEKDLR+TimesNewRomanPS-BoldMT" panose="02020803070505020304"/>
                <a:cs typeface="BEKDLR+TimesNewRomanPS-BoldMT" panose="02020803070505020304"/>
              </a:rPr>
              <a:t>return OS-Select(x-&gt;left, i);</a:t>
            </a:r>
          </a:p>
          <a:p>
            <a:pPr marL="0" marR="0">
              <a:lnSpc>
                <a:spcPts val="1705"/>
              </a:lnSpc>
              <a:spcBef>
                <a:spcPts val="175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BEKDLR+TimesNewRomanPS-BoldMT" panose="02020803070505020304"/>
                <a:cs typeface="BEKDLR+TimesNewRomanPS-BoldMT" panose="02020803070505020304"/>
              </a:rPr>
              <a:t>else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946227" y="3340775"/>
            <a:ext cx="732427" cy="21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UVRBVI+TimesNewRomanPSMT" panose="02020603050405020304"/>
                <a:cs typeface="UVRBVI+TimesNewRomanPSMT" panose="02020603050405020304"/>
              </a:rPr>
              <a:t>i=3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940512" y="3559401"/>
            <a:ext cx="743452" cy="21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UVRBVI+TimesNewRomanPSMT" panose="02020603050405020304"/>
                <a:cs typeface="UVRBVI+TimesNewRomanPSMT" panose="02020603050405020304"/>
              </a:rPr>
              <a:t>r=2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482262" y="4420932"/>
            <a:ext cx="2718539" cy="249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BEKDLR+TimesNewRomanPS-BoldMT" panose="02020803070505020304"/>
                <a:cs typeface="BEKDLR+TimesNewRomanPS-BoldMT" panose="02020803070505020304"/>
              </a:rPr>
              <a:t>return OS-Select(x-&gt;right, i-r);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086100" y="4706987"/>
            <a:ext cx="207345" cy="249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BEKDLR+TimesNewRomanPS-BoldMT" panose="02020803070505020304"/>
                <a:cs typeface="BEKDLR+TimesNewRomanPS-BoldMT" panose="02020803070505020304"/>
              </a:rPr>
              <a:t>}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5946021" y="4201160"/>
            <a:ext cx="455930" cy="477520"/>
            <a:chOff x="6796" y="5516"/>
            <a:chExt cx="718" cy="752"/>
          </a:xfrm>
        </p:grpSpPr>
        <p:sp>
          <p:nvSpPr>
            <p:cNvPr id="40" name="圆角矩形 39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1" name="直接连接符 40"/>
            <p:cNvCxnSpPr>
              <a:stCxn id="40" idx="1"/>
              <a:endCxn id="40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>
            <a:off x="4871601" y="4197985"/>
            <a:ext cx="455930" cy="477520"/>
            <a:chOff x="6796" y="5516"/>
            <a:chExt cx="718" cy="752"/>
          </a:xfrm>
        </p:grpSpPr>
        <p:sp>
          <p:nvSpPr>
            <p:cNvPr id="37" name="圆角矩形 36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" name="直接连接符 37"/>
            <p:cNvCxnSpPr>
              <a:stCxn id="37" idx="1"/>
              <a:endCxn id="37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/>
          <p:cNvGrpSpPr/>
          <p:nvPr/>
        </p:nvGrpSpPr>
        <p:grpSpPr>
          <a:xfrm>
            <a:off x="7762756" y="3519170"/>
            <a:ext cx="455930" cy="477520"/>
            <a:chOff x="6796" y="5516"/>
            <a:chExt cx="718" cy="752"/>
          </a:xfrm>
        </p:grpSpPr>
        <p:sp>
          <p:nvSpPr>
            <p:cNvPr id="34" name="圆角矩形 33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/>
            <p:cNvCxnSpPr>
              <a:stCxn id="34" idx="1"/>
              <a:endCxn id="34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5441831" y="3519170"/>
            <a:ext cx="455930" cy="477520"/>
            <a:chOff x="6796" y="5516"/>
            <a:chExt cx="718" cy="752"/>
          </a:xfrm>
        </p:grpSpPr>
        <p:sp>
          <p:nvSpPr>
            <p:cNvPr id="31" name="圆角矩形 30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连接符 31"/>
            <p:cNvCxnSpPr>
              <a:stCxn id="31" idx="1"/>
              <a:endCxn id="31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3995936" y="3515995"/>
            <a:ext cx="455930" cy="477520"/>
            <a:chOff x="6796" y="5516"/>
            <a:chExt cx="718" cy="752"/>
          </a:xfrm>
        </p:grpSpPr>
        <p:sp>
          <p:nvSpPr>
            <p:cNvPr id="28" name="圆角矩形 27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直接连接符 28"/>
            <p:cNvCxnSpPr>
              <a:stCxn id="28" idx="1"/>
              <a:endCxn id="28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7034411" y="2834005"/>
            <a:ext cx="455930" cy="477520"/>
            <a:chOff x="6796" y="5516"/>
            <a:chExt cx="718" cy="752"/>
          </a:xfrm>
        </p:grpSpPr>
        <p:sp>
          <p:nvSpPr>
            <p:cNvPr id="25" name="圆角矩形 24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/>
            <p:cNvCxnSpPr>
              <a:stCxn id="25" idx="1"/>
              <a:endCxn id="25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4707771" y="2832100"/>
            <a:ext cx="455930" cy="477520"/>
            <a:chOff x="6796" y="5516"/>
            <a:chExt cx="718" cy="752"/>
          </a:xfrm>
        </p:grpSpPr>
        <p:sp>
          <p:nvSpPr>
            <p:cNvPr id="22" name="圆角矩形 21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连接符 22"/>
            <p:cNvCxnSpPr>
              <a:stCxn id="22" idx="1"/>
              <a:endCxn id="22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5869821" y="2139315"/>
            <a:ext cx="455930" cy="477520"/>
            <a:chOff x="6796" y="5516"/>
            <a:chExt cx="718" cy="752"/>
          </a:xfrm>
        </p:grpSpPr>
        <p:sp>
          <p:nvSpPr>
            <p:cNvPr id="42" name="圆角矩形 41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3" name="直接连接符 42"/>
            <p:cNvCxnSpPr>
              <a:stCxn id="42" idx="1"/>
              <a:endCxn id="42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object 7"/>
          <p:cNvSpPr txBox="1"/>
          <p:nvPr/>
        </p:nvSpPr>
        <p:spPr>
          <a:xfrm>
            <a:off x="6011063" y="2139581"/>
            <a:ext cx="314819" cy="4777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M</a:t>
            </a:r>
          </a:p>
          <a:p>
            <a:pPr marL="47625" marR="0">
              <a:lnSpc>
                <a:spcPts val="1705"/>
              </a:lnSpc>
              <a:spcBef>
                <a:spcPts val="95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8</a:t>
            </a:r>
          </a:p>
        </p:txBody>
      </p:sp>
      <p:sp>
        <p:nvSpPr>
          <p:cNvPr id="45" name="object 8"/>
          <p:cNvSpPr txBox="1"/>
          <p:nvPr/>
        </p:nvSpPr>
        <p:spPr>
          <a:xfrm>
            <a:off x="4871510" y="2834098"/>
            <a:ext cx="271485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C</a:t>
            </a:r>
          </a:p>
          <a:p>
            <a:pPr marL="28575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5</a:t>
            </a:r>
          </a:p>
        </p:txBody>
      </p:sp>
      <p:sp>
        <p:nvSpPr>
          <p:cNvPr id="46" name="object 9"/>
          <p:cNvSpPr txBox="1"/>
          <p:nvPr/>
        </p:nvSpPr>
        <p:spPr>
          <a:xfrm>
            <a:off x="7209040" y="2834098"/>
            <a:ext cx="249724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P</a:t>
            </a:r>
          </a:p>
          <a:p>
            <a:pPr marL="0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2</a:t>
            </a:r>
          </a:p>
        </p:txBody>
      </p:sp>
      <p:sp>
        <p:nvSpPr>
          <p:cNvPr id="47" name="object 10"/>
          <p:cNvSpPr txBox="1"/>
          <p:nvPr/>
        </p:nvSpPr>
        <p:spPr>
          <a:xfrm>
            <a:off x="4160052" y="3518920"/>
            <a:ext cx="271485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A</a:t>
            </a:r>
          </a:p>
          <a:p>
            <a:pPr marL="19050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1</a:t>
            </a:r>
          </a:p>
        </p:txBody>
      </p:sp>
      <p:sp>
        <p:nvSpPr>
          <p:cNvPr id="48" name="object 11"/>
          <p:cNvSpPr txBox="1"/>
          <p:nvPr/>
        </p:nvSpPr>
        <p:spPr>
          <a:xfrm>
            <a:off x="5620266" y="3518920"/>
            <a:ext cx="249724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F</a:t>
            </a:r>
          </a:p>
          <a:p>
            <a:pPr marL="0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3</a:t>
            </a:r>
          </a:p>
        </p:txBody>
      </p:sp>
      <p:sp>
        <p:nvSpPr>
          <p:cNvPr id="49" name="object 12"/>
          <p:cNvSpPr txBox="1"/>
          <p:nvPr/>
        </p:nvSpPr>
        <p:spPr>
          <a:xfrm>
            <a:off x="7930865" y="3522095"/>
            <a:ext cx="282367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Q</a:t>
            </a:r>
          </a:p>
          <a:p>
            <a:pPr marL="28575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1</a:t>
            </a:r>
          </a:p>
        </p:txBody>
      </p:sp>
      <p:sp>
        <p:nvSpPr>
          <p:cNvPr id="50" name="object 13"/>
          <p:cNvSpPr txBox="1"/>
          <p:nvPr/>
        </p:nvSpPr>
        <p:spPr>
          <a:xfrm>
            <a:off x="5035682" y="4197961"/>
            <a:ext cx="271485" cy="474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D</a:t>
            </a:r>
          </a:p>
          <a:p>
            <a:pPr marL="19050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1</a:t>
            </a:r>
          </a:p>
        </p:txBody>
      </p:sp>
      <p:sp>
        <p:nvSpPr>
          <p:cNvPr id="51" name="object 14"/>
          <p:cNvSpPr txBox="1"/>
          <p:nvPr/>
        </p:nvSpPr>
        <p:spPr>
          <a:xfrm>
            <a:off x="6110639" y="4201136"/>
            <a:ext cx="282367" cy="474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H</a:t>
            </a:r>
          </a:p>
          <a:p>
            <a:pPr marL="28575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1</a:t>
            </a:r>
          </a:p>
        </p:txBody>
      </p:sp>
      <p:cxnSp>
        <p:nvCxnSpPr>
          <p:cNvPr id="52" name="直接连接符 51"/>
          <p:cNvCxnSpPr>
            <a:stCxn id="42" idx="1"/>
            <a:endCxn id="45" idx="0"/>
          </p:cNvCxnSpPr>
          <p:nvPr/>
        </p:nvCxnSpPr>
        <p:spPr>
          <a:xfrm flipH="1">
            <a:off x="5079246" y="2378075"/>
            <a:ext cx="862330" cy="4559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44" idx="3"/>
            <a:endCxn id="46" idx="0"/>
          </p:cNvCxnSpPr>
          <p:nvPr/>
        </p:nvCxnSpPr>
        <p:spPr>
          <a:xfrm>
            <a:off x="6325751" y="2378075"/>
            <a:ext cx="1008380" cy="4559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>
            <a:off x="4182626" y="3070860"/>
            <a:ext cx="525145" cy="4343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45" idx="3"/>
            <a:endCxn id="48" idx="0"/>
          </p:cNvCxnSpPr>
          <p:nvPr/>
        </p:nvCxnSpPr>
        <p:spPr>
          <a:xfrm>
            <a:off x="5143381" y="3071495"/>
            <a:ext cx="601980" cy="4476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H="1">
            <a:off x="5053846" y="3757930"/>
            <a:ext cx="387985" cy="464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48" idx="3"/>
            <a:endCxn id="51" idx="0"/>
          </p:cNvCxnSpPr>
          <p:nvPr/>
        </p:nvCxnSpPr>
        <p:spPr>
          <a:xfrm>
            <a:off x="5869821" y="3756025"/>
            <a:ext cx="382270" cy="4451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46" idx="3"/>
            <a:endCxn id="49" idx="0"/>
          </p:cNvCxnSpPr>
          <p:nvPr/>
        </p:nvCxnSpPr>
        <p:spPr>
          <a:xfrm>
            <a:off x="7530346" y="3071495"/>
            <a:ext cx="614045" cy="450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1"/>
          <p:cNvSpPr/>
          <p:nvPr/>
        </p:nvSpPr>
        <p:spPr>
          <a:xfrm>
            <a:off x="662570" y="496621"/>
            <a:ext cx="7819096" cy="586432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29795" y="1248767"/>
            <a:ext cx="3403536" cy="408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185"/>
              </a:lnSpc>
              <a:spcBef>
                <a:spcPct val="0"/>
              </a:spcBef>
              <a:spcAft>
                <a:spcPct val="0"/>
              </a:spcAft>
            </a:pPr>
            <a:r>
              <a:rPr sz="265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OS-S</a:t>
            </a:r>
            <a:r>
              <a:rPr sz="214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ELECT</a:t>
            </a:r>
            <a:r>
              <a:rPr sz="2140" b="1" spc="-13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65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E</a:t>
            </a:r>
            <a:r>
              <a:rPr sz="214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XAMPLE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58503" y="1855465"/>
            <a:ext cx="4048569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360"/>
              </a:lnSpc>
              <a:spcBef>
                <a:spcPct val="0"/>
              </a:spcBef>
              <a:spcAft>
                <a:spcPct val="0"/>
              </a:spcAft>
            </a:pPr>
            <a:r>
              <a:rPr sz="1965" b="1">
                <a:solidFill>
                  <a:srgbClr val="FF0000"/>
                </a:solidFill>
                <a:latin typeface="Century" panose="02040604050505020304"/>
                <a:cs typeface="Century" panose="02040604050505020304"/>
              </a:rPr>
              <a:t>Example: show OS-Select(root, 5):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86100" y="2457042"/>
            <a:ext cx="1323924" cy="4855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QDWKDR+TimesNewRomanPS-BoldMT" panose="02020803070505020304"/>
                <a:cs typeface="QDWKDR+TimesNewRomanPS-BoldMT" panose="02020803070505020304"/>
              </a:rPr>
              <a:t>OS-Select(x, i)</a:t>
            </a:r>
          </a:p>
          <a:p>
            <a:pPr marL="0" marR="0">
              <a:lnSpc>
                <a:spcPts val="1705"/>
              </a:lnSpc>
              <a:spcBef>
                <a:spcPts val="155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QDWKDR+TimesNewRomanPS-BoldMT" panose="02020803070505020304"/>
                <a:cs typeface="QDWKDR+TimesNewRomanPS-BoldMT" panose="02020803070505020304"/>
              </a:rPr>
              <a:t>{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448575" y="2020218"/>
            <a:ext cx="791018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CMQCPQ+TimesNewRomanPSMT" panose="02020603050405020304"/>
                <a:cs typeface="CMQCPQ+TimesNewRomanPSMT" panose="02020603050405020304"/>
              </a:rPr>
              <a:t>i=5</a:t>
            </a:r>
          </a:p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CMQCPQ+TimesNewRomanPSMT" panose="02020603050405020304"/>
                <a:cs typeface="CMQCPQ+TimesNewRomanPSMT" panose="02020603050405020304"/>
              </a:rPr>
              <a:t>r=6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86133" y="2932052"/>
            <a:ext cx="1820671" cy="249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QDWKDR+TimesNewRomanPS-BoldMT" panose="02020803070505020304"/>
                <a:cs typeface="QDWKDR+TimesNewRomanPS-BoldMT" panose="02020803070505020304"/>
              </a:rPr>
              <a:t>r</a:t>
            </a:r>
            <a:r>
              <a:rPr sz="1540" spc="-27">
                <a:solidFill>
                  <a:srgbClr val="000000"/>
                </a:solidFill>
                <a:latin typeface="QDWKDR+TimesNewRomanPS-BoldMT" panose="02020803070505020304"/>
                <a:cs typeface="QDWKDR+TimesNewRomanPS-BoldMT" panose="02020803070505020304"/>
              </a:rPr>
              <a:t> </a:t>
            </a:r>
            <a:r>
              <a:rPr sz="1540">
                <a:solidFill>
                  <a:srgbClr val="000000"/>
                </a:solidFill>
                <a:latin typeface="QDWKDR+TimesNewRomanPS-BoldMT" panose="02020803070505020304"/>
                <a:cs typeface="QDWKDR+TimesNewRomanPS-BoldMT" panose="02020803070505020304"/>
              </a:rPr>
              <a:t>= x-&gt;left-&gt;size + 1;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277861" y="2761782"/>
            <a:ext cx="783871" cy="41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CMQCPQ+TimesNewRomanPSMT" panose="02020603050405020304"/>
                <a:cs typeface="CMQCPQ+TimesNewRomanPSMT" panose="02020603050405020304"/>
              </a:rPr>
              <a:t>i=5</a:t>
            </a:r>
          </a:p>
          <a:p>
            <a:pPr marL="19050" marR="0">
              <a:lnSpc>
                <a:spcPts val="156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CMQCPQ+TimesNewRomanPSMT" panose="02020603050405020304"/>
                <a:cs typeface="CMQCPQ+TimesNewRomanPSMT" panose="02020603050405020304"/>
              </a:rPr>
              <a:t>r=2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282228" y="3207017"/>
            <a:ext cx="1080268" cy="485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QDWKDR+TimesNewRomanPS-BoldMT" panose="02020803070505020304"/>
                <a:cs typeface="QDWKDR+TimesNewRomanPS-BoldMT" panose="02020803070505020304"/>
              </a:rPr>
              <a:t>if (i == r)</a:t>
            </a:r>
          </a:p>
          <a:p>
            <a:pPr marL="200025" marR="0">
              <a:lnSpc>
                <a:spcPts val="1705"/>
              </a:lnSpc>
              <a:spcBef>
                <a:spcPts val="155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QDWKDR+TimesNewRomanPS-BoldMT" panose="02020803070505020304"/>
                <a:cs typeface="QDWKDR+TimesNewRomanPS-BoldMT" panose="02020803070505020304"/>
              </a:rPr>
              <a:t>return x;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282229" y="3706794"/>
            <a:ext cx="2625412" cy="724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QDWKDR+TimesNewRomanPS-BoldMT" panose="02020803070505020304"/>
                <a:cs typeface="QDWKDR+TimesNewRomanPS-BoldMT" panose="02020803070505020304"/>
              </a:rPr>
              <a:t>else if (i &lt; r)</a:t>
            </a:r>
          </a:p>
          <a:p>
            <a:pPr marL="200025" marR="0">
              <a:lnSpc>
                <a:spcPts val="1705"/>
              </a:lnSpc>
              <a:spcBef>
                <a:spcPts val="155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QDWKDR+TimesNewRomanPS-BoldMT" panose="02020803070505020304"/>
                <a:cs typeface="QDWKDR+TimesNewRomanPS-BoldMT" panose="02020803070505020304"/>
              </a:rPr>
              <a:t>return OS-Select(x-&gt;left, i);</a:t>
            </a:r>
          </a:p>
          <a:p>
            <a:pPr marL="0" marR="0">
              <a:lnSpc>
                <a:spcPts val="1705"/>
              </a:lnSpc>
              <a:spcBef>
                <a:spcPts val="175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QDWKDR+TimesNewRomanPS-BoldMT" panose="02020803070505020304"/>
                <a:cs typeface="QDWKDR+TimesNewRomanPS-BoldMT" panose="02020803070505020304"/>
              </a:rPr>
              <a:t>else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946227" y="3413801"/>
            <a:ext cx="743452" cy="41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CMQCPQ+TimesNewRomanPSMT" panose="02020603050405020304"/>
                <a:cs typeface="CMQCPQ+TimesNewRomanPSMT" panose="02020603050405020304"/>
              </a:rPr>
              <a:t>i=3</a:t>
            </a:r>
          </a:p>
          <a:p>
            <a:pPr marL="0" marR="0">
              <a:lnSpc>
                <a:spcPts val="156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CMQCPQ+TimesNewRomanPSMT" panose="02020603050405020304"/>
                <a:cs typeface="CMQCPQ+TimesNewRomanPSMT" panose="02020603050405020304"/>
              </a:rPr>
              <a:t>r=2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564210" y="4228719"/>
            <a:ext cx="769569" cy="21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CMQCPQ+TimesNewRomanPSMT" panose="02020603050405020304"/>
                <a:cs typeface="CMQCPQ+TimesNewRomanPSMT" panose="02020603050405020304"/>
              </a:rPr>
              <a:t>i=1</a:t>
            </a:r>
            <a:endParaRPr sz="1540">
              <a:solidFill>
                <a:srgbClr val="000000"/>
              </a:solidFill>
              <a:latin typeface="QDWKDR+TimesNewRomanPS-BoldMT" panose="02020803070505020304"/>
              <a:cs typeface="QDWKDR+TimesNewRomanPS-BoldMT" panose="020208030705050203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82262" y="4420932"/>
            <a:ext cx="2718539" cy="249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QDWKDR+TimesNewRomanPS-BoldMT" panose="02020803070505020304"/>
                <a:cs typeface="QDWKDR+TimesNewRomanPS-BoldMT" panose="02020803070505020304"/>
              </a:rPr>
              <a:t>return OS-Select(x-&gt;right, i-r);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564292" y="4447009"/>
            <a:ext cx="403394" cy="249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CMQCPQ+TimesNewRomanPSMT" panose="02020603050405020304"/>
                <a:cs typeface="CMQCPQ+TimesNewRomanPSMT" panose="02020603050405020304"/>
              </a:rPr>
              <a:t>r=1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086100" y="4706987"/>
            <a:ext cx="207345" cy="249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QDWKDR+TimesNewRomanPS-BoldMT" panose="02020803070505020304"/>
                <a:cs typeface="QDWKDR+TimesNewRomanPS-BoldMT" panose="02020803070505020304"/>
              </a:rPr>
              <a:t>}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5946021" y="4201160"/>
            <a:ext cx="455930" cy="477520"/>
            <a:chOff x="6796" y="5516"/>
            <a:chExt cx="718" cy="752"/>
          </a:xfrm>
        </p:grpSpPr>
        <p:sp>
          <p:nvSpPr>
            <p:cNvPr id="40" name="圆角矩形 39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1" name="直接连接符 40"/>
            <p:cNvCxnSpPr>
              <a:stCxn id="40" idx="1"/>
              <a:endCxn id="40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>
            <a:off x="4871601" y="4197985"/>
            <a:ext cx="455930" cy="477520"/>
            <a:chOff x="6796" y="5516"/>
            <a:chExt cx="718" cy="752"/>
          </a:xfrm>
        </p:grpSpPr>
        <p:sp>
          <p:nvSpPr>
            <p:cNvPr id="37" name="圆角矩形 36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" name="直接连接符 37"/>
            <p:cNvCxnSpPr>
              <a:stCxn id="37" idx="1"/>
              <a:endCxn id="37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/>
          <p:cNvGrpSpPr/>
          <p:nvPr/>
        </p:nvGrpSpPr>
        <p:grpSpPr>
          <a:xfrm>
            <a:off x="7762756" y="3519170"/>
            <a:ext cx="455930" cy="477520"/>
            <a:chOff x="6796" y="5516"/>
            <a:chExt cx="718" cy="752"/>
          </a:xfrm>
        </p:grpSpPr>
        <p:sp>
          <p:nvSpPr>
            <p:cNvPr id="34" name="圆角矩形 33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/>
            <p:cNvCxnSpPr>
              <a:stCxn id="34" idx="1"/>
              <a:endCxn id="34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5441831" y="3519170"/>
            <a:ext cx="455930" cy="477520"/>
            <a:chOff x="6796" y="5516"/>
            <a:chExt cx="718" cy="752"/>
          </a:xfrm>
        </p:grpSpPr>
        <p:sp>
          <p:nvSpPr>
            <p:cNvPr id="31" name="圆角矩形 30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连接符 31"/>
            <p:cNvCxnSpPr>
              <a:stCxn id="31" idx="1"/>
              <a:endCxn id="31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3995936" y="3515995"/>
            <a:ext cx="455930" cy="477520"/>
            <a:chOff x="6796" y="5516"/>
            <a:chExt cx="718" cy="752"/>
          </a:xfrm>
        </p:grpSpPr>
        <p:sp>
          <p:nvSpPr>
            <p:cNvPr id="28" name="圆角矩形 27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直接连接符 28"/>
            <p:cNvCxnSpPr>
              <a:stCxn id="28" idx="1"/>
              <a:endCxn id="28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7034411" y="2834005"/>
            <a:ext cx="455930" cy="477520"/>
            <a:chOff x="6796" y="5516"/>
            <a:chExt cx="718" cy="752"/>
          </a:xfrm>
        </p:grpSpPr>
        <p:sp>
          <p:nvSpPr>
            <p:cNvPr id="25" name="圆角矩形 24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/>
            <p:cNvCxnSpPr>
              <a:stCxn id="25" idx="1"/>
              <a:endCxn id="25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4707771" y="2832100"/>
            <a:ext cx="455930" cy="477520"/>
            <a:chOff x="6796" y="5516"/>
            <a:chExt cx="718" cy="752"/>
          </a:xfrm>
        </p:grpSpPr>
        <p:sp>
          <p:nvSpPr>
            <p:cNvPr id="22" name="圆角矩形 21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连接符 22"/>
            <p:cNvCxnSpPr>
              <a:stCxn id="22" idx="1"/>
              <a:endCxn id="22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5869821" y="2139315"/>
            <a:ext cx="455930" cy="477520"/>
            <a:chOff x="6796" y="5516"/>
            <a:chExt cx="718" cy="752"/>
          </a:xfrm>
        </p:grpSpPr>
        <p:sp>
          <p:nvSpPr>
            <p:cNvPr id="42" name="圆角矩形 41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3" name="直接连接符 42"/>
            <p:cNvCxnSpPr>
              <a:stCxn id="42" idx="1"/>
              <a:endCxn id="42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object 7"/>
          <p:cNvSpPr txBox="1"/>
          <p:nvPr/>
        </p:nvSpPr>
        <p:spPr>
          <a:xfrm>
            <a:off x="6011063" y="2139581"/>
            <a:ext cx="314819" cy="4777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M</a:t>
            </a:r>
          </a:p>
          <a:p>
            <a:pPr marL="47625" marR="0">
              <a:lnSpc>
                <a:spcPts val="1705"/>
              </a:lnSpc>
              <a:spcBef>
                <a:spcPts val="95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8</a:t>
            </a:r>
          </a:p>
        </p:txBody>
      </p:sp>
      <p:sp>
        <p:nvSpPr>
          <p:cNvPr id="45" name="object 8"/>
          <p:cNvSpPr txBox="1"/>
          <p:nvPr/>
        </p:nvSpPr>
        <p:spPr>
          <a:xfrm>
            <a:off x="4871510" y="2834098"/>
            <a:ext cx="271485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C</a:t>
            </a:r>
          </a:p>
          <a:p>
            <a:pPr marL="28575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5</a:t>
            </a:r>
          </a:p>
        </p:txBody>
      </p:sp>
      <p:sp>
        <p:nvSpPr>
          <p:cNvPr id="46" name="object 9"/>
          <p:cNvSpPr txBox="1"/>
          <p:nvPr/>
        </p:nvSpPr>
        <p:spPr>
          <a:xfrm>
            <a:off x="7209040" y="2834098"/>
            <a:ext cx="249724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P</a:t>
            </a:r>
          </a:p>
          <a:p>
            <a:pPr marL="0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2</a:t>
            </a:r>
          </a:p>
        </p:txBody>
      </p:sp>
      <p:sp>
        <p:nvSpPr>
          <p:cNvPr id="47" name="object 10"/>
          <p:cNvSpPr txBox="1"/>
          <p:nvPr/>
        </p:nvSpPr>
        <p:spPr>
          <a:xfrm>
            <a:off x="4160052" y="3518920"/>
            <a:ext cx="271485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A</a:t>
            </a:r>
          </a:p>
          <a:p>
            <a:pPr marL="19050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1</a:t>
            </a:r>
          </a:p>
        </p:txBody>
      </p:sp>
      <p:sp>
        <p:nvSpPr>
          <p:cNvPr id="48" name="object 11"/>
          <p:cNvSpPr txBox="1"/>
          <p:nvPr/>
        </p:nvSpPr>
        <p:spPr>
          <a:xfrm>
            <a:off x="5620266" y="3518920"/>
            <a:ext cx="249724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F</a:t>
            </a:r>
          </a:p>
          <a:p>
            <a:pPr marL="0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3</a:t>
            </a:r>
          </a:p>
        </p:txBody>
      </p:sp>
      <p:sp>
        <p:nvSpPr>
          <p:cNvPr id="49" name="object 12"/>
          <p:cNvSpPr txBox="1"/>
          <p:nvPr/>
        </p:nvSpPr>
        <p:spPr>
          <a:xfrm>
            <a:off x="7930865" y="3522095"/>
            <a:ext cx="282367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Q</a:t>
            </a:r>
          </a:p>
          <a:p>
            <a:pPr marL="28575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1</a:t>
            </a:r>
          </a:p>
        </p:txBody>
      </p:sp>
      <p:sp>
        <p:nvSpPr>
          <p:cNvPr id="50" name="object 13"/>
          <p:cNvSpPr txBox="1"/>
          <p:nvPr/>
        </p:nvSpPr>
        <p:spPr>
          <a:xfrm>
            <a:off x="5035682" y="4197961"/>
            <a:ext cx="271485" cy="474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D</a:t>
            </a:r>
          </a:p>
          <a:p>
            <a:pPr marL="19050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1</a:t>
            </a:r>
          </a:p>
        </p:txBody>
      </p:sp>
      <p:sp>
        <p:nvSpPr>
          <p:cNvPr id="51" name="object 14"/>
          <p:cNvSpPr txBox="1"/>
          <p:nvPr/>
        </p:nvSpPr>
        <p:spPr>
          <a:xfrm>
            <a:off x="6110639" y="4201136"/>
            <a:ext cx="282367" cy="474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H</a:t>
            </a:r>
          </a:p>
          <a:p>
            <a:pPr marL="28575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1</a:t>
            </a:r>
          </a:p>
        </p:txBody>
      </p:sp>
      <p:cxnSp>
        <p:nvCxnSpPr>
          <p:cNvPr id="52" name="直接连接符 51"/>
          <p:cNvCxnSpPr>
            <a:stCxn id="42" idx="1"/>
            <a:endCxn id="45" idx="0"/>
          </p:cNvCxnSpPr>
          <p:nvPr/>
        </p:nvCxnSpPr>
        <p:spPr>
          <a:xfrm flipH="1">
            <a:off x="5079246" y="2378075"/>
            <a:ext cx="862330" cy="4559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44" idx="3"/>
            <a:endCxn id="46" idx="0"/>
          </p:cNvCxnSpPr>
          <p:nvPr/>
        </p:nvCxnSpPr>
        <p:spPr>
          <a:xfrm>
            <a:off x="6325751" y="2378075"/>
            <a:ext cx="1008380" cy="4559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>
            <a:off x="4182626" y="3070860"/>
            <a:ext cx="525145" cy="4343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45" idx="3"/>
            <a:endCxn id="48" idx="0"/>
          </p:cNvCxnSpPr>
          <p:nvPr/>
        </p:nvCxnSpPr>
        <p:spPr>
          <a:xfrm>
            <a:off x="5143381" y="3071495"/>
            <a:ext cx="601980" cy="4476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H="1">
            <a:off x="5053846" y="3757930"/>
            <a:ext cx="387985" cy="464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48" idx="3"/>
            <a:endCxn id="51" idx="0"/>
          </p:cNvCxnSpPr>
          <p:nvPr/>
        </p:nvCxnSpPr>
        <p:spPr>
          <a:xfrm>
            <a:off x="5869821" y="3756025"/>
            <a:ext cx="382270" cy="4451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46" idx="3"/>
            <a:endCxn id="49" idx="0"/>
          </p:cNvCxnSpPr>
          <p:nvPr/>
        </p:nvCxnSpPr>
        <p:spPr>
          <a:xfrm>
            <a:off x="7530346" y="3071495"/>
            <a:ext cx="614045" cy="450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1"/>
          <p:cNvSpPr/>
          <p:nvPr/>
        </p:nvSpPr>
        <p:spPr>
          <a:xfrm>
            <a:off x="662570" y="496621"/>
            <a:ext cx="7819096" cy="586432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29794" y="1248767"/>
            <a:ext cx="3928790" cy="408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185"/>
              </a:lnSpc>
              <a:spcBef>
                <a:spcPct val="0"/>
              </a:spcBef>
              <a:spcAft>
                <a:spcPct val="0"/>
              </a:spcAft>
            </a:pPr>
            <a:r>
              <a:rPr sz="265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OS-S</a:t>
            </a:r>
            <a:r>
              <a:rPr sz="214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ELECT</a:t>
            </a:r>
            <a:r>
              <a:rPr sz="265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:</a:t>
            </a:r>
            <a:r>
              <a:rPr sz="2650" b="1" spc="-163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65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A</a:t>
            </a:r>
            <a:r>
              <a:rPr sz="2650" b="1" spc="-143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65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S</a:t>
            </a:r>
            <a:r>
              <a:rPr sz="214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UBTLETY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9795" y="1877028"/>
            <a:ext cx="1390863" cy="2613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sz="1625">
                <a:solidFill>
                  <a:srgbClr val="000000"/>
                </a:solidFill>
                <a:latin typeface="WKNLDH+TimesNewRomanPS-BoldMT" panose="02020803070505020304"/>
                <a:cs typeface="WKNLDH+TimesNewRomanPS-BoldMT" panose="02020803070505020304"/>
              </a:rPr>
              <a:t>OS-Select(x,</a:t>
            </a:r>
            <a:r>
              <a:rPr sz="1625" spc="-19">
                <a:solidFill>
                  <a:srgbClr val="000000"/>
                </a:solidFill>
                <a:latin typeface="WKNLDH+TimesNewRomanPS-BoldMT" panose="02020803070505020304"/>
                <a:cs typeface="WKNLDH+TimesNewRomanPS-BoldMT" panose="02020803070505020304"/>
              </a:rPr>
              <a:t> </a:t>
            </a:r>
            <a:r>
              <a:rPr sz="1625">
                <a:solidFill>
                  <a:srgbClr val="000000"/>
                </a:solidFill>
                <a:latin typeface="WKNLDH+TimesNewRomanPS-BoldMT" panose="02020803070505020304"/>
                <a:cs typeface="WKNLDH+TimesNewRomanPS-BoldMT" panose="02020803070505020304"/>
              </a:rPr>
              <a:t>i)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29795" y="2162426"/>
            <a:ext cx="211709" cy="2613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sz="1625">
                <a:solidFill>
                  <a:srgbClr val="000000"/>
                </a:solidFill>
                <a:latin typeface="WKNLDH+TimesNewRomanPS-BoldMT" panose="02020803070505020304"/>
                <a:cs typeface="WKNLDH+TimesNewRomanPS-BoldMT" panose="02020803070505020304"/>
              </a:rPr>
              <a:t>{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21084" y="2477144"/>
            <a:ext cx="1915404" cy="261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sz="1625">
                <a:solidFill>
                  <a:srgbClr val="000000"/>
                </a:solidFill>
                <a:latin typeface="WKNLDH+TimesNewRomanPS-BoldMT" panose="02020803070505020304"/>
                <a:cs typeface="WKNLDH+TimesNewRomanPS-BoldMT" panose="02020803070505020304"/>
              </a:rPr>
              <a:t>r</a:t>
            </a:r>
            <a:r>
              <a:rPr sz="1625" spc="-38">
                <a:solidFill>
                  <a:srgbClr val="000000"/>
                </a:solidFill>
                <a:latin typeface="WKNLDH+TimesNewRomanPS-BoldMT" panose="02020803070505020304"/>
                <a:cs typeface="WKNLDH+TimesNewRomanPS-BoldMT" panose="02020803070505020304"/>
              </a:rPr>
              <a:t> </a:t>
            </a:r>
            <a:r>
              <a:rPr sz="1625">
                <a:solidFill>
                  <a:srgbClr val="000000"/>
                </a:solidFill>
                <a:latin typeface="WKNLDH+TimesNewRomanPS-BoldMT" panose="02020803070505020304"/>
                <a:cs typeface="WKNLDH+TimesNewRomanPS-BoldMT" panose="02020803070505020304"/>
              </a:rPr>
              <a:t>= x-&gt;left-&gt;size</a:t>
            </a:r>
            <a:r>
              <a:rPr sz="1625" spc="-21">
                <a:solidFill>
                  <a:srgbClr val="000000"/>
                </a:solidFill>
                <a:latin typeface="WKNLDH+TimesNewRomanPS-BoldMT" panose="02020803070505020304"/>
                <a:cs typeface="WKNLDH+TimesNewRomanPS-BoldMT" panose="02020803070505020304"/>
              </a:rPr>
              <a:t> </a:t>
            </a:r>
            <a:r>
              <a:rPr sz="1625">
                <a:solidFill>
                  <a:srgbClr val="000000"/>
                </a:solidFill>
                <a:latin typeface="WKNLDH+TimesNewRomanPS-BoldMT" panose="02020803070505020304"/>
                <a:cs typeface="WKNLDH+TimesNewRomanPS-BoldMT" panose="02020803070505020304"/>
              </a:rPr>
              <a:t>+ 1;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821095" y="2762542"/>
            <a:ext cx="934271" cy="2613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sz="1625">
                <a:solidFill>
                  <a:srgbClr val="000000"/>
                </a:solidFill>
                <a:latin typeface="WKNLDH+TimesNewRomanPS-BoldMT" panose="02020803070505020304"/>
                <a:cs typeface="WKNLDH+TimesNewRomanPS-BoldMT" panose="02020803070505020304"/>
              </a:rPr>
              <a:t>if (i == r)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12384" y="3075306"/>
            <a:ext cx="922435" cy="2613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sz="1625">
                <a:solidFill>
                  <a:srgbClr val="000000"/>
                </a:solidFill>
                <a:latin typeface="WKNLDH+TimesNewRomanPS-BoldMT" panose="02020803070505020304"/>
                <a:cs typeface="WKNLDH+TimesNewRomanPS-BoldMT" panose="02020803070505020304"/>
              </a:rPr>
              <a:t>return x;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21095" y="3375689"/>
            <a:ext cx="1186263" cy="2613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sz="1625">
                <a:solidFill>
                  <a:srgbClr val="000000"/>
                </a:solidFill>
                <a:latin typeface="WKNLDH+TimesNewRomanPS-BoldMT" panose="02020803070505020304"/>
                <a:cs typeface="WKNLDH+TimesNewRomanPS-BoldMT" panose="02020803070505020304"/>
              </a:rPr>
              <a:t>else</a:t>
            </a:r>
            <a:r>
              <a:rPr sz="1625" spc="-21">
                <a:solidFill>
                  <a:srgbClr val="000000"/>
                </a:solidFill>
                <a:latin typeface="WKNLDH+TimesNewRomanPS-BoldMT" panose="02020803070505020304"/>
                <a:cs typeface="WKNLDH+TimesNewRomanPS-BoldMT" panose="02020803070505020304"/>
              </a:rPr>
              <a:t> </a:t>
            </a:r>
            <a:r>
              <a:rPr sz="1625">
                <a:solidFill>
                  <a:srgbClr val="000000"/>
                </a:solidFill>
                <a:latin typeface="WKNLDH+TimesNewRomanPS-BoldMT" panose="02020803070505020304"/>
                <a:cs typeface="WKNLDH+TimesNewRomanPS-BoldMT" panose="02020803070505020304"/>
              </a:rPr>
              <a:t>if (i &lt; r)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312395" y="3674118"/>
            <a:ext cx="2554402" cy="2613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sz="1625">
                <a:solidFill>
                  <a:srgbClr val="000000"/>
                </a:solidFill>
                <a:latin typeface="WKNLDH+TimesNewRomanPS-BoldMT" panose="02020803070505020304"/>
                <a:cs typeface="WKNLDH+TimesNewRomanPS-BoldMT" panose="02020803070505020304"/>
              </a:rPr>
              <a:t>return OS-Select(x-&gt;left,</a:t>
            </a:r>
            <a:r>
              <a:rPr sz="1625" spc="-21">
                <a:solidFill>
                  <a:srgbClr val="000000"/>
                </a:solidFill>
                <a:latin typeface="WKNLDH+TimesNewRomanPS-BoldMT" panose="02020803070505020304"/>
                <a:cs typeface="WKNLDH+TimesNewRomanPS-BoldMT" panose="02020803070505020304"/>
              </a:rPr>
              <a:t> </a:t>
            </a:r>
            <a:r>
              <a:rPr sz="1625">
                <a:solidFill>
                  <a:srgbClr val="000000"/>
                </a:solidFill>
                <a:latin typeface="WKNLDH+TimesNewRomanPS-BoldMT" panose="02020803070505020304"/>
                <a:cs typeface="WKNLDH+TimesNewRomanPS-BoldMT" panose="02020803070505020304"/>
              </a:rPr>
              <a:t>i);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821105" y="3974510"/>
            <a:ext cx="451446" cy="2613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sz="1625">
                <a:solidFill>
                  <a:srgbClr val="000000"/>
                </a:solidFill>
                <a:latin typeface="WKNLDH+TimesNewRomanPS-BoldMT" panose="02020803070505020304"/>
                <a:cs typeface="WKNLDH+TimesNewRomanPS-BoldMT" panose="02020803070505020304"/>
              </a:rPr>
              <a:t>else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329794" y="4273583"/>
            <a:ext cx="3847784" cy="561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982345" marR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sz="1625">
                <a:solidFill>
                  <a:srgbClr val="000000"/>
                </a:solidFill>
                <a:latin typeface="WKNLDH+TimesNewRomanPS-BoldMT" panose="02020803070505020304"/>
                <a:cs typeface="WKNLDH+TimesNewRomanPS-BoldMT" panose="02020803070505020304"/>
              </a:rPr>
              <a:t>return OS-Select(x-&gt;right,</a:t>
            </a:r>
            <a:r>
              <a:rPr sz="1625" spc="-11">
                <a:solidFill>
                  <a:srgbClr val="000000"/>
                </a:solidFill>
                <a:latin typeface="WKNLDH+TimesNewRomanPS-BoldMT" panose="02020803070505020304"/>
                <a:cs typeface="WKNLDH+TimesNewRomanPS-BoldMT" panose="02020803070505020304"/>
              </a:rPr>
              <a:t> </a:t>
            </a:r>
            <a:r>
              <a:rPr sz="1625">
                <a:solidFill>
                  <a:srgbClr val="000000"/>
                </a:solidFill>
                <a:latin typeface="WKNLDH+TimesNewRomanPS-BoldMT" panose="02020803070505020304"/>
                <a:cs typeface="WKNLDH+TimesNewRomanPS-BoldMT" panose="02020803070505020304"/>
              </a:rPr>
              <a:t>i-r);</a:t>
            </a:r>
          </a:p>
          <a:p>
            <a:pPr marL="0" marR="0">
              <a:lnSpc>
                <a:spcPts val="1800"/>
              </a:lnSpc>
              <a:spcBef>
                <a:spcPts val="565"/>
              </a:spcBef>
              <a:spcAft>
                <a:spcPct val="0"/>
              </a:spcAft>
            </a:pPr>
            <a:r>
              <a:rPr sz="1625">
                <a:solidFill>
                  <a:srgbClr val="000000"/>
                </a:solidFill>
                <a:latin typeface="WKNLDH+TimesNewRomanPS-BoldMT" panose="02020803070505020304"/>
                <a:cs typeface="WKNLDH+TimesNewRomanPS-BoldMT" panose="02020803070505020304"/>
              </a:rPr>
              <a:t>}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551987" y="4848224"/>
            <a:ext cx="4675039" cy="9540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360"/>
              </a:lnSpc>
              <a:spcBef>
                <a:spcPct val="0"/>
              </a:spcBef>
              <a:spcAft>
                <a:spcPct val="0"/>
              </a:spcAft>
            </a:pPr>
            <a:r>
              <a:rPr sz="1965">
                <a:solidFill>
                  <a:srgbClr val="FF0000"/>
                </a:solidFill>
                <a:latin typeface="MPHDCJ+Wingdings-Regular" panose="05000000000000000000"/>
                <a:cs typeface="MPHDCJ+Wingdings-Regular" panose="05000000000000000000"/>
              </a:rPr>
              <a:t>z</a:t>
            </a:r>
            <a:r>
              <a:rPr sz="1965" spc="62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65">
                <a:solidFill>
                  <a:srgbClr val="FF0000"/>
                </a:solidFill>
                <a:latin typeface="Century" panose="02040604050505020304"/>
                <a:cs typeface="Century" panose="02040604050505020304"/>
              </a:rPr>
              <a:t>What</a:t>
            </a:r>
            <a:r>
              <a:rPr sz="1965" spc="-12">
                <a:solidFill>
                  <a:srgbClr val="FF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>
                <a:solidFill>
                  <a:srgbClr val="FF0000"/>
                </a:solidFill>
                <a:latin typeface="Century" panose="02040604050505020304"/>
                <a:cs typeface="Century" panose="02040604050505020304"/>
              </a:rPr>
              <a:t>happens at the leaves?</a:t>
            </a:r>
          </a:p>
          <a:p>
            <a:pPr marL="0" marR="0">
              <a:lnSpc>
                <a:spcPts val="2360"/>
              </a:lnSpc>
              <a:spcBef>
                <a:spcPts val="130"/>
              </a:spcBef>
              <a:spcAft>
                <a:spcPct val="0"/>
              </a:spcAft>
            </a:pPr>
            <a:r>
              <a:rPr sz="1965">
                <a:solidFill>
                  <a:srgbClr val="FF0000"/>
                </a:solidFill>
                <a:latin typeface="MPHDCJ+Wingdings-Regular" panose="05000000000000000000"/>
                <a:cs typeface="MPHDCJ+Wingdings-Regular" panose="05000000000000000000"/>
              </a:rPr>
              <a:t>z</a:t>
            </a:r>
            <a:r>
              <a:rPr sz="1965" spc="62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65">
                <a:solidFill>
                  <a:srgbClr val="FF0000"/>
                </a:solidFill>
                <a:latin typeface="Century" panose="02040604050505020304"/>
                <a:cs typeface="Century" panose="02040604050505020304"/>
              </a:rPr>
              <a:t>How can we deal elegantly with this?</a:t>
            </a:r>
          </a:p>
          <a:p>
            <a:pPr marL="0" marR="0">
              <a:lnSpc>
                <a:spcPts val="2360"/>
              </a:lnSpc>
              <a:spcBef>
                <a:spcPct val="0"/>
              </a:spcBef>
              <a:spcAft>
                <a:spcPct val="0"/>
              </a:spcAft>
            </a:pPr>
            <a:r>
              <a:rPr sz="1965">
                <a:solidFill>
                  <a:srgbClr val="FF0000"/>
                </a:solidFill>
                <a:latin typeface="MPHDCJ+Wingdings-Regular" panose="05000000000000000000"/>
                <a:cs typeface="MPHDCJ+Wingdings-Regular" panose="05000000000000000000"/>
              </a:rPr>
              <a:t>z</a:t>
            </a:r>
            <a:r>
              <a:rPr sz="1965" spc="62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65">
                <a:solidFill>
                  <a:srgbClr val="FF0000"/>
                </a:solidFill>
                <a:latin typeface="Century" panose="02040604050505020304"/>
                <a:cs typeface="Century" panose="02040604050505020304"/>
              </a:rPr>
              <a:t>What</a:t>
            </a:r>
            <a:r>
              <a:rPr sz="1965" spc="-13">
                <a:solidFill>
                  <a:srgbClr val="FF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>
                <a:solidFill>
                  <a:srgbClr val="FF0000"/>
                </a:solidFill>
                <a:latin typeface="Century" panose="02040604050505020304"/>
                <a:cs typeface="Century" panose="02040604050505020304"/>
              </a:rPr>
              <a:t>will be the running time?</a:t>
            </a:r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5486400" y="4935855"/>
            <a:ext cx="1889760" cy="31115"/>
          </a:xfrm>
          <a:prstGeom prst="line">
            <a:avLst/>
          </a:prstGeom>
          <a:ln w="28575" cmpd="sng">
            <a:solidFill>
              <a:srgbClr val="FFC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7376160" y="2492375"/>
            <a:ext cx="4445" cy="2443480"/>
          </a:xfrm>
          <a:prstGeom prst="line">
            <a:avLst/>
          </a:prstGeom>
          <a:ln w="28575" cmpd="sng">
            <a:solidFill>
              <a:srgbClr val="FFC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 flipV="1">
            <a:off x="4643755" y="2492375"/>
            <a:ext cx="2732405" cy="11430"/>
          </a:xfrm>
          <a:prstGeom prst="straightConnector1">
            <a:avLst/>
          </a:prstGeom>
          <a:ln w="28575" cmpd="sng">
            <a:solidFill>
              <a:srgbClr val="FFC000"/>
            </a:solidFill>
            <a:prstDash val="sys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1"/>
          <p:cNvSpPr/>
          <p:nvPr/>
        </p:nvSpPr>
        <p:spPr>
          <a:xfrm>
            <a:off x="662570" y="496621"/>
            <a:ext cx="7819096" cy="5864323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91657" y="1252362"/>
            <a:ext cx="6348752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975"/>
              </a:lnSpc>
              <a:spcBef>
                <a:spcPct val="0"/>
              </a:spcBef>
              <a:spcAft>
                <a:spcPct val="0"/>
              </a:spcAft>
            </a:pPr>
            <a:r>
              <a:rPr sz="248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D</a:t>
            </a:r>
            <a:r>
              <a:rPr sz="2480" b="1" spc="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ETERMINING</a:t>
            </a:r>
            <a:r>
              <a:rPr sz="1965" b="1" spc="-1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48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T</a:t>
            </a:r>
            <a:r>
              <a:rPr sz="2480" b="1" spc="12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HE</a:t>
            </a:r>
            <a:r>
              <a:rPr sz="1965" b="1" spc="-13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48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R</a:t>
            </a:r>
            <a:r>
              <a:rPr sz="1965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ANK</a:t>
            </a:r>
            <a:r>
              <a:rPr sz="1965" b="1" spc="-17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48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O</a:t>
            </a:r>
            <a:r>
              <a:rPr sz="2480" b="1" spc="1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F </a:t>
            </a:r>
            <a:r>
              <a:rPr sz="248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A</a:t>
            </a:r>
            <a:r>
              <a:rPr sz="1965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N </a:t>
            </a:r>
            <a:r>
              <a:rPr sz="248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E</a:t>
            </a:r>
            <a:r>
              <a:rPr sz="1965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LEMENT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651874" y="5171137"/>
            <a:ext cx="4006826" cy="3572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555"/>
              </a:lnSpc>
              <a:spcBef>
                <a:spcPct val="0"/>
              </a:spcBef>
              <a:spcAft>
                <a:spcPct val="0"/>
              </a:spcAft>
            </a:pPr>
            <a:r>
              <a:rPr sz="2310">
                <a:solidFill>
                  <a:srgbClr val="FF0000"/>
                </a:solidFill>
                <a:latin typeface="ERGKJD+TimesNewRomanPSMT" panose="02020603050405020304"/>
                <a:cs typeface="ERGKJD+TimesNewRomanPSMT" panose="02020603050405020304"/>
              </a:rPr>
              <a:t>What is the rank of this element?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4391660" y="4201160"/>
            <a:ext cx="455930" cy="477520"/>
            <a:chOff x="6796" y="5516"/>
            <a:chExt cx="718" cy="752"/>
          </a:xfrm>
        </p:grpSpPr>
        <p:sp>
          <p:nvSpPr>
            <p:cNvPr id="40" name="圆角矩形 39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1" name="直接连接符 40"/>
            <p:cNvCxnSpPr>
              <a:stCxn id="40" idx="1"/>
              <a:endCxn id="40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>
            <a:off x="3317240" y="4197985"/>
            <a:ext cx="455930" cy="477520"/>
            <a:chOff x="6796" y="5516"/>
            <a:chExt cx="718" cy="752"/>
          </a:xfrm>
        </p:grpSpPr>
        <p:sp>
          <p:nvSpPr>
            <p:cNvPr id="37" name="圆角矩形 36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" name="直接连接符 37"/>
            <p:cNvCxnSpPr>
              <a:stCxn id="37" idx="1"/>
              <a:endCxn id="37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/>
          <p:cNvGrpSpPr/>
          <p:nvPr/>
        </p:nvGrpSpPr>
        <p:grpSpPr>
          <a:xfrm>
            <a:off x="6208395" y="3519170"/>
            <a:ext cx="455930" cy="477520"/>
            <a:chOff x="6796" y="5516"/>
            <a:chExt cx="718" cy="752"/>
          </a:xfrm>
        </p:grpSpPr>
        <p:sp>
          <p:nvSpPr>
            <p:cNvPr id="34" name="圆角矩形 33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/>
            <p:cNvCxnSpPr>
              <a:stCxn id="34" idx="1"/>
              <a:endCxn id="34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3887470" y="3519170"/>
            <a:ext cx="455930" cy="477520"/>
            <a:chOff x="6796" y="5516"/>
            <a:chExt cx="718" cy="752"/>
          </a:xfrm>
        </p:grpSpPr>
        <p:sp>
          <p:nvSpPr>
            <p:cNvPr id="31" name="圆角矩形 30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连接符 31"/>
            <p:cNvCxnSpPr>
              <a:stCxn id="31" idx="1"/>
              <a:endCxn id="31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2441575" y="3515995"/>
            <a:ext cx="455930" cy="477520"/>
            <a:chOff x="6796" y="5516"/>
            <a:chExt cx="718" cy="752"/>
          </a:xfrm>
        </p:grpSpPr>
        <p:sp>
          <p:nvSpPr>
            <p:cNvPr id="28" name="圆角矩形 27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直接连接符 28"/>
            <p:cNvCxnSpPr>
              <a:stCxn id="28" idx="1"/>
              <a:endCxn id="28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5480050" y="2834005"/>
            <a:ext cx="455930" cy="477520"/>
            <a:chOff x="6796" y="5516"/>
            <a:chExt cx="718" cy="752"/>
          </a:xfrm>
        </p:grpSpPr>
        <p:sp>
          <p:nvSpPr>
            <p:cNvPr id="25" name="圆角矩形 24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/>
            <p:cNvCxnSpPr>
              <a:stCxn id="25" idx="1"/>
              <a:endCxn id="25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3153410" y="2832100"/>
            <a:ext cx="455930" cy="477520"/>
            <a:chOff x="6796" y="5516"/>
            <a:chExt cx="718" cy="752"/>
          </a:xfrm>
        </p:grpSpPr>
        <p:sp>
          <p:nvSpPr>
            <p:cNvPr id="22" name="圆角矩形 21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连接符 22"/>
            <p:cNvCxnSpPr>
              <a:stCxn id="22" idx="1"/>
              <a:endCxn id="22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4315460" y="2139315"/>
            <a:ext cx="455930" cy="477520"/>
            <a:chOff x="6796" y="5516"/>
            <a:chExt cx="718" cy="752"/>
          </a:xfrm>
        </p:grpSpPr>
        <p:sp>
          <p:nvSpPr>
            <p:cNvPr id="2" name="圆角矩形 1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连接符 15"/>
            <p:cNvCxnSpPr>
              <a:stCxn id="2" idx="1"/>
              <a:endCxn id="2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object 7"/>
          <p:cNvSpPr txBox="1"/>
          <p:nvPr/>
        </p:nvSpPr>
        <p:spPr>
          <a:xfrm>
            <a:off x="4456702" y="2139581"/>
            <a:ext cx="314819" cy="4777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M</a:t>
            </a:r>
          </a:p>
          <a:p>
            <a:pPr marL="47625" marR="0">
              <a:lnSpc>
                <a:spcPts val="1705"/>
              </a:lnSpc>
              <a:spcBef>
                <a:spcPts val="95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8</a:t>
            </a:r>
          </a:p>
        </p:txBody>
      </p:sp>
      <p:sp>
        <p:nvSpPr>
          <p:cNvPr id="15" name="object 8"/>
          <p:cNvSpPr txBox="1"/>
          <p:nvPr/>
        </p:nvSpPr>
        <p:spPr>
          <a:xfrm>
            <a:off x="3317149" y="2834098"/>
            <a:ext cx="271485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C</a:t>
            </a:r>
          </a:p>
          <a:p>
            <a:pPr marL="28575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5</a:t>
            </a:r>
          </a:p>
        </p:txBody>
      </p:sp>
      <p:sp>
        <p:nvSpPr>
          <p:cNvPr id="18" name="object 9"/>
          <p:cNvSpPr txBox="1"/>
          <p:nvPr/>
        </p:nvSpPr>
        <p:spPr>
          <a:xfrm>
            <a:off x="5654679" y="2834098"/>
            <a:ext cx="249724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P</a:t>
            </a:r>
          </a:p>
          <a:p>
            <a:pPr marL="0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2</a:t>
            </a:r>
          </a:p>
        </p:txBody>
      </p:sp>
      <p:sp>
        <p:nvSpPr>
          <p:cNvPr id="19" name="object 10"/>
          <p:cNvSpPr txBox="1"/>
          <p:nvPr/>
        </p:nvSpPr>
        <p:spPr>
          <a:xfrm>
            <a:off x="2605691" y="3518920"/>
            <a:ext cx="271485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A</a:t>
            </a:r>
          </a:p>
          <a:p>
            <a:pPr marL="19050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1</a:t>
            </a:r>
          </a:p>
        </p:txBody>
      </p:sp>
      <p:sp>
        <p:nvSpPr>
          <p:cNvPr id="20" name="object 11"/>
          <p:cNvSpPr txBox="1"/>
          <p:nvPr/>
        </p:nvSpPr>
        <p:spPr>
          <a:xfrm>
            <a:off x="4065905" y="3518920"/>
            <a:ext cx="249724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F</a:t>
            </a:r>
          </a:p>
          <a:p>
            <a:pPr marL="0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3</a:t>
            </a:r>
          </a:p>
        </p:txBody>
      </p:sp>
      <p:sp>
        <p:nvSpPr>
          <p:cNvPr id="42" name="object 12"/>
          <p:cNvSpPr txBox="1"/>
          <p:nvPr/>
        </p:nvSpPr>
        <p:spPr>
          <a:xfrm>
            <a:off x="6376504" y="3522095"/>
            <a:ext cx="282367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Q</a:t>
            </a:r>
          </a:p>
          <a:p>
            <a:pPr marL="28575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1</a:t>
            </a:r>
          </a:p>
        </p:txBody>
      </p:sp>
      <p:sp>
        <p:nvSpPr>
          <p:cNvPr id="43" name="object 13"/>
          <p:cNvSpPr txBox="1"/>
          <p:nvPr/>
        </p:nvSpPr>
        <p:spPr>
          <a:xfrm>
            <a:off x="3481321" y="4197961"/>
            <a:ext cx="271485" cy="474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D</a:t>
            </a:r>
          </a:p>
          <a:p>
            <a:pPr marL="19050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1</a:t>
            </a:r>
          </a:p>
        </p:txBody>
      </p:sp>
      <p:sp>
        <p:nvSpPr>
          <p:cNvPr id="44" name="object 14"/>
          <p:cNvSpPr txBox="1"/>
          <p:nvPr/>
        </p:nvSpPr>
        <p:spPr>
          <a:xfrm>
            <a:off x="4556278" y="4201136"/>
            <a:ext cx="282367" cy="474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H</a:t>
            </a:r>
          </a:p>
          <a:p>
            <a:pPr marL="28575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1</a:t>
            </a:r>
          </a:p>
        </p:txBody>
      </p:sp>
      <p:cxnSp>
        <p:nvCxnSpPr>
          <p:cNvPr id="45" name="直接连接符 44"/>
          <p:cNvCxnSpPr>
            <a:stCxn id="2" idx="1"/>
            <a:endCxn id="15" idx="0"/>
          </p:cNvCxnSpPr>
          <p:nvPr/>
        </p:nvCxnSpPr>
        <p:spPr>
          <a:xfrm flipH="1">
            <a:off x="3453130" y="2378075"/>
            <a:ext cx="862330" cy="4559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14" idx="3"/>
            <a:endCxn id="18" idx="0"/>
          </p:cNvCxnSpPr>
          <p:nvPr/>
        </p:nvCxnSpPr>
        <p:spPr>
          <a:xfrm>
            <a:off x="4771390" y="2378075"/>
            <a:ext cx="1008380" cy="4559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H="1">
            <a:off x="2628265" y="3070860"/>
            <a:ext cx="525145" cy="4343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15" idx="3"/>
            <a:endCxn id="20" idx="0"/>
          </p:cNvCxnSpPr>
          <p:nvPr/>
        </p:nvCxnSpPr>
        <p:spPr>
          <a:xfrm>
            <a:off x="3589020" y="3071495"/>
            <a:ext cx="601980" cy="4476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endCxn id="43" idx="0"/>
          </p:cNvCxnSpPr>
          <p:nvPr/>
        </p:nvCxnSpPr>
        <p:spPr>
          <a:xfrm flipH="1">
            <a:off x="3616960" y="3757930"/>
            <a:ext cx="270510" cy="4400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20" idx="3"/>
            <a:endCxn id="44" idx="0"/>
          </p:cNvCxnSpPr>
          <p:nvPr/>
        </p:nvCxnSpPr>
        <p:spPr>
          <a:xfrm>
            <a:off x="4315460" y="3756025"/>
            <a:ext cx="382270" cy="4451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18" idx="3"/>
            <a:endCxn id="42" idx="0"/>
          </p:cNvCxnSpPr>
          <p:nvPr/>
        </p:nvCxnSpPr>
        <p:spPr>
          <a:xfrm>
            <a:off x="5904230" y="3071495"/>
            <a:ext cx="613410" cy="450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曲线连接符 55"/>
          <p:cNvCxnSpPr>
            <a:stCxn id="28" idx="1"/>
            <a:endCxn id="12" idx="1"/>
          </p:cNvCxnSpPr>
          <p:nvPr/>
        </p:nvCxnSpPr>
        <p:spPr>
          <a:xfrm rot="10800000" flipH="1" flipV="1">
            <a:off x="2440940" y="3754755"/>
            <a:ext cx="210185" cy="1595120"/>
          </a:xfrm>
          <a:prstGeom prst="curvedConnector3">
            <a:avLst>
              <a:gd name="adj1" fmla="val -11329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1"/>
          <p:cNvSpPr/>
          <p:nvPr/>
        </p:nvSpPr>
        <p:spPr>
          <a:xfrm>
            <a:off x="662570" y="496621"/>
            <a:ext cx="7819096" cy="586432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49650" y="1252362"/>
            <a:ext cx="634875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975"/>
              </a:lnSpc>
              <a:spcBef>
                <a:spcPct val="0"/>
              </a:spcBef>
              <a:spcAft>
                <a:spcPct val="0"/>
              </a:spcAft>
            </a:pPr>
            <a:r>
              <a:rPr sz="248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D</a:t>
            </a:r>
            <a:r>
              <a:rPr sz="2480" b="1" spc="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ETERMINING</a:t>
            </a:r>
            <a:r>
              <a:rPr sz="1965" b="1" spc="-1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48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T</a:t>
            </a:r>
            <a:r>
              <a:rPr sz="2480" b="1" spc="12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HE</a:t>
            </a:r>
            <a:r>
              <a:rPr sz="1965" b="1" spc="-13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48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R</a:t>
            </a:r>
            <a:r>
              <a:rPr sz="1965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ANK</a:t>
            </a:r>
            <a:r>
              <a:rPr sz="1965" b="1" spc="-17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48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O</a:t>
            </a:r>
            <a:r>
              <a:rPr sz="2480" b="1" spc="1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F </a:t>
            </a:r>
            <a:r>
              <a:rPr sz="248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A</a:t>
            </a:r>
            <a:r>
              <a:rPr sz="1965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N </a:t>
            </a:r>
            <a:r>
              <a:rPr sz="248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E</a:t>
            </a:r>
            <a:r>
              <a:rPr sz="1965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LEMENT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432480" y="5171137"/>
            <a:ext cx="2331067" cy="3572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555"/>
              </a:lnSpc>
              <a:spcBef>
                <a:spcPct val="0"/>
              </a:spcBef>
              <a:spcAft>
                <a:spcPct val="0"/>
              </a:spcAft>
            </a:pPr>
            <a:r>
              <a:rPr sz="2310">
                <a:solidFill>
                  <a:srgbClr val="000000"/>
                </a:solidFill>
                <a:latin typeface="SEIPUN+TimesNewRomanPSMT" panose="02020603050405020304"/>
                <a:cs typeface="SEIPUN+TimesNewRomanPSMT" panose="02020603050405020304"/>
              </a:rPr>
              <a:t>Of this one?</a:t>
            </a:r>
            <a:r>
              <a:rPr sz="2310" spc="-42">
                <a:solidFill>
                  <a:srgbClr val="000000"/>
                </a:solidFill>
                <a:latin typeface="SEIPUN+TimesNewRomanPSMT" panose="02020603050405020304"/>
                <a:cs typeface="SEIPUN+TimesNewRomanPSMT" panose="02020603050405020304"/>
              </a:rPr>
              <a:t> </a:t>
            </a:r>
            <a:r>
              <a:rPr sz="2310">
                <a:solidFill>
                  <a:srgbClr val="000000"/>
                </a:solidFill>
                <a:latin typeface="SEIPUN+TimesNewRomanPSMT" panose="02020603050405020304"/>
                <a:cs typeface="SEIPUN+TimesNewRomanPSMT" panose="02020603050405020304"/>
              </a:rPr>
              <a:t>Why?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4391660" y="4201160"/>
            <a:ext cx="455930" cy="477520"/>
            <a:chOff x="6796" y="5516"/>
            <a:chExt cx="718" cy="752"/>
          </a:xfrm>
        </p:grpSpPr>
        <p:sp>
          <p:nvSpPr>
            <p:cNvPr id="40" name="圆角矩形 39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1" name="直接连接符 40"/>
            <p:cNvCxnSpPr>
              <a:stCxn id="40" idx="1"/>
              <a:endCxn id="40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>
            <a:off x="3317240" y="4197985"/>
            <a:ext cx="455930" cy="477520"/>
            <a:chOff x="6796" y="5516"/>
            <a:chExt cx="718" cy="752"/>
          </a:xfrm>
        </p:grpSpPr>
        <p:sp>
          <p:nvSpPr>
            <p:cNvPr id="37" name="圆角矩形 36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" name="直接连接符 37"/>
            <p:cNvCxnSpPr>
              <a:stCxn id="37" idx="1"/>
              <a:endCxn id="37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/>
          <p:cNvGrpSpPr/>
          <p:nvPr/>
        </p:nvGrpSpPr>
        <p:grpSpPr>
          <a:xfrm>
            <a:off x="6208395" y="3519170"/>
            <a:ext cx="455930" cy="477520"/>
            <a:chOff x="6796" y="5516"/>
            <a:chExt cx="718" cy="752"/>
          </a:xfrm>
        </p:grpSpPr>
        <p:sp>
          <p:nvSpPr>
            <p:cNvPr id="34" name="圆角矩形 33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/>
            <p:cNvCxnSpPr>
              <a:stCxn id="34" idx="1"/>
              <a:endCxn id="34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3887470" y="3519170"/>
            <a:ext cx="455930" cy="477520"/>
            <a:chOff x="6796" y="5516"/>
            <a:chExt cx="718" cy="752"/>
          </a:xfrm>
        </p:grpSpPr>
        <p:sp>
          <p:nvSpPr>
            <p:cNvPr id="31" name="圆角矩形 30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连接符 31"/>
            <p:cNvCxnSpPr>
              <a:stCxn id="31" idx="1"/>
              <a:endCxn id="31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2441575" y="3515995"/>
            <a:ext cx="455930" cy="477520"/>
            <a:chOff x="6796" y="5516"/>
            <a:chExt cx="718" cy="752"/>
          </a:xfrm>
        </p:grpSpPr>
        <p:sp>
          <p:nvSpPr>
            <p:cNvPr id="28" name="圆角矩形 27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直接连接符 28"/>
            <p:cNvCxnSpPr>
              <a:stCxn id="28" idx="1"/>
              <a:endCxn id="28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5480050" y="2834005"/>
            <a:ext cx="455930" cy="477520"/>
            <a:chOff x="6796" y="5516"/>
            <a:chExt cx="718" cy="752"/>
          </a:xfrm>
        </p:grpSpPr>
        <p:sp>
          <p:nvSpPr>
            <p:cNvPr id="25" name="圆角矩形 24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/>
            <p:cNvCxnSpPr>
              <a:stCxn id="25" idx="1"/>
              <a:endCxn id="25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3153410" y="2832100"/>
            <a:ext cx="455930" cy="477520"/>
            <a:chOff x="6796" y="5516"/>
            <a:chExt cx="718" cy="752"/>
          </a:xfrm>
        </p:grpSpPr>
        <p:sp>
          <p:nvSpPr>
            <p:cNvPr id="22" name="圆角矩形 21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连接符 22"/>
            <p:cNvCxnSpPr>
              <a:stCxn id="22" idx="1"/>
              <a:endCxn id="22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4315460" y="2139315"/>
            <a:ext cx="455930" cy="477520"/>
            <a:chOff x="6796" y="5516"/>
            <a:chExt cx="718" cy="752"/>
          </a:xfrm>
        </p:grpSpPr>
        <p:sp>
          <p:nvSpPr>
            <p:cNvPr id="2" name="圆角矩形 1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连接符 15"/>
            <p:cNvCxnSpPr>
              <a:stCxn id="2" idx="1"/>
              <a:endCxn id="2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object 7"/>
          <p:cNvSpPr txBox="1"/>
          <p:nvPr/>
        </p:nvSpPr>
        <p:spPr>
          <a:xfrm>
            <a:off x="4456702" y="2139581"/>
            <a:ext cx="314819" cy="4777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M</a:t>
            </a:r>
          </a:p>
          <a:p>
            <a:pPr marL="47625" marR="0">
              <a:lnSpc>
                <a:spcPts val="1705"/>
              </a:lnSpc>
              <a:spcBef>
                <a:spcPts val="95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8</a:t>
            </a:r>
          </a:p>
        </p:txBody>
      </p:sp>
      <p:sp>
        <p:nvSpPr>
          <p:cNvPr id="15" name="object 8"/>
          <p:cNvSpPr txBox="1"/>
          <p:nvPr/>
        </p:nvSpPr>
        <p:spPr>
          <a:xfrm>
            <a:off x="3317149" y="2834098"/>
            <a:ext cx="271485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C</a:t>
            </a:r>
          </a:p>
          <a:p>
            <a:pPr marL="28575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5</a:t>
            </a:r>
          </a:p>
        </p:txBody>
      </p:sp>
      <p:sp>
        <p:nvSpPr>
          <p:cNvPr id="18" name="object 9"/>
          <p:cNvSpPr txBox="1"/>
          <p:nvPr/>
        </p:nvSpPr>
        <p:spPr>
          <a:xfrm>
            <a:off x="5654679" y="2834098"/>
            <a:ext cx="249724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P</a:t>
            </a:r>
          </a:p>
          <a:p>
            <a:pPr marL="0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2</a:t>
            </a:r>
          </a:p>
        </p:txBody>
      </p:sp>
      <p:sp>
        <p:nvSpPr>
          <p:cNvPr id="19" name="object 10"/>
          <p:cNvSpPr txBox="1"/>
          <p:nvPr/>
        </p:nvSpPr>
        <p:spPr>
          <a:xfrm>
            <a:off x="2605691" y="3518920"/>
            <a:ext cx="271485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A</a:t>
            </a:r>
          </a:p>
          <a:p>
            <a:pPr marL="19050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1</a:t>
            </a:r>
          </a:p>
        </p:txBody>
      </p:sp>
      <p:sp>
        <p:nvSpPr>
          <p:cNvPr id="20" name="object 11"/>
          <p:cNvSpPr txBox="1"/>
          <p:nvPr/>
        </p:nvSpPr>
        <p:spPr>
          <a:xfrm>
            <a:off x="4065905" y="3518920"/>
            <a:ext cx="249724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F</a:t>
            </a:r>
          </a:p>
          <a:p>
            <a:pPr marL="0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3</a:t>
            </a:r>
          </a:p>
        </p:txBody>
      </p:sp>
      <p:sp>
        <p:nvSpPr>
          <p:cNvPr id="42" name="object 12"/>
          <p:cNvSpPr txBox="1"/>
          <p:nvPr/>
        </p:nvSpPr>
        <p:spPr>
          <a:xfrm>
            <a:off x="6376504" y="3522095"/>
            <a:ext cx="282367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Q</a:t>
            </a:r>
          </a:p>
          <a:p>
            <a:pPr marL="28575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1</a:t>
            </a:r>
          </a:p>
        </p:txBody>
      </p:sp>
      <p:sp>
        <p:nvSpPr>
          <p:cNvPr id="43" name="object 13"/>
          <p:cNvSpPr txBox="1"/>
          <p:nvPr/>
        </p:nvSpPr>
        <p:spPr>
          <a:xfrm>
            <a:off x="3481321" y="4197961"/>
            <a:ext cx="271485" cy="474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D</a:t>
            </a:r>
          </a:p>
          <a:p>
            <a:pPr marL="19050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1</a:t>
            </a:r>
          </a:p>
        </p:txBody>
      </p:sp>
      <p:sp>
        <p:nvSpPr>
          <p:cNvPr id="44" name="object 14"/>
          <p:cNvSpPr txBox="1"/>
          <p:nvPr/>
        </p:nvSpPr>
        <p:spPr>
          <a:xfrm>
            <a:off x="4556278" y="4201136"/>
            <a:ext cx="282367" cy="474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H</a:t>
            </a:r>
          </a:p>
          <a:p>
            <a:pPr marL="28575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1</a:t>
            </a:r>
          </a:p>
        </p:txBody>
      </p:sp>
      <p:cxnSp>
        <p:nvCxnSpPr>
          <p:cNvPr id="45" name="直接连接符 44"/>
          <p:cNvCxnSpPr>
            <a:stCxn id="2" idx="1"/>
            <a:endCxn id="15" idx="0"/>
          </p:cNvCxnSpPr>
          <p:nvPr/>
        </p:nvCxnSpPr>
        <p:spPr>
          <a:xfrm flipH="1">
            <a:off x="3453130" y="2378075"/>
            <a:ext cx="862330" cy="4559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14" idx="3"/>
            <a:endCxn id="18" idx="0"/>
          </p:cNvCxnSpPr>
          <p:nvPr/>
        </p:nvCxnSpPr>
        <p:spPr>
          <a:xfrm>
            <a:off x="4771390" y="2378075"/>
            <a:ext cx="1008380" cy="4559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H="1">
            <a:off x="2628265" y="3070860"/>
            <a:ext cx="525145" cy="4343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15" idx="3"/>
            <a:endCxn id="20" idx="0"/>
          </p:cNvCxnSpPr>
          <p:nvPr/>
        </p:nvCxnSpPr>
        <p:spPr>
          <a:xfrm>
            <a:off x="3589020" y="3071495"/>
            <a:ext cx="601980" cy="4476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endCxn id="43" idx="0"/>
          </p:cNvCxnSpPr>
          <p:nvPr/>
        </p:nvCxnSpPr>
        <p:spPr>
          <a:xfrm flipH="1">
            <a:off x="3616960" y="3757930"/>
            <a:ext cx="270510" cy="4400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20" idx="3"/>
            <a:endCxn id="44" idx="0"/>
          </p:cNvCxnSpPr>
          <p:nvPr/>
        </p:nvCxnSpPr>
        <p:spPr>
          <a:xfrm>
            <a:off x="4315460" y="3756025"/>
            <a:ext cx="382270" cy="4451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18" idx="3"/>
            <a:endCxn id="42" idx="0"/>
          </p:cNvCxnSpPr>
          <p:nvPr/>
        </p:nvCxnSpPr>
        <p:spPr>
          <a:xfrm>
            <a:off x="5904230" y="3071495"/>
            <a:ext cx="613410" cy="450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曲线连接符 51"/>
          <p:cNvCxnSpPr>
            <a:endCxn id="12" idx="1"/>
          </p:cNvCxnSpPr>
          <p:nvPr/>
        </p:nvCxnSpPr>
        <p:spPr>
          <a:xfrm rot="5400000" flipV="1">
            <a:off x="2155190" y="4072890"/>
            <a:ext cx="2280920" cy="272415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1"/>
          <p:cNvSpPr/>
          <p:nvPr/>
        </p:nvSpPr>
        <p:spPr>
          <a:xfrm>
            <a:off x="662570" y="496621"/>
            <a:ext cx="7819096" cy="586432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49650" y="1252362"/>
            <a:ext cx="634875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975"/>
              </a:lnSpc>
              <a:spcBef>
                <a:spcPct val="0"/>
              </a:spcBef>
              <a:spcAft>
                <a:spcPct val="0"/>
              </a:spcAft>
            </a:pPr>
            <a:r>
              <a:rPr sz="248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D</a:t>
            </a:r>
            <a:r>
              <a:rPr sz="2480" b="1" spc="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ETERMINING</a:t>
            </a:r>
            <a:r>
              <a:rPr sz="1965" b="1" spc="-1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48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T</a:t>
            </a:r>
            <a:r>
              <a:rPr sz="2480" b="1" spc="12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HE</a:t>
            </a:r>
            <a:r>
              <a:rPr sz="1965" b="1" spc="-13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48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R</a:t>
            </a:r>
            <a:r>
              <a:rPr sz="1965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ANK</a:t>
            </a:r>
            <a:r>
              <a:rPr sz="1965" b="1" spc="-17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48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O</a:t>
            </a:r>
            <a:r>
              <a:rPr sz="2480" b="1" spc="1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F </a:t>
            </a:r>
            <a:r>
              <a:rPr sz="248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A</a:t>
            </a:r>
            <a:r>
              <a:rPr sz="1965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N </a:t>
            </a:r>
            <a:r>
              <a:rPr sz="248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E</a:t>
            </a:r>
            <a:r>
              <a:rPr sz="1965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LEMENT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367780" y="5171137"/>
            <a:ext cx="4474506" cy="3572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555"/>
              </a:lnSpc>
              <a:spcBef>
                <a:spcPct val="0"/>
              </a:spcBef>
              <a:spcAft>
                <a:spcPct val="0"/>
              </a:spcAft>
            </a:pPr>
            <a:r>
              <a:rPr sz="2310">
                <a:solidFill>
                  <a:srgbClr val="000000"/>
                </a:solidFill>
                <a:latin typeface="RSQAQG+TimesNewRomanPSMT" panose="02020603050405020304"/>
                <a:cs typeface="RSQAQG+TimesNewRomanPSMT" panose="02020603050405020304"/>
              </a:rPr>
              <a:t>Of the root?</a:t>
            </a:r>
            <a:r>
              <a:rPr sz="2310" spc="-42">
                <a:solidFill>
                  <a:srgbClr val="000000"/>
                </a:solidFill>
                <a:latin typeface="RSQAQG+TimesNewRomanPSMT" panose="02020603050405020304"/>
                <a:cs typeface="RSQAQG+TimesNewRomanPSMT" panose="02020603050405020304"/>
              </a:rPr>
              <a:t> </a:t>
            </a:r>
            <a:r>
              <a:rPr sz="2310" spc="-21">
                <a:solidFill>
                  <a:srgbClr val="000000"/>
                </a:solidFill>
                <a:latin typeface="RSQAQG+TimesNewRomanPSMT" panose="02020603050405020304"/>
                <a:cs typeface="RSQAQG+TimesNewRomanPSMT" panose="02020603050405020304"/>
              </a:rPr>
              <a:t>What’s</a:t>
            </a:r>
            <a:r>
              <a:rPr sz="2310" spc="21">
                <a:solidFill>
                  <a:srgbClr val="000000"/>
                </a:solidFill>
                <a:latin typeface="RSQAQG+TimesNewRomanPSMT" panose="02020603050405020304"/>
                <a:cs typeface="RSQAQG+TimesNewRomanPSMT" panose="02020603050405020304"/>
              </a:rPr>
              <a:t> </a:t>
            </a:r>
            <a:r>
              <a:rPr sz="2310">
                <a:solidFill>
                  <a:srgbClr val="000000"/>
                </a:solidFill>
                <a:latin typeface="RSQAQG+TimesNewRomanPSMT" panose="02020603050405020304"/>
                <a:cs typeface="RSQAQG+TimesNewRomanPSMT" panose="02020603050405020304"/>
              </a:rPr>
              <a:t>the pattern here?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4391660" y="4201160"/>
            <a:ext cx="455930" cy="477520"/>
            <a:chOff x="6796" y="5516"/>
            <a:chExt cx="718" cy="752"/>
          </a:xfrm>
        </p:grpSpPr>
        <p:sp>
          <p:nvSpPr>
            <p:cNvPr id="40" name="圆角矩形 39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1" name="直接连接符 40"/>
            <p:cNvCxnSpPr>
              <a:stCxn id="40" idx="1"/>
              <a:endCxn id="40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>
            <a:off x="3317240" y="4197985"/>
            <a:ext cx="455930" cy="477520"/>
            <a:chOff x="6796" y="5516"/>
            <a:chExt cx="718" cy="752"/>
          </a:xfrm>
        </p:grpSpPr>
        <p:sp>
          <p:nvSpPr>
            <p:cNvPr id="37" name="圆角矩形 36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" name="直接连接符 37"/>
            <p:cNvCxnSpPr>
              <a:stCxn id="37" idx="1"/>
              <a:endCxn id="37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/>
          <p:cNvGrpSpPr/>
          <p:nvPr/>
        </p:nvGrpSpPr>
        <p:grpSpPr>
          <a:xfrm>
            <a:off x="6208395" y="3519170"/>
            <a:ext cx="455930" cy="477520"/>
            <a:chOff x="6796" y="5516"/>
            <a:chExt cx="718" cy="752"/>
          </a:xfrm>
        </p:grpSpPr>
        <p:sp>
          <p:nvSpPr>
            <p:cNvPr id="34" name="圆角矩形 33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/>
            <p:cNvCxnSpPr>
              <a:stCxn id="34" idx="1"/>
              <a:endCxn id="34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3887470" y="3519170"/>
            <a:ext cx="455930" cy="477520"/>
            <a:chOff x="6796" y="5516"/>
            <a:chExt cx="718" cy="752"/>
          </a:xfrm>
        </p:grpSpPr>
        <p:sp>
          <p:nvSpPr>
            <p:cNvPr id="31" name="圆角矩形 30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连接符 31"/>
            <p:cNvCxnSpPr>
              <a:stCxn id="31" idx="1"/>
              <a:endCxn id="31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2441575" y="3515995"/>
            <a:ext cx="455930" cy="477520"/>
            <a:chOff x="6796" y="5516"/>
            <a:chExt cx="718" cy="752"/>
          </a:xfrm>
        </p:grpSpPr>
        <p:sp>
          <p:nvSpPr>
            <p:cNvPr id="28" name="圆角矩形 27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直接连接符 28"/>
            <p:cNvCxnSpPr>
              <a:stCxn id="28" idx="1"/>
              <a:endCxn id="28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5480050" y="2834005"/>
            <a:ext cx="455930" cy="477520"/>
            <a:chOff x="6796" y="5516"/>
            <a:chExt cx="718" cy="752"/>
          </a:xfrm>
        </p:grpSpPr>
        <p:sp>
          <p:nvSpPr>
            <p:cNvPr id="25" name="圆角矩形 24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/>
            <p:cNvCxnSpPr>
              <a:stCxn id="25" idx="1"/>
              <a:endCxn id="25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3153410" y="2832100"/>
            <a:ext cx="455930" cy="477520"/>
            <a:chOff x="6796" y="5516"/>
            <a:chExt cx="718" cy="752"/>
          </a:xfrm>
        </p:grpSpPr>
        <p:sp>
          <p:nvSpPr>
            <p:cNvPr id="22" name="圆角矩形 21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连接符 22"/>
            <p:cNvCxnSpPr>
              <a:stCxn id="22" idx="1"/>
              <a:endCxn id="22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4315460" y="2139315"/>
            <a:ext cx="455930" cy="477520"/>
            <a:chOff x="6796" y="5516"/>
            <a:chExt cx="718" cy="752"/>
          </a:xfrm>
        </p:grpSpPr>
        <p:sp>
          <p:nvSpPr>
            <p:cNvPr id="2" name="圆角矩形 1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连接符 15"/>
            <p:cNvCxnSpPr>
              <a:stCxn id="2" idx="1"/>
              <a:endCxn id="2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object 7"/>
          <p:cNvSpPr txBox="1"/>
          <p:nvPr/>
        </p:nvSpPr>
        <p:spPr>
          <a:xfrm>
            <a:off x="4456702" y="2139581"/>
            <a:ext cx="314819" cy="4777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M</a:t>
            </a:r>
          </a:p>
          <a:p>
            <a:pPr marL="47625" marR="0">
              <a:lnSpc>
                <a:spcPts val="1705"/>
              </a:lnSpc>
              <a:spcBef>
                <a:spcPts val="95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8</a:t>
            </a:r>
          </a:p>
        </p:txBody>
      </p:sp>
      <p:sp>
        <p:nvSpPr>
          <p:cNvPr id="15" name="object 8"/>
          <p:cNvSpPr txBox="1"/>
          <p:nvPr/>
        </p:nvSpPr>
        <p:spPr>
          <a:xfrm>
            <a:off x="3317149" y="2834098"/>
            <a:ext cx="271485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C</a:t>
            </a:r>
          </a:p>
          <a:p>
            <a:pPr marL="28575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5</a:t>
            </a:r>
          </a:p>
        </p:txBody>
      </p:sp>
      <p:sp>
        <p:nvSpPr>
          <p:cNvPr id="18" name="object 9"/>
          <p:cNvSpPr txBox="1"/>
          <p:nvPr/>
        </p:nvSpPr>
        <p:spPr>
          <a:xfrm>
            <a:off x="5654679" y="2834098"/>
            <a:ext cx="249724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P</a:t>
            </a:r>
          </a:p>
          <a:p>
            <a:pPr marL="0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2</a:t>
            </a:r>
          </a:p>
        </p:txBody>
      </p:sp>
      <p:sp>
        <p:nvSpPr>
          <p:cNvPr id="19" name="object 10"/>
          <p:cNvSpPr txBox="1"/>
          <p:nvPr/>
        </p:nvSpPr>
        <p:spPr>
          <a:xfrm>
            <a:off x="2605691" y="3518920"/>
            <a:ext cx="271485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A</a:t>
            </a:r>
          </a:p>
          <a:p>
            <a:pPr marL="19050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1</a:t>
            </a:r>
          </a:p>
        </p:txBody>
      </p:sp>
      <p:sp>
        <p:nvSpPr>
          <p:cNvPr id="20" name="object 11"/>
          <p:cNvSpPr txBox="1"/>
          <p:nvPr/>
        </p:nvSpPr>
        <p:spPr>
          <a:xfrm>
            <a:off x="4065905" y="3518920"/>
            <a:ext cx="249724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F</a:t>
            </a:r>
          </a:p>
          <a:p>
            <a:pPr marL="0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3</a:t>
            </a:r>
          </a:p>
        </p:txBody>
      </p:sp>
      <p:sp>
        <p:nvSpPr>
          <p:cNvPr id="42" name="object 12"/>
          <p:cNvSpPr txBox="1"/>
          <p:nvPr/>
        </p:nvSpPr>
        <p:spPr>
          <a:xfrm>
            <a:off x="6376504" y="3522095"/>
            <a:ext cx="282367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Q</a:t>
            </a:r>
          </a:p>
          <a:p>
            <a:pPr marL="28575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1</a:t>
            </a:r>
          </a:p>
        </p:txBody>
      </p:sp>
      <p:sp>
        <p:nvSpPr>
          <p:cNvPr id="43" name="object 13"/>
          <p:cNvSpPr txBox="1"/>
          <p:nvPr/>
        </p:nvSpPr>
        <p:spPr>
          <a:xfrm>
            <a:off x="3481321" y="4197961"/>
            <a:ext cx="271485" cy="474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D</a:t>
            </a:r>
          </a:p>
          <a:p>
            <a:pPr marL="19050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1</a:t>
            </a:r>
          </a:p>
        </p:txBody>
      </p:sp>
      <p:sp>
        <p:nvSpPr>
          <p:cNvPr id="44" name="object 14"/>
          <p:cNvSpPr txBox="1"/>
          <p:nvPr/>
        </p:nvSpPr>
        <p:spPr>
          <a:xfrm>
            <a:off x="4556278" y="4201136"/>
            <a:ext cx="282367" cy="474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H</a:t>
            </a:r>
          </a:p>
          <a:p>
            <a:pPr marL="28575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1</a:t>
            </a:r>
          </a:p>
        </p:txBody>
      </p:sp>
      <p:cxnSp>
        <p:nvCxnSpPr>
          <p:cNvPr id="45" name="直接连接符 44"/>
          <p:cNvCxnSpPr/>
          <p:nvPr/>
        </p:nvCxnSpPr>
        <p:spPr>
          <a:xfrm flipH="1">
            <a:off x="3348355" y="2348865"/>
            <a:ext cx="935990" cy="5035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14" idx="3"/>
            <a:endCxn id="18" idx="0"/>
          </p:cNvCxnSpPr>
          <p:nvPr/>
        </p:nvCxnSpPr>
        <p:spPr>
          <a:xfrm>
            <a:off x="4771390" y="2378075"/>
            <a:ext cx="1008380" cy="4559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H="1">
            <a:off x="2628265" y="3070860"/>
            <a:ext cx="525145" cy="4343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15" idx="3"/>
            <a:endCxn id="20" idx="0"/>
          </p:cNvCxnSpPr>
          <p:nvPr/>
        </p:nvCxnSpPr>
        <p:spPr>
          <a:xfrm>
            <a:off x="3589020" y="3071495"/>
            <a:ext cx="601980" cy="4476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H="1">
            <a:off x="3564255" y="3757930"/>
            <a:ext cx="323215" cy="3956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20" idx="3"/>
            <a:endCxn id="44" idx="0"/>
          </p:cNvCxnSpPr>
          <p:nvPr/>
        </p:nvCxnSpPr>
        <p:spPr>
          <a:xfrm>
            <a:off x="4315460" y="3756025"/>
            <a:ext cx="382270" cy="4451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18" idx="3"/>
            <a:endCxn id="42" idx="0"/>
          </p:cNvCxnSpPr>
          <p:nvPr/>
        </p:nvCxnSpPr>
        <p:spPr>
          <a:xfrm>
            <a:off x="5904230" y="3071495"/>
            <a:ext cx="613410" cy="450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曲线连接符 51"/>
          <p:cNvCxnSpPr>
            <a:stCxn id="2" idx="1"/>
            <a:endCxn id="12" idx="1"/>
          </p:cNvCxnSpPr>
          <p:nvPr/>
        </p:nvCxnSpPr>
        <p:spPr>
          <a:xfrm rot="10800000" flipV="1">
            <a:off x="2367280" y="2378075"/>
            <a:ext cx="1947545" cy="2971800"/>
          </a:xfrm>
          <a:prstGeom prst="curvedConnector3">
            <a:avLst>
              <a:gd name="adj1" fmla="val 11222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1"/>
          <p:cNvSpPr/>
          <p:nvPr/>
        </p:nvSpPr>
        <p:spPr>
          <a:xfrm>
            <a:off x="662570" y="496621"/>
            <a:ext cx="7819096" cy="586432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49650" y="1252362"/>
            <a:ext cx="634875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975"/>
              </a:lnSpc>
              <a:spcBef>
                <a:spcPct val="0"/>
              </a:spcBef>
              <a:spcAft>
                <a:spcPct val="0"/>
              </a:spcAft>
            </a:pPr>
            <a:r>
              <a:rPr sz="248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D</a:t>
            </a:r>
            <a:r>
              <a:rPr sz="2480" b="1" spc="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ETERMINING</a:t>
            </a:r>
            <a:r>
              <a:rPr sz="1965" b="1" spc="-1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48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T</a:t>
            </a:r>
            <a:r>
              <a:rPr sz="2480" b="1" spc="12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HE</a:t>
            </a:r>
            <a:r>
              <a:rPr sz="1965" b="1" spc="-13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48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R</a:t>
            </a:r>
            <a:r>
              <a:rPr sz="1965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ANK</a:t>
            </a:r>
            <a:r>
              <a:rPr sz="1965" b="1" spc="-17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48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O</a:t>
            </a:r>
            <a:r>
              <a:rPr sz="2480" b="1" spc="1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F </a:t>
            </a:r>
            <a:r>
              <a:rPr sz="248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A</a:t>
            </a:r>
            <a:r>
              <a:rPr sz="1965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N </a:t>
            </a:r>
            <a:r>
              <a:rPr sz="248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E</a:t>
            </a:r>
            <a:r>
              <a:rPr sz="1965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LEMENT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408178" y="5171137"/>
            <a:ext cx="4462865" cy="3572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555"/>
              </a:lnSpc>
              <a:spcBef>
                <a:spcPct val="0"/>
              </a:spcBef>
              <a:spcAft>
                <a:spcPct val="0"/>
              </a:spcAft>
            </a:pPr>
            <a:r>
              <a:rPr sz="2310">
                <a:solidFill>
                  <a:srgbClr val="000000"/>
                </a:solidFill>
                <a:latin typeface="ICEQAF+TimesNewRomanPSMT" panose="02020603050405020304"/>
                <a:cs typeface="ICEQAF+TimesNewRomanPSMT" panose="02020603050405020304"/>
              </a:rPr>
              <a:t>What about the rank of this element?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4391660" y="4201160"/>
            <a:ext cx="455930" cy="477520"/>
            <a:chOff x="6796" y="5516"/>
            <a:chExt cx="718" cy="752"/>
          </a:xfrm>
        </p:grpSpPr>
        <p:sp>
          <p:nvSpPr>
            <p:cNvPr id="40" name="圆角矩形 39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1" name="直接连接符 40"/>
            <p:cNvCxnSpPr>
              <a:stCxn id="40" idx="1"/>
              <a:endCxn id="40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>
            <a:off x="3317240" y="4197985"/>
            <a:ext cx="455930" cy="477520"/>
            <a:chOff x="6796" y="5516"/>
            <a:chExt cx="718" cy="752"/>
          </a:xfrm>
        </p:grpSpPr>
        <p:sp>
          <p:nvSpPr>
            <p:cNvPr id="37" name="圆角矩形 36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" name="直接连接符 37"/>
            <p:cNvCxnSpPr>
              <a:stCxn id="37" idx="1"/>
              <a:endCxn id="37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/>
          <p:cNvGrpSpPr/>
          <p:nvPr/>
        </p:nvGrpSpPr>
        <p:grpSpPr>
          <a:xfrm>
            <a:off x="6208395" y="3519170"/>
            <a:ext cx="455930" cy="477520"/>
            <a:chOff x="6796" y="5516"/>
            <a:chExt cx="718" cy="752"/>
          </a:xfrm>
        </p:grpSpPr>
        <p:sp>
          <p:nvSpPr>
            <p:cNvPr id="34" name="圆角矩形 33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/>
            <p:cNvCxnSpPr>
              <a:stCxn id="34" idx="1"/>
              <a:endCxn id="34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3887470" y="3519170"/>
            <a:ext cx="455930" cy="477520"/>
            <a:chOff x="6796" y="5516"/>
            <a:chExt cx="718" cy="752"/>
          </a:xfrm>
        </p:grpSpPr>
        <p:sp>
          <p:nvSpPr>
            <p:cNvPr id="31" name="圆角矩形 30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连接符 31"/>
            <p:cNvCxnSpPr>
              <a:stCxn id="31" idx="1"/>
              <a:endCxn id="31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2441575" y="3515995"/>
            <a:ext cx="455930" cy="477520"/>
            <a:chOff x="6796" y="5516"/>
            <a:chExt cx="718" cy="752"/>
          </a:xfrm>
        </p:grpSpPr>
        <p:sp>
          <p:nvSpPr>
            <p:cNvPr id="28" name="圆角矩形 27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直接连接符 28"/>
            <p:cNvCxnSpPr>
              <a:stCxn id="28" idx="1"/>
              <a:endCxn id="28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5480050" y="2834005"/>
            <a:ext cx="455930" cy="477520"/>
            <a:chOff x="6796" y="5516"/>
            <a:chExt cx="718" cy="752"/>
          </a:xfrm>
        </p:grpSpPr>
        <p:sp>
          <p:nvSpPr>
            <p:cNvPr id="25" name="圆角矩形 24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/>
            <p:cNvCxnSpPr>
              <a:stCxn id="25" idx="1"/>
              <a:endCxn id="25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3153410" y="2832100"/>
            <a:ext cx="455930" cy="477520"/>
            <a:chOff x="6796" y="5516"/>
            <a:chExt cx="718" cy="752"/>
          </a:xfrm>
        </p:grpSpPr>
        <p:sp>
          <p:nvSpPr>
            <p:cNvPr id="22" name="圆角矩形 21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连接符 22"/>
            <p:cNvCxnSpPr>
              <a:stCxn id="22" idx="1"/>
              <a:endCxn id="22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4315460" y="2139315"/>
            <a:ext cx="455930" cy="477520"/>
            <a:chOff x="6796" y="5516"/>
            <a:chExt cx="718" cy="752"/>
          </a:xfrm>
        </p:grpSpPr>
        <p:sp>
          <p:nvSpPr>
            <p:cNvPr id="2" name="圆角矩形 1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连接符 15"/>
            <p:cNvCxnSpPr>
              <a:stCxn id="2" idx="1"/>
              <a:endCxn id="2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object 7"/>
          <p:cNvSpPr txBox="1"/>
          <p:nvPr/>
        </p:nvSpPr>
        <p:spPr>
          <a:xfrm>
            <a:off x="4456702" y="2139581"/>
            <a:ext cx="314819" cy="4777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M</a:t>
            </a:r>
          </a:p>
          <a:p>
            <a:pPr marL="47625" marR="0">
              <a:lnSpc>
                <a:spcPts val="1705"/>
              </a:lnSpc>
              <a:spcBef>
                <a:spcPts val="95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8</a:t>
            </a:r>
          </a:p>
        </p:txBody>
      </p:sp>
      <p:sp>
        <p:nvSpPr>
          <p:cNvPr id="15" name="object 8"/>
          <p:cNvSpPr txBox="1"/>
          <p:nvPr/>
        </p:nvSpPr>
        <p:spPr>
          <a:xfrm>
            <a:off x="3317149" y="2834098"/>
            <a:ext cx="271485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C</a:t>
            </a:r>
          </a:p>
          <a:p>
            <a:pPr marL="28575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5</a:t>
            </a:r>
          </a:p>
        </p:txBody>
      </p:sp>
      <p:sp>
        <p:nvSpPr>
          <p:cNvPr id="18" name="object 9"/>
          <p:cNvSpPr txBox="1"/>
          <p:nvPr/>
        </p:nvSpPr>
        <p:spPr>
          <a:xfrm>
            <a:off x="5654679" y="2834098"/>
            <a:ext cx="249724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P</a:t>
            </a:r>
          </a:p>
          <a:p>
            <a:pPr marL="0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2</a:t>
            </a:r>
          </a:p>
        </p:txBody>
      </p:sp>
      <p:sp>
        <p:nvSpPr>
          <p:cNvPr id="19" name="object 10"/>
          <p:cNvSpPr txBox="1"/>
          <p:nvPr/>
        </p:nvSpPr>
        <p:spPr>
          <a:xfrm>
            <a:off x="2605691" y="3518920"/>
            <a:ext cx="271485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A</a:t>
            </a:r>
          </a:p>
          <a:p>
            <a:pPr marL="19050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1</a:t>
            </a:r>
          </a:p>
        </p:txBody>
      </p:sp>
      <p:sp>
        <p:nvSpPr>
          <p:cNvPr id="20" name="object 11"/>
          <p:cNvSpPr txBox="1"/>
          <p:nvPr/>
        </p:nvSpPr>
        <p:spPr>
          <a:xfrm>
            <a:off x="4065905" y="3518920"/>
            <a:ext cx="249724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F</a:t>
            </a:r>
          </a:p>
          <a:p>
            <a:pPr marL="0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3</a:t>
            </a:r>
          </a:p>
        </p:txBody>
      </p:sp>
      <p:sp>
        <p:nvSpPr>
          <p:cNvPr id="42" name="object 12"/>
          <p:cNvSpPr txBox="1"/>
          <p:nvPr/>
        </p:nvSpPr>
        <p:spPr>
          <a:xfrm>
            <a:off x="6376504" y="3522095"/>
            <a:ext cx="282367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Q</a:t>
            </a:r>
          </a:p>
          <a:p>
            <a:pPr marL="28575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1</a:t>
            </a:r>
          </a:p>
        </p:txBody>
      </p:sp>
      <p:sp>
        <p:nvSpPr>
          <p:cNvPr id="43" name="object 13"/>
          <p:cNvSpPr txBox="1"/>
          <p:nvPr/>
        </p:nvSpPr>
        <p:spPr>
          <a:xfrm>
            <a:off x="3481321" y="4197961"/>
            <a:ext cx="271485" cy="474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D</a:t>
            </a:r>
          </a:p>
          <a:p>
            <a:pPr marL="19050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1</a:t>
            </a:r>
          </a:p>
        </p:txBody>
      </p:sp>
      <p:sp>
        <p:nvSpPr>
          <p:cNvPr id="44" name="object 14"/>
          <p:cNvSpPr txBox="1"/>
          <p:nvPr/>
        </p:nvSpPr>
        <p:spPr>
          <a:xfrm>
            <a:off x="4556278" y="4201136"/>
            <a:ext cx="282367" cy="474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H</a:t>
            </a:r>
          </a:p>
          <a:p>
            <a:pPr marL="28575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1</a:t>
            </a:r>
          </a:p>
        </p:txBody>
      </p:sp>
      <p:cxnSp>
        <p:nvCxnSpPr>
          <p:cNvPr id="45" name="直接连接符 44"/>
          <p:cNvCxnSpPr/>
          <p:nvPr/>
        </p:nvCxnSpPr>
        <p:spPr>
          <a:xfrm flipH="1">
            <a:off x="3348355" y="2348865"/>
            <a:ext cx="935990" cy="5035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14" idx="3"/>
            <a:endCxn id="18" idx="0"/>
          </p:cNvCxnSpPr>
          <p:nvPr/>
        </p:nvCxnSpPr>
        <p:spPr>
          <a:xfrm>
            <a:off x="4771390" y="2378075"/>
            <a:ext cx="1008380" cy="4559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H="1">
            <a:off x="2628265" y="3070860"/>
            <a:ext cx="525145" cy="4343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15" idx="3"/>
            <a:endCxn id="20" idx="0"/>
          </p:cNvCxnSpPr>
          <p:nvPr/>
        </p:nvCxnSpPr>
        <p:spPr>
          <a:xfrm>
            <a:off x="3589020" y="3071495"/>
            <a:ext cx="601980" cy="4476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endCxn id="43" idx="0"/>
          </p:cNvCxnSpPr>
          <p:nvPr/>
        </p:nvCxnSpPr>
        <p:spPr>
          <a:xfrm flipH="1">
            <a:off x="3616960" y="3757930"/>
            <a:ext cx="270510" cy="4400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20" idx="3"/>
            <a:endCxn id="44" idx="0"/>
          </p:cNvCxnSpPr>
          <p:nvPr/>
        </p:nvCxnSpPr>
        <p:spPr>
          <a:xfrm>
            <a:off x="4315460" y="3756025"/>
            <a:ext cx="382270" cy="4451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18" idx="3"/>
            <a:endCxn id="42" idx="0"/>
          </p:cNvCxnSpPr>
          <p:nvPr/>
        </p:nvCxnSpPr>
        <p:spPr>
          <a:xfrm>
            <a:off x="5904230" y="3071495"/>
            <a:ext cx="613410" cy="450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曲线连接符 51"/>
          <p:cNvCxnSpPr>
            <a:endCxn id="12" idx="1"/>
          </p:cNvCxnSpPr>
          <p:nvPr/>
        </p:nvCxnSpPr>
        <p:spPr>
          <a:xfrm rot="5400000">
            <a:off x="2348865" y="3819525"/>
            <a:ext cx="1588770" cy="1471295"/>
          </a:xfrm>
          <a:prstGeom prst="curvedConnector4">
            <a:avLst>
              <a:gd name="adj1" fmla="val 13409"/>
              <a:gd name="adj2" fmla="val 11620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object 1"/>
          <p:cNvSpPr/>
          <p:nvPr/>
        </p:nvSpPr>
        <p:spPr>
          <a:xfrm>
            <a:off x="662570" y="496621"/>
            <a:ext cx="7819096" cy="586432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49650" y="1252362"/>
            <a:ext cx="634875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975"/>
              </a:lnSpc>
              <a:spcBef>
                <a:spcPct val="0"/>
              </a:spcBef>
              <a:spcAft>
                <a:spcPct val="0"/>
              </a:spcAft>
            </a:pPr>
            <a:r>
              <a:rPr sz="248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D</a:t>
            </a:r>
            <a:r>
              <a:rPr sz="2480" b="1" spc="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ETERMINING</a:t>
            </a:r>
            <a:r>
              <a:rPr sz="1965" b="1" spc="-1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48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T</a:t>
            </a:r>
            <a:r>
              <a:rPr sz="2480" b="1" spc="12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HE</a:t>
            </a:r>
            <a:r>
              <a:rPr sz="1965" b="1" spc="-13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48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R</a:t>
            </a:r>
            <a:r>
              <a:rPr sz="1965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ANK</a:t>
            </a:r>
            <a:r>
              <a:rPr sz="1965" b="1" spc="-17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48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O</a:t>
            </a:r>
            <a:r>
              <a:rPr sz="2480" b="1" spc="1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F </a:t>
            </a:r>
            <a:r>
              <a:rPr sz="248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A</a:t>
            </a:r>
            <a:r>
              <a:rPr sz="1965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N </a:t>
            </a:r>
            <a:r>
              <a:rPr sz="248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E</a:t>
            </a:r>
            <a:r>
              <a:rPr sz="1965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LEMENT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504614" y="5171137"/>
            <a:ext cx="4206975" cy="3572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555"/>
              </a:lnSpc>
              <a:spcBef>
                <a:spcPct val="0"/>
              </a:spcBef>
              <a:spcAft>
                <a:spcPct val="0"/>
              </a:spcAft>
            </a:pPr>
            <a:r>
              <a:rPr sz="2310">
                <a:solidFill>
                  <a:srgbClr val="000000"/>
                </a:solidFill>
                <a:latin typeface="QOMFMB+TimesNewRomanPSMT" panose="02020603050405020304"/>
                <a:cs typeface="QOMFMB+TimesNewRomanPSMT" panose="02020603050405020304"/>
              </a:rPr>
              <a:t>This one?</a:t>
            </a:r>
            <a:r>
              <a:rPr sz="2310" spc="-41">
                <a:solidFill>
                  <a:srgbClr val="000000"/>
                </a:solidFill>
                <a:latin typeface="QOMFMB+TimesNewRomanPSMT" panose="02020603050405020304"/>
                <a:cs typeface="QOMFMB+TimesNewRomanPSMT" panose="02020603050405020304"/>
              </a:rPr>
              <a:t> </a:t>
            </a:r>
            <a:r>
              <a:rPr sz="2310" spc="-21">
                <a:solidFill>
                  <a:srgbClr val="000000"/>
                </a:solidFill>
                <a:latin typeface="QOMFMB+TimesNewRomanPSMT" panose="02020603050405020304"/>
                <a:cs typeface="QOMFMB+TimesNewRomanPSMT" panose="02020603050405020304"/>
              </a:rPr>
              <a:t>What’s</a:t>
            </a:r>
            <a:r>
              <a:rPr sz="2310" spc="21">
                <a:solidFill>
                  <a:srgbClr val="000000"/>
                </a:solidFill>
                <a:latin typeface="QOMFMB+TimesNewRomanPSMT" panose="02020603050405020304"/>
                <a:cs typeface="QOMFMB+TimesNewRomanPSMT" panose="02020603050405020304"/>
              </a:rPr>
              <a:t> </a:t>
            </a:r>
            <a:r>
              <a:rPr sz="2310">
                <a:solidFill>
                  <a:srgbClr val="000000"/>
                </a:solidFill>
                <a:latin typeface="QOMFMB+TimesNewRomanPSMT" panose="02020603050405020304"/>
                <a:cs typeface="QOMFMB+TimesNewRomanPSMT" panose="02020603050405020304"/>
              </a:rPr>
              <a:t>the pattern here?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4391660" y="4201160"/>
            <a:ext cx="455930" cy="477520"/>
            <a:chOff x="6796" y="5516"/>
            <a:chExt cx="718" cy="752"/>
          </a:xfrm>
        </p:grpSpPr>
        <p:sp>
          <p:nvSpPr>
            <p:cNvPr id="40" name="圆角矩形 39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1" name="直接连接符 40"/>
            <p:cNvCxnSpPr>
              <a:stCxn id="40" idx="1"/>
              <a:endCxn id="40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>
            <a:off x="3317240" y="4197985"/>
            <a:ext cx="455930" cy="477520"/>
            <a:chOff x="6796" y="5516"/>
            <a:chExt cx="718" cy="752"/>
          </a:xfrm>
        </p:grpSpPr>
        <p:sp>
          <p:nvSpPr>
            <p:cNvPr id="37" name="圆角矩形 36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" name="直接连接符 37"/>
            <p:cNvCxnSpPr>
              <a:stCxn id="37" idx="1"/>
              <a:endCxn id="37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/>
          <p:cNvGrpSpPr/>
          <p:nvPr/>
        </p:nvGrpSpPr>
        <p:grpSpPr>
          <a:xfrm>
            <a:off x="6208395" y="3519170"/>
            <a:ext cx="455930" cy="477520"/>
            <a:chOff x="6796" y="5516"/>
            <a:chExt cx="718" cy="752"/>
          </a:xfrm>
        </p:grpSpPr>
        <p:sp>
          <p:nvSpPr>
            <p:cNvPr id="34" name="圆角矩形 33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/>
            <p:cNvCxnSpPr>
              <a:stCxn id="34" idx="1"/>
              <a:endCxn id="34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3887470" y="3519170"/>
            <a:ext cx="455930" cy="477520"/>
            <a:chOff x="6796" y="5516"/>
            <a:chExt cx="718" cy="752"/>
          </a:xfrm>
        </p:grpSpPr>
        <p:sp>
          <p:nvSpPr>
            <p:cNvPr id="31" name="圆角矩形 30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连接符 31"/>
            <p:cNvCxnSpPr>
              <a:stCxn id="31" idx="1"/>
              <a:endCxn id="31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2441575" y="3515995"/>
            <a:ext cx="455930" cy="477520"/>
            <a:chOff x="6796" y="5516"/>
            <a:chExt cx="718" cy="752"/>
          </a:xfrm>
        </p:grpSpPr>
        <p:sp>
          <p:nvSpPr>
            <p:cNvPr id="28" name="圆角矩形 27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直接连接符 28"/>
            <p:cNvCxnSpPr>
              <a:stCxn id="28" idx="1"/>
              <a:endCxn id="28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5480050" y="2834005"/>
            <a:ext cx="455930" cy="477520"/>
            <a:chOff x="6796" y="5516"/>
            <a:chExt cx="718" cy="752"/>
          </a:xfrm>
        </p:grpSpPr>
        <p:sp>
          <p:nvSpPr>
            <p:cNvPr id="25" name="圆角矩形 24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/>
            <p:cNvCxnSpPr>
              <a:stCxn id="25" idx="1"/>
              <a:endCxn id="25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3153410" y="2832100"/>
            <a:ext cx="455930" cy="477520"/>
            <a:chOff x="6796" y="5516"/>
            <a:chExt cx="718" cy="752"/>
          </a:xfrm>
        </p:grpSpPr>
        <p:sp>
          <p:nvSpPr>
            <p:cNvPr id="22" name="圆角矩形 21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连接符 22"/>
            <p:cNvCxnSpPr>
              <a:stCxn id="22" idx="1"/>
              <a:endCxn id="22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4315460" y="2139315"/>
            <a:ext cx="455930" cy="477520"/>
            <a:chOff x="6796" y="5516"/>
            <a:chExt cx="718" cy="752"/>
          </a:xfrm>
        </p:grpSpPr>
        <p:sp>
          <p:nvSpPr>
            <p:cNvPr id="2" name="圆角矩形 1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连接符 15"/>
            <p:cNvCxnSpPr>
              <a:stCxn id="2" idx="1"/>
              <a:endCxn id="2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object 7"/>
          <p:cNvSpPr txBox="1"/>
          <p:nvPr/>
        </p:nvSpPr>
        <p:spPr>
          <a:xfrm>
            <a:off x="4456702" y="2139581"/>
            <a:ext cx="314819" cy="4777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M</a:t>
            </a:r>
          </a:p>
          <a:p>
            <a:pPr marL="47625" marR="0">
              <a:lnSpc>
                <a:spcPts val="1705"/>
              </a:lnSpc>
              <a:spcBef>
                <a:spcPts val="95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8</a:t>
            </a:r>
          </a:p>
        </p:txBody>
      </p:sp>
      <p:sp>
        <p:nvSpPr>
          <p:cNvPr id="15" name="object 8"/>
          <p:cNvSpPr txBox="1"/>
          <p:nvPr/>
        </p:nvSpPr>
        <p:spPr>
          <a:xfrm>
            <a:off x="3317149" y="2834098"/>
            <a:ext cx="271485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C</a:t>
            </a:r>
          </a:p>
          <a:p>
            <a:pPr marL="28575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5</a:t>
            </a:r>
          </a:p>
        </p:txBody>
      </p:sp>
      <p:sp>
        <p:nvSpPr>
          <p:cNvPr id="18" name="object 9"/>
          <p:cNvSpPr txBox="1"/>
          <p:nvPr/>
        </p:nvSpPr>
        <p:spPr>
          <a:xfrm>
            <a:off x="5654679" y="2834098"/>
            <a:ext cx="249724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P</a:t>
            </a:r>
          </a:p>
          <a:p>
            <a:pPr marL="0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2</a:t>
            </a:r>
          </a:p>
        </p:txBody>
      </p:sp>
      <p:sp>
        <p:nvSpPr>
          <p:cNvPr id="19" name="object 10"/>
          <p:cNvSpPr txBox="1"/>
          <p:nvPr/>
        </p:nvSpPr>
        <p:spPr>
          <a:xfrm>
            <a:off x="2605691" y="3518920"/>
            <a:ext cx="271485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A</a:t>
            </a:r>
          </a:p>
          <a:p>
            <a:pPr marL="19050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1</a:t>
            </a:r>
          </a:p>
        </p:txBody>
      </p:sp>
      <p:sp>
        <p:nvSpPr>
          <p:cNvPr id="20" name="object 11"/>
          <p:cNvSpPr txBox="1"/>
          <p:nvPr/>
        </p:nvSpPr>
        <p:spPr>
          <a:xfrm>
            <a:off x="4065905" y="3518920"/>
            <a:ext cx="249724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F</a:t>
            </a:r>
          </a:p>
          <a:p>
            <a:pPr marL="0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3</a:t>
            </a:r>
          </a:p>
        </p:txBody>
      </p:sp>
      <p:sp>
        <p:nvSpPr>
          <p:cNvPr id="42" name="object 12"/>
          <p:cNvSpPr txBox="1"/>
          <p:nvPr/>
        </p:nvSpPr>
        <p:spPr>
          <a:xfrm>
            <a:off x="6376504" y="3522095"/>
            <a:ext cx="282367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Q</a:t>
            </a:r>
          </a:p>
          <a:p>
            <a:pPr marL="28575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1</a:t>
            </a:r>
          </a:p>
        </p:txBody>
      </p:sp>
      <p:sp>
        <p:nvSpPr>
          <p:cNvPr id="43" name="object 13"/>
          <p:cNvSpPr txBox="1"/>
          <p:nvPr/>
        </p:nvSpPr>
        <p:spPr>
          <a:xfrm>
            <a:off x="3481321" y="4197961"/>
            <a:ext cx="271485" cy="474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D</a:t>
            </a:r>
          </a:p>
          <a:p>
            <a:pPr marL="19050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1</a:t>
            </a:r>
          </a:p>
        </p:txBody>
      </p:sp>
      <p:sp>
        <p:nvSpPr>
          <p:cNvPr id="44" name="object 14"/>
          <p:cNvSpPr txBox="1"/>
          <p:nvPr/>
        </p:nvSpPr>
        <p:spPr>
          <a:xfrm>
            <a:off x="4556278" y="4201136"/>
            <a:ext cx="282367" cy="474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H</a:t>
            </a:r>
          </a:p>
          <a:p>
            <a:pPr marL="28575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1</a:t>
            </a:r>
          </a:p>
        </p:txBody>
      </p:sp>
      <p:cxnSp>
        <p:nvCxnSpPr>
          <p:cNvPr id="45" name="直接连接符 44"/>
          <p:cNvCxnSpPr/>
          <p:nvPr/>
        </p:nvCxnSpPr>
        <p:spPr>
          <a:xfrm flipH="1">
            <a:off x="3348355" y="2348865"/>
            <a:ext cx="935990" cy="5035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14" idx="3"/>
            <a:endCxn id="18" idx="0"/>
          </p:cNvCxnSpPr>
          <p:nvPr/>
        </p:nvCxnSpPr>
        <p:spPr>
          <a:xfrm>
            <a:off x="4771390" y="2378075"/>
            <a:ext cx="1008380" cy="4559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H="1">
            <a:off x="2628265" y="3070860"/>
            <a:ext cx="525145" cy="4343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15" idx="3"/>
            <a:endCxn id="20" idx="0"/>
          </p:cNvCxnSpPr>
          <p:nvPr/>
        </p:nvCxnSpPr>
        <p:spPr>
          <a:xfrm>
            <a:off x="3589020" y="3071495"/>
            <a:ext cx="601980" cy="4476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endCxn id="43" idx="0"/>
          </p:cNvCxnSpPr>
          <p:nvPr/>
        </p:nvCxnSpPr>
        <p:spPr>
          <a:xfrm flipH="1">
            <a:off x="3616960" y="3757930"/>
            <a:ext cx="270510" cy="4400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20" idx="3"/>
            <a:endCxn id="44" idx="0"/>
          </p:cNvCxnSpPr>
          <p:nvPr/>
        </p:nvCxnSpPr>
        <p:spPr>
          <a:xfrm>
            <a:off x="4315460" y="3756025"/>
            <a:ext cx="382270" cy="4451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18" idx="3"/>
            <a:endCxn id="42" idx="0"/>
          </p:cNvCxnSpPr>
          <p:nvPr/>
        </p:nvCxnSpPr>
        <p:spPr>
          <a:xfrm>
            <a:off x="5904230" y="3071495"/>
            <a:ext cx="613410" cy="450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曲线连接符 51"/>
          <p:cNvCxnSpPr>
            <a:stCxn id="12" idx="1"/>
            <a:endCxn id="40" idx="1"/>
          </p:cNvCxnSpPr>
          <p:nvPr/>
        </p:nvCxnSpPr>
        <p:spPr>
          <a:xfrm rot="10800000" flipH="1">
            <a:off x="2504440" y="4439285"/>
            <a:ext cx="1887220" cy="909955"/>
          </a:xfrm>
          <a:prstGeom prst="curvedConnector3">
            <a:avLst>
              <a:gd name="adj1" fmla="val -12618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"/>
          <p:cNvSpPr/>
          <p:nvPr/>
        </p:nvSpPr>
        <p:spPr>
          <a:xfrm>
            <a:off x="662570" y="496621"/>
            <a:ext cx="7819096" cy="5864323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29795" y="1197900"/>
            <a:ext cx="1878000" cy="461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95"/>
              </a:lnSpc>
              <a:spcBef>
                <a:spcPct val="0"/>
              </a:spcBef>
              <a:spcAft>
                <a:spcPct val="0"/>
              </a:spcAft>
            </a:pPr>
            <a:r>
              <a:rPr sz="2995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OS-R</a:t>
            </a:r>
            <a:r>
              <a:rPr sz="2995" b="1" spc="-13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395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ANK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9795" y="1870633"/>
            <a:ext cx="1691885" cy="6360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75"/>
              </a:lnSpc>
              <a:spcBef>
                <a:spcPct val="0"/>
              </a:spcBef>
              <a:spcAft>
                <a:spcPct val="0"/>
              </a:spcAft>
            </a:pPr>
            <a:r>
              <a:rPr sz="1965" spc="-15">
                <a:solidFill>
                  <a:srgbClr val="000000"/>
                </a:solidFill>
                <a:latin typeface="KFIOEQ+TimesNewRomanPS-BoldMT" panose="02020803070505020304"/>
                <a:cs typeface="KFIOEQ+TimesNewRomanPS-BoldMT" panose="02020803070505020304"/>
              </a:rPr>
              <a:t>OS-Rank(T,</a:t>
            </a:r>
            <a:r>
              <a:rPr sz="1965">
                <a:solidFill>
                  <a:srgbClr val="000000"/>
                </a:solidFill>
                <a:latin typeface="KFIOEQ+TimesNewRomanPS-BoldMT" panose="02020803070505020304"/>
                <a:cs typeface="KFIOEQ+TimesNewRomanPS-BoldMT" panose="02020803070505020304"/>
              </a:rPr>
              <a:t> x)</a:t>
            </a:r>
          </a:p>
          <a:p>
            <a:pPr marL="0" marR="0">
              <a:lnSpc>
                <a:spcPts val="2175"/>
              </a:lnSpc>
              <a:spcBef>
                <a:spcPts val="440"/>
              </a:spcBef>
              <a:spcAft>
                <a:spcPct val="0"/>
              </a:spcAft>
            </a:pPr>
            <a:r>
              <a:rPr sz="1965">
                <a:solidFill>
                  <a:srgbClr val="000000"/>
                </a:solidFill>
                <a:latin typeface="KFIOEQ+TimesNewRomanPS-BoldMT" panose="02020803070505020304"/>
                <a:cs typeface="KFIOEQ+TimesNewRomanPS-BoldMT" panose="02020803070505020304"/>
              </a:rPr>
              <a:t>{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18833" y="2562624"/>
            <a:ext cx="2290695" cy="6360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75"/>
              </a:lnSpc>
              <a:spcBef>
                <a:spcPct val="0"/>
              </a:spcBef>
              <a:spcAft>
                <a:spcPct val="0"/>
              </a:spcAft>
            </a:pPr>
            <a:r>
              <a:rPr sz="1965">
                <a:solidFill>
                  <a:srgbClr val="000000"/>
                </a:solidFill>
                <a:latin typeface="KFIOEQ+TimesNewRomanPS-BoldMT" panose="02020803070505020304"/>
                <a:cs typeface="KFIOEQ+TimesNewRomanPS-BoldMT" panose="02020803070505020304"/>
              </a:rPr>
              <a:t>r</a:t>
            </a:r>
            <a:r>
              <a:rPr sz="1965" spc="-36">
                <a:solidFill>
                  <a:srgbClr val="000000"/>
                </a:solidFill>
                <a:latin typeface="KFIOEQ+TimesNewRomanPS-BoldMT" panose="02020803070505020304"/>
                <a:cs typeface="KFIOEQ+TimesNewRomanPS-BoldMT" panose="02020803070505020304"/>
              </a:rPr>
              <a:t> </a:t>
            </a:r>
            <a:r>
              <a:rPr sz="1965">
                <a:solidFill>
                  <a:srgbClr val="000000"/>
                </a:solidFill>
                <a:latin typeface="KFIOEQ+TimesNewRomanPS-BoldMT" panose="02020803070505020304"/>
                <a:cs typeface="KFIOEQ+TimesNewRomanPS-BoldMT" panose="02020803070505020304"/>
              </a:rPr>
              <a:t>= x-&gt;left-&gt;size</a:t>
            </a:r>
            <a:r>
              <a:rPr sz="1965" spc="10">
                <a:solidFill>
                  <a:srgbClr val="000000"/>
                </a:solidFill>
                <a:latin typeface="KFIOEQ+TimesNewRomanPS-BoldMT" panose="02020803070505020304"/>
                <a:cs typeface="KFIOEQ+TimesNewRomanPS-BoldMT" panose="02020803070505020304"/>
              </a:rPr>
              <a:t> </a:t>
            </a:r>
            <a:r>
              <a:rPr sz="1965">
                <a:solidFill>
                  <a:srgbClr val="000000"/>
                </a:solidFill>
                <a:latin typeface="KFIOEQ+TimesNewRomanPS-BoldMT" panose="02020803070505020304"/>
                <a:cs typeface="KFIOEQ+TimesNewRomanPS-BoldMT" panose="02020803070505020304"/>
              </a:rPr>
              <a:t>+ 1;</a:t>
            </a:r>
          </a:p>
          <a:p>
            <a:pPr marL="0" marR="0">
              <a:lnSpc>
                <a:spcPts val="2175"/>
              </a:lnSpc>
              <a:spcBef>
                <a:spcPts val="440"/>
              </a:spcBef>
              <a:spcAft>
                <a:spcPct val="0"/>
              </a:spcAft>
            </a:pPr>
            <a:r>
              <a:rPr sz="1965">
                <a:solidFill>
                  <a:srgbClr val="000000"/>
                </a:solidFill>
                <a:latin typeface="KFIOEQ+TimesNewRomanPS-BoldMT" panose="02020803070505020304"/>
                <a:cs typeface="KFIOEQ+TimesNewRomanPS-BoldMT" panose="02020803070505020304"/>
              </a:rPr>
              <a:t>y = x;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18834" y="3255918"/>
            <a:ext cx="2205967" cy="3089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75"/>
              </a:lnSpc>
              <a:spcBef>
                <a:spcPct val="0"/>
              </a:spcBef>
              <a:spcAft>
                <a:spcPct val="0"/>
              </a:spcAft>
            </a:pPr>
            <a:r>
              <a:rPr sz="1965">
                <a:solidFill>
                  <a:srgbClr val="000000"/>
                </a:solidFill>
                <a:latin typeface="KFIOEQ+TimesNewRomanPS-BoldMT" panose="02020803070505020304"/>
                <a:cs typeface="KFIOEQ+TimesNewRomanPS-BoldMT" panose="02020803070505020304"/>
              </a:rPr>
              <a:t>while (y</a:t>
            </a:r>
            <a:r>
              <a:rPr sz="1965" spc="-9">
                <a:solidFill>
                  <a:srgbClr val="000000"/>
                </a:solidFill>
                <a:latin typeface="KFIOEQ+TimesNewRomanPS-BoldMT" panose="02020803070505020304"/>
                <a:cs typeface="KFIOEQ+TimesNewRomanPS-BoldMT" panose="02020803070505020304"/>
              </a:rPr>
              <a:t> </a:t>
            </a:r>
            <a:r>
              <a:rPr sz="1965">
                <a:solidFill>
                  <a:srgbClr val="000000"/>
                </a:solidFill>
                <a:latin typeface="KFIOEQ+TimesNewRomanPS-BoldMT" panose="02020803070505020304"/>
                <a:cs typeface="KFIOEQ+TimesNewRomanPS-BoldMT" panose="02020803070505020304"/>
              </a:rPr>
              <a:t>!=</a:t>
            </a:r>
            <a:r>
              <a:rPr sz="1965" spc="-42">
                <a:solidFill>
                  <a:srgbClr val="000000"/>
                </a:solidFill>
                <a:latin typeface="KFIOEQ+TimesNewRomanPS-BoldMT" panose="02020803070505020304"/>
                <a:cs typeface="KFIOEQ+TimesNewRomanPS-BoldMT" panose="02020803070505020304"/>
              </a:rPr>
              <a:t> </a:t>
            </a:r>
            <a:r>
              <a:rPr sz="1965" spc="-27">
                <a:solidFill>
                  <a:srgbClr val="000000"/>
                </a:solidFill>
                <a:latin typeface="KFIOEQ+TimesNewRomanPS-BoldMT" panose="02020803070505020304"/>
                <a:cs typeface="KFIOEQ+TimesNewRomanPS-BoldMT" panose="02020803070505020304"/>
              </a:rPr>
              <a:t>T-&gt;root)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518949" y="3583017"/>
            <a:ext cx="3334351" cy="6738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75"/>
              </a:lnSpc>
              <a:spcBef>
                <a:spcPct val="0"/>
              </a:spcBef>
              <a:spcAft>
                <a:spcPct val="0"/>
              </a:spcAft>
            </a:pPr>
            <a:r>
              <a:rPr sz="1965">
                <a:solidFill>
                  <a:srgbClr val="000000"/>
                </a:solidFill>
                <a:latin typeface="KFIOEQ+TimesNewRomanPS-BoldMT" panose="02020803070505020304"/>
                <a:cs typeface="KFIOEQ+TimesNewRomanPS-BoldMT" panose="02020803070505020304"/>
              </a:rPr>
              <a:t>if (y == y-&gt;p-&gt;right)</a:t>
            </a:r>
          </a:p>
          <a:p>
            <a:pPr marL="576580" marR="0">
              <a:lnSpc>
                <a:spcPts val="2175"/>
              </a:lnSpc>
              <a:spcBef>
                <a:spcPts val="740"/>
              </a:spcBef>
              <a:spcAft>
                <a:spcPct val="0"/>
              </a:spcAft>
            </a:pPr>
            <a:r>
              <a:rPr sz="1965">
                <a:solidFill>
                  <a:srgbClr val="000000"/>
                </a:solidFill>
                <a:latin typeface="KFIOEQ+TimesNewRomanPS-BoldMT" panose="02020803070505020304"/>
                <a:cs typeface="KFIOEQ+TimesNewRomanPS-BoldMT" panose="02020803070505020304"/>
              </a:rPr>
              <a:t>r</a:t>
            </a:r>
            <a:r>
              <a:rPr sz="1965" spc="-36">
                <a:solidFill>
                  <a:srgbClr val="000000"/>
                </a:solidFill>
                <a:latin typeface="KFIOEQ+TimesNewRomanPS-BoldMT" panose="02020803070505020304"/>
                <a:cs typeface="KFIOEQ+TimesNewRomanPS-BoldMT" panose="02020803070505020304"/>
              </a:rPr>
              <a:t> </a:t>
            </a:r>
            <a:r>
              <a:rPr sz="1965">
                <a:solidFill>
                  <a:srgbClr val="000000"/>
                </a:solidFill>
                <a:latin typeface="KFIOEQ+TimesNewRomanPS-BoldMT" panose="02020803070505020304"/>
                <a:cs typeface="KFIOEQ+TimesNewRomanPS-BoldMT" panose="02020803070505020304"/>
              </a:rPr>
              <a:t>= r</a:t>
            </a:r>
            <a:r>
              <a:rPr sz="1965" spc="-31">
                <a:solidFill>
                  <a:srgbClr val="000000"/>
                </a:solidFill>
                <a:latin typeface="KFIOEQ+TimesNewRomanPS-BoldMT" panose="02020803070505020304"/>
                <a:cs typeface="KFIOEQ+TimesNewRomanPS-BoldMT" panose="02020803070505020304"/>
              </a:rPr>
              <a:t> </a:t>
            </a:r>
            <a:r>
              <a:rPr sz="1965">
                <a:solidFill>
                  <a:srgbClr val="000000"/>
                </a:solidFill>
                <a:latin typeface="KFIOEQ+TimesNewRomanPS-BoldMT" panose="02020803070505020304"/>
                <a:cs typeface="KFIOEQ+TimesNewRomanPS-BoldMT" panose="02020803070505020304"/>
              </a:rPr>
              <a:t>+ y-&gt;p-&gt;left-&gt;size +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551974" y="4230035"/>
            <a:ext cx="338527" cy="3089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75"/>
              </a:lnSpc>
              <a:spcBef>
                <a:spcPct val="0"/>
              </a:spcBef>
              <a:spcAft>
                <a:spcPct val="0"/>
              </a:spcAft>
            </a:pPr>
            <a:r>
              <a:rPr sz="1965">
                <a:solidFill>
                  <a:srgbClr val="000000"/>
                </a:solidFill>
                <a:latin typeface="KFIOEQ+TimesNewRomanPS-BoldMT" panose="02020803070505020304"/>
                <a:cs typeface="KFIOEQ+TimesNewRomanPS-BoldMT" panose="02020803070505020304"/>
              </a:rPr>
              <a:t>1;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918834" y="4576024"/>
            <a:ext cx="1694529" cy="636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600075" marR="0">
              <a:lnSpc>
                <a:spcPts val="2175"/>
              </a:lnSpc>
              <a:spcBef>
                <a:spcPct val="0"/>
              </a:spcBef>
              <a:spcAft>
                <a:spcPct val="0"/>
              </a:spcAft>
            </a:pPr>
            <a:r>
              <a:rPr sz="1965">
                <a:solidFill>
                  <a:srgbClr val="000000"/>
                </a:solidFill>
                <a:latin typeface="KFIOEQ+TimesNewRomanPS-BoldMT" panose="02020803070505020304"/>
                <a:cs typeface="KFIOEQ+TimesNewRomanPS-BoldMT" panose="02020803070505020304"/>
              </a:rPr>
              <a:t>y = y-&gt;p;</a:t>
            </a:r>
          </a:p>
          <a:p>
            <a:pPr marL="0" marR="0">
              <a:lnSpc>
                <a:spcPts val="2175"/>
              </a:lnSpc>
              <a:spcBef>
                <a:spcPts val="440"/>
              </a:spcBef>
              <a:spcAft>
                <a:spcPct val="0"/>
              </a:spcAft>
            </a:pPr>
            <a:r>
              <a:rPr sz="1965">
                <a:solidFill>
                  <a:srgbClr val="000000"/>
                </a:solidFill>
                <a:latin typeface="KFIOEQ+TimesNewRomanPS-BoldMT" panose="02020803070505020304"/>
                <a:cs typeface="KFIOEQ+TimesNewRomanPS-BoldMT" panose="02020803070505020304"/>
              </a:rPr>
              <a:t>return r;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329798" y="5269345"/>
            <a:ext cx="228655" cy="3089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75"/>
              </a:lnSpc>
              <a:spcBef>
                <a:spcPct val="0"/>
              </a:spcBef>
              <a:spcAft>
                <a:spcPct val="0"/>
              </a:spcAft>
            </a:pPr>
            <a:r>
              <a:rPr sz="1965">
                <a:solidFill>
                  <a:srgbClr val="000000"/>
                </a:solidFill>
                <a:latin typeface="KFIOEQ+TimesNewRomanPS-BoldMT" panose="02020803070505020304"/>
                <a:cs typeface="KFIOEQ+TimesNewRomanPS-BoldMT" panose="02020803070505020304"/>
              </a:rPr>
              <a:t>}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551987" y="5607295"/>
            <a:ext cx="4594196" cy="333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775"/>
              </a:lnSpc>
              <a:spcBef>
                <a:spcPct val="0"/>
              </a:spcBef>
              <a:spcAft>
                <a:spcPct val="0"/>
              </a:spcAft>
            </a:pPr>
            <a:r>
              <a:rPr sz="2310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What will be the running time?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"/>
          <p:cNvSpPr/>
          <p:nvPr/>
        </p:nvSpPr>
        <p:spPr>
          <a:xfrm>
            <a:off x="662570" y="496621"/>
            <a:ext cx="7819096" cy="586432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29795" y="1197900"/>
            <a:ext cx="5683257" cy="461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95"/>
              </a:lnSpc>
              <a:spcBef>
                <a:spcPct val="0"/>
              </a:spcBef>
              <a:spcAft>
                <a:spcPct val="0"/>
              </a:spcAft>
            </a:pPr>
            <a:r>
              <a:rPr sz="2995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OS-T</a:t>
            </a:r>
            <a:r>
              <a:rPr sz="2395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REES</a:t>
            </a:r>
            <a:r>
              <a:rPr sz="2395" b="1" spc="-23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995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: M</a:t>
            </a:r>
            <a:r>
              <a:rPr sz="2395" b="1" spc="-12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AINTAINING</a:t>
            </a:r>
            <a:r>
              <a:rPr sz="2395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995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S </a:t>
            </a:r>
            <a:r>
              <a:rPr sz="2395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IZES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51988" y="1819627"/>
            <a:ext cx="6380286" cy="6367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360"/>
              </a:lnSpc>
              <a:spcBef>
                <a:spcPct val="0"/>
              </a:spcBef>
              <a:spcAft>
                <a:spcPct val="0"/>
              </a:spcAft>
            </a:pP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So we</a:t>
            </a:r>
            <a:r>
              <a:rPr sz="1965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ve shown</a:t>
            </a:r>
            <a:r>
              <a:rPr sz="1965" spc="-14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that with subtree sizes, order statistic</a:t>
            </a:r>
          </a:p>
          <a:p>
            <a:pPr marL="0" marR="0">
              <a:lnSpc>
                <a:spcPts val="2360"/>
              </a:lnSpc>
              <a:spcBef>
                <a:spcPts val="35"/>
              </a:spcBef>
              <a:spcAft>
                <a:spcPct val="0"/>
              </a:spcAft>
            </a:pP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operations can be done in O(lg n)</a:t>
            </a:r>
            <a:r>
              <a:rPr sz="1965" spc="-12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time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51987" y="2510314"/>
            <a:ext cx="6325384" cy="6367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360"/>
              </a:lnSpc>
              <a:spcBef>
                <a:spcPct val="0"/>
              </a:spcBef>
              <a:spcAft>
                <a:spcPct val="0"/>
              </a:spcAft>
            </a:pP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Next step: maintain</a:t>
            </a:r>
            <a:r>
              <a:rPr sz="1965" spc="-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sizes</a:t>
            </a:r>
            <a:r>
              <a:rPr sz="1965" spc="-1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during Insert() and</a:t>
            </a:r>
            <a:r>
              <a:rPr sz="1965" spc="-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Delete()</a:t>
            </a:r>
          </a:p>
          <a:p>
            <a:pPr marL="0" marR="0">
              <a:lnSpc>
                <a:spcPts val="2360"/>
              </a:lnSpc>
              <a:spcBef>
                <a:spcPts val="35"/>
              </a:spcBef>
              <a:spcAft>
                <a:spcPct val="0"/>
              </a:spcAft>
            </a:pP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operations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45204" y="3208359"/>
            <a:ext cx="5874227" cy="553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050"/>
              </a:lnSpc>
              <a:spcBef>
                <a:spcPct val="0"/>
              </a:spcBef>
              <a:spcAft>
                <a:spcPct val="0"/>
              </a:spcAft>
            </a:pP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How</a:t>
            </a:r>
            <a:r>
              <a:rPr sz="1710" spc="-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would</a:t>
            </a:r>
            <a:r>
              <a:rPr sz="1710" spc="-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we</a:t>
            </a:r>
            <a:r>
              <a:rPr sz="1710" spc="-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adjust the size fields</a:t>
            </a:r>
            <a:r>
              <a:rPr sz="1710" spc="-13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during</a:t>
            </a:r>
            <a:r>
              <a:rPr sz="1710" spc="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insertion on</a:t>
            </a:r>
            <a:r>
              <a:rPr sz="1710" spc="-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a</a:t>
            </a:r>
          </a:p>
          <a:p>
            <a:pPr marL="0" marR="0">
              <a:lnSpc>
                <a:spcPts val="2050"/>
              </a:lnSpc>
              <a:spcBef>
                <a:spcPct val="0"/>
              </a:spcBef>
              <a:spcAft>
                <a:spcPct val="0"/>
              </a:spcAft>
            </a:pP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plain binary search tree?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845204" y="3809126"/>
            <a:ext cx="5308054" cy="5767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050"/>
              </a:lnSpc>
              <a:spcBef>
                <a:spcPct val="0"/>
              </a:spcBef>
              <a:spcAft>
                <a:spcPct val="0"/>
              </a:spcAft>
            </a:pP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A: </a:t>
            </a:r>
            <a:r>
              <a:rPr sz="1710">
                <a:solidFill>
                  <a:srgbClr val="FF0000"/>
                </a:solidFill>
                <a:latin typeface="Century" panose="02040604050505020304"/>
                <a:cs typeface="Century" panose="02040604050505020304"/>
              </a:rPr>
              <a:t>increment sizes of</a:t>
            </a:r>
            <a:r>
              <a:rPr sz="1710" spc="-13">
                <a:solidFill>
                  <a:srgbClr val="FF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FF0000"/>
                </a:solidFill>
                <a:latin typeface="Century" panose="02040604050505020304"/>
                <a:cs typeface="Century" panose="02040604050505020304"/>
              </a:rPr>
              <a:t>nodes traversed during search</a:t>
            </a:r>
          </a:p>
          <a:p>
            <a:pPr marL="0" marR="0">
              <a:lnSpc>
                <a:spcPts val="2050"/>
              </a:lnSpc>
              <a:spcBef>
                <a:spcPts val="180"/>
              </a:spcBef>
              <a:spcAft>
                <a:spcPct val="0"/>
              </a:spcAft>
            </a:pP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Why won</a:t>
            </a:r>
            <a:r>
              <a:rPr sz="171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t this work on red-black trees?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"/>
          <p:cNvSpPr/>
          <p:nvPr/>
        </p:nvSpPr>
        <p:spPr>
          <a:xfrm>
            <a:off x="662570" y="496621"/>
            <a:ext cx="7819096" cy="586432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29795" y="1197900"/>
            <a:ext cx="2709987" cy="461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95"/>
              </a:lnSpc>
              <a:spcBef>
                <a:spcPct val="0"/>
              </a:spcBef>
              <a:spcAft>
                <a:spcPct val="0"/>
              </a:spcAft>
            </a:pPr>
            <a:r>
              <a:rPr sz="2995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I</a:t>
            </a:r>
            <a:r>
              <a:rPr sz="2395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NTRODUCTION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13850" y="1888087"/>
            <a:ext cx="5097638" cy="5394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955"/>
              </a:lnSpc>
              <a:spcBef>
                <a:spcPct val="0"/>
              </a:spcBef>
              <a:spcAft>
                <a:spcPct val="0"/>
              </a:spcAft>
            </a:pPr>
            <a:r>
              <a:rPr sz="162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In most</a:t>
            </a:r>
            <a:r>
              <a:rPr sz="1625" spc="-2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62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cases</a:t>
            </a:r>
            <a:r>
              <a:rPr sz="1625" spc="-17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62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a standard</a:t>
            </a:r>
            <a:r>
              <a:rPr sz="1625" spc="-1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62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data structure</a:t>
            </a:r>
            <a:r>
              <a:rPr sz="1625" spc="-24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62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is</a:t>
            </a:r>
            <a:r>
              <a:rPr sz="1625" spc="-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62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sufficient</a:t>
            </a:r>
          </a:p>
          <a:p>
            <a:pPr marL="55245" marR="0">
              <a:lnSpc>
                <a:spcPts val="1955"/>
              </a:lnSpc>
              <a:spcBef>
                <a:spcPts val="80"/>
              </a:spcBef>
              <a:spcAft>
                <a:spcPct val="0"/>
              </a:spcAft>
            </a:pPr>
            <a:r>
              <a:rPr sz="162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(possibly</a:t>
            </a:r>
            <a:r>
              <a:rPr sz="1625" spc="-17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62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provided</a:t>
            </a:r>
            <a:r>
              <a:rPr sz="1625" spc="-24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62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by</a:t>
            </a:r>
            <a:r>
              <a:rPr sz="1625" spc="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62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a software</a:t>
            </a:r>
            <a:r>
              <a:rPr sz="1625" spc="-17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62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library)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13831" y="2799664"/>
            <a:ext cx="5710793" cy="5303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955"/>
              </a:lnSpc>
              <a:spcBef>
                <a:spcPct val="0"/>
              </a:spcBef>
              <a:spcAft>
                <a:spcPct val="0"/>
              </a:spcAft>
            </a:pPr>
            <a:r>
              <a:rPr sz="162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But</a:t>
            </a:r>
            <a:r>
              <a:rPr sz="1625" spc="-1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62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sometimes</a:t>
            </a:r>
            <a:r>
              <a:rPr sz="1625" spc="-2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62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one</a:t>
            </a:r>
            <a:r>
              <a:rPr sz="1625" spc="-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62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needs</a:t>
            </a:r>
            <a:r>
              <a:rPr sz="1625" spc="-2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62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additional operations</a:t>
            </a:r>
            <a:r>
              <a:rPr sz="1625" spc="-2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62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that aren</a:t>
            </a:r>
            <a:r>
              <a:rPr sz="1625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sz="162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t</a:t>
            </a:r>
          </a:p>
          <a:p>
            <a:pPr marL="0" marR="0">
              <a:lnSpc>
                <a:spcPts val="1955"/>
              </a:lnSpc>
              <a:spcBef>
                <a:spcPts val="10"/>
              </a:spcBef>
              <a:spcAft>
                <a:spcPct val="0"/>
              </a:spcAft>
            </a:pPr>
            <a:r>
              <a:rPr sz="162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supported</a:t>
            </a:r>
            <a:r>
              <a:rPr sz="1625" spc="-24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62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by any standard</a:t>
            </a:r>
            <a:r>
              <a:rPr sz="1625" spc="-1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62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data structure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13850" y="3648035"/>
            <a:ext cx="3773515" cy="2807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955"/>
              </a:lnSpc>
              <a:spcBef>
                <a:spcPct val="0"/>
              </a:spcBef>
              <a:spcAft>
                <a:spcPct val="0"/>
              </a:spcAft>
            </a:pPr>
            <a:r>
              <a:rPr sz="1625">
                <a:solidFill>
                  <a:srgbClr val="000000"/>
                </a:solidFill>
                <a:latin typeface="LFOUEL+MS-Mincho" panose="02020609040205080304"/>
                <a:cs typeface="LFOUEL+MS-Mincho" panose="02020609040205080304"/>
              </a:rPr>
              <a:t>➨</a:t>
            </a:r>
            <a:r>
              <a:rPr sz="1625" spc="40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2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need</a:t>
            </a:r>
            <a:r>
              <a:rPr sz="1625" spc="-14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62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to design</a:t>
            </a:r>
            <a:r>
              <a:rPr sz="1625" spc="-13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62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new</a:t>
            </a:r>
            <a:r>
              <a:rPr sz="1625" spc="-13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62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data structure?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13850" y="4297021"/>
            <a:ext cx="5273172" cy="5303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955"/>
              </a:lnSpc>
              <a:spcBef>
                <a:spcPct val="0"/>
              </a:spcBef>
              <a:spcAft>
                <a:spcPct val="0"/>
              </a:spcAft>
            </a:pPr>
            <a:r>
              <a:rPr sz="162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Not</a:t>
            </a:r>
            <a:r>
              <a:rPr sz="1625" spc="-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62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always: often</a:t>
            </a:r>
            <a:r>
              <a:rPr sz="1625" spc="-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625">
                <a:solidFill>
                  <a:srgbClr val="FF0000"/>
                </a:solidFill>
                <a:latin typeface="Century" panose="02040604050505020304"/>
                <a:cs typeface="Century" panose="02040604050505020304"/>
              </a:rPr>
              <a:t>augmenting </a:t>
            </a:r>
            <a:r>
              <a:rPr sz="162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an existing structure</a:t>
            </a:r>
            <a:r>
              <a:rPr sz="1625" spc="-2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62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is</a:t>
            </a:r>
          </a:p>
          <a:p>
            <a:pPr marL="0" marR="0">
              <a:lnSpc>
                <a:spcPts val="1955"/>
              </a:lnSpc>
              <a:spcBef>
                <a:spcPts val="10"/>
              </a:spcBef>
              <a:spcAft>
                <a:spcPct val="0"/>
              </a:spcAft>
            </a:pPr>
            <a:r>
              <a:rPr sz="162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sufficient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50187" y="5003158"/>
            <a:ext cx="4276113" cy="1236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215"/>
              </a:lnSpc>
              <a:spcBef>
                <a:spcPct val="0"/>
              </a:spcBef>
              <a:spcAft>
                <a:spcPct val="0"/>
              </a:spcAft>
            </a:pPr>
            <a:r>
              <a:rPr sz="2310">
                <a:solidFill>
                  <a:srgbClr val="000000"/>
                </a:solidFill>
                <a:latin typeface="GCQKGF+ComicSansMS-Bold" panose="030F0902030302020204"/>
                <a:cs typeface="GCQKGF+ComicSansMS-Bold" panose="030F0902030302020204"/>
              </a:rPr>
              <a:t>“One</a:t>
            </a:r>
            <a:r>
              <a:rPr sz="2310" spc="424">
                <a:solidFill>
                  <a:srgbClr val="000000"/>
                </a:solidFill>
                <a:latin typeface="GCQKGF+ComicSansMS-Bold" panose="030F0902030302020204"/>
                <a:cs typeface="GCQKGF+ComicSansMS-Bold" panose="030F0902030302020204"/>
              </a:rPr>
              <a:t> </a:t>
            </a:r>
            <a:r>
              <a:rPr sz="2310">
                <a:solidFill>
                  <a:srgbClr val="000000"/>
                </a:solidFill>
                <a:latin typeface="GCQKGF+ComicSansMS-Bold" panose="030F0902030302020204"/>
                <a:cs typeface="GCQKGF+ComicSansMS-Bold" panose="030F0902030302020204"/>
              </a:rPr>
              <a:t>good</a:t>
            </a:r>
            <a:r>
              <a:rPr sz="2310" spc="436">
                <a:solidFill>
                  <a:srgbClr val="000000"/>
                </a:solidFill>
                <a:latin typeface="GCQKGF+ComicSansMS-Bold" panose="030F0902030302020204"/>
                <a:cs typeface="GCQKGF+ComicSansMS-Bold" panose="030F0902030302020204"/>
              </a:rPr>
              <a:t> </a:t>
            </a:r>
            <a:r>
              <a:rPr sz="2310">
                <a:solidFill>
                  <a:srgbClr val="000000"/>
                </a:solidFill>
                <a:latin typeface="GCQKGF+ComicSansMS-Bold" panose="030F0902030302020204"/>
                <a:cs typeface="GCQKGF+ComicSansMS-Bold" panose="030F0902030302020204"/>
              </a:rPr>
              <a:t>thief</a:t>
            </a:r>
            <a:r>
              <a:rPr sz="2310" spc="437">
                <a:solidFill>
                  <a:srgbClr val="000000"/>
                </a:solidFill>
                <a:latin typeface="GCQKGF+ComicSansMS-Bold" panose="030F0902030302020204"/>
                <a:cs typeface="GCQKGF+ComicSansMS-Bold" panose="030F0902030302020204"/>
              </a:rPr>
              <a:t> </a:t>
            </a:r>
            <a:r>
              <a:rPr sz="2310">
                <a:solidFill>
                  <a:srgbClr val="000000"/>
                </a:solidFill>
                <a:latin typeface="GCQKGF+ComicSansMS-Bold" panose="030F0902030302020204"/>
                <a:cs typeface="GCQKGF+ComicSansMS-Bold" panose="030F0902030302020204"/>
              </a:rPr>
              <a:t>is</a:t>
            </a:r>
            <a:r>
              <a:rPr sz="2310" spc="439">
                <a:solidFill>
                  <a:srgbClr val="000000"/>
                </a:solidFill>
                <a:latin typeface="GCQKGF+ComicSansMS-Bold" panose="030F0902030302020204"/>
                <a:cs typeface="GCQKGF+ComicSansMS-Bold" panose="030F0902030302020204"/>
              </a:rPr>
              <a:t> </a:t>
            </a:r>
            <a:r>
              <a:rPr sz="2310">
                <a:solidFill>
                  <a:srgbClr val="000000"/>
                </a:solidFill>
                <a:latin typeface="GCQKGF+ComicSansMS-Bold" panose="030F0902030302020204"/>
                <a:cs typeface="GCQKGF+ComicSansMS-Bold" panose="030F0902030302020204"/>
              </a:rPr>
              <a:t>worth</a:t>
            </a:r>
            <a:r>
              <a:rPr sz="2310" spc="439">
                <a:solidFill>
                  <a:srgbClr val="000000"/>
                </a:solidFill>
                <a:latin typeface="GCQKGF+ComicSansMS-Bold" panose="030F0902030302020204"/>
                <a:cs typeface="GCQKGF+ComicSansMS-Bold" panose="030F0902030302020204"/>
              </a:rPr>
              <a:t> </a:t>
            </a:r>
            <a:r>
              <a:rPr sz="2310">
                <a:solidFill>
                  <a:srgbClr val="000000"/>
                </a:solidFill>
                <a:latin typeface="GCQKGF+ComicSansMS-Bold" panose="030F0902030302020204"/>
                <a:cs typeface="GCQKGF+ComicSansMS-Bold" panose="030F0902030302020204"/>
              </a:rPr>
              <a:t>ten </a:t>
            </a:r>
            <a:r>
              <a:rPr sz="2310">
                <a:solidFill>
                  <a:srgbClr val="000000"/>
                </a:solidFill>
                <a:latin typeface="GCQKGF+ComicSansMS-Bold" panose="030F0902030302020204"/>
                <a:cs typeface="GCQKGF+ComicSansMS-Bold" panose="030F0902030302020204"/>
                <a:sym typeface="+mn-ea"/>
              </a:rPr>
              <a:t>good</a:t>
            </a:r>
            <a:r>
              <a:rPr sz="2310" spc="429">
                <a:solidFill>
                  <a:srgbClr val="000000"/>
                </a:solidFill>
                <a:latin typeface="GCQKGF+ComicSansMS-Bold" panose="030F0902030302020204"/>
                <a:cs typeface="GCQKGF+ComicSansMS-Bold" panose="030F0902030302020204"/>
                <a:sym typeface="+mn-ea"/>
              </a:rPr>
              <a:t> </a:t>
            </a:r>
            <a:r>
              <a:rPr sz="2310">
                <a:solidFill>
                  <a:srgbClr val="000000"/>
                </a:solidFill>
                <a:latin typeface="GCQKGF+ComicSansMS-Bold" panose="030F0902030302020204"/>
                <a:cs typeface="GCQKGF+ComicSansMS-Bold" panose="030F0902030302020204"/>
                <a:sym typeface="+mn-ea"/>
              </a:rPr>
              <a:t>scholars”</a:t>
            </a:r>
            <a:endParaRPr sz="2310">
              <a:solidFill>
                <a:srgbClr val="000000"/>
              </a:solidFill>
              <a:latin typeface="GCQKGF+ComicSansMS-Bold" panose="030F0902030302020204"/>
              <a:cs typeface="GCQKGF+ComicSansMS-Bold" panose="030F0902030302020204"/>
            </a:endParaRPr>
          </a:p>
          <a:p>
            <a:pPr marL="0" marR="0">
              <a:lnSpc>
                <a:spcPts val="3215"/>
              </a:lnSpc>
              <a:spcBef>
                <a:spcPct val="0"/>
              </a:spcBef>
              <a:spcAft>
                <a:spcPct val="0"/>
              </a:spcAft>
            </a:pPr>
            <a:endParaRPr sz="2310">
              <a:solidFill>
                <a:srgbClr val="000000"/>
              </a:solidFill>
              <a:latin typeface="GCQKGF+ComicSansMS-Bold" panose="030F0902030302020204"/>
              <a:cs typeface="GCQKGF+ComicSansMS-Bold" panose="030F0902030302020204"/>
            </a:endParaRPr>
          </a:p>
        </p:txBody>
      </p:sp>
      <p:sp>
        <p:nvSpPr>
          <p:cNvPr id="2" name="图文框 1"/>
          <p:cNvSpPr/>
          <p:nvPr/>
        </p:nvSpPr>
        <p:spPr>
          <a:xfrm>
            <a:off x="2124075" y="4939665"/>
            <a:ext cx="4502785" cy="1081405"/>
          </a:xfrm>
          <a:prstGeom prst="fram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bject 1"/>
          <p:cNvSpPr/>
          <p:nvPr/>
        </p:nvSpPr>
        <p:spPr>
          <a:xfrm>
            <a:off x="662570" y="496621"/>
            <a:ext cx="7819096" cy="586432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29795" y="1298321"/>
            <a:ext cx="5604092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775"/>
              </a:lnSpc>
              <a:spcBef>
                <a:spcPct val="0"/>
              </a:spcBef>
              <a:spcAft>
                <a:spcPct val="0"/>
              </a:spcAft>
            </a:pPr>
            <a:r>
              <a:rPr sz="231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M</a:t>
            </a:r>
            <a:r>
              <a:rPr sz="1880" b="1" spc="-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AINTAINING</a:t>
            </a:r>
            <a:r>
              <a:rPr sz="188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31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S </a:t>
            </a:r>
            <a:r>
              <a:rPr sz="188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IZE</a:t>
            </a:r>
            <a:r>
              <a:rPr sz="1880" b="1" spc="-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31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T</a:t>
            </a:r>
            <a:r>
              <a:rPr sz="188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HROUGH</a:t>
            </a:r>
            <a:r>
              <a:rPr sz="1880" b="1" spc="-2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31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R </a:t>
            </a:r>
            <a:r>
              <a:rPr sz="1880" b="1" spc="-27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OTATION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15040" y="2096712"/>
            <a:ext cx="325796" cy="4360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4699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TANGSM+TimesNewRomanPS-BoldMT" panose="02020803070505020304"/>
                <a:cs typeface="TANGSM+TimesNewRomanPS-BoldMT" panose="02020803070505020304"/>
              </a:rPr>
              <a:t>y</a:t>
            </a:r>
          </a:p>
          <a:p>
            <a:pPr marL="0" marR="0">
              <a:lnSpc>
                <a:spcPts val="1470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TANGSM+TimesNewRomanPS-BoldMT" panose="02020803070505020304"/>
                <a:cs typeface="TANGSM+TimesNewRomanPS-BoldMT" panose="02020803070505020304"/>
              </a:rPr>
              <a:t>19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382872" y="2096712"/>
            <a:ext cx="325796" cy="4360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46355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TANGSM+TimesNewRomanPS-BoldMT" panose="02020803070505020304"/>
                <a:cs typeface="TANGSM+TimesNewRomanPS-BoldMT" panose="02020803070505020304"/>
              </a:rPr>
              <a:t>x</a:t>
            </a:r>
          </a:p>
          <a:p>
            <a:pPr marL="0" marR="0">
              <a:lnSpc>
                <a:spcPts val="1470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TANGSM+TimesNewRomanPS-BoldMT" panose="02020803070505020304"/>
                <a:cs typeface="TANGSM+TimesNewRomanPS-BoldMT" panose="02020803070505020304"/>
              </a:rPr>
              <a:t>19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719826" y="2271351"/>
            <a:ext cx="1324745" cy="1029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TANGSM+TimesNewRomanPS-BoldMT" panose="02020803070505020304"/>
                <a:cs typeface="TANGSM+TimesNewRomanPS-BoldMT" panose="02020803070505020304"/>
              </a:rPr>
              <a:t>rightRotate(y)</a:t>
            </a:r>
          </a:p>
          <a:p>
            <a:pPr marL="73660" marR="0">
              <a:lnSpc>
                <a:spcPts val="1705"/>
              </a:lnSpc>
              <a:spcBef>
                <a:spcPts val="444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TANGSM+TimesNewRomanPS-BoldMT" panose="02020803070505020304"/>
                <a:cs typeface="TANGSM+TimesNewRomanPS-BoldMT" panose="02020803070505020304"/>
              </a:rPr>
              <a:t>leftRotate(x)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968354" y="2683144"/>
            <a:ext cx="325796" cy="4373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41275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TANGSM+TimesNewRomanPS-BoldMT" panose="02020803070505020304"/>
                <a:cs typeface="TANGSM+TimesNewRomanPS-BoldMT" panose="02020803070505020304"/>
              </a:rPr>
              <a:t>x</a:t>
            </a:r>
          </a:p>
          <a:p>
            <a:pPr marL="0" marR="0">
              <a:lnSpc>
                <a:spcPts val="1480"/>
              </a:lnSpc>
              <a:spcBef>
                <a:spcPct val="0"/>
              </a:spcBef>
              <a:spcAft>
                <a:spcPct val="0"/>
              </a:spcAft>
            </a:pPr>
            <a:r>
              <a:rPr sz="1540" spc="-87">
                <a:solidFill>
                  <a:srgbClr val="000000"/>
                </a:solidFill>
                <a:latin typeface="TANGSM+TimesNewRomanPS-BoldMT" panose="02020803070505020304"/>
                <a:cs typeface="TANGSM+TimesNewRomanPS-BoldMT" panose="02020803070505020304"/>
              </a:rPr>
              <a:t>11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935436" y="2683144"/>
            <a:ext cx="325796" cy="4373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46355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TANGSM+TimesNewRomanPS-BoldMT" panose="02020803070505020304"/>
                <a:cs typeface="TANGSM+TimesNewRomanPS-BoldMT" panose="02020803070505020304"/>
              </a:rPr>
              <a:t>y</a:t>
            </a:r>
          </a:p>
          <a:p>
            <a:pPr marL="0" marR="0">
              <a:lnSpc>
                <a:spcPts val="1480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TANGSM+TimesNewRomanPS-BoldMT" panose="02020803070505020304"/>
                <a:cs typeface="TANGSM+TimesNewRomanPS-BoldMT" panose="02020803070505020304"/>
              </a:rPr>
              <a:t>12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639952" y="3629906"/>
            <a:ext cx="228057" cy="249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TANGSM+TimesNewRomanPS-BoldMT" panose="02020803070505020304"/>
                <a:cs typeface="TANGSM+TimesNewRomanPS-BoldMT" panose="02020803070505020304"/>
              </a:rPr>
              <a:t>6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376902" y="3629906"/>
            <a:ext cx="228057" cy="249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TANGSM+TimesNewRomanPS-BoldMT" panose="02020803070505020304"/>
                <a:cs typeface="TANGSM+TimesNewRomanPS-BoldMT" panose="02020803070505020304"/>
              </a:rPr>
              <a:t>4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612899" y="3629906"/>
            <a:ext cx="228057" cy="249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TANGSM+TimesNewRomanPS-BoldMT" panose="02020803070505020304"/>
                <a:cs typeface="TANGSM+TimesNewRomanPS-BoldMT" panose="02020803070505020304"/>
              </a:rPr>
              <a:t>4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349849" y="3629906"/>
            <a:ext cx="228057" cy="249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TANGSM+TimesNewRomanPS-BoldMT" panose="02020803070505020304"/>
                <a:cs typeface="TANGSM+TimesNewRomanPS-BoldMT" panose="02020803070505020304"/>
              </a:rPr>
              <a:t>7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551988" y="4003110"/>
            <a:ext cx="5694722" cy="9834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360"/>
              </a:lnSpc>
              <a:spcBef>
                <a:spcPct val="0"/>
              </a:spcBef>
              <a:spcAft>
                <a:spcPct val="0"/>
              </a:spcAft>
            </a:pPr>
            <a:r>
              <a:rPr sz="1965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Salient</a:t>
            </a:r>
            <a:r>
              <a:rPr sz="1965" spc="-9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point: rotation invalidates only x and y</a:t>
            </a:r>
          </a:p>
          <a:p>
            <a:pPr marL="0" marR="0">
              <a:lnSpc>
                <a:spcPts val="2360"/>
              </a:lnSpc>
              <a:spcBef>
                <a:spcPts val="180"/>
              </a:spcBef>
              <a:spcAft>
                <a:spcPct val="0"/>
              </a:spcAft>
            </a:pPr>
            <a:r>
              <a:rPr sz="1965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Can</a:t>
            </a:r>
            <a:r>
              <a:rPr sz="1965" spc="-12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recalculate their sizes in constant time</a:t>
            </a:r>
          </a:p>
          <a:p>
            <a:pPr marL="0" marR="0">
              <a:lnSpc>
                <a:spcPts val="2180"/>
              </a:lnSpc>
              <a:spcBef>
                <a:spcPts val="360"/>
              </a:spcBef>
              <a:spcAft>
                <a:spcPct val="0"/>
              </a:spcAft>
            </a:pPr>
            <a:r>
              <a:rPr sz="1965" spc="44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10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Why?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551988" y="5254818"/>
            <a:ext cx="5272078" cy="6410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360"/>
              </a:lnSpc>
              <a:spcBef>
                <a:spcPct val="0"/>
              </a:spcBef>
              <a:spcAft>
                <a:spcPct val="0"/>
              </a:spcAft>
            </a:pPr>
            <a:r>
              <a:rPr sz="1965" dirty="0">
                <a:solidFill>
                  <a:srgbClr val="FF0000"/>
                </a:solidFill>
                <a:latin typeface="Century" panose="02040604050505020304"/>
                <a:cs typeface="Century" panose="02040604050505020304"/>
              </a:rPr>
              <a:t>size[y]</a:t>
            </a:r>
            <a:r>
              <a:rPr sz="1965" spc="-15" dirty="0">
                <a:solidFill>
                  <a:srgbClr val="FF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 dirty="0">
                <a:solidFill>
                  <a:srgbClr val="FF0000"/>
                </a:solidFill>
                <a:latin typeface="Century" panose="02040604050505020304"/>
                <a:cs typeface="Century" panose="02040604050505020304"/>
              </a:rPr>
              <a:t>←</a:t>
            </a:r>
            <a:r>
              <a:rPr sz="1965" spc="5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65" dirty="0">
                <a:solidFill>
                  <a:srgbClr val="FF0000"/>
                </a:solidFill>
                <a:latin typeface="Century" panose="02040604050505020304"/>
                <a:cs typeface="Century" panose="02040604050505020304"/>
              </a:rPr>
              <a:t>size[x]</a:t>
            </a:r>
          </a:p>
          <a:p>
            <a:pPr marL="0" marR="0">
              <a:lnSpc>
                <a:spcPts val="2360"/>
              </a:lnSpc>
              <a:spcBef>
                <a:spcPts val="290"/>
              </a:spcBef>
              <a:spcAft>
                <a:spcPct val="0"/>
              </a:spcAft>
            </a:pPr>
            <a:r>
              <a:rPr sz="1965" dirty="0">
                <a:solidFill>
                  <a:srgbClr val="FF0000"/>
                </a:solidFill>
                <a:latin typeface="Century" panose="02040604050505020304"/>
                <a:cs typeface="Century" panose="02040604050505020304"/>
              </a:rPr>
              <a:t>size[x]</a:t>
            </a:r>
            <a:r>
              <a:rPr sz="1965" spc="-15" dirty="0">
                <a:solidFill>
                  <a:srgbClr val="FF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 dirty="0">
                <a:solidFill>
                  <a:srgbClr val="FF0000"/>
                </a:solidFill>
                <a:latin typeface="Century" panose="02040604050505020304"/>
                <a:cs typeface="Century" panose="02040604050505020304"/>
              </a:rPr>
              <a:t>←</a:t>
            </a:r>
            <a:r>
              <a:rPr sz="1965" spc="5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65" dirty="0">
                <a:solidFill>
                  <a:srgbClr val="FF0000"/>
                </a:solidFill>
                <a:latin typeface="Century" panose="02040604050505020304"/>
                <a:cs typeface="Century" panose="02040604050505020304"/>
              </a:rPr>
              <a:t>size[left[x]]</a:t>
            </a:r>
            <a:r>
              <a:rPr sz="1965" spc="-24" dirty="0">
                <a:solidFill>
                  <a:srgbClr val="FF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 dirty="0">
                <a:solidFill>
                  <a:srgbClr val="FF0000"/>
                </a:solidFill>
                <a:latin typeface="Century" panose="02040604050505020304"/>
                <a:cs typeface="Century" panose="02040604050505020304"/>
              </a:rPr>
              <a:t>+</a:t>
            </a:r>
            <a:r>
              <a:rPr sz="1965" spc="-9" dirty="0">
                <a:solidFill>
                  <a:srgbClr val="FF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 dirty="0">
                <a:solidFill>
                  <a:srgbClr val="FF0000"/>
                </a:solidFill>
                <a:latin typeface="Century" panose="02040604050505020304"/>
                <a:cs typeface="Century" panose="02040604050505020304"/>
              </a:rPr>
              <a:t>size[right[x]]</a:t>
            </a:r>
            <a:r>
              <a:rPr sz="1965" spc="-19" dirty="0">
                <a:solidFill>
                  <a:srgbClr val="FF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 dirty="0">
                <a:solidFill>
                  <a:srgbClr val="FF0000"/>
                </a:solidFill>
                <a:latin typeface="Century" panose="02040604050505020304"/>
                <a:cs typeface="Century" panose="02040604050505020304"/>
              </a:rPr>
              <a:t>+ 1</a:t>
            </a:r>
          </a:p>
        </p:txBody>
      </p:sp>
      <p:sp>
        <p:nvSpPr>
          <p:cNvPr id="2" name="椭圆 1"/>
          <p:cNvSpPr/>
          <p:nvPr/>
        </p:nvSpPr>
        <p:spPr>
          <a:xfrm>
            <a:off x="2376805" y="2035175"/>
            <a:ext cx="552450" cy="558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741805" y="2593975"/>
            <a:ext cx="552450" cy="558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6156325" y="2035810"/>
            <a:ext cx="552450" cy="558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6708775" y="2593975"/>
            <a:ext cx="552450" cy="558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>
            <a:off x="1492250" y="3293745"/>
            <a:ext cx="476250" cy="584835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6</a:t>
            </a:r>
          </a:p>
        </p:txBody>
      </p:sp>
      <p:sp>
        <p:nvSpPr>
          <p:cNvPr id="23" name="等腰三角形 22"/>
          <p:cNvSpPr/>
          <p:nvPr/>
        </p:nvSpPr>
        <p:spPr>
          <a:xfrm>
            <a:off x="2985135" y="2636520"/>
            <a:ext cx="476250" cy="584835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7</a:t>
            </a:r>
          </a:p>
        </p:txBody>
      </p:sp>
      <p:sp>
        <p:nvSpPr>
          <p:cNvPr id="24" name="等腰三角形 23"/>
          <p:cNvSpPr/>
          <p:nvPr/>
        </p:nvSpPr>
        <p:spPr>
          <a:xfrm>
            <a:off x="2183130" y="3301365"/>
            <a:ext cx="476250" cy="584835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</a:p>
        </p:txBody>
      </p:sp>
      <p:sp>
        <p:nvSpPr>
          <p:cNvPr id="25" name="等腰三角形 24"/>
          <p:cNvSpPr/>
          <p:nvPr/>
        </p:nvSpPr>
        <p:spPr>
          <a:xfrm>
            <a:off x="6457315" y="3293745"/>
            <a:ext cx="476250" cy="584835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</a:p>
        </p:txBody>
      </p:sp>
      <p:sp>
        <p:nvSpPr>
          <p:cNvPr id="26" name="等腰三角形 25"/>
          <p:cNvSpPr/>
          <p:nvPr/>
        </p:nvSpPr>
        <p:spPr>
          <a:xfrm>
            <a:off x="5730875" y="2580640"/>
            <a:ext cx="476250" cy="584835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6</a:t>
            </a:r>
          </a:p>
        </p:txBody>
      </p:sp>
      <p:sp>
        <p:nvSpPr>
          <p:cNvPr id="27" name="等腰三角形 26"/>
          <p:cNvSpPr/>
          <p:nvPr/>
        </p:nvSpPr>
        <p:spPr>
          <a:xfrm>
            <a:off x="7156450" y="3293745"/>
            <a:ext cx="476250" cy="584835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7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2443480" y="1963420"/>
            <a:ext cx="4508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y</a:t>
            </a:r>
          </a:p>
          <a:p>
            <a:r>
              <a:rPr lang="en-US" altLang="zh-CN"/>
              <a:t>19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1792605" y="2536825"/>
            <a:ext cx="4508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x</a:t>
            </a:r>
          </a:p>
          <a:p>
            <a:r>
              <a:rPr lang="en-US" altLang="zh-CN"/>
              <a:t>11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6207125" y="1992630"/>
            <a:ext cx="4508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x</a:t>
            </a:r>
          </a:p>
          <a:p>
            <a:r>
              <a:rPr lang="en-US" altLang="zh-CN"/>
              <a:t>19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6759575" y="2533015"/>
            <a:ext cx="4508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y</a:t>
            </a:r>
          </a:p>
          <a:p>
            <a:r>
              <a:rPr lang="en-US" altLang="zh-CN"/>
              <a:t>12</a:t>
            </a:r>
          </a:p>
        </p:txBody>
      </p:sp>
      <p:cxnSp>
        <p:nvCxnSpPr>
          <p:cNvPr id="32" name="直接连接符 31"/>
          <p:cNvCxnSpPr>
            <a:stCxn id="2" idx="2"/>
          </p:cNvCxnSpPr>
          <p:nvPr/>
        </p:nvCxnSpPr>
        <p:spPr>
          <a:xfrm flipH="1">
            <a:off x="1979930" y="2314575"/>
            <a:ext cx="396875" cy="3219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29" idx="2"/>
            <a:endCxn id="22" idx="0"/>
          </p:cNvCxnSpPr>
          <p:nvPr/>
        </p:nvCxnSpPr>
        <p:spPr>
          <a:xfrm flipH="1">
            <a:off x="1730375" y="3181985"/>
            <a:ext cx="287655" cy="1117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29" idx="2"/>
            <a:endCxn id="24" idx="0"/>
          </p:cNvCxnSpPr>
          <p:nvPr/>
        </p:nvCxnSpPr>
        <p:spPr>
          <a:xfrm>
            <a:off x="2018030" y="3181985"/>
            <a:ext cx="403225" cy="119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28" idx="3"/>
            <a:endCxn id="23" idx="0"/>
          </p:cNvCxnSpPr>
          <p:nvPr/>
        </p:nvCxnSpPr>
        <p:spPr>
          <a:xfrm>
            <a:off x="2894330" y="2286000"/>
            <a:ext cx="328930" cy="3505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endCxn id="26" idx="0"/>
          </p:cNvCxnSpPr>
          <p:nvPr/>
        </p:nvCxnSpPr>
        <p:spPr>
          <a:xfrm flipH="1">
            <a:off x="5969000" y="2348865"/>
            <a:ext cx="187325" cy="2317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30" idx="3"/>
          </p:cNvCxnSpPr>
          <p:nvPr/>
        </p:nvCxnSpPr>
        <p:spPr>
          <a:xfrm>
            <a:off x="6657975" y="2315210"/>
            <a:ext cx="362585" cy="2495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31" idx="2"/>
            <a:endCxn id="25" idx="0"/>
          </p:cNvCxnSpPr>
          <p:nvPr/>
        </p:nvCxnSpPr>
        <p:spPr>
          <a:xfrm flipH="1">
            <a:off x="6695440" y="3178175"/>
            <a:ext cx="289560" cy="115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31" idx="2"/>
            <a:endCxn id="27" idx="0"/>
          </p:cNvCxnSpPr>
          <p:nvPr/>
        </p:nvCxnSpPr>
        <p:spPr>
          <a:xfrm>
            <a:off x="6985000" y="3178175"/>
            <a:ext cx="409575" cy="115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3496945" y="2622550"/>
            <a:ext cx="1939290" cy="139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H="1" flipV="1">
            <a:off x="3461385" y="2981325"/>
            <a:ext cx="1974850" cy="158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"/>
          <p:cNvSpPr/>
          <p:nvPr/>
        </p:nvSpPr>
        <p:spPr>
          <a:xfrm>
            <a:off x="662570" y="496621"/>
            <a:ext cx="7819096" cy="586432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29795" y="1336798"/>
            <a:ext cx="5698043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360"/>
              </a:lnSpc>
              <a:spcBef>
                <a:spcPct val="0"/>
              </a:spcBef>
              <a:spcAft>
                <a:spcPct val="0"/>
              </a:spcAft>
            </a:pPr>
            <a:r>
              <a:rPr sz="1965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A</a:t>
            </a:r>
            <a:r>
              <a:rPr sz="1965" b="1" spc="-11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54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UGMENTING</a:t>
            </a:r>
            <a:r>
              <a:rPr sz="1540" b="1" spc="-2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D</a:t>
            </a:r>
            <a:r>
              <a:rPr sz="1540" b="1" spc="-8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ATA</a:t>
            </a:r>
            <a:r>
              <a:rPr sz="1540" b="1" spc="-17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S</a:t>
            </a:r>
            <a:r>
              <a:rPr sz="154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TRUCTURES</a:t>
            </a:r>
            <a:r>
              <a:rPr sz="1965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:</a:t>
            </a:r>
            <a:r>
              <a:rPr sz="1965" b="1" spc="-23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M </a:t>
            </a:r>
            <a:r>
              <a:rPr sz="154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ETHODOLOGY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9795" y="1860678"/>
            <a:ext cx="4517250" cy="285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360"/>
              </a:lnSpc>
              <a:spcBef>
                <a:spcPct val="0"/>
              </a:spcBef>
              <a:spcAft>
                <a:spcPct val="0"/>
              </a:spcAft>
            </a:pPr>
            <a:r>
              <a:rPr sz="1540" spc="2437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65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Choose</a:t>
            </a:r>
            <a:r>
              <a:rPr sz="1965" spc="-12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underlying data structure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111715" y="2181262"/>
            <a:ext cx="281541" cy="332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360"/>
              </a:lnSpc>
              <a:spcBef>
                <a:spcPct val="0"/>
              </a:spcBef>
              <a:spcAft>
                <a:spcPct val="0"/>
              </a:spcAft>
            </a:pP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•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399003" y="2242430"/>
            <a:ext cx="2138834" cy="293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050"/>
              </a:lnSpc>
              <a:spcBef>
                <a:spcPct val="0"/>
              </a:spcBef>
              <a:spcAft>
                <a:spcPct val="0"/>
              </a:spcAft>
            </a:pPr>
            <a:r>
              <a:rPr sz="1710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E.g.,</a:t>
            </a:r>
            <a:r>
              <a:rPr sz="1710" spc="-18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red-black trees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29795" y="2537030"/>
            <a:ext cx="5963995" cy="6083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360"/>
              </a:lnSpc>
              <a:spcBef>
                <a:spcPct val="0"/>
              </a:spcBef>
              <a:spcAft>
                <a:spcPct val="0"/>
              </a:spcAft>
            </a:pPr>
            <a:r>
              <a:rPr sz="1965" spc="201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65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Determine additional information</a:t>
            </a:r>
            <a:r>
              <a:rPr sz="1965" spc="-9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to maintain</a:t>
            </a:r>
          </a:p>
          <a:p>
            <a:pPr marL="781685" marR="0">
              <a:lnSpc>
                <a:spcPts val="2050"/>
              </a:lnSpc>
              <a:spcBef>
                <a:spcPts val="435"/>
              </a:spcBef>
              <a:spcAft>
                <a:spcPct val="0"/>
              </a:spcAft>
            </a:pPr>
            <a:r>
              <a:rPr sz="1710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•</a:t>
            </a:r>
            <a:r>
              <a:rPr sz="1710" spc="-9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E.g.,</a:t>
            </a:r>
            <a:r>
              <a:rPr sz="1710" spc="-17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subtree sizes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329795" y="3221200"/>
            <a:ext cx="5900319" cy="285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360"/>
              </a:lnSpc>
              <a:spcBef>
                <a:spcPct val="0"/>
              </a:spcBef>
              <a:spcAft>
                <a:spcPct val="0"/>
              </a:spcAft>
            </a:pPr>
            <a:r>
              <a:rPr sz="1710" spc="2267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65" spc="-29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Verify</a:t>
            </a:r>
            <a:r>
              <a:rPr sz="1965" spc="21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that information</a:t>
            </a:r>
            <a:r>
              <a:rPr sz="1965" spc="-10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can be maintained for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902544" y="3590001"/>
            <a:ext cx="4340561" cy="332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360"/>
              </a:lnSpc>
              <a:spcBef>
                <a:spcPct val="0"/>
              </a:spcBef>
              <a:spcAft>
                <a:spcPct val="0"/>
              </a:spcAft>
            </a:pP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operations that modify the structure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308293" y="3992876"/>
            <a:ext cx="5671769" cy="551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683260" marR="0">
              <a:lnSpc>
                <a:spcPts val="2050"/>
              </a:lnSpc>
              <a:spcBef>
                <a:spcPct val="0"/>
              </a:spcBef>
              <a:spcAft>
                <a:spcPct val="0"/>
              </a:spcAft>
            </a:pPr>
            <a:r>
              <a:rPr sz="1710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•</a:t>
            </a:r>
            <a:r>
              <a:rPr sz="1710" spc="-9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E.g.,</a:t>
            </a:r>
            <a:r>
              <a:rPr sz="1710" spc="-19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Insert(),</a:t>
            </a:r>
            <a:r>
              <a:rPr sz="1710" spc="-17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Delete()</a:t>
            </a:r>
            <a:r>
              <a:rPr sz="1710" spc="858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(don</a:t>
            </a:r>
            <a:r>
              <a:rPr sz="171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sz="1710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t forget</a:t>
            </a:r>
            <a:r>
              <a:rPr sz="1710" spc="-19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rotations!)</a:t>
            </a:r>
          </a:p>
          <a:p>
            <a:pPr marL="0" marR="0">
              <a:lnSpc>
                <a:spcPts val="2245"/>
              </a:lnSpc>
              <a:spcBef>
                <a:spcPct val="0"/>
              </a:spcBef>
              <a:spcAft>
                <a:spcPct val="0"/>
              </a:spcAft>
            </a:pPr>
            <a:r>
              <a:rPr sz="1965" spc="2222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65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Develop new operations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090202" y="4592339"/>
            <a:ext cx="3142609" cy="293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050"/>
              </a:lnSpc>
              <a:spcBef>
                <a:spcPct val="0"/>
              </a:spcBef>
              <a:spcAft>
                <a:spcPct val="0"/>
              </a:spcAft>
            </a:pP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•</a:t>
            </a:r>
            <a:r>
              <a:rPr sz="1710" spc="-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E.g.,</a:t>
            </a:r>
            <a:r>
              <a:rPr sz="1710" spc="-17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OS-Rank(), OS-Select()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"/>
          <p:cNvSpPr/>
          <p:nvPr/>
        </p:nvSpPr>
        <p:spPr>
          <a:xfrm>
            <a:off x="662570" y="496621"/>
            <a:ext cx="7819096" cy="586432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29795" y="1248767"/>
            <a:ext cx="2748094" cy="408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185"/>
              </a:lnSpc>
              <a:spcBef>
                <a:spcPct val="0"/>
              </a:spcBef>
              <a:spcAft>
                <a:spcPct val="0"/>
              </a:spcAft>
            </a:pPr>
            <a:r>
              <a:rPr sz="2650" b="1" spc="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I</a:t>
            </a:r>
            <a:r>
              <a:rPr sz="2140" b="1" spc="-4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NTERVAL</a:t>
            </a:r>
            <a:r>
              <a:rPr sz="2140" b="1" spc="-16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65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T</a:t>
            </a:r>
            <a:r>
              <a:rPr sz="2650" b="1" spc="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14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REES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51987" y="1884787"/>
            <a:ext cx="5908069" cy="288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360"/>
              </a:lnSpc>
              <a:spcBef>
                <a:spcPct val="0"/>
              </a:spcBef>
              <a:spcAft>
                <a:spcPct val="0"/>
              </a:spcAft>
            </a:pPr>
            <a:r>
              <a:rPr sz="1965" spc="59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965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The problem : maintain a set of intervals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45310" y="2270125"/>
            <a:ext cx="5818505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050"/>
              </a:lnSpc>
              <a:spcBef>
                <a:spcPct val="0"/>
              </a:spcBef>
              <a:spcAft>
                <a:spcPct val="0"/>
              </a:spcAft>
            </a:pP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•</a:t>
            </a:r>
            <a:r>
              <a:rPr lang="en-US"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E.g. , time intervals for a scheduling program : </a:t>
            </a:r>
            <a:endParaRPr sz="1710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  <a:p>
            <a:pPr marL="0" marR="0">
              <a:lnSpc>
                <a:spcPts val="2050"/>
              </a:lnSpc>
              <a:spcBef>
                <a:spcPts val="180"/>
              </a:spcBef>
              <a:spcAft>
                <a:spcPct val="0"/>
              </a:spcAft>
            </a:pPr>
            <a:endParaRPr sz="1710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2979420" y="2818765"/>
            <a:ext cx="948690" cy="1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2635885" y="3161030"/>
            <a:ext cx="1800000" cy="1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2296795" y="3528060"/>
            <a:ext cx="126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685415" y="2605405"/>
            <a:ext cx="294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7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928110" y="2605405"/>
            <a:ext cx="416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10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310130" y="2947670"/>
            <a:ext cx="294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5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436110" y="2947670"/>
            <a:ext cx="416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11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006600" y="3361690"/>
            <a:ext cx="294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5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634105" y="3361690"/>
            <a:ext cx="294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8</a:t>
            </a: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5474335" y="3162935"/>
            <a:ext cx="720000" cy="1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062220" y="2949575"/>
            <a:ext cx="483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17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207760" y="2949575"/>
            <a:ext cx="416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10</a:t>
            </a:r>
          </a:p>
        </p:txBody>
      </p:sp>
      <p:cxnSp>
        <p:nvCxnSpPr>
          <p:cNvPr id="18" name="直接连接符 17"/>
          <p:cNvCxnSpPr/>
          <p:nvPr/>
        </p:nvCxnSpPr>
        <p:spPr>
          <a:xfrm flipV="1">
            <a:off x="4758690" y="3545205"/>
            <a:ext cx="948690" cy="1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292600" y="3331845"/>
            <a:ext cx="558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15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707380" y="3331845"/>
            <a:ext cx="416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18</a:t>
            </a:r>
          </a:p>
        </p:txBody>
      </p:sp>
      <p:cxnSp>
        <p:nvCxnSpPr>
          <p:cNvPr id="21" name="直接连接符 20"/>
          <p:cNvCxnSpPr/>
          <p:nvPr/>
        </p:nvCxnSpPr>
        <p:spPr>
          <a:xfrm flipV="1">
            <a:off x="6739890" y="3547110"/>
            <a:ext cx="720000" cy="1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6327775" y="3333750"/>
            <a:ext cx="483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21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7473315" y="3333750"/>
            <a:ext cx="416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23</a:t>
            </a:r>
          </a:p>
        </p:txBody>
      </p:sp>
      <p:cxnSp>
        <p:nvCxnSpPr>
          <p:cNvPr id="25" name="曲线连接符 24"/>
          <p:cNvCxnSpPr/>
          <p:nvPr/>
        </p:nvCxnSpPr>
        <p:spPr>
          <a:xfrm flipV="1">
            <a:off x="3532505" y="2564765"/>
            <a:ext cx="1543685" cy="230505"/>
          </a:xfrm>
          <a:prstGeom prst="curvedConnector3">
            <a:avLst>
              <a:gd name="adj1" fmla="val 2994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896485" y="2546985"/>
            <a:ext cx="287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i=[7,10],i-&gt;low=7, i-&gt;high=10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1"/>
          <p:cNvSpPr/>
          <p:nvPr/>
        </p:nvSpPr>
        <p:spPr>
          <a:xfrm>
            <a:off x="662570" y="496621"/>
            <a:ext cx="7819096" cy="586432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29795" y="1248767"/>
            <a:ext cx="2748094" cy="408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185"/>
              </a:lnSpc>
              <a:spcBef>
                <a:spcPct val="0"/>
              </a:spcBef>
              <a:spcAft>
                <a:spcPct val="0"/>
              </a:spcAft>
            </a:pPr>
            <a:r>
              <a:rPr sz="2650" b="1" spc="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I</a:t>
            </a:r>
            <a:r>
              <a:rPr sz="2140" b="1" spc="-4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NTERVAL</a:t>
            </a:r>
            <a:r>
              <a:rPr sz="2140" b="1" spc="-16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65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T</a:t>
            </a:r>
            <a:r>
              <a:rPr sz="2650" b="1" spc="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14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REES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51987" y="1884787"/>
            <a:ext cx="5908069" cy="288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360"/>
              </a:lnSpc>
              <a:spcBef>
                <a:spcPct val="0"/>
              </a:spcBef>
              <a:spcAft>
                <a:spcPct val="0"/>
              </a:spcAft>
            </a:pPr>
            <a:r>
              <a:rPr sz="1965" spc="59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965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The problem : maintain a set of intervals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45310" y="2270125"/>
            <a:ext cx="5818505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050"/>
              </a:lnSpc>
              <a:spcBef>
                <a:spcPct val="0"/>
              </a:spcBef>
              <a:spcAft>
                <a:spcPct val="0"/>
              </a:spcAft>
            </a:pP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•</a:t>
            </a:r>
            <a:r>
              <a:rPr lang="en-US"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E.g. , time intervals for a scheduling program : </a:t>
            </a:r>
            <a:endParaRPr sz="1710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  <a:p>
            <a:pPr marL="0" marR="0">
              <a:lnSpc>
                <a:spcPts val="2050"/>
              </a:lnSpc>
              <a:spcBef>
                <a:spcPts val="180"/>
              </a:spcBef>
              <a:spcAft>
                <a:spcPct val="0"/>
              </a:spcAft>
            </a:pPr>
            <a:endParaRPr sz="1710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2979420" y="2818765"/>
            <a:ext cx="948690" cy="1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2635885" y="3161030"/>
            <a:ext cx="1800000" cy="1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2296795" y="3528060"/>
            <a:ext cx="126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685415" y="2605405"/>
            <a:ext cx="294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7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928110" y="2605405"/>
            <a:ext cx="416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10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310130" y="2947670"/>
            <a:ext cx="294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5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436110" y="2947670"/>
            <a:ext cx="416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11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006600" y="3361690"/>
            <a:ext cx="294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5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634105" y="3361690"/>
            <a:ext cx="294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8</a:t>
            </a: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5474335" y="3162935"/>
            <a:ext cx="720000" cy="1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062220" y="2949575"/>
            <a:ext cx="483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17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207760" y="2949575"/>
            <a:ext cx="416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10</a:t>
            </a:r>
          </a:p>
        </p:txBody>
      </p:sp>
      <p:cxnSp>
        <p:nvCxnSpPr>
          <p:cNvPr id="18" name="直接连接符 17"/>
          <p:cNvCxnSpPr/>
          <p:nvPr/>
        </p:nvCxnSpPr>
        <p:spPr>
          <a:xfrm flipV="1">
            <a:off x="4758690" y="3545205"/>
            <a:ext cx="948690" cy="1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301490" y="3331845"/>
            <a:ext cx="541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15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707380" y="3331845"/>
            <a:ext cx="416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18</a:t>
            </a:r>
          </a:p>
        </p:txBody>
      </p:sp>
      <p:cxnSp>
        <p:nvCxnSpPr>
          <p:cNvPr id="21" name="直接连接符 20"/>
          <p:cNvCxnSpPr/>
          <p:nvPr/>
        </p:nvCxnSpPr>
        <p:spPr>
          <a:xfrm flipV="1">
            <a:off x="6739890" y="3547110"/>
            <a:ext cx="720000" cy="1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6327775" y="3333750"/>
            <a:ext cx="483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21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7473315" y="3333750"/>
            <a:ext cx="416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23</a:t>
            </a:r>
          </a:p>
        </p:txBody>
      </p:sp>
      <p:cxnSp>
        <p:nvCxnSpPr>
          <p:cNvPr id="25" name="曲线连接符 24"/>
          <p:cNvCxnSpPr/>
          <p:nvPr/>
        </p:nvCxnSpPr>
        <p:spPr>
          <a:xfrm flipV="1">
            <a:off x="3532505" y="2564765"/>
            <a:ext cx="1543685" cy="230505"/>
          </a:xfrm>
          <a:prstGeom prst="curvedConnector3">
            <a:avLst>
              <a:gd name="adj1" fmla="val 2994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896485" y="2546985"/>
            <a:ext cx="287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i=[7,10],i-&gt;low=7, i-&gt;high=10</a:t>
            </a:r>
          </a:p>
        </p:txBody>
      </p:sp>
      <p:sp>
        <p:nvSpPr>
          <p:cNvPr id="24" name="object 4"/>
          <p:cNvSpPr txBox="1"/>
          <p:nvPr/>
        </p:nvSpPr>
        <p:spPr>
          <a:xfrm>
            <a:off x="1485265" y="3729990"/>
            <a:ext cx="6538595" cy="605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360"/>
              </a:lnSpc>
              <a:spcBef>
                <a:spcPct val="0"/>
              </a:spcBef>
              <a:spcAft>
                <a:spcPct val="0"/>
              </a:spcAft>
            </a:pPr>
            <a:r>
              <a:rPr sz="170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We can represent an interval[t1,t2] as an object </a:t>
            </a:r>
            <a:r>
              <a:rPr lang="en-US" sz="1700" dirty="0" err="1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, with field slow[</a:t>
            </a:r>
            <a:r>
              <a:rPr lang="en-US" sz="1700" dirty="0" err="1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]=t1(</a:t>
            </a:r>
            <a:r>
              <a:rPr lang="en-US" sz="17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the low endpoint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) and high[</a:t>
            </a:r>
            <a:r>
              <a:rPr lang="en-US" sz="1700" dirty="0" err="1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]=t2(</a:t>
            </a:r>
            <a:r>
              <a:rPr lang="en-US" sz="17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the high endpoint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sz="1700" spc="590" dirty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465580" y="4391660"/>
            <a:ext cx="64909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We say that intervals </a:t>
            </a:r>
            <a:r>
              <a:rPr lang="en-US" altLang="zh-CN" dirty="0" err="1"/>
              <a:t>i</a:t>
            </a:r>
            <a:r>
              <a:rPr lang="en-US" altLang="zh-CN" dirty="0"/>
              <a:t> and </a:t>
            </a:r>
            <a:r>
              <a:rPr lang="en-US" altLang="zh-CN" dirty="0" err="1"/>
              <a:t>i</a:t>
            </a:r>
            <a:r>
              <a:rPr lang="en-US" altLang="zh-CN" dirty="0"/>
              <a:t>' overlap if </a:t>
            </a:r>
            <a:r>
              <a:rPr lang="en-US" altLang="zh-CN" dirty="0" err="1"/>
              <a:t>i∩i</a:t>
            </a:r>
            <a:r>
              <a:rPr lang="en-US" altLang="zh-CN" dirty="0"/>
              <a:t>'≠Ø, that is, if low[</a:t>
            </a:r>
            <a:r>
              <a:rPr lang="en-US" altLang="zh-CN" dirty="0" err="1"/>
              <a:t>i</a:t>
            </a:r>
            <a:r>
              <a:rPr lang="en-US" altLang="zh-CN" dirty="0"/>
              <a:t>] ≤high[</a:t>
            </a:r>
            <a:r>
              <a:rPr lang="en-US" altLang="zh-CN" dirty="0" err="1"/>
              <a:t>i</a:t>
            </a:r>
            <a:r>
              <a:rPr lang="en-US" altLang="zh-CN" dirty="0"/>
              <a:t>'] and low[</a:t>
            </a:r>
            <a:r>
              <a:rPr lang="en-US" altLang="zh-CN" dirty="0" err="1"/>
              <a:t>i</a:t>
            </a:r>
            <a:r>
              <a:rPr lang="en-US" altLang="zh-CN" dirty="0"/>
              <a:t>']  </a:t>
            </a:r>
            <a:r>
              <a:rPr lang="en-US" altLang="zh-CN" dirty="0">
                <a:sym typeface="+mn-ea"/>
              </a:rPr>
              <a:t>≤high[</a:t>
            </a:r>
            <a:r>
              <a:rPr lang="en-US" altLang="zh-CN" dirty="0" err="1">
                <a:sym typeface="+mn-ea"/>
              </a:rPr>
              <a:t>i</a:t>
            </a:r>
            <a:r>
              <a:rPr lang="en-US" altLang="zh-CN" dirty="0">
                <a:sym typeface="+mn-ea"/>
              </a:rPr>
              <a:t>]. Any two intervals </a:t>
            </a:r>
            <a:r>
              <a:rPr lang="en-US" altLang="zh-CN" dirty="0" err="1">
                <a:sym typeface="+mn-ea"/>
              </a:rPr>
              <a:t>i</a:t>
            </a:r>
            <a:r>
              <a:rPr lang="en-US" altLang="zh-CN" dirty="0">
                <a:sym typeface="+mn-ea"/>
              </a:rPr>
              <a:t> and </a:t>
            </a:r>
            <a:r>
              <a:rPr lang="en-US" altLang="zh-CN" dirty="0" err="1">
                <a:sym typeface="+mn-ea"/>
              </a:rPr>
              <a:t>i</a:t>
            </a:r>
            <a:r>
              <a:rPr lang="en-US" altLang="zh-CN" dirty="0">
                <a:sym typeface="+mn-ea"/>
              </a:rPr>
              <a:t>' satisfy the </a:t>
            </a:r>
            <a:r>
              <a:rPr lang="en-US" altLang="zh-CN" b="1" dirty="0">
                <a:sym typeface="+mn-ea"/>
              </a:rPr>
              <a:t>interval trichotomy</a:t>
            </a:r>
            <a:r>
              <a:rPr lang="en-US" altLang="zh-CN" dirty="0">
                <a:sym typeface="+mn-ea"/>
              </a:rPr>
              <a:t>; that exactly one of the following three properties holds:</a:t>
            </a:r>
            <a:endParaRPr lang="en-US" altLang="zh-CN" dirty="0"/>
          </a:p>
        </p:txBody>
      </p:sp>
      <p:sp>
        <p:nvSpPr>
          <p:cNvPr id="30" name="object 4"/>
          <p:cNvSpPr txBox="1"/>
          <p:nvPr/>
        </p:nvSpPr>
        <p:spPr>
          <a:xfrm>
            <a:off x="1485265" y="5517232"/>
            <a:ext cx="6538595" cy="2917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36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a. </a:t>
            </a:r>
            <a:r>
              <a:rPr lang="en-US" sz="1700" dirty="0" err="1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and </a:t>
            </a:r>
            <a:r>
              <a:rPr lang="en-US" sz="1700" dirty="0" err="1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' overlap,.</a:t>
            </a:r>
            <a:endParaRPr lang="en-US" sz="1700" spc="590" dirty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1" name="object 4"/>
          <p:cNvSpPr txBox="1"/>
          <p:nvPr/>
        </p:nvSpPr>
        <p:spPr>
          <a:xfrm>
            <a:off x="1465580" y="5805264"/>
            <a:ext cx="6538595" cy="289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36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b. </a:t>
            </a:r>
            <a:r>
              <a:rPr lang="en-US" sz="1700" dirty="0" err="1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is to the left of </a:t>
            </a:r>
            <a:r>
              <a:rPr lang="en-US" sz="1700" dirty="0" err="1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'(i.e., high[</a:t>
            </a:r>
            <a:r>
              <a:rPr lang="en-US" sz="1700" dirty="0" err="1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]</a:t>
            </a:r>
            <a:r>
              <a:rPr lang="zh-CN" altLang="en-US" sz="170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＜</a:t>
            </a:r>
            <a:r>
              <a:rPr lang="en-US" altLang="zh-CN" sz="170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low[</a:t>
            </a:r>
            <a:r>
              <a:rPr lang="en-US" altLang="zh-CN" sz="1700" dirty="0" err="1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170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']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),.</a:t>
            </a:r>
            <a:endParaRPr lang="en-US" sz="1700" spc="590" dirty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2" name="object 4"/>
          <p:cNvSpPr txBox="1"/>
          <p:nvPr/>
        </p:nvSpPr>
        <p:spPr>
          <a:xfrm>
            <a:off x="1465580" y="6093296"/>
            <a:ext cx="6538595" cy="283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36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c. </a:t>
            </a:r>
            <a:r>
              <a:rPr lang="en-US" sz="1700" dirty="0" err="1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is to the right of </a:t>
            </a:r>
            <a:r>
              <a:rPr lang="en-US" sz="1700" dirty="0" err="1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'(i.e., high[</a:t>
            </a:r>
            <a:r>
              <a:rPr lang="en-US" sz="1700" dirty="0" err="1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']</a:t>
            </a:r>
            <a:r>
              <a:rPr lang="zh-CN" altLang="en-US" sz="170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＜</a:t>
            </a:r>
            <a:r>
              <a:rPr lang="en-US" altLang="zh-CN" sz="170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low[</a:t>
            </a:r>
            <a:r>
              <a:rPr lang="en-US" altLang="zh-CN" sz="1700" dirty="0" err="1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170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]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),.</a:t>
            </a:r>
            <a:endParaRPr lang="en-US" sz="1700" spc="590" dirty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1"/>
          <p:cNvSpPr/>
          <p:nvPr/>
        </p:nvSpPr>
        <p:spPr>
          <a:xfrm>
            <a:off x="662570" y="496621"/>
            <a:ext cx="7819096" cy="586432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29795" y="1248767"/>
            <a:ext cx="2748094" cy="408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185"/>
              </a:lnSpc>
              <a:spcBef>
                <a:spcPct val="0"/>
              </a:spcBef>
              <a:spcAft>
                <a:spcPct val="0"/>
              </a:spcAft>
            </a:pPr>
            <a:r>
              <a:rPr sz="2650" b="1" spc="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I</a:t>
            </a:r>
            <a:r>
              <a:rPr sz="2140" b="1" spc="-4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NTERVAL</a:t>
            </a:r>
            <a:r>
              <a:rPr sz="2140" b="1" spc="-16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65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T</a:t>
            </a:r>
            <a:r>
              <a:rPr sz="2650" b="1" spc="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14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REES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51987" y="1884787"/>
            <a:ext cx="5908069" cy="288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360"/>
              </a:lnSpc>
              <a:spcBef>
                <a:spcPct val="0"/>
              </a:spcBef>
              <a:spcAft>
                <a:spcPct val="0"/>
              </a:spcAft>
            </a:pPr>
            <a:r>
              <a:rPr sz="1965" spc="59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65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Interval trees support</a:t>
            </a:r>
            <a:r>
              <a:rPr sz="1965" spc="11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the following</a:t>
            </a:r>
            <a:r>
              <a:rPr sz="1965" spc="-14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operations.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45204" y="2270067"/>
            <a:ext cx="3162102" cy="8914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050"/>
              </a:lnSpc>
              <a:spcBef>
                <a:spcPct val="0"/>
              </a:spcBef>
              <a:spcAft>
                <a:spcPct val="0"/>
              </a:spcAft>
            </a:pP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•</a:t>
            </a:r>
            <a:r>
              <a:rPr sz="1710" spc="46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 spc="-16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INTERVAL-INSERT(</a:t>
            </a:r>
            <a:r>
              <a:rPr sz="1710" spc="3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 spc="-16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T,</a:t>
            </a:r>
            <a:r>
              <a:rPr sz="1710" spc="158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x )</a:t>
            </a:r>
          </a:p>
          <a:p>
            <a:pPr marL="0" marR="0">
              <a:lnSpc>
                <a:spcPts val="2050"/>
              </a:lnSpc>
              <a:spcBef>
                <a:spcPts val="180"/>
              </a:spcBef>
              <a:spcAft>
                <a:spcPct val="0"/>
              </a:spcAft>
            </a:pP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•</a:t>
            </a:r>
            <a:r>
              <a:rPr sz="1710" spc="46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 spc="-1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INTERVAL-DELETE(</a:t>
            </a:r>
            <a:r>
              <a:rPr sz="1710" spc="33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 spc="-16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T,</a:t>
            </a:r>
            <a:r>
              <a:rPr sz="1710" spc="15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x )</a:t>
            </a:r>
          </a:p>
          <a:p>
            <a:pPr marL="0" marR="0">
              <a:lnSpc>
                <a:spcPts val="2050"/>
              </a:lnSpc>
              <a:spcBef>
                <a:spcPts val="425"/>
              </a:spcBef>
              <a:spcAft>
                <a:spcPct val="0"/>
              </a:spcAft>
            </a:pP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•</a:t>
            </a:r>
            <a:r>
              <a:rPr sz="1710" spc="46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 spc="-1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INTERVAL-SEARCH(</a:t>
            </a:r>
            <a:r>
              <a:rPr sz="1710" spc="27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 spc="-16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T,</a:t>
            </a:r>
            <a:r>
              <a:rPr sz="1710" spc="153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i )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1"/>
          <p:cNvSpPr/>
          <p:nvPr/>
        </p:nvSpPr>
        <p:spPr>
          <a:xfrm>
            <a:off x="662570" y="496621"/>
            <a:ext cx="7819096" cy="586432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29795" y="1248767"/>
            <a:ext cx="2748094" cy="408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185"/>
              </a:lnSpc>
              <a:spcBef>
                <a:spcPct val="0"/>
              </a:spcBef>
              <a:spcAft>
                <a:spcPct val="0"/>
              </a:spcAft>
            </a:pPr>
            <a:r>
              <a:rPr sz="2650" b="1" spc="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I</a:t>
            </a:r>
            <a:r>
              <a:rPr sz="2140" b="1" spc="-4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NTERVAL</a:t>
            </a:r>
            <a:r>
              <a:rPr sz="2140" b="1" spc="-16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65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T</a:t>
            </a:r>
            <a:r>
              <a:rPr sz="2650" b="1" spc="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14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REES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51987" y="1884787"/>
            <a:ext cx="3701876" cy="288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360"/>
              </a:lnSpc>
              <a:spcBef>
                <a:spcPct val="0"/>
              </a:spcBef>
              <a:spcAft>
                <a:spcPct val="0"/>
              </a:spcAft>
            </a:pPr>
            <a:r>
              <a:rPr sz="1965" spc="1134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65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Following the methodology: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45204" y="2270067"/>
            <a:ext cx="3539334" cy="293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050"/>
              </a:lnSpc>
              <a:spcBef>
                <a:spcPct val="0"/>
              </a:spcBef>
              <a:spcAft>
                <a:spcPct val="0"/>
              </a:spcAft>
            </a:pP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•</a:t>
            </a:r>
            <a:r>
              <a:rPr sz="1710" spc="93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Pick underlying data structure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45195" y="2598470"/>
            <a:ext cx="4827597" cy="8914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050"/>
              </a:lnSpc>
              <a:spcBef>
                <a:spcPct val="0"/>
              </a:spcBef>
              <a:spcAft>
                <a:spcPct val="0"/>
              </a:spcAft>
            </a:pP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•</a:t>
            </a:r>
            <a:r>
              <a:rPr sz="1710" spc="93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Decide</a:t>
            </a:r>
            <a:r>
              <a:rPr sz="1710" spc="-1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what additional information</a:t>
            </a:r>
            <a:r>
              <a:rPr sz="1710" spc="-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to</a:t>
            </a:r>
            <a:r>
              <a:rPr sz="1710" spc="-13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store</a:t>
            </a:r>
          </a:p>
          <a:p>
            <a:pPr marL="0" marR="0">
              <a:lnSpc>
                <a:spcPts val="2050"/>
              </a:lnSpc>
              <a:spcBef>
                <a:spcPts val="180"/>
              </a:spcBef>
              <a:spcAft>
                <a:spcPct val="0"/>
              </a:spcAft>
            </a:pP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•</a:t>
            </a:r>
            <a:r>
              <a:rPr sz="1710" spc="93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Figure out how to maintain the information</a:t>
            </a:r>
          </a:p>
          <a:p>
            <a:pPr marL="0" marR="0">
              <a:lnSpc>
                <a:spcPts val="2050"/>
              </a:lnSpc>
              <a:spcBef>
                <a:spcPts val="425"/>
              </a:spcBef>
              <a:spcAft>
                <a:spcPct val="0"/>
              </a:spcAft>
            </a:pP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•</a:t>
            </a:r>
            <a:r>
              <a:rPr sz="1710" spc="93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Develop</a:t>
            </a:r>
            <a:r>
              <a:rPr sz="1710" spc="-16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the desired new operations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"/>
          <p:cNvSpPr/>
          <p:nvPr/>
        </p:nvSpPr>
        <p:spPr>
          <a:xfrm>
            <a:off x="662570" y="496621"/>
            <a:ext cx="7819096" cy="586432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29795" y="1248767"/>
            <a:ext cx="2748094" cy="408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185"/>
              </a:lnSpc>
              <a:spcBef>
                <a:spcPct val="0"/>
              </a:spcBef>
              <a:spcAft>
                <a:spcPct val="0"/>
              </a:spcAft>
            </a:pPr>
            <a:r>
              <a:rPr sz="2650" b="1" spc="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I</a:t>
            </a:r>
            <a:r>
              <a:rPr sz="2140" b="1" spc="-4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NTERVAL</a:t>
            </a:r>
            <a:r>
              <a:rPr sz="2140" b="1" spc="-16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65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T</a:t>
            </a:r>
            <a:r>
              <a:rPr sz="2650" b="1" spc="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14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REES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51987" y="1884787"/>
            <a:ext cx="3701876" cy="288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360"/>
              </a:lnSpc>
              <a:spcBef>
                <a:spcPct val="0"/>
              </a:spcBef>
              <a:spcAft>
                <a:spcPct val="0"/>
              </a:spcAft>
            </a:pPr>
            <a:r>
              <a:rPr sz="1965" spc="1134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65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Following the methodology: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45204" y="2270067"/>
            <a:ext cx="3539427" cy="293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050"/>
              </a:lnSpc>
              <a:spcBef>
                <a:spcPct val="0"/>
              </a:spcBef>
              <a:spcAft>
                <a:spcPct val="0"/>
              </a:spcAft>
            </a:pP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•</a:t>
            </a:r>
            <a:r>
              <a:rPr sz="1710" spc="93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Pick underlying data structure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067396" y="2583178"/>
            <a:ext cx="4986863" cy="2674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850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•</a:t>
            </a:r>
            <a:r>
              <a:rPr sz="1540" spc="-1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54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Red-black trees will store intervals, keyed</a:t>
            </a:r>
            <a:r>
              <a:rPr sz="1540" spc="-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54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on i→low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845204" y="2879306"/>
            <a:ext cx="4827597" cy="8914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050"/>
              </a:lnSpc>
              <a:spcBef>
                <a:spcPct val="0"/>
              </a:spcBef>
              <a:spcAft>
                <a:spcPct val="0"/>
              </a:spcAft>
            </a:pP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•</a:t>
            </a:r>
            <a:r>
              <a:rPr sz="1710" spc="93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Decide</a:t>
            </a:r>
            <a:r>
              <a:rPr sz="1710" spc="-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what</a:t>
            </a:r>
            <a:r>
              <a:rPr sz="1710" spc="-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additional</a:t>
            </a:r>
            <a:r>
              <a:rPr sz="1710" spc="-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information</a:t>
            </a:r>
            <a:r>
              <a:rPr sz="1710" spc="-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to</a:t>
            </a:r>
            <a:r>
              <a:rPr sz="1710" spc="-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store</a:t>
            </a:r>
          </a:p>
          <a:p>
            <a:pPr marL="0" marR="0">
              <a:lnSpc>
                <a:spcPts val="2050"/>
              </a:lnSpc>
              <a:spcBef>
                <a:spcPts val="180"/>
              </a:spcBef>
              <a:spcAft>
                <a:spcPct val="0"/>
              </a:spcAft>
            </a:pP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•</a:t>
            </a:r>
            <a:r>
              <a:rPr sz="1710" spc="93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Figure out how to maintain the information</a:t>
            </a:r>
          </a:p>
          <a:p>
            <a:pPr marL="0" marR="0">
              <a:lnSpc>
                <a:spcPts val="2050"/>
              </a:lnSpc>
              <a:spcBef>
                <a:spcPts val="425"/>
              </a:spcBef>
              <a:spcAft>
                <a:spcPct val="0"/>
              </a:spcAft>
            </a:pP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•</a:t>
            </a:r>
            <a:r>
              <a:rPr sz="1710" spc="93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Develop</a:t>
            </a:r>
            <a:r>
              <a:rPr sz="1710" spc="-14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the desired new operations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"/>
          <p:cNvSpPr/>
          <p:nvPr/>
        </p:nvSpPr>
        <p:spPr>
          <a:xfrm>
            <a:off x="662570" y="496621"/>
            <a:ext cx="7819096" cy="586432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29795" y="1248767"/>
            <a:ext cx="2748094" cy="408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185"/>
              </a:lnSpc>
              <a:spcBef>
                <a:spcPct val="0"/>
              </a:spcBef>
              <a:spcAft>
                <a:spcPct val="0"/>
              </a:spcAft>
            </a:pPr>
            <a:r>
              <a:rPr sz="2650" b="1" spc="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I</a:t>
            </a:r>
            <a:r>
              <a:rPr sz="2140" b="1" spc="-4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NTERVAL</a:t>
            </a:r>
            <a:r>
              <a:rPr sz="2140" b="1" spc="-16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65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T</a:t>
            </a:r>
            <a:r>
              <a:rPr sz="2650" b="1" spc="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14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REES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51987" y="1884787"/>
            <a:ext cx="3701876" cy="288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360"/>
              </a:lnSpc>
              <a:spcBef>
                <a:spcPct val="0"/>
              </a:spcBef>
              <a:spcAft>
                <a:spcPct val="0"/>
              </a:spcAft>
            </a:pPr>
            <a:r>
              <a:rPr sz="1965" spc="1134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65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Following the methodology: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45204" y="2270067"/>
            <a:ext cx="3539427" cy="293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050"/>
              </a:lnSpc>
              <a:spcBef>
                <a:spcPct val="0"/>
              </a:spcBef>
              <a:spcAft>
                <a:spcPct val="0"/>
              </a:spcAft>
            </a:pP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•</a:t>
            </a:r>
            <a:r>
              <a:rPr sz="1710" spc="93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Pick underlying data structure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067396" y="2583178"/>
            <a:ext cx="4986863" cy="2674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850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•</a:t>
            </a:r>
            <a:r>
              <a:rPr sz="1540" spc="-1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54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Red-black trees will store intervals, keyed</a:t>
            </a:r>
            <a:r>
              <a:rPr sz="1540" spc="-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54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on i→low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845204" y="2879306"/>
            <a:ext cx="4827597" cy="1391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050"/>
              </a:lnSpc>
              <a:spcBef>
                <a:spcPct val="0"/>
              </a:spcBef>
              <a:spcAft>
                <a:spcPct val="0"/>
              </a:spcAft>
            </a:pP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•</a:t>
            </a:r>
            <a:r>
              <a:rPr sz="1710" spc="93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Decide</a:t>
            </a:r>
            <a:r>
              <a:rPr sz="1710" spc="-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what</a:t>
            </a:r>
            <a:r>
              <a:rPr sz="1710" spc="-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additional</a:t>
            </a:r>
            <a:r>
              <a:rPr sz="1710" spc="-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information</a:t>
            </a:r>
            <a:r>
              <a:rPr sz="1710" spc="-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to</a:t>
            </a:r>
            <a:r>
              <a:rPr sz="1710" spc="-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store</a:t>
            </a:r>
          </a:p>
          <a:p>
            <a:pPr marL="0" marR="0">
              <a:lnSpc>
                <a:spcPts val="2050"/>
              </a:lnSpc>
              <a:spcBef>
                <a:spcPct val="0"/>
              </a:spcBef>
              <a:spcAft>
                <a:spcPct val="0"/>
              </a:spcAft>
            </a:pP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   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  <a:sym typeface="+mn-ea"/>
              </a:rPr>
              <a:t>•</a:t>
            </a:r>
            <a:r>
              <a:rPr lang="en-US"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  <a:sym typeface="+mn-ea"/>
              </a:rPr>
              <a:t>We will store max, the maximum endpoint </a:t>
            </a:r>
          </a:p>
          <a:p>
            <a:pPr marL="0" marR="0">
              <a:lnSpc>
                <a:spcPts val="205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  <a:sym typeface="+mn-ea"/>
              </a:rPr>
              <a:t>      in the subtree rooted at i.</a:t>
            </a:r>
            <a:endParaRPr sz="1710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  <a:p>
            <a:pPr marL="0" marR="0">
              <a:lnSpc>
                <a:spcPts val="2050"/>
              </a:lnSpc>
              <a:spcBef>
                <a:spcPts val="180"/>
              </a:spcBef>
              <a:spcAft>
                <a:spcPct val="0"/>
              </a:spcAft>
            </a:pP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•</a:t>
            </a:r>
            <a:r>
              <a:rPr sz="1710" spc="93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Figure out how to maintain the information</a:t>
            </a:r>
          </a:p>
          <a:p>
            <a:pPr marL="0" marR="0">
              <a:lnSpc>
                <a:spcPts val="2050"/>
              </a:lnSpc>
              <a:spcBef>
                <a:spcPts val="425"/>
              </a:spcBef>
              <a:spcAft>
                <a:spcPct val="0"/>
              </a:spcAft>
            </a:pP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•</a:t>
            </a:r>
            <a:r>
              <a:rPr sz="1710" spc="93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Develop</a:t>
            </a:r>
            <a:r>
              <a:rPr sz="1710" spc="-14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the desired new operations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1"/>
          <p:cNvSpPr/>
          <p:nvPr/>
        </p:nvSpPr>
        <p:spPr>
          <a:xfrm>
            <a:off x="662570" y="496621"/>
            <a:ext cx="7819096" cy="586432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>
            <a:endParaRPr/>
          </a:p>
        </p:txBody>
      </p:sp>
      <p:grpSp>
        <p:nvGrpSpPr>
          <p:cNvPr id="18" name="组合 17"/>
          <p:cNvGrpSpPr/>
          <p:nvPr/>
        </p:nvGrpSpPr>
        <p:grpSpPr>
          <a:xfrm>
            <a:off x="5607685" y="2940050"/>
            <a:ext cx="575310" cy="647700"/>
            <a:chOff x="6606" y="3326"/>
            <a:chExt cx="906" cy="1020"/>
          </a:xfrm>
        </p:grpSpPr>
        <p:sp>
          <p:nvSpPr>
            <p:cNvPr id="19" name="圆角矩形 18"/>
            <p:cNvSpPr/>
            <p:nvPr/>
          </p:nvSpPr>
          <p:spPr>
            <a:xfrm>
              <a:off x="6606" y="3326"/>
              <a:ext cx="907" cy="102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6606" y="3836"/>
              <a:ext cx="907" cy="0"/>
            </a:xfrm>
            <a:prstGeom prst="line">
              <a:avLst/>
            </a:prstGeom>
            <a:ln w="28575" cmpd="thickThin">
              <a:solidFill>
                <a:schemeClr val="tx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3709670" y="3796665"/>
            <a:ext cx="575310" cy="647700"/>
            <a:chOff x="6606" y="3326"/>
            <a:chExt cx="906" cy="1020"/>
          </a:xfrm>
        </p:grpSpPr>
        <p:sp>
          <p:nvSpPr>
            <p:cNvPr id="22" name="圆角矩形 21"/>
            <p:cNvSpPr/>
            <p:nvPr/>
          </p:nvSpPr>
          <p:spPr>
            <a:xfrm>
              <a:off x="6606" y="3326"/>
              <a:ext cx="907" cy="102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6606" y="3836"/>
              <a:ext cx="907" cy="0"/>
            </a:xfrm>
            <a:prstGeom prst="line">
              <a:avLst/>
            </a:prstGeom>
            <a:ln w="28575" cmpd="thickThin">
              <a:solidFill>
                <a:schemeClr val="tx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2832100" y="4606925"/>
            <a:ext cx="575310" cy="647700"/>
            <a:chOff x="6606" y="3326"/>
            <a:chExt cx="906" cy="1020"/>
          </a:xfrm>
        </p:grpSpPr>
        <p:sp>
          <p:nvSpPr>
            <p:cNvPr id="31" name="圆角矩形 30"/>
            <p:cNvSpPr/>
            <p:nvPr/>
          </p:nvSpPr>
          <p:spPr>
            <a:xfrm>
              <a:off x="6606" y="3326"/>
              <a:ext cx="907" cy="102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6606" y="3836"/>
              <a:ext cx="907" cy="0"/>
            </a:xfrm>
            <a:prstGeom prst="line">
              <a:avLst/>
            </a:prstGeom>
            <a:ln w="28575" cmpd="thickThin">
              <a:solidFill>
                <a:schemeClr val="tx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1804035" y="3796665"/>
            <a:ext cx="575310" cy="647700"/>
            <a:chOff x="6606" y="3326"/>
            <a:chExt cx="906" cy="1020"/>
          </a:xfrm>
        </p:grpSpPr>
        <p:sp>
          <p:nvSpPr>
            <p:cNvPr id="28" name="圆角矩形 27"/>
            <p:cNvSpPr/>
            <p:nvPr/>
          </p:nvSpPr>
          <p:spPr>
            <a:xfrm>
              <a:off x="6606" y="3326"/>
              <a:ext cx="907" cy="102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6606" y="3836"/>
              <a:ext cx="907" cy="0"/>
            </a:xfrm>
            <a:prstGeom prst="line">
              <a:avLst/>
            </a:prstGeom>
            <a:ln w="28575" cmpd="thickThin">
              <a:solidFill>
                <a:schemeClr val="tx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组合 32"/>
          <p:cNvGrpSpPr/>
          <p:nvPr/>
        </p:nvGrpSpPr>
        <p:grpSpPr>
          <a:xfrm>
            <a:off x="1483360" y="2112010"/>
            <a:ext cx="575310" cy="647700"/>
            <a:chOff x="6606" y="3326"/>
            <a:chExt cx="906" cy="1020"/>
          </a:xfrm>
        </p:grpSpPr>
        <p:sp>
          <p:nvSpPr>
            <p:cNvPr id="34" name="圆角矩形 33"/>
            <p:cNvSpPr/>
            <p:nvPr/>
          </p:nvSpPr>
          <p:spPr>
            <a:xfrm>
              <a:off x="6606" y="3326"/>
              <a:ext cx="907" cy="102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6606" y="3836"/>
              <a:ext cx="907" cy="0"/>
            </a:xfrm>
            <a:prstGeom prst="line">
              <a:avLst/>
            </a:prstGeom>
            <a:ln w="28575" cmpd="thickThin">
              <a:solidFill>
                <a:schemeClr val="tx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/>
        </p:nvGrpSpPr>
        <p:grpSpPr>
          <a:xfrm>
            <a:off x="2736850" y="3011805"/>
            <a:ext cx="575310" cy="647700"/>
            <a:chOff x="6606" y="3326"/>
            <a:chExt cx="906" cy="1020"/>
          </a:xfrm>
        </p:grpSpPr>
        <p:sp>
          <p:nvSpPr>
            <p:cNvPr id="16" name="圆角矩形 15"/>
            <p:cNvSpPr/>
            <p:nvPr/>
          </p:nvSpPr>
          <p:spPr>
            <a:xfrm>
              <a:off x="6606" y="3326"/>
              <a:ext cx="907" cy="102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6606" y="3836"/>
              <a:ext cx="907" cy="0"/>
            </a:xfrm>
            <a:prstGeom prst="line">
              <a:avLst/>
            </a:prstGeom>
            <a:ln w="28575" cmpd="thickThin">
              <a:solidFill>
                <a:schemeClr val="tx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4194810" y="2112010"/>
            <a:ext cx="575310" cy="647700"/>
            <a:chOff x="6606" y="3326"/>
            <a:chExt cx="906" cy="1020"/>
          </a:xfrm>
        </p:grpSpPr>
        <p:sp>
          <p:nvSpPr>
            <p:cNvPr id="2" name="圆角矩形 1"/>
            <p:cNvSpPr/>
            <p:nvPr/>
          </p:nvSpPr>
          <p:spPr>
            <a:xfrm>
              <a:off x="6606" y="3326"/>
              <a:ext cx="907" cy="102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606" y="3836"/>
              <a:ext cx="907" cy="0"/>
            </a:xfrm>
            <a:prstGeom prst="line">
              <a:avLst/>
            </a:prstGeom>
            <a:ln w="28575" cmpd="thickThin">
              <a:solidFill>
                <a:schemeClr val="tx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object 3"/>
          <p:cNvSpPr txBox="1"/>
          <p:nvPr/>
        </p:nvSpPr>
        <p:spPr>
          <a:xfrm>
            <a:off x="1329795" y="1248767"/>
            <a:ext cx="2748094" cy="408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185"/>
              </a:lnSpc>
              <a:spcBef>
                <a:spcPct val="0"/>
              </a:spcBef>
              <a:spcAft>
                <a:spcPct val="0"/>
              </a:spcAft>
            </a:pPr>
            <a:r>
              <a:rPr sz="2650" b="1" spc="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I</a:t>
            </a:r>
            <a:r>
              <a:rPr sz="2140" b="1" spc="-4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NTERVAL</a:t>
            </a:r>
            <a:r>
              <a:rPr sz="2140" b="1" spc="-16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65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T</a:t>
            </a:r>
            <a:r>
              <a:rPr sz="2650" b="1" spc="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14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REES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70238" y="2199012"/>
            <a:ext cx="488706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6731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DNHTNS+TimesNewRomanPS-BoldMT" panose="02020803070505020304"/>
                <a:cs typeface="DNHTNS+TimesNewRomanPS-BoldMT" panose="02020803070505020304"/>
              </a:rPr>
              <a:t>int</a:t>
            </a:r>
          </a:p>
          <a:p>
            <a:pPr marL="0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DNHTNS+TimesNewRomanPS-BoldMT" panose="02020803070505020304"/>
                <a:cs typeface="DNHTNS+TimesNewRomanPS-BoldMT" panose="02020803070505020304"/>
              </a:rPr>
              <a:t>max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194855" y="2226378"/>
            <a:ext cx="700333" cy="249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DNHTNS+TimesNewRomanPS-BoldMT" panose="02020803070505020304"/>
                <a:cs typeface="DNHTNS+TimesNewRomanPS-BoldMT" panose="02020803070505020304"/>
              </a:rPr>
              <a:t>[17,19]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805649" y="3061067"/>
            <a:ext cx="602595" cy="249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 spc="-17">
                <a:solidFill>
                  <a:srgbClr val="000000"/>
                </a:solidFill>
                <a:latin typeface="DNHTNS+TimesNewRomanPS-BoldMT" panose="02020803070505020304"/>
                <a:cs typeface="DNHTNS+TimesNewRomanPS-BoldMT" panose="02020803070505020304"/>
              </a:rPr>
              <a:t>[5,11]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607427" y="3061067"/>
            <a:ext cx="700333" cy="249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DNHTNS+TimesNewRomanPS-BoldMT" panose="02020803070505020304"/>
                <a:cs typeface="DNHTNS+TimesNewRomanPS-BoldMT" panose="02020803070505020304"/>
              </a:rPr>
              <a:t>[21,23]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875177" y="3874822"/>
            <a:ext cx="504932" cy="249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DNHTNS+TimesNewRomanPS-BoldMT" panose="02020803070505020304"/>
                <a:cs typeface="DNHTNS+TimesNewRomanPS-BoldMT" panose="02020803070505020304"/>
              </a:rPr>
              <a:t>[4,8]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709400" y="3874912"/>
            <a:ext cx="700333" cy="249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DNHTNS+TimesNewRomanPS-BoldMT" panose="02020803070505020304"/>
                <a:cs typeface="DNHTNS+TimesNewRomanPS-BoldMT" panose="02020803070505020304"/>
              </a:rPr>
              <a:t>[15,18]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905147" y="4682168"/>
            <a:ext cx="602690" cy="249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DNHTNS+TimesNewRomanPS-BoldMT" panose="02020803070505020304"/>
                <a:cs typeface="DNHTNS+TimesNewRomanPS-BoldMT" panose="02020803070505020304"/>
              </a:rPr>
              <a:t>[7,10]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438537" y="5117055"/>
            <a:ext cx="3268317" cy="3572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555"/>
              </a:lnSpc>
              <a:spcBef>
                <a:spcPct val="0"/>
              </a:spcBef>
              <a:spcAft>
                <a:spcPct val="0"/>
              </a:spcAft>
            </a:pPr>
            <a:r>
              <a:rPr sz="2310">
                <a:solidFill>
                  <a:srgbClr val="000000"/>
                </a:solidFill>
                <a:latin typeface="DNHTNS+TimesNewRomanPS-BoldMT" panose="02020803070505020304"/>
                <a:cs typeface="DNHTNS+TimesNewRomanPS-BoldMT" panose="02020803070505020304"/>
              </a:rPr>
              <a:t>What </a:t>
            </a:r>
            <a:r>
              <a:rPr sz="2310" spc="-20">
                <a:solidFill>
                  <a:srgbClr val="000000"/>
                </a:solidFill>
                <a:latin typeface="DNHTNS+TimesNewRomanPS-BoldMT" panose="02020803070505020304"/>
                <a:cs typeface="DNHTNS+TimesNewRomanPS-BoldMT" panose="02020803070505020304"/>
              </a:rPr>
              <a:t>are</a:t>
            </a:r>
            <a:r>
              <a:rPr sz="2310" spc="19">
                <a:solidFill>
                  <a:srgbClr val="000000"/>
                </a:solidFill>
                <a:latin typeface="DNHTNS+TimesNewRomanPS-BoldMT" panose="02020803070505020304"/>
                <a:cs typeface="DNHTNS+TimesNewRomanPS-BoldMT" panose="02020803070505020304"/>
              </a:rPr>
              <a:t> </a:t>
            </a:r>
            <a:r>
              <a:rPr sz="2310">
                <a:solidFill>
                  <a:srgbClr val="000000"/>
                </a:solidFill>
                <a:latin typeface="DNHTNS+TimesNewRomanPS-BoldMT" panose="02020803070505020304"/>
                <a:cs typeface="DNHTNS+TimesNewRomanPS-BoldMT" panose="02020803070505020304"/>
              </a:rPr>
              <a:t>the max fields?</a:t>
            </a:r>
          </a:p>
        </p:txBody>
      </p:sp>
      <p:cxnSp>
        <p:nvCxnSpPr>
          <p:cNvPr id="36" name="直接连接符 35"/>
          <p:cNvCxnSpPr>
            <a:stCxn id="5" idx="1"/>
          </p:cNvCxnSpPr>
          <p:nvPr/>
        </p:nvCxnSpPr>
        <p:spPr>
          <a:xfrm flipH="1">
            <a:off x="2987675" y="2350770"/>
            <a:ext cx="1207135" cy="6457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endCxn id="19" idx="0"/>
          </p:cNvCxnSpPr>
          <p:nvPr/>
        </p:nvCxnSpPr>
        <p:spPr>
          <a:xfrm>
            <a:off x="4787900" y="2348865"/>
            <a:ext cx="1108075" cy="591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16" idx="1"/>
            <a:endCxn id="28" idx="0"/>
          </p:cNvCxnSpPr>
          <p:nvPr/>
        </p:nvCxnSpPr>
        <p:spPr>
          <a:xfrm flipH="1">
            <a:off x="2092325" y="3335655"/>
            <a:ext cx="644525" cy="4610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3275965" y="3284855"/>
            <a:ext cx="720090" cy="5041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9" idx="1"/>
            <a:endCxn id="31" idx="0"/>
          </p:cNvCxnSpPr>
          <p:nvPr/>
        </p:nvCxnSpPr>
        <p:spPr>
          <a:xfrm flipH="1">
            <a:off x="3120390" y="3999230"/>
            <a:ext cx="589280" cy="6076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bject 1"/>
          <p:cNvSpPr/>
          <p:nvPr/>
        </p:nvSpPr>
        <p:spPr>
          <a:xfrm>
            <a:off x="662570" y="496621"/>
            <a:ext cx="7819096" cy="586432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29795" y="1248767"/>
            <a:ext cx="2748094" cy="408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185"/>
              </a:lnSpc>
              <a:spcBef>
                <a:spcPct val="0"/>
              </a:spcBef>
              <a:spcAft>
                <a:spcPct val="0"/>
              </a:spcAft>
            </a:pPr>
            <a:r>
              <a:rPr sz="2650" b="1" spc="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I</a:t>
            </a:r>
            <a:r>
              <a:rPr sz="2140" b="1" spc="-4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NTERVAL</a:t>
            </a:r>
            <a:r>
              <a:rPr sz="2140" b="1" spc="-16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65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T</a:t>
            </a:r>
            <a:r>
              <a:rPr sz="2650" b="1" spc="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14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REES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5607685" y="2940050"/>
            <a:ext cx="575310" cy="647700"/>
            <a:chOff x="6606" y="3326"/>
            <a:chExt cx="906" cy="1020"/>
          </a:xfrm>
        </p:grpSpPr>
        <p:sp>
          <p:nvSpPr>
            <p:cNvPr id="19" name="圆角矩形 18"/>
            <p:cNvSpPr/>
            <p:nvPr/>
          </p:nvSpPr>
          <p:spPr>
            <a:xfrm>
              <a:off x="6606" y="3326"/>
              <a:ext cx="907" cy="102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  <a:p>
              <a:pPr algn="ctr"/>
              <a:r>
                <a:rPr lang="en-US" altLang="zh-CN" sz="1600" b="1"/>
                <a:t>23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6606" y="3836"/>
              <a:ext cx="907" cy="0"/>
            </a:xfrm>
            <a:prstGeom prst="line">
              <a:avLst/>
            </a:prstGeom>
            <a:ln w="28575" cmpd="thickThin">
              <a:solidFill>
                <a:schemeClr val="tx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3709670" y="3796665"/>
            <a:ext cx="575310" cy="647700"/>
            <a:chOff x="6606" y="3326"/>
            <a:chExt cx="906" cy="1020"/>
          </a:xfrm>
        </p:grpSpPr>
        <p:sp>
          <p:nvSpPr>
            <p:cNvPr id="22" name="圆角矩形 21"/>
            <p:cNvSpPr/>
            <p:nvPr/>
          </p:nvSpPr>
          <p:spPr>
            <a:xfrm>
              <a:off x="6606" y="3326"/>
              <a:ext cx="907" cy="102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  <a:p>
              <a:pPr algn="ctr"/>
              <a:r>
                <a:rPr lang="en-US" altLang="zh-CN" sz="1600" b="1"/>
                <a:t>18</a:t>
              </a:r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6606" y="3836"/>
              <a:ext cx="907" cy="0"/>
            </a:xfrm>
            <a:prstGeom prst="line">
              <a:avLst/>
            </a:prstGeom>
            <a:ln w="28575" cmpd="thickThin">
              <a:solidFill>
                <a:schemeClr val="tx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2832100" y="4606925"/>
            <a:ext cx="575310" cy="647700"/>
            <a:chOff x="6606" y="3326"/>
            <a:chExt cx="906" cy="1020"/>
          </a:xfrm>
        </p:grpSpPr>
        <p:sp>
          <p:nvSpPr>
            <p:cNvPr id="31" name="圆角矩形 30"/>
            <p:cNvSpPr/>
            <p:nvPr/>
          </p:nvSpPr>
          <p:spPr>
            <a:xfrm>
              <a:off x="6606" y="3326"/>
              <a:ext cx="907" cy="102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  <a:p>
              <a:pPr algn="ctr"/>
              <a:r>
                <a:rPr lang="en-US" altLang="zh-CN" sz="1600" b="1"/>
                <a:t>10</a:t>
              </a:r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6606" y="3836"/>
              <a:ext cx="907" cy="0"/>
            </a:xfrm>
            <a:prstGeom prst="line">
              <a:avLst/>
            </a:prstGeom>
            <a:ln w="28575" cmpd="thickThin">
              <a:solidFill>
                <a:schemeClr val="tx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1804035" y="3796665"/>
            <a:ext cx="575310" cy="647700"/>
            <a:chOff x="6606" y="3326"/>
            <a:chExt cx="906" cy="1020"/>
          </a:xfrm>
        </p:grpSpPr>
        <p:sp>
          <p:nvSpPr>
            <p:cNvPr id="28" name="圆角矩形 27"/>
            <p:cNvSpPr/>
            <p:nvPr/>
          </p:nvSpPr>
          <p:spPr>
            <a:xfrm>
              <a:off x="6606" y="3326"/>
              <a:ext cx="907" cy="102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  <a:p>
              <a:pPr algn="ctr"/>
              <a:r>
                <a:rPr lang="en-US" altLang="zh-CN" sz="1600" b="1"/>
                <a:t>8</a:t>
              </a: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6606" y="3836"/>
              <a:ext cx="907" cy="0"/>
            </a:xfrm>
            <a:prstGeom prst="line">
              <a:avLst/>
            </a:prstGeom>
            <a:ln w="28575" cmpd="thickThin">
              <a:solidFill>
                <a:schemeClr val="tx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组合 32"/>
          <p:cNvGrpSpPr/>
          <p:nvPr/>
        </p:nvGrpSpPr>
        <p:grpSpPr>
          <a:xfrm>
            <a:off x="1483360" y="2112010"/>
            <a:ext cx="575310" cy="647700"/>
            <a:chOff x="6606" y="3326"/>
            <a:chExt cx="906" cy="1020"/>
          </a:xfrm>
        </p:grpSpPr>
        <p:sp>
          <p:nvSpPr>
            <p:cNvPr id="34" name="圆角矩形 33"/>
            <p:cNvSpPr/>
            <p:nvPr/>
          </p:nvSpPr>
          <p:spPr>
            <a:xfrm>
              <a:off x="6606" y="3326"/>
              <a:ext cx="907" cy="102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6606" y="3836"/>
              <a:ext cx="907" cy="0"/>
            </a:xfrm>
            <a:prstGeom prst="line">
              <a:avLst/>
            </a:prstGeom>
            <a:ln w="28575" cmpd="thickThin">
              <a:solidFill>
                <a:schemeClr val="tx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/>
        </p:nvGrpSpPr>
        <p:grpSpPr>
          <a:xfrm>
            <a:off x="2736850" y="3011805"/>
            <a:ext cx="575310" cy="647700"/>
            <a:chOff x="6606" y="3326"/>
            <a:chExt cx="906" cy="1020"/>
          </a:xfrm>
        </p:grpSpPr>
        <p:sp>
          <p:nvSpPr>
            <p:cNvPr id="16" name="圆角矩形 15"/>
            <p:cNvSpPr/>
            <p:nvPr/>
          </p:nvSpPr>
          <p:spPr>
            <a:xfrm>
              <a:off x="6606" y="3326"/>
              <a:ext cx="907" cy="102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  <a:p>
              <a:pPr algn="ctr"/>
              <a:r>
                <a:rPr lang="en-US" altLang="zh-CN" sz="1600" b="1"/>
                <a:t>18</a:t>
              </a: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6606" y="3836"/>
              <a:ext cx="907" cy="0"/>
            </a:xfrm>
            <a:prstGeom prst="line">
              <a:avLst/>
            </a:prstGeom>
            <a:ln w="28575" cmpd="thickThin">
              <a:solidFill>
                <a:schemeClr val="tx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4194810" y="2112010"/>
            <a:ext cx="575310" cy="647700"/>
            <a:chOff x="6606" y="3326"/>
            <a:chExt cx="906" cy="1020"/>
          </a:xfrm>
        </p:grpSpPr>
        <p:sp>
          <p:nvSpPr>
            <p:cNvPr id="2" name="圆角矩形 1"/>
            <p:cNvSpPr/>
            <p:nvPr/>
          </p:nvSpPr>
          <p:spPr>
            <a:xfrm>
              <a:off x="6606" y="3326"/>
              <a:ext cx="907" cy="102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  <a:p>
              <a:pPr algn="ctr"/>
              <a:r>
                <a:rPr lang="en-US" altLang="zh-CN" sz="1600"/>
                <a:t>23</a:t>
              </a: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606" y="3836"/>
              <a:ext cx="907" cy="0"/>
            </a:xfrm>
            <a:prstGeom prst="line">
              <a:avLst/>
            </a:prstGeom>
            <a:ln w="28575" cmpd="thickThin">
              <a:solidFill>
                <a:schemeClr val="tx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object 4"/>
          <p:cNvSpPr txBox="1"/>
          <p:nvPr/>
        </p:nvSpPr>
        <p:spPr>
          <a:xfrm>
            <a:off x="1570238" y="2199012"/>
            <a:ext cx="488706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6731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DNHTNS+TimesNewRomanPS-BoldMT" panose="02020803070505020304"/>
                <a:cs typeface="DNHTNS+TimesNewRomanPS-BoldMT" panose="02020803070505020304"/>
              </a:rPr>
              <a:t>int</a:t>
            </a:r>
          </a:p>
          <a:p>
            <a:pPr marL="0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DNHTNS+TimesNewRomanPS-BoldMT" panose="02020803070505020304"/>
                <a:cs typeface="DNHTNS+TimesNewRomanPS-BoldMT" panose="02020803070505020304"/>
              </a:rPr>
              <a:t>max</a:t>
            </a:r>
          </a:p>
        </p:txBody>
      </p:sp>
      <p:sp>
        <p:nvSpPr>
          <p:cNvPr id="24" name="object 5"/>
          <p:cNvSpPr txBox="1"/>
          <p:nvPr/>
        </p:nvSpPr>
        <p:spPr>
          <a:xfrm>
            <a:off x="4194855" y="2226378"/>
            <a:ext cx="700333" cy="249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DNHTNS+TimesNewRomanPS-BoldMT" panose="02020803070505020304"/>
                <a:cs typeface="DNHTNS+TimesNewRomanPS-BoldMT" panose="02020803070505020304"/>
              </a:rPr>
              <a:t>[17,19]</a:t>
            </a:r>
          </a:p>
        </p:txBody>
      </p:sp>
      <p:sp>
        <p:nvSpPr>
          <p:cNvPr id="25" name="object 6"/>
          <p:cNvSpPr txBox="1"/>
          <p:nvPr/>
        </p:nvSpPr>
        <p:spPr>
          <a:xfrm>
            <a:off x="2805649" y="3061067"/>
            <a:ext cx="602595" cy="249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 spc="-17">
                <a:solidFill>
                  <a:srgbClr val="000000"/>
                </a:solidFill>
                <a:latin typeface="DNHTNS+TimesNewRomanPS-BoldMT" panose="02020803070505020304"/>
                <a:cs typeface="DNHTNS+TimesNewRomanPS-BoldMT" panose="02020803070505020304"/>
              </a:rPr>
              <a:t>[5,11]</a:t>
            </a:r>
          </a:p>
        </p:txBody>
      </p:sp>
      <p:sp>
        <p:nvSpPr>
          <p:cNvPr id="26" name="object 7"/>
          <p:cNvSpPr txBox="1"/>
          <p:nvPr/>
        </p:nvSpPr>
        <p:spPr>
          <a:xfrm>
            <a:off x="5607427" y="3061067"/>
            <a:ext cx="700333" cy="249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DNHTNS+TimesNewRomanPS-BoldMT" panose="02020803070505020304"/>
                <a:cs typeface="DNHTNS+TimesNewRomanPS-BoldMT" panose="02020803070505020304"/>
              </a:rPr>
              <a:t>[21,23]</a:t>
            </a:r>
          </a:p>
        </p:txBody>
      </p:sp>
      <p:sp>
        <p:nvSpPr>
          <p:cNvPr id="36" name="object 8"/>
          <p:cNvSpPr txBox="1"/>
          <p:nvPr/>
        </p:nvSpPr>
        <p:spPr>
          <a:xfrm>
            <a:off x="1875177" y="3874822"/>
            <a:ext cx="504932" cy="249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DNHTNS+TimesNewRomanPS-BoldMT" panose="02020803070505020304"/>
                <a:cs typeface="DNHTNS+TimesNewRomanPS-BoldMT" panose="02020803070505020304"/>
              </a:rPr>
              <a:t>[4,8]</a:t>
            </a:r>
          </a:p>
        </p:txBody>
      </p:sp>
      <p:sp>
        <p:nvSpPr>
          <p:cNvPr id="37" name="object 9"/>
          <p:cNvSpPr txBox="1"/>
          <p:nvPr/>
        </p:nvSpPr>
        <p:spPr>
          <a:xfrm>
            <a:off x="3709400" y="3874912"/>
            <a:ext cx="700333" cy="249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DNHTNS+TimesNewRomanPS-BoldMT" panose="02020803070505020304"/>
                <a:cs typeface="DNHTNS+TimesNewRomanPS-BoldMT" panose="02020803070505020304"/>
              </a:rPr>
              <a:t>[15,18]</a:t>
            </a:r>
          </a:p>
        </p:txBody>
      </p:sp>
      <p:sp>
        <p:nvSpPr>
          <p:cNvPr id="38" name="object 10"/>
          <p:cNvSpPr txBox="1"/>
          <p:nvPr/>
        </p:nvSpPr>
        <p:spPr>
          <a:xfrm>
            <a:off x="2905147" y="4682168"/>
            <a:ext cx="602690" cy="249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DNHTNS+TimesNewRomanPS-BoldMT" panose="02020803070505020304"/>
                <a:cs typeface="DNHTNS+TimesNewRomanPS-BoldMT" panose="02020803070505020304"/>
              </a:rPr>
              <a:t>[7,10]</a:t>
            </a:r>
          </a:p>
        </p:txBody>
      </p:sp>
      <p:cxnSp>
        <p:nvCxnSpPr>
          <p:cNvPr id="39" name="直接连接符 38"/>
          <p:cNvCxnSpPr>
            <a:stCxn id="24" idx="1"/>
          </p:cNvCxnSpPr>
          <p:nvPr/>
        </p:nvCxnSpPr>
        <p:spPr>
          <a:xfrm flipH="1">
            <a:off x="2987675" y="2350770"/>
            <a:ext cx="1207135" cy="6457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endCxn id="19" idx="0"/>
          </p:cNvCxnSpPr>
          <p:nvPr/>
        </p:nvCxnSpPr>
        <p:spPr>
          <a:xfrm>
            <a:off x="4787900" y="2348865"/>
            <a:ext cx="1108075" cy="591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16" idx="1"/>
            <a:endCxn id="28" idx="0"/>
          </p:cNvCxnSpPr>
          <p:nvPr/>
        </p:nvCxnSpPr>
        <p:spPr>
          <a:xfrm flipH="1">
            <a:off x="2092325" y="3335655"/>
            <a:ext cx="644525" cy="4610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3275965" y="3284855"/>
            <a:ext cx="720090" cy="5041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37" idx="1"/>
            <a:endCxn id="31" idx="0"/>
          </p:cNvCxnSpPr>
          <p:nvPr/>
        </p:nvCxnSpPr>
        <p:spPr>
          <a:xfrm flipH="1">
            <a:off x="3120390" y="3999230"/>
            <a:ext cx="589280" cy="6076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4053205" y="4508500"/>
            <a:ext cx="16567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Note that: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3955415" y="5081270"/>
            <a:ext cx="19151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x-&gt;max = max</a:t>
            </a:r>
          </a:p>
        </p:txBody>
      </p:sp>
      <p:sp>
        <p:nvSpPr>
          <p:cNvPr id="46" name="左大括号 45"/>
          <p:cNvSpPr/>
          <p:nvPr/>
        </p:nvSpPr>
        <p:spPr>
          <a:xfrm>
            <a:off x="5870575" y="4051300"/>
            <a:ext cx="576580" cy="240601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6447155" y="3907790"/>
            <a:ext cx="1314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x-&gt;high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6209030" y="4956810"/>
            <a:ext cx="21316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x-&gt;left-&gt;max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6209030" y="5935345"/>
            <a:ext cx="24580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x-&gt;right-&gt;max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1"/>
          <p:cNvSpPr/>
          <p:nvPr/>
        </p:nvSpPr>
        <p:spPr>
          <a:xfrm>
            <a:off x="662570" y="496621"/>
            <a:ext cx="7819096" cy="586432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08293" y="1065018"/>
            <a:ext cx="4652093" cy="408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185"/>
              </a:lnSpc>
              <a:spcBef>
                <a:spcPct val="0"/>
              </a:spcBef>
              <a:spcAft>
                <a:spcPct val="0"/>
              </a:spcAft>
            </a:pPr>
            <a:r>
              <a:rPr sz="265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D </a:t>
            </a:r>
            <a:r>
              <a:rPr sz="214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YNAMIC</a:t>
            </a:r>
            <a:r>
              <a:rPr sz="2140" b="1" spc="-1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65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O </a:t>
            </a:r>
            <a:r>
              <a:rPr sz="214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RDER </a:t>
            </a:r>
            <a:r>
              <a:rPr sz="265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S</a:t>
            </a:r>
            <a:r>
              <a:rPr sz="2140" b="1" spc="-26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TATISTICS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71842" y="1615028"/>
            <a:ext cx="6159809" cy="645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55245" marR="0">
              <a:lnSpc>
                <a:spcPts val="2360"/>
              </a:lnSpc>
              <a:spcBef>
                <a:spcPct val="0"/>
              </a:spcBef>
              <a:spcAft>
                <a:spcPct val="0"/>
              </a:spcAft>
            </a:pPr>
            <a:r>
              <a:rPr sz="1965" spc="-54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We</a:t>
            </a:r>
            <a:r>
              <a:rPr sz="1965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ve seen algorithms for finding the ith element of</a:t>
            </a:r>
          </a:p>
          <a:p>
            <a:pPr marL="0" marR="0">
              <a:lnSpc>
                <a:spcPts val="2360"/>
              </a:lnSpc>
              <a:spcBef>
                <a:spcPts val="65"/>
              </a:spcBef>
              <a:spcAft>
                <a:spcPct val="0"/>
              </a:spcAft>
            </a:pP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an</a:t>
            </a:r>
            <a:r>
              <a:rPr sz="1965" spc="-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unordered set in </a:t>
            </a:r>
            <a:r>
              <a:rPr sz="1965">
                <a:solidFill>
                  <a:srgbClr val="FF0000"/>
                </a:solidFill>
                <a:latin typeface="Century" panose="02040604050505020304"/>
                <a:cs typeface="Century" panose="02040604050505020304"/>
              </a:rPr>
              <a:t>O(n)</a:t>
            </a:r>
            <a:r>
              <a:rPr sz="1965" spc="-16">
                <a:solidFill>
                  <a:srgbClr val="FF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time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71834" y="2306366"/>
            <a:ext cx="6278785" cy="9403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360"/>
              </a:lnSpc>
              <a:spcBef>
                <a:spcPct val="0"/>
              </a:spcBef>
              <a:spcAft>
                <a:spcPct val="0"/>
              </a:spcAft>
            </a:pPr>
            <a:r>
              <a:rPr sz="1965" spc="-10">
                <a:solidFill>
                  <a:srgbClr val="FF0000"/>
                </a:solidFill>
                <a:latin typeface="Century" panose="02040604050505020304"/>
                <a:cs typeface="Century" panose="02040604050505020304"/>
              </a:rPr>
              <a:t>OS-Tree(order</a:t>
            </a:r>
            <a:r>
              <a:rPr sz="1965" spc="21">
                <a:solidFill>
                  <a:srgbClr val="FF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>
                <a:solidFill>
                  <a:srgbClr val="FF0000"/>
                </a:solidFill>
                <a:latin typeface="Century" panose="02040604050505020304"/>
                <a:cs typeface="Century" panose="02040604050505020304"/>
              </a:rPr>
              <a:t>statistic</a:t>
            </a:r>
            <a:r>
              <a:rPr sz="1965" spc="11">
                <a:solidFill>
                  <a:srgbClr val="FF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>
                <a:solidFill>
                  <a:srgbClr val="FF0000"/>
                </a:solidFill>
                <a:latin typeface="Century" panose="02040604050505020304"/>
                <a:cs typeface="Century" panose="02040604050505020304"/>
              </a:rPr>
              <a:t>tree) </a:t>
            </a:r>
            <a:r>
              <a:rPr sz="1965" spc="-11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T:</a:t>
            </a:r>
            <a:r>
              <a:rPr sz="1965" spc="116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a structure</a:t>
            </a:r>
            <a:r>
              <a:rPr sz="1965" spc="12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to support</a:t>
            </a:r>
          </a:p>
          <a:p>
            <a:pPr marL="0" marR="0">
              <a:lnSpc>
                <a:spcPts val="2360"/>
              </a:lnSpc>
              <a:spcBef>
                <a:spcPts val="35"/>
              </a:spcBef>
              <a:spcAft>
                <a:spcPct val="0"/>
              </a:spcAft>
            </a:pP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finding</a:t>
            </a:r>
            <a:r>
              <a:rPr sz="1965" spc="-14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the ith element of</a:t>
            </a:r>
            <a:r>
              <a:rPr sz="1965" spc="-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a</a:t>
            </a:r>
            <a:r>
              <a:rPr sz="1965" spc="-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dynamic set in</a:t>
            </a:r>
            <a:r>
              <a:rPr sz="1965" spc="-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>
                <a:solidFill>
                  <a:srgbClr val="FF0000"/>
                </a:solidFill>
                <a:latin typeface="Century" panose="02040604050505020304"/>
                <a:cs typeface="Century" panose="02040604050505020304"/>
              </a:rPr>
              <a:t>O(lg n)</a:t>
            </a:r>
          </a:p>
          <a:p>
            <a:pPr marL="0" marR="0">
              <a:lnSpc>
                <a:spcPts val="2360"/>
              </a:lnSpc>
              <a:spcBef>
                <a:spcPts val="30"/>
              </a:spcBef>
              <a:spcAft>
                <a:spcPct val="0"/>
              </a:spcAft>
            </a:pP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time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39327" y="3309817"/>
            <a:ext cx="6002088" cy="6367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360"/>
              </a:lnSpc>
              <a:spcBef>
                <a:spcPct val="0"/>
              </a:spcBef>
              <a:spcAft>
                <a:spcPct val="0"/>
              </a:spcAft>
            </a:pP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Support standard</a:t>
            </a:r>
            <a:r>
              <a:rPr sz="1965" spc="14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dynamic set operations (Insert(),</a:t>
            </a:r>
          </a:p>
          <a:p>
            <a:pPr marL="0" marR="0">
              <a:lnSpc>
                <a:spcPts val="2360"/>
              </a:lnSpc>
              <a:spcBef>
                <a:spcPts val="35"/>
              </a:spcBef>
              <a:spcAft>
                <a:spcPct val="0"/>
              </a:spcAft>
            </a:pP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Delete(),</a:t>
            </a:r>
            <a:r>
              <a:rPr sz="1965" spc="-1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Min(), Max(), Succ(), Pred())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839339" y="3999200"/>
            <a:ext cx="5308031" cy="7097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360"/>
              </a:lnSpc>
              <a:spcBef>
                <a:spcPct val="0"/>
              </a:spcBef>
              <a:spcAft>
                <a:spcPct val="0"/>
              </a:spcAft>
            </a:pP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Also support</a:t>
            </a:r>
            <a:r>
              <a:rPr sz="1965" spc="14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these order statistic</a:t>
            </a:r>
            <a:r>
              <a:rPr sz="1965" spc="14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operations:</a:t>
            </a:r>
          </a:p>
          <a:p>
            <a:pPr marL="368300" marR="0">
              <a:lnSpc>
                <a:spcPts val="2360"/>
              </a:lnSpc>
              <a:spcBef>
                <a:spcPts val="565"/>
              </a:spcBef>
              <a:spcAft>
                <a:spcPct val="0"/>
              </a:spcAft>
            </a:pP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void OS-Select(root,</a:t>
            </a:r>
            <a:r>
              <a:rPr sz="1965" spc="1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i);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207489" y="4729635"/>
            <a:ext cx="1951934" cy="332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360"/>
              </a:lnSpc>
              <a:spcBef>
                <a:spcPct val="0"/>
              </a:spcBef>
              <a:spcAft>
                <a:spcPct val="0"/>
              </a:spcAft>
            </a:pP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int</a:t>
            </a:r>
            <a:r>
              <a:rPr sz="1965" spc="-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OS-Rank(x);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1"/>
          <p:cNvSpPr/>
          <p:nvPr/>
        </p:nvSpPr>
        <p:spPr>
          <a:xfrm>
            <a:off x="662570" y="496621"/>
            <a:ext cx="7819096" cy="586432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29795" y="1248767"/>
            <a:ext cx="2748094" cy="408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185"/>
              </a:lnSpc>
              <a:spcBef>
                <a:spcPct val="0"/>
              </a:spcBef>
              <a:spcAft>
                <a:spcPct val="0"/>
              </a:spcAft>
            </a:pPr>
            <a:r>
              <a:rPr sz="2650" b="1" spc="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I</a:t>
            </a:r>
            <a:r>
              <a:rPr sz="2140" b="1" spc="-4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NTERVAL</a:t>
            </a:r>
            <a:r>
              <a:rPr sz="2140" b="1" spc="-16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65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T</a:t>
            </a:r>
            <a:r>
              <a:rPr sz="2650" b="1" spc="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14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REES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51987" y="1884787"/>
            <a:ext cx="3632808" cy="288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360"/>
              </a:lnSpc>
              <a:spcBef>
                <a:spcPct val="0"/>
              </a:spcBef>
              <a:spcAft>
                <a:spcPct val="0"/>
              </a:spcAft>
            </a:pPr>
            <a:r>
              <a:rPr sz="1965" spc="59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65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Following</a:t>
            </a:r>
            <a:r>
              <a:rPr sz="1965" spc="-10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the methodology: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45203" y="2270067"/>
            <a:ext cx="3479338" cy="293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050"/>
              </a:lnSpc>
              <a:spcBef>
                <a:spcPct val="0"/>
              </a:spcBef>
              <a:spcAft>
                <a:spcPct val="0"/>
              </a:spcAft>
            </a:pP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•</a:t>
            </a:r>
            <a:r>
              <a:rPr sz="1710" spc="46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Pick underlying data structure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45204" y="2583178"/>
            <a:ext cx="5465863" cy="119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222250" marR="0">
              <a:lnSpc>
                <a:spcPts val="1850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•</a:t>
            </a:r>
            <a:r>
              <a:rPr sz="1540" spc="-1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54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Red-black trees will store intervals, keyed</a:t>
            </a:r>
            <a:r>
              <a:rPr sz="1540" spc="-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54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on i→low</a:t>
            </a:r>
          </a:p>
          <a:p>
            <a:pPr marL="0" marR="0">
              <a:lnSpc>
                <a:spcPts val="2050"/>
              </a:lnSpc>
              <a:spcBef>
                <a:spcPts val="440"/>
              </a:spcBef>
              <a:spcAft>
                <a:spcPct val="0"/>
              </a:spcAft>
            </a:pP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•</a:t>
            </a:r>
            <a:r>
              <a:rPr sz="1710" spc="46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Decide</a:t>
            </a:r>
            <a:r>
              <a:rPr sz="1710" spc="-23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what additional information</a:t>
            </a:r>
            <a:r>
              <a:rPr sz="1710" spc="-13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to</a:t>
            </a:r>
            <a:r>
              <a:rPr sz="1710" spc="-13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store</a:t>
            </a:r>
          </a:p>
          <a:p>
            <a:pPr marL="222250" marR="0">
              <a:lnSpc>
                <a:spcPts val="1850"/>
              </a:lnSpc>
              <a:spcBef>
                <a:spcPts val="41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•</a:t>
            </a:r>
            <a:r>
              <a:rPr sz="1540" spc="-12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54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Store the maximum</a:t>
            </a:r>
            <a:r>
              <a:rPr sz="1540" spc="-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54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endpoint in the subtree rooted at</a:t>
            </a:r>
            <a:r>
              <a:rPr sz="1540" spc="-1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54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i</a:t>
            </a:r>
          </a:p>
          <a:p>
            <a:pPr marL="0" marR="0">
              <a:lnSpc>
                <a:spcPts val="2050"/>
              </a:lnSpc>
              <a:spcBef>
                <a:spcPts val="445"/>
              </a:spcBef>
              <a:spcAft>
                <a:spcPct val="0"/>
              </a:spcAft>
            </a:pP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•</a:t>
            </a:r>
            <a:r>
              <a:rPr sz="1710" spc="46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Figure out how to</a:t>
            </a:r>
            <a:r>
              <a:rPr sz="1710" spc="-13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maintain the information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067396" y="3802306"/>
            <a:ext cx="4394016" cy="5137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850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•</a:t>
            </a:r>
            <a:r>
              <a:rPr sz="1540" spc="-1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54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How would we maintain max field for a BST?</a:t>
            </a:r>
          </a:p>
          <a:p>
            <a:pPr marL="0" marR="0">
              <a:lnSpc>
                <a:spcPts val="1850"/>
              </a:lnSpc>
              <a:spcBef>
                <a:spcPts val="45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•</a:t>
            </a:r>
            <a:r>
              <a:rPr sz="1540" spc="-1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54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What</a:t>
            </a:r>
            <a:r>
              <a:rPr sz="154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sz="154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s different?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845204" y="4379269"/>
            <a:ext cx="3943847" cy="293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050"/>
              </a:lnSpc>
              <a:spcBef>
                <a:spcPct val="0"/>
              </a:spcBef>
              <a:spcAft>
                <a:spcPct val="0"/>
              </a:spcAft>
            </a:pP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•</a:t>
            </a:r>
            <a:r>
              <a:rPr sz="1710" spc="468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Develop</a:t>
            </a:r>
            <a:r>
              <a:rPr sz="1710" spc="-24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the desired new operations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bject 1"/>
          <p:cNvSpPr/>
          <p:nvPr/>
        </p:nvSpPr>
        <p:spPr>
          <a:xfrm>
            <a:off x="662570" y="496621"/>
            <a:ext cx="7819096" cy="586432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27" name="圆角矩形 26"/>
          <p:cNvSpPr/>
          <p:nvPr/>
        </p:nvSpPr>
        <p:spPr>
          <a:xfrm>
            <a:off x="7583170" y="3317240"/>
            <a:ext cx="575945" cy="5041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6736715" y="3317240"/>
            <a:ext cx="575945" cy="5041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7112000" y="2656840"/>
            <a:ext cx="575945" cy="5041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6031865" y="2646680"/>
            <a:ext cx="575945" cy="5041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6536055" y="1998980"/>
            <a:ext cx="575945" cy="5041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2430780" y="2715260"/>
            <a:ext cx="575945" cy="5041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1854835" y="3340735"/>
            <a:ext cx="575945" cy="5041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1076325" y="3354070"/>
            <a:ext cx="575945" cy="5041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1440180" y="2682875"/>
            <a:ext cx="575945" cy="5041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1979930" y="1988820"/>
            <a:ext cx="575945" cy="5041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object 3"/>
          <p:cNvSpPr txBox="1"/>
          <p:nvPr/>
        </p:nvSpPr>
        <p:spPr>
          <a:xfrm>
            <a:off x="1329795" y="1248767"/>
            <a:ext cx="2748094" cy="408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185"/>
              </a:lnSpc>
              <a:spcBef>
                <a:spcPct val="0"/>
              </a:spcBef>
              <a:spcAft>
                <a:spcPct val="0"/>
              </a:spcAft>
            </a:pPr>
            <a:r>
              <a:rPr sz="2650" b="1" spc="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I</a:t>
            </a:r>
            <a:r>
              <a:rPr sz="2140" b="1" spc="-4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NTERVAL</a:t>
            </a:r>
            <a:r>
              <a:rPr sz="2140" b="1" spc="-16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65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T</a:t>
            </a:r>
            <a:r>
              <a:rPr sz="2650" b="1" spc="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14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REES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15920" y="2032856"/>
            <a:ext cx="700333" cy="4360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 spc="-15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[11,35]</a:t>
            </a:r>
          </a:p>
          <a:p>
            <a:pPr marL="172085" marR="0">
              <a:lnSpc>
                <a:spcPts val="1470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35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608034" y="2032856"/>
            <a:ext cx="602690" cy="4360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[6,20]</a:t>
            </a:r>
          </a:p>
          <a:p>
            <a:pPr marL="83185" marR="0">
              <a:lnSpc>
                <a:spcPts val="1470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???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837125" y="2286332"/>
            <a:ext cx="1324745" cy="249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rightRotate(y)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93996" y="2754899"/>
            <a:ext cx="602690" cy="431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[6,20]</a:t>
            </a:r>
          </a:p>
          <a:p>
            <a:pPr marL="132715" marR="0">
              <a:lnSpc>
                <a:spcPts val="143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20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102815" y="2683106"/>
            <a:ext cx="700333" cy="431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 spc="-15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[11,35]</a:t>
            </a:r>
          </a:p>
          <a:p>
            <a:pPr marL="123825" marR="0">
              <a:lnSpc>
                <a:spcPts val="143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???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681188" y="2715065"/>
            <a:ext cx="325796" cy="445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…</a:t>
            </a:r>
          </a:p>
          <a:p>
            <a:pPr marL="0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3</a:t>
            </a:r>
            <a:r>
              <a:rPr lang="en-US" sz="1540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5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184144" y="2715046"/>
            <a:ext cx="423534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28575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…</a:t>
            </a:r>
          </a:p>
          <a:p>
            <a:pPr marL="0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???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912696" y="3068215"/>
            <a:ext cx="1183161" cy="249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leftRotate(x)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01432" y="3366664"/>
            <a:ext cx="325796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…</a:t>
            </a:r>
          </a:p>
          <a:p>
            <a:pPr marL="0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14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047205" y="3366664"/>
            <a:ext cx="325796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…</a:t>
            </a:r>
          </a:p>
          <a:p>
            <a:pPr marL="0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19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889180" y="3354270"/>
            <a:ext cx="423534" cy="477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28575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…</a:t>
            </a:r>
          </a:p>
          <a:p>
            <a:pPr marL="0" marR="0">
              <a:lnSpc>
                <a:spcPts val="1705"/>
              </a:lnSpc>
              <a:spcBef>
                <a:spcPts val="9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???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735598" y="3366664"/>
            <a:ext cx="423534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28575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…</a:t>
            </a:r>
          </a:p>
          <a:p>
            <a:pPr marL="0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???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551987" y="4229864"/>
            <a:ext cx="5559846" cy="332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360"/>
              </a:lnSpc>
              <a:spcBef>
                <a:spcPct val="0"/>
              </a:spcBef>
              <a:spcAft>
                <a:spcPct val="0"/>
              </a:spcAft>
            </a:pP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What</a:t>
            </a:r>
            <a:r>
              <a:rPr sz="1965" spc="-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are the new max values for the subtrees?</a:t>
            </a:r>
          </a:p>
        </p:txBody>
      </p:sp>
      <p:cxnSp>
        <p:nvCxnSpPr>
          <p:cNvPr id="28" name="直接连接符 27"/>
          <p:cNvCxnSpPr>
            <a:stCxn id="18" idx="1"/>
            <a:endCxn id="19" idx="0"/>
          </p:cNvCxnSpPr>
          <p:nvPr/>
        </p:nvCxnSpPr>
        <p:spPr>
          <a:xfrm flipH="1">
            <a:off x="1728470" y="2240915"/>
            <a:ext cx="251460" cy="441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8" idx="3"/>
            <a:endCxn id="20" idx="0"/>
          </p:cNvCxnSpPr>
          <p:nvPr/>
        </p:nvCxnSpPr>
        <p:spPr>
          <a:xfrm>
            <a:off x="2555875" y="2240915"/>
            <a:ext cx="163195" cy="4743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9" idx="1"/>
            <a:endCxn id="21" idx="0"/>
          </p:cNvCxnSpPr>
          <p:nvPr/>
        </p:nvCxnSpPr>
        <p:spPr>
          <a:xfrm flipH="1">
            <a:off x="1364615" y="2934970"/>
            <a:ext cx="75565" cy="419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9" idx="3"/>
            <a:endCxn id="22" idx="0"/>
          </p:cNvCxnSpPr>
          <p:nvPr/>
        </p:nvCxnSpPr>
        <p:spPr>
          <a:xfrm>
            <a:off x="2016125" y="2934970"/>
            <a:ext cx="127000" cy="4057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23" idx="1"/>
            <a:endCxn id="24" idx="0"/>
          </p:cNvCxnSpPr>
          <p:nvPr/>
        </p:nvCxnSpPr>
        <p:spPr>
          <a:xfrm flipH="1">
            <a:off x="6320155" y="2251075"/>
            <a:ext cx="215900" cy="3956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23" idx="3"/>
            <a:endCxn id="25" idx="0"/>
          </p:cNvCxnSpPr>
          <p:nvPr/>
        </p:nvCxnSpPr>
        <p:spPr>
          <a:xfrm>
            <a:off x="7112000" y="2251075"/>
            <a:ext cx="288290" cy="4057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25" idx="1"/>
            <a:endCxn id="26" idx="0"/>
          </p:cNvCxnSpPr>
          <p:nvPr/>
        </p:nvCxnSpPr>
        <p:spPr>
          <a:xfrm flipH="1">
            <a:off x="7025005" y="2908935"/>
            <a:ext cx="86995" cy="4083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25" idx="3"/>
            <a:endCxn id="27" idx="0"/>
          </p:cNvCxnSpPr>
          <p:nvPr/>
        </p:nvCxnSpPr>
        <p:spPr>
          <a:xfrm>
            <a:off x="7687945" y="2908935"/>
            <a:ext cx="183515" cy="4083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3610610" y="2617470"/>
            <a:ext cx="1825625" cy="196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H="1" flipV="1">
            <a:off x="3556635" y="2969895"/>
            <a:ext cx="1933575" cy="12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2261235" y="1697990"/>
            <a:ext cx="6350" cy="2908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6820535" y="1686560"/>
            <a:ext cx="6350" cy="2908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bject 1"/>
          <p:cNvSpPr/>
          <p:nvPr/>
        </p:nvSpPr>
        <p:spPr>
          <a:xfrm>
            <a:off x="662570" y="261036"/>
            <a:ext cx="7819096" cy="586432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29795" y="1248767"/>
            <a:ext cx="2748094" cy="408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185"/>
              </a:lnSpc>
              <a:spcBef>
                <a:spcPct val="0"/>
              </a:spcBef>
              <a:spcAft>
                <a:spcPct val="0"/>
              </a:spcAft>
            </a:pPr>
            <a:r>
              <a:rPr sz="2650" b="1" spc="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I</a:t>
            </a:r>
            <a:r>
              <a:rPr sz="2140" b="1" spc="-4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NTERVAL</a:t>
            </a:r>
            <a:r>
              <a:rPr sz="2140" b="1" spc="-16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65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T</a:t>
            </a:r>
            <a:r>
              <a:rPr sz="2650" b="1" spc="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14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REES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551987" y="4229864"/>
            <a:ext cx="5559846" cy="6856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360"/>
              </a:lnSpc>
              <a:spcBef>
                <a:spcPct val="0"/>
              </a:spcBef>
              <a:spcAft>
                <a:spcPct val="0"/>
              </a:spcAft>
            </a:pP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What</a:t>
            </a:r>
            <a:r>
              <a:rPr sz="1965" spc="-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are the new max values for the subtrees?</a:t>
            </a:r>
          </a:p>
          <a:p>
            <a:pPr marL="0" marR="0">
              <a:lnSpc>
                <a:spcPts val="2360"/>
              </a:lnSpc>
              <a:spcBef>
                <a:spcPts val="375"/>
              </a:spcBef>
              <a:spcAft>
                <a:spcPct val="0"/>
              </a:spcAft>
            </a:pP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A: Unchanged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551988" y="4951827"/>
            <a:ext cx="4977250" cy="332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360"/>
              </a:lnSpc>
              <a:spcBef>
                <a:spcPct val="0"/>
              </a:spcBef>
              <a:spcAft>
                <a:spcPct val="0"/>
              </a:spcAft>
            </a:pP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What</a:t>
            </a:r>
            <a:r>
              <a:rPr sz="1965" spc="-12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are the new max values for x and y?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7583170" y="3317240"/>
            <a:ext cx="575945" cy="5041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6736715" y="3317240"/>
            <a:ext cx="575945" cy="5041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7112000" y="2656840"/>
            <a:ext cx="575945" cy="5041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6031865" y="2646680"/>
            <a:ext cx="575945" cy="5041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6536055" y="1998980"/>
            <a:ext cx="575945" cy="5041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2430780" y="2715260"/>
            <a:ext cx="575945" cy="5041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1854835" y="3340735"/>
            <a:ext cx="575945" cy="5041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1076325" y="3354070"/>
            <a:ext cx="575945" cy="5041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1440180" y="2682875"/>
            <a:ext cx="575945" cy="5041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1979930" y="1988820"/>
            <a:ext cx="575945" cy="5041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object 4"/>
          <p:cNvSpPr txBox="1"/>
          <p:nvPr/>
        </p:nvSpPr>
        <p:spPr>
          <a:xfrm>
            <a:off x="2015920" y="2032856"/>
            <a:ext cx="700333" cy="4360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 spc="-15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[11,35]</a:t>
            </a:r>
          </a:p>
          <a:p>
            <a:pPr marL="172085" marR="0">
              <a:lnSpc>
                <a:spcPts val="1470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35</a:t>
            </a:r>
          </a:p>
        </p:txBody>
      </p:sp>
      <p:sp>
        <p:nvSpPr>
          <p:cNvPr id="29" name="object 5"/>
          <p:cNvSpPr txBox="1"/>
          <p:nvPr/>
        </p:nvSpPr>
        <p:spPr>
          <a:xfrm>
            <a:off x="6608034" y="2032856"/>
            <a:ext cx="602690" cy="4360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[6,20]</a:t>
            </a:r>
          </a:p>
          <a:p>
            <a:pPr marL="83185" marR="0">
              <a:lnSpc>
                <a:spcPts val="1470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???</a:t>
            </a:r>
          </a:p>
        </p:txBody>
      </p:sp>
      <p:sp>
        <p:nvSpPr>
          <p:cNvPr id="30" name="object 6"/>
          <p:cNvSpPr txBox="1"/>
          <p:nvPr/>
        </p:nvSpPr>
        <p:spPr>
          <a:xfrm>
            <a:off x="3837125" y="2286332"/>
            <a:ext cx="1324745" cy="249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rightRotate(y)</a:t>
            </a:r>
          </a:p>
        </p:txBody>
      </p:sp>
      <p:sp>
        <p:nvSpPr>
          <p:cNvPr id="31" name="object 7"/>
          <p:cNvSpPr txBox="1"/>
          <p:nvPr/>
        </p:nvSpPr>
        <p:spPr>
          <a:xfrm>
            <a:off x="1493996" y="2754899"/>
            <a:ext cx="602690" cy="431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[6,20]</a:t>
            </a:r>
          </a:p>
          <a:p>
            <a:pPr marL="132715" marR="0">
              <a:lnSpc>
                <a:spcPts val="143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20</a:t>
            </a:r>
          </a:p>
        </p:txBody>
      </p:sp>
      <p:sp>
        <p:nvSpPr>
          <p:cNvPr id="32" name="object 8"/>
          <p:cNvSpPr txBox="1"/>
          <p:nvPr/>
        </p:nvSpPr>
        <p:spPr>
          <a:xfrm>
            <a:off x="7102815" y="2683106"/>
            <a:ext cx="700333" cy="431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 spc="-15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[11,35]</a:t>
            </a:r>
          </a:p>
          <a:p>
            <a:pPr marL="123825" marR="0">
              <a:lnSpc>
                <a:spcPts val="143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???</a:t>
            </a:r>
          </a:p>
        </p:txBody>
      </p:sp>
      <p:sp>
        <p:nvSpPr>
          <p:cNvPr id="33" name="object 9"/>
          <p:cNvSpPr txBox="1"/>
          <p:nvPr/>
        </p:nvSpPr>
        <p:spPr>
          <a:xfrm>
            <a:off x="2681188" y="2715065"/>
            <a:ext cx="325796" cy="445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…</a:t>
            </a:r>
          </a:p>
          <a:p>
            <a:pPr marL="0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3</a:t>
            </a:r>
            <a:r>
              <a:rPr lang="en-US" sz="1540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5</a:t>
            </a:r>
          </a:p>
        </p:txBody>
      </p:sp>
      <p:sp>
        <p:nvSpPr>
          <p:cNvPr id="34" name="object 10"/>
          <p:cNvSpPr txBox="1"/>
          <p:nvPr/>
        </p:nvSpPr>
        <p:spPr>
          <a:xfrm>
            <a:off x="6184144" y="2715046"/>
            <a:ext cx="423534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28575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…</a:t>
            </a:r>
          </a:p>
          <a:p>
            <a:pPr marL="0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???</a:t>
            </a:r>
          </a:p>
        </p:txBody>
      </p:sp>
      <p:sp>
        <p:nvSpPr>
          <p:cNvPr id="35" name="object 11"/>
          <p:cNvSpPr txBox="1"/>
          <p:nvPr/>
        </p:nvSpPr>
        <p:spPr>
          <a:xfrm>
            <a:off x="3912696" y="3068215"/>
            <a:ext cx="1183161" cy="249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leftRotate(x)</a:t>
            </a:r>
          </a:p>
        </p:txBody>
      </p:sp>
      <p:sp>
        <p:nvSpPr>
          <p:cNvPr id="36" name="object 12"/>
          <p:cNvSpPr txBox="1"/>
          <p:nvPr/>
        </p:nvSpPr>
        <p:spPr>
          <a:xfrm>
            <a:off x="1201432" y="3366664"/>
            <a:ext cx="325796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…</a:t>
            </a:r>
          </a:p>
          <a:p>
            <a:pPr marL="0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14</a:t>
            </a:r>
          </a:p>
        </p:txBody>
      </p:sp>
      <p:sp>
        <p:nvSpPr>
          <p:cNvPr id="37" name="object 13"/>
          <p:cNvSpPr txBox="1"/>
          <p:nvPr/>
        </p:nvSpPr>
        <p:spPr>
          <a:xfrm>
            <a:off x="2047205" y="3366664"/>
            <a:ext cx="325796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…</a:t>
            </a:r>
          </a:p>
          <a:p>
            <a:pPr marL="0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19</a:t>
            </a:r>
          </a:p>
        </p:txBody>
      </p:sp>
      <p:sp>
        <p:nvSpPr>
          <p:cNvPr id="38" name="object 14"/>
          <p:cNvSpPr txBox="1"/>
          <p:nvPr/>
        </p:nvSpPr>
        <p:spPr>
          <a:xfrm>
            <a:off x="6889180" y="3354270"/>
            <a:ext cx="423534" cy="448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28575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…</a:t>
            </a:r>
          </a:p>
          <a:p>
            <a:pPr marL="0" marR="0">
              <a:lnSpc>
                <a:spcPts val="1705"/>
              </a:lnSpc>
              <a:spcBef>
                <a:spcPts val="90"/>
              </a:spcBef>
              <a:spcAft>
                <a:spcPct val="0"/>
              </a:spcAft>
            </a:pPr>
            <a:r>
              <a:rPr lang="en-US" sz="1540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 19</a:t>
            </a:r>
          </a:p>
        </p:txBody>
      </p:sp>
      <p:sp>
        <p:nvSpPr>
          <p:cNvPr id="39" name="object 15"/>
          <p:cNvSpPr txBox="1"/>
          <p:nvPr/>
        </p:nvSpPr>
        <p:spPr>
          <a:xfrm>
            <a:off x="7735598" y="3366664"/>
            <a:ext cx="423534" cy="445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28575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…</a:t>
            </a:r>
          </a:p>
          <a:p>
            <a:pPr marL="0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 </a:t>
            </a:r>
            <a:r>
              <a:rPr lang="en-US" sz="1540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35</a:t>
            </a:r>
          </a:p>
        </p:txBody>
      </p:sp>
      <p:cxnSp>
        <p:nvCxnSpPr>
          <p:cNvPr id="40" name="直接连接符 39"/>
          <p:cNvCxnSpPr>
            <a:stCxn id="2" idx="1"/>
            <a:endCxn id="19" idx="0"/>
          </p:cNvCxnSpPr>
          <p:nvPr/>
        </p:nvCxnSpPr>
        <p:spPr>
          <a:xfrm flipH="1">
            <a:off x="1728470" y="2240915"/>
            <a:ext cx="251460" cy="441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2" idx="3"/>
            <a:endCxn id="20" idx="0"/>
          </p:cNvCxnSpPr>
          <p:nvPr/>
        </p:nvCxnSpPr>
        <p:spPr>
          <a:xfrm>
            <a:off x="2555875" y="2240915"/>
            <a:ext cx="163195" cy="4743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19" idx="1"/>
            <a:endCxn id="21" idx="0"/>
          </p:cNvCxnSpPr>
          <p:nvPr/>
        </p:nvCxnSpPr>
        <p:spPr>
          <a:xfrm flipH="1">
            <a:off x="1364615" y="2934970"/>
            <a:ext cx="75565" cy="419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19" idx="3"/>
            <a:endCxn id="22" idx="0"/>
          </p:cNvCxnSpPr>
          <p:nvPr/>
        </p:nvCxnSpPr>
        <p:spPr>
          <a:xfrm>
            <a:off x="2016125" y="2934970"/>
            <a:ext cx="127000" cy="4057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23" idx="1"/>
            <a:endCxn id="24" idx="0"/>
          </p:cNvCxnSpPr>
          <p:nvPr/>
        </p:nvCxnSpPr>
        <p:spPr>
          <a:xfrm flipH="1">
            <a:off x="6320155" y="2251075"/>
            <a:ext cx="215900" cy="3956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23" idx="3"/>
            <a:endCxn id="25" idx="0"/>
          </p:cNvCxnSpPr>
          <p:nvPr/>
        </p:nvCxnSpPr>
        <p:spPr>
          <a:xfrm>
            <a:off x="7112000" y="2251075"/>
            <a:ext cx="288290" cy="4057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25" idx="1"/>
            <a:endCxn id="26" idx="0"/>
          </p:cNvCxnSpPr>
          <p:nvPr/>
        </p:nvCxnSpPr>
        <p:spPr>
          <a:xfrm flipH="1">
            <a:off x="7025005" y="2908935"/>
            <a:ext cx="86995" cy="4083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25" idx="3"/>
            <a:endCxn id="27" idx="0"/>
          </p:cNvCxnSpPr>
          <p:nvPr/>
        </p:nvCxnSpPr>
        <p:spPr>
          <a:xfrm>
            <a:off x="7687945" y="2908935"/>
            <a:ext cx="183515" cy="4083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3610610" y="2617470"/>
            <a:ext cx="1825625" cy="196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H="1" flipV="1">
            <a:off x="3556635" y="2969895"/>
            <a:ext cx="1933575" cy="12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bject 1"/>
          <p:cNvSpPr/>
          <p:nvPr/>
        </p:nvSpPr>
        <p:spPr>
          <a:xfrm>
            <a:off x="662570" y="261036"/>
            <a:ext cx="7819096" cy="586432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29795" y="1248767"/>
            <a:ext cx="2748094" cy="408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185"/>
              </a:lnSpc>
              <a:spcBef>
                <a:spcPct val="0"/>
              </a:spcBef>
              <a:spcAft>
                <a:spcPct val="0"/>
              </a:spcAft>
            </a:pPr>
            <a:r>
              <a:rPr sz="2650" b="1" spc="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I</a:t>
            </a:r>
            <a:r>
              <a:rPr sz="2140" b="1" spc="-4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NTERVAL</a:t>
            </a:r>
            <a:r>
              <a:rPr sz="2140" b="1" spc="-16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65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T</a:t>
            </a:r>
            <a:r>
              <a:rPr sz="2650" b="1" spc="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14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REES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551987" y="4178084"/>
            <a:ext cx="5094857" cy="1153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55"/>
              </a:lnSpc>
              <a:spcBef>
                <a:spcPct val="0"/>
              </a:spcBef>
              <a:spcAft>
                <a:spcPct val="0"/>
              </a:spcAft>
            </a:pPr>
            <a:r>
              <a:rPr sz="179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What are the new</a:t>
            </a:r>
            <a:r>
              <a:rPr sz="1795" spc="1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9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max</a:t>
            </a:r>
            <a:r>
              <a:rPr sz="1795" spc="-1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9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values for the subtrees?</a:t>
            </a:r>
          </a:p>
          <a:p>
            <a:pPr marL="0" marR="0">
              <a:lnSpc>
                <a:spcPts val="2155"/>
              </a:lnSpc>
              <a:spcBef>
                <a:spcPts val="65"/>
              </a:spcBef>
              <a:spcAft>
                <a:spcPct val="0"/>
              </a:spcAft>
            </a:pPr>
            <a:r>
              <a:rPr sz="179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A: Unchanged</a:t>
            </a:r>
          </a:p>
          <a:p>
            <a:pPr marL="0" marR="0">
              <a:lnSpc>
                <a:spcPts val="2155"/>
              </a:lnSpc>
              <a:spcBef>
                <a:spcPts val="70"/>
              </a:spcBef>
              <a:spcAft>
                <a:spcPct val="0"/>
              </a:spcAft>
            </a:pPr>
            <a:r>
              <a:rPr sz="179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What</a:t>
            </a:r>
            <a:r>
              <a:rPr sz="1795" spc="-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9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are the new</a:t>
            </a:r>
            <a:r>
              <a:rPr sz="1795" spc="12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9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max</a:t>
            </a:r>
            <a:r>
              <a:rPr sz="1795" spc="-1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9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values for x and y?</a:t>
            </a:r>
          </a:p>
          <a:p>
            <a:pPr marL="0" marR="0">
              <a:lnSpc>
                <a:spcPts val="2155"/>
              </a:lnSpc>
              <a:spcBef>
                <a:spcPts val="65"/>
              </a:spcBef>
              <a:spcAft>
                <a:spcPct val="0"/>
              </a:spcAft>
            </a:pPr>
            <a:r>
              <a:rPr sz="179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A: root value unchanged,</a:t>
            </a:r>
            <a:r>
              <a:rPr sz="1795" spc="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9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recompute other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7583170" y="3317240"/>
            <a:ext cx="575945" cy="5041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6736715" y="3317240"/>
            <a:ext cx="575945" cy="5041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7112000" y="2656840"/>
            <a:ext cx="575945" cy="5041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6031865" y="2646680"/>
            <a:ext cx="575945" cy="5041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6536055" y="1998980"/>
            <a:ext cx="575945" cy="5041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2430780" y="2715260"/>
            <a:ext cx="575945" cy="5041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1854835" y="3340735"/>
            <a:ext cx="575945" cy="5041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1076325" y="3354070"/>
            <a:ext cx="575945" cy="5041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1440180" y="2682875"/>
            <a:ext cx="575945" cy="5041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1979930" y="1988820"/>
            <a:ext cx="575945" cy="5041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object 4"/>
          <p:cNvSpPr txBox="1"/>
          <p:nvPr/>
        </p:nvSpPr>
        <p:spPr>
          <a:xfrm>
            <a:off x="2015920" y="2032856"/>
            <a:ext cx="700333" cy="4360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 spc="-15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[11,35]</a:t>
            </a:r>
          </a:p>
          <a:p>
            <a:pPr marL="172085" marR="0">
              <a:lnSpc>
                <a:spcPts val="1470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35</a:t>
            </a:r>
          </a:p>
        </p:txBody>
      </p:sp>
      <p:sp>
        <p:nvSpPr>
          <p:cNvPr id="29" name="object 5"/>
          <p:cNvSpPr txBox="1"/>
          <p:nvPr/>
        </p:nvSpPr>
        <p:spPr>
          <a:xfrm>
            <a:off x="6608034" y="2032856"/>
            <a:ext cx="602690" cy="4360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[6,20]</a:t>
            </a:r>
          </a:p>
          <a:p>
            <a:pPr marL="83185" marR="0">
              <a:lnSpc>
                <a:spcPts val="1470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???</a:t>
            </a:r>
          </a:p>
        </p:txBody>
      </p:sp>
      <p:sp>
        <p:nvSpPr>
          <p:cNvPr id="30" name="object 6"/>
          <p:cNvSpPr txBox="1"/>
          <p:nvPr/>
        </p:nvSpPr>
        <p:spPr>
          <a:xfrm>
            <a:off x="3837125" y="2286332"/>
            <a:ext cx="1324745" cy="249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rightRotate(y)</a:t>
            </a:r>
          </a:p>
        </p:txBody>
      </p:sp>
      <p:sp>
        <p:nvSpPr>
          <p:cNvPr id="31" name="object 7"/>
          <p:cNvSpPr txBox="1"/>
          <p:nvPr/>
        </p:nvSpPr>
        <p:spPr>
          <a:xfrm>
            <a:off x="1493996" y="2754899"/>
            <a:ext cx="602690" cy="431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[6,20]</a:t>
            </a:r>
          </a:p>
          <a:p>
            <a:pPr marL="132715" marR="0">
              <a:lnSpc>
                <a:spcPts val="143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20</a:t>
            </a:r>
          </a:p>
        </p:txBody>
      </p:sp>
      <p:sp>
        <p:nvSpPr>
          <p:cNvPr id="32" name="object 8"/>
          <p:cNvSpPr txBox="1"/>
          <p:nvPr/>
        </p:nvSpPr>
        <p:spPr>
          <a:xfrm>
            <a:off x="7102815" y="2683106"/>
            <a:ext cx="700333" cy="431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 spc="-15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[11,35]</a:t>
            </a:r>
          </a:p>
          <a:p>
            <a:pPr marL="123825" marR="0">
              <a:lnSpc>
                <a:spcPts val="143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???</a:t>
            </a:r>
          </a:p>
        </p:txBody>
      </p:sp>
      <p:sp>
        <p:nvSpPr>
          <p:cNvPr id="33" name="object 9"/>
          <p:cNvSpPr txBox="1"/>
          <p:nvPr/>
        </p:nvSpPr>
        <p:spPr>
          <a:xfrm>
            <a:off x="2681188" y="2715065"/>
            <a:ext cx="325796" cy="445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…</a:t>
            </a:r>
          </a:p>
          <a:p>
            <a:pPr marL="0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3</a:t>
            </a:r>
            <a:r>
              <a:rPr lang="en-US" sz="1540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5</a:t>
            </a:r>
          </a:p>
        </p:txBody>
      </p:sp>
      <p:sp>
        <p:nvSpPr>
          <p:cNvPr id="34" name="object 10"/>
          <p:cNvSpPr txBox="1"/>
          <p:nvPr/>
        </p:nvSpPr>
        <p:spPr>
          <a:xfrm>
            <a:off x="6184144" y="2715046"/>
            <a:ext cx="423534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28575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…</a:t>
            </a:r>
          </a:p>
          <a:p>
            <a:pPr marL="0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???</a:t>
            </a:r>
          </a:p>
        </p:txBody>
      </p:sp>
      <p:sp>
        <p:nvSpPr>
          <p:cNvPr id="35" name="object 11"/>
          <p:cNvSpPr txBox="1"/>
          <p:nvPr/>
        </p:nvSpPr>
        <p:spPr>
          <a:xfrm>
            <a:off x="3912696" y="3068215"/>
            <a:ext cx="1183161" cy="249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leftRotate(x)</a:t>
            </a:r>
          </a:p>
        </p:txBody>
      </p:sp>
      <p:sp>
        <p:nvSpPr>
          <p:cNvPr id="36" name="object 12"/>
          <p:cNvSpPr txBox="1"/>
          <p:nvPr/>
        </p:nvSpPr>
        <p:spPr>
          <a:xfrm>
            <a:off x="1201432" y="3366664"/>
            <a:ext cx="325796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…</a:t>
            </a:r>
          </a:p>
          <a:p>
            <a:pPr marL="0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14</a:t>
            </a:r>
          </a:p>
        </p:txBody>
      </p:sp>
      <p:sp>
        <p:nvSpPr>
          <p:cNvPr id="37" name="object 13"/>
          <p:cNvSpPr txBox="1"/>
          <p:nvPr/>
        </p:nvSpPr>
        <p:spPr>
          <a:xfrm>
            <a:off x="2047205" y="3366664"/>
            <a:ext cx="325796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…</a:t>
            </a:r>
          </a:p>
          <a:p>
            <a:pPr marL="0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19</a:t>
            </a:r>
          </a:p>
        </p:txBody>
      </p:sp>
      <p:sp>
        <p:nvSpPr>
          <p:cNvPr id="38" name="object 14"/>
          <p:cNvSpPr txBox="1"/>
          <p:nvPr/>
        </p:nvSpPr>
        <p:spPr>
          <a:xfrm>
            <a:off x="6889180" y="3354270"/>
            <a:ext cx="423534" cy="448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28575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…</a:t>
            </a:r>
          </a:p>
          <a:p>
            <a:pPr marL="0" marR="0">
              <a:lnSpc>
                <a:spcPts val="1705"/>
              </a:lnSpc>
              <a:spcBef>
                <a:spcPts val="90"/>
              </a:spcBef>
              <a:spcAft>
                <a:spcPct val="0"/>
              </a:spcAft>
            </a:pPr>
            <a:r>
              <a:rPr lang="en-US" sz="1540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 19</a:t>
            </a:r>
          </a:p>
        </p:txBody>
      </p:sp>
      <p:sp>
        <p:nvSpPr>
          <p:cNvPr id="39" name="object 15"/>
          <p:cNvSpPr txBox="1"/>
          <p:nvPr/>
        </p:nvSpPr>
        <p:spPr>
          <a:xfrm>
            <a:off x="7735598" y="3366664"/>
            <a:ext cx="423534" cy="445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28575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…</a:t>
            </a:r>
          </a:p>
          <a:p>
            <a:pPr marL="0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 </a:t>
            </a:r>
            <a:r>
              <a:rPr lang="en-US" sz="1540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35</a:t>
            </a:r>
          </a:p>
        </p:txBody>
      </p:sp>
      <p:cxnSp>
        <p:nvCxnSpPr>
          <p:cNvPr id="40" name="直接连接符 39"/>
          <p:cNvCxnSpPr>
            <a:stCxn id="2" idx="1"/>
            <a:endCxn id="19" idx="0"/>
          </p:cNvCxnSpPr>
          <p:nvPr/>
        </p:nvCxnSpPr>
        <p:spPr>
          <a:xfrm flipH="1">
            <a:off x="1728470" y="2240915"/>
            <a:ext cx="251460" cy="441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2" idx="3"/>
            <a:endCxn id="20" idx="0"/>
          </p:cNvCxnSpPr>
          <p:nvPr/>
        </p:nvCxnSpPr>
        <p:spPr>
          <a:xfrm>
            <a:off x="2555875" y="2240915"/>
            <a:ext cx="163195" cy="4743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19" idx="1"/>
            <a:endCxn id="21" idx="0"/>
          </p:cNvCxnSpPr>
          <p:nvPr/>
        </p:nvCxnSpPr>
        <p:spPr>
          <a:xfrm flipH="1">
            <a:off x="1364615" y="2934970"/>
            <a:ext cx="75565" cy="419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19" idx="3"/>
            <a:endCxn id="22" idx="0"/>
          </p:cNvCxnSpPr>
          <p:nvPr/>
        </p:nvCxnSpPr>
        <p:spPr>
          <a:xfrm>
            <a:off x="2016125" y="2934970"/>
            <a:ext cx="127000" cy="4057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23" idx="1"/>
            <a:endCxn id="24" idx="0"/>
          </p:cNvCxnSpPr>
          <p:nvPr/>
        </p:nvCxnSpPr>
        <p:spPr>
          <a:xfrm flipH="1">
            <a:off x="6320155" y="2251075"/>
            <a:ext cx="215900" cy="3956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23" idx="3"/>
            <a:endCxn id="25" idx="0"/>
          </p:cNvCxnSpPr>
          <p:nvPr/>
        </p:nvCxnSpPr>
        <p:spPr>
          <a:xfrm>
            <a:off x="7112000" y="2251075"/>
            <a:ext cx="288290" cy="4057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25" idx="1"/>
            <a:endCxn id="26" idx="0"/>
          </p:cNvCxnSpPr>
          <p:nvPr/>
        </p:nvCxnSpPr>
        <p:spPr>
          <a:xfrm flipH="1">
            <a:off x="7025005" y="2908935"/>
            <a:ext cx="86995" cy="4083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25" idx="3"/>
            <a:endCxn id="27" idx="0"/>
          </p:cNvCxnSpPr>
          <p:nvPr/>
        </p:nvCxnSpPr>
        <p:spPr>
          <a:xfrm>
            <a:off x="7687945" y="2908935"/>
            <a:ext cx="183515" cy="4083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3610610" y="2617470"/>
            <a:ext cx="1825625" cy="196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H="1" flipV="1">
            <a:off x="3556635" y="2969895"/>
            <a:ext cx="1933575" cy="12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1"/>
          <p:cNvSpPr/>
          <p:nvPr/>
        </p:nvSpPr>
        <p:spPr>
          <a:xfrm>
            <a:off x="662570" y="496621"/>
            <a:ext cx="7819096" cy="586432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29795" y="1248767"/>
            <a:ext cx="2748094" cy="408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185"/>
              </a:lnSpc>
              <a:spcBef>
                <a:spcPct val="0"/>
              </a:spcBef>
              <a:spcAft>
                <a:spcPct val="0"/>
              </a:spcAft>
            </a:pPr>
            <a:r>
              <a:rPr sz="2650" b="1" spc="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I</a:t>
            </a:r>
            <a:r>
              <a:rPr sz="2140" b="1" spc="-4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NTERVAL</a:t>
            </a:r>
            <a:r>
              <a:rPr sz="2140" b="1" spc="-16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65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T</a:t>
            </a:r>
            <a:r>
              <a:rPr sz="2650" b="1" spc="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14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REES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51987" y="1884787"/>
            <a:ext cx="3632808" cy="288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360"/>
              </a:lnSpc>
              <a:spcBef>
                <a:spcPct val="0"/>
              </a:spcBef>
              <a:spcAft>
                <a:spcPct val="0"/>
              </a:spcAft>
            </a:pPr>
            <a:r>
              <a:rPr sz="1965" spc="59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65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Following</a:t>
            </a:r>
            <a:r>
              <a:rPr sz="1965" spc="-10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the methodology: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45203" y="2270067"/>
            <a:ext cx="3479338" cy="293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050"/>
              </a:lnSpc>
              <a:spcBef>
                <a:spcPct val="0"/>
              </a:spcBef>
              <a:spcAft>
                <a:spcPct val="0"/>
              </a:spcAft>
            </a:pP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•</a:t>
            </a:r>
            <a:r>
              <a:rPr sz="1710" spc="46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Pick underlying data structure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45204" y="2583178"/>
            <a:ext cx="5465863" cy="119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222250" marR="0">
              <a:lnSpc>
                <a:spcPts val="1850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•</a:t>
            </a:r>
            <a:r>
              <a:rPr sz="1540" spc="-1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54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Red-black trees will store intervals, keyed</a:t>
            </a:r>
            <a:r>
              <a:rPr sz="1540" spc="-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54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on i→low</a:t>
            </a:r>
          </a:p>
          <a:p>
            <a:pPr marL="0" marR="0">
              <a:lnSpc>
                <a:spcPts val="2050"/>
              </a:lnSpc>
              <a:spcBef>
                <a:spcPts val="440"/>
              </a:spcBef>
              <a:spcAft>
                <a:spcPct val="0"/>
              </a:spcAft>
            </a:pP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•</a:t>
            </a:r>
            <a:r>
              <a:rPr sz="1710" spc="46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Decide</a:t>
            </a:r>
            <a:r>
              <a:rPr sz="1710" spc="-23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what additional information</a:t>
            </a:r>
            <a:r>
              <a:rPr sz="1710" spc="-13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to</a:t>
            </a:r>
            <a:r>
              <a:rPr sz="1710" spc="-13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store</a:t>
            </a:r>
          </a:p>
          <a:p>
            <a:pPr marL="222250" marR="0">
              <a:lnSpc>
                <a:spcPts val="1850"/>
              </a:lnSpc>
              <a:spcBef>
                <a:spcPts val="41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•</a:t>
            </a:r>
            <a:r>
              <a:rPr sz="1540" spc="-12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54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Store the maximum</a:t>
            </a:r>
            <a:r>
              <a:rPr sz="1540" spc="-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54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endpoint in the subtree rooted at</a:t>
            </a:r>
            <a:r>
              <a:rPr sz="1540" spc="-1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54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i</a:t>
            </a:r>
          </a:p>
          <a:p>
            <a:pPr marL="0" marR="0">
              <a:lnSpc>
                <a:spcPts val="2050"/>
              </a:lnSpc>
              <a:spcBef>
                <a:spcPts val="445"/>
              </a:spcBef>
              <a:spcAft>
                <a:spcPct val="0"/>
              </a:spcAft>
            </a:pP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•</a:t>
            </a:r>
            <a:r>
              <a:rPr sz="1710" spc="46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Figure out how to</a:t>
            </a:r>
            <a:r>
              <a:rPr sz="1710" spc="-13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maintain the information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067396" y="3802306"/>
            <a:ext cx="4840912" cy="5137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850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•</a:t>
            </a:r>
            <a:r>
              <a:rPr sz="1540" spc="-12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54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Insert:</a:t>
            </a:r>
            <a:r>
              <a:rPr sz="1540" spc="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54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update</a:t>
            </a:r>
            <a:r>
              <a:rPr sz="1540" spc="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54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max on way down,</a:t>
            </a:r>
            <a:r>
              <a:rPr sz="1540" spc="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54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during</a:t>
            </a:r>
            <a:r>
              <a:rPr sz="1540" spc="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54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rotations</a:t>
            </a:r>
          </a:p>
          <a:p>
            <a:pPr marL="0" marR="0">
              <a:lnSpc>
                <a:spcPts val="1850"/>
              </a:lnSpc>
              <a:spcBef>
                <a:spcPts val="45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•</a:t>
            </a:r>
            <a:r>
              <a:rPr sz="1540" spc="-1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54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Delete: similar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845204" y="4379269"/>
            <a:ext cx="3944011" cy="293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050"/>
              </a:lnSpc>
              <a:spcBef>
                <a:spcPct val="0"/>
              </a:spcBef>
              <a:spcAft>
                <a:spcPct val="0"/>
              </a:spcAft>
            </a:pP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•</a:t>
            </a:r>
            <a:r>
              <a:rPr sz="1710" spc="46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Develop</a:t>
            </a:r>
            <a:r>
              <a:rPr sz="1710" spc="-24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the desired new operations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"/>
          <p:cNvSpPr/>
          <p:nvPr/>
        </p:nvSpPr>
        <p:spPr>
          <a:xfrm>
            <a:off x="662570" y="496621"/>
            <a:ext cx="7819096" cy="586432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29795" y="1252362"/>
            <a:ext cx="4418490" cy="357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975"/>
              </a:lnSpc>
              <a:spcBef>
                <a:spcPct val="0"/>
              </a:spcBef>
              <a:spcAft>
                <a:spcPct val="0"/>
              </a:spcAft>
            </a:pPr>
            <a:r>
              <a:rPr sz="2480" b="1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S</a:t>
            </a:r>
            <a:r>
              <a:rPr sz="1965" b="1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EARCHING</a:t>
            </a:r>
            <a:r>
              <a:rPr sz="1965" b="1" spc="-15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480" b="1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I</a:t>
            </a:r>
            <a:r>
              <a:rPr sz="1965" b="1" spc="-38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NTERVAL</a:t>
            </a:r>
            <a:r>
              <a:rPr sz="1965" b="1" spc="-15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480" b="1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T</a:t>
            </a:r>
            <a:r>
              <a:rPr sz="1965" b="1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REES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9795" y="1831417"/>
            <a:ext cx="1863267" cy="5682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sz="1625" spc="-9">
                <a:solidFill>
                  <a:srgbClr val="000000"/>
                </a:solidFill>
                <a:latin typeface="QOAJIF+TimesNewRomanPS-BoldMT" panose="02020803070505020304"/>
                <a:cs typeface="QOAJIF+TimesNewRomanPS-BoldMT" panose="02020803070505020304"/>
              </a:rPr>
              <a:t>IntervalSearch(T,</a:t>
            </a:r>
            <a:r>
              <a:rPr sz="1625">
                <a:solidFill>
                  <a:srgbClr val="000000"/>
                </a:solidFill>
                <a:latin typeface="QOAJIF+TimesNewRomanPS-BoldMT" panose="02020803070505020304"/>
                <a:cs typeface="QOAJIF+TimesNewRomanPS-BoldMT" panose="02020803070505020304"/>
              </a:rPr>
              <a:t> i)</a:t>
            </a:r>
          </a:p>
          <a:p>
            <a:pPr marL="0" marR="0">
              <a:lnSpc>
                <a:spcPts val="1800"/>
              </a:lnSpc>
              <a:spcBef>
                <a:spcPts val="615"/>
              </a:spcBef>
              <a:spcAft>
                <a:spcPct val="0"/>
              </a:spcAft>
            </a:pPr>
            <a:r>
              <a:rPr sz="1625">
                <a:solidFill>
                  <a:srgbClr val="000000"/>
                </a:solidFill>
                <a:latin typeface="QOAJIF+TimesNewRomanPS-BoldMT" panose="02020803070505020304"/>
                <a:cs typeface="QOAJIF+TimesNewRomanPS-BoldMT" panose="02020803070505020304"/>
              </a:rPr>
              <a:t>{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21084" y="2483009"/>
            <a:ext cx="1188880" cy="261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sz="1625">
                <a:solidFill>
                  <a:srgbClr val="000000"/>
                </a:solidFill>
                <a:latin typeface="QOAJIF+TimesNewRomanPS-BoldMT" panose="02020803070505020304"/>
                <a:cs typeface="QOAJIF+TimesNewRomanPS-BoldMT" panose="02020803070505020304"/>
              </a:rPr>
              <a:t>x =</a:t>
            </a:r>
            <a:r>
              <a:rPr sz="1625" spc="-28">
                <a:solidFill>
                  <a:srgbClr val="000000"/>
                </a:solidFill>
                <a:latin typeface="QOAJIF+TimesNewRomanPS-BoldMT" panose="02020803070505020304"/>
                <a:cs typeface="QOAJIF+TimesNewRomanPS-BoldMT" panose="02020803070505020304"/>
              </a:rPr>
              <a:t> </a:t>
            </a:r>
            <a:r>
              <a:rPr sz="1625" spc="-21">
                <a:solidFill>
                  <a:srgbClr val="000000"/>
                </a:solidFill>
                <a:latin typeface="QOAJIF+TimesNewRomanPS-BoldMT" panose="02020803070505020304"/>
                <a:cs typeface="QOAJIF+TimesNewRomanPS-BoldMT" panose="02020803070505020304"/>
              </a:rPr>
              <a:t>T-&gt;root;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21095" y="2808153"/>
            <a:ext cx="4203450" cy="2613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sz="1625">
                <a:solidFill>
                  <a:srgbClr val="000000"/>
                </a:solidFill>
                <a:latin typeface="QOAJIF+TimesNewRomanPS-BoldMT" panose="02020803070505020304"/>
                <a:cs typeface="QOAJIF+TimesNewRomanPS-BoldMT" panose="02020803070505020304"/>
              </a:rPr>
              <a:t>while</a:t>
            </a:r>
            <a:r>
              <a:rPr sz="1625" spc="-10">
                <a:solidFill>
                  <a:srgbClr val="000000"/>
                </a:solidFill>
                <a:latin typeface="QOAJIF+TimesNewRomanPS-BoldMT" panose="02020803070505020304"/>
                <a:cs typeface="QOAJIF+TimesNewRomanPS-BoldMT" panose="02020803070505020304"/>
              </a:rPr>
              <a:t> </a:t>
            </a:r>
            <a:r>
              <a:rPr sz="1625">
                <a:solidFill>
                  <a:srgbClr val="000000"/>
                </a:solidFill>
                <a:latin typeface="QOAJIF+TimesNewRomanPS-BoldMT" panose="02020803070505020304"/>
                <a:cs typeface="QOAJIF+TimesNewRomanPS-BoldMT" panose="02020803070505020304"/>
              </a:rPr>
              <a:t>(x != NULL</a:t>
            </a:r>
            <a:r>
              <a:rPr sz="1625" spc="-95">
                <a:solidFill>
                  <a:srgbClr val="000000"/>
                </a:solidFill>
                <a:latin typeface="QOAJIF+TimesNewRomanPS-BoldMT" panose="02020803070505020304"/>
                <a:cs typeface="QOAJIF+TimesNewRomanPS-BoldMT" panose="02020803070505020304"/>
              </a:rPr>
              <a:t> </a:t>
            </a:r>
            <a:r>
              <a:rPr sz="1625">
                <a:solidFill>
                  <a:srgbClr val="000000"/>
                </a:solidFill>
                <a:latin typeface="QOAJIF+TimesNewRomanPS-BoldMT" panose="02020803070505020304"/>
                <a:cs typeface="QOAJIF+TimesNewRomanPS-BoldMT" panose="02020803070505020304"/>
              </a:rPr>
              <a:t>&amp;&amp;</a:t>
            </a:r>
            <a:r>
              <a:rPr sz="1625" spc="9">
                <a:solidFill>
                  <a:srgbClr val="000000"/>
                </a:solidFill>
                <a:latin typeface="QOAJIF+TimesNewRomanPS-BoldMT" panose="02020803070505020304"/>
                <a:cs typeface="QOAJIF+TimesNewRomanPS-BoldMT" panose="02020803070505020304"/>
              </a:rPr>
              <a:t> </a:t>
            </a:r>
            <a:r>
              <a:rPr sz="1625">
                <a:solidFill>
                  <a:srgbClr val="000000"/>
                </a:solidFill>
                <a:latin typeface="QOAJIF+TimesNewRomanPS-BoldMT" panose="02020803070505020304"/>
                <a:cs typeface="QOAJIF+TimesNewRomanPS-BoldMT" panose="02020803070505020304"/>
              </a:rPr>
              <a:t>!overlap(i,</a:t>
            </a:r>
            <a:r>
              <a:rPr sz="1625" spc="-16">
                <a:solidFill>
                  <a:srgbClr val="000000"/>
                </a:solidFill>
                <a:latin typeface="QOAJIF+TimesNewRomanPS-BoldMT" panose="02020803070505020304"/>
                <a:cs typeface="QOAJIF+TimesNewRomanPS-BoldMT" panose="02020803070505020304"/>
              </a:rPr>
              <a:t> </a:t>
            </a:r>
            <a:r>
              <a:rPr sz="1625">
                <a:solidFill>
                  <a:srgbClr val="000000"/>
                </a:solidFill>
                <a:latin typeface="QOAJIF+TimesNewRomanPS-BoldMT" panose="02020803070505020304"/>
                <a:cs typeface="QOAJIF+TimesNewRomanPS-BoldMT" panose="02020803070505020304"/>
              </a:rPr>
              <a:t>x-&gt;interval))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12385" y="3107749"/>
            <a:ext cx="426583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990"/>
              </a:lnSpc>
              <a:spcBef>
                <a:spcPct val="0"/>
              </a:spcBef>
              <a:spcAft>
                <a:spcPct val="0"/>
              </a:spcAft>
            </a:pPr>
            <a:r>
              <a:rPr sz="1625">
                <a:solidFill>
                  <a:srgbClr val="000000"/>
                </a:solidFill>
                <a:latin typeface="QOAJIF+TimesNewRomanPS-BoldMT" panose="02020803070505020304"/>
                <a:cs typeface="QOAJIF+TimesNewRomanPS-BoldMT" panose="02020803070505020304"/>
              </a:rPr>
              <a:t>if (x-&gt;left != NULL</a:t>
            </a:r>
            <a:r>
              <a:rPr sz="1625" spc="-99">
                <a:solidFill>
                  <a:srgbClr val="000000"/>
                </a:solidFill>
                <a:latin typeface="QOAJIF+TimesNewRomanPS-BoldMT" panose="02020803070505020304"/>
                <a:cs typeface="QOAJIF+TimesNewRomanPS-BoldMT" panose="02020803070505020304"/>
              </a:rPr>
              <a:t> </a:t>
            </a:r>
            <a:r>
              <a:rPr sz="1625">
                <a:solidFill>
                  <a:srgbClr val="000000"/>
                </a:solidFill>
                <a:latin typeface="QOAJIF+TimesNewRomanPS-BoldMT" panose="02020803070505020304"/>
                <a:cs typeface="QOAJIF+TimesNewRomanPS-BoldMT" panose="02020803070505020304"/>
              </a:rPr>
              <a:t>&amp;&amp; x-&gt;left-&gt;max</a:t>
            </a:r>
            <a:r>
              <a:rPr sz="1625" spc="-10">
                <a:solidFill>
                  <a:srgbClr val="000000"/>
                </a:solidFill>
                <a:latin typeface="QOAJIF+TimesNewRomanPS-BoldMT" panose="02020803070505020304"/>
                <a:cs typeface="QOAJIF+TimesNewRomanPS-BoldMT" panose="02020803070505020304"/>
              </a:rPr>
              <a:t> </a:t>
            </a:r>
            <a:r>
              <a:rPr sz="1625">
                <a:solidFill>
                  <a:srgbClr val="000000"/>
                </a:solidFill>
                <a:latin typeface="QNWMCF+SymbolMT" panose="05050102010706020507"/>
                <a:cs typeface="QNWMCF+SymbolMT" panose="05050102010706020507"/>
              </a:rPr>
              <a:t>≥</a:t>
            </a:r>
            <a:r>
              <a:rPr sz="1625" spc="410">
                <a:solidFill>
                  <a:srgbClr val="000000"/>
                </a:solidFill>
                <a:latin typeface="QNWMCF+SymbolMT" panose="05050102010706020507"/>
                <a:cs typeface="QNWMCF+SymbolMT" panose="05050102010706020507"/>
              </a:rPr>
              <a:t> </a:t>
            </a:r>
            <a:r>
              <a:rPr sz="1625">
                <a:solidFill>
                  <a:srgbClr val="000000"/>
                </a:solidFill>
                <a:latin typeface="QOAJIF+TimesNewRomanPS-BoldMT" panose="02020803070505020304"/>
                <a:cs typeface="QOAJIF+TimesNewRomanPS-BoldMT" panose="02020803070505020304"/>
              </a:rPr>
              <a:t>i-&gt;low)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803043" y="3459745"/>
            <a:ext cx="1101166" cy="2613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sz="1625">
                <a:solidFill>
                  <a:srgbClr val="000000"/>
                </a:solidFill>
                <a:latin typeface="QOAJIF+TimesNewRomanPS-BoldMT" panose="02020803070505020304"/>
                <a:cs typeface="QOAJIF+TimesNewRomanPS-BoldMT" panose="02020803070505020304"/>
              </a:rPr>
              <a:t>x = x-&gt;left;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21091" y="3786184"/>
            <a:ext cx="2232074" cy="9122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491490" marR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sz="1625">
                <a:solidFill>
                  <a:srgbClr val="000000"/>
                </a:solidFill>
                <a:latin typeface="QOAJIF+TimesNewRomanPS-BoldMT" panose="02020803070505020304"/>
                <a:cs typeface="QOAJIF+TimesNewRomanPS-BoldMT" panose="02020803070505020304"/>
              </a:rPr>
              <a:t>else</a:t>
            </a:r>
          </a:p>
          <a:p>
            <a:pPr marL="981710" marR="0">
              <a:lnSpc>
                <a:spcPts val="1800"/>
              </a:lnSpc>
              <a:spcBef>
                <a:spcPts val="760"/>
              </a:spcBef>
              <a:spcAft>
                <a:spcPct val="0"/>
              </a:spcAft>
            </a:pPr>
            <a:r>
              <a:rPr sz="1625">
                <a:solidFill>
                  <a:srgbClr val="000000"/>
                </a:solidFill>
                <a:latin typeface="QOAJIF+TimesNewRomanPS-BoldMT" panose="02020803070505020304"/>
                <a:cs typeface="QOAJIF+TimesNewRomanPS-BoldMT" panose="02020803070505020304"/>
              </a:rPr>
              <a:t>x = x-&gt;right;</a:t>
            </a:r>
          </a:p>
          <a:p>
            <a:pPr marL="0" marR="0">
              <a:lnSpc>
                <a:spcPts val="1800"/>
              </a:lnSpc>
              <a:spcBef>
                <a:spcPts val="765"/>
              </a:spcBef>
              <a:spcAft>
                <a:spcPct val="0"/>
              </a:spcAft>
            </a:pPr>
            <a:r>
              <a:rPr sz="1625">
                <a:solidFill>
                  <a:srgbClr val="000000"/>
                </a:solidFill>
                <a:latin typeface="QOAJIF+TimesNewRomanPS-BoldMT" panose="02020803070505020304"/>
                <a:cs typeface="QOAJIF+TimesNewRomanPS-BoldMT" panose="02020803070505020304"/>
              </a:rPr>
              <a:t>return x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329795" y="4762276"/>
            <a:ext cx="211709" cy="2613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sz="1625">
                <a:solidFill>
                  <a:srgbClr val="000000"/>
                </a:solidFill>
                <a:latin typeface="QOAJIF+TimesNewRomanPS-BoldMT" panose="02020803070505020304"/>
                <a:cs typeface="QOAJIF+TimesNewRomanPS-BoldMT" panose="02020803070505020304"/>
              </a:rPr>
              <a:t>}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551987" y="5088628"/>
            <a:ext cx="4675975" cy="3376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775"/>
              </a:lnSpc>
              <a:spcBef>
                <a:spcPct val="0"/>
              </a:spcBef>
              <a:spcAft>
                <a:spcPct val="0"/>
              </a:spcAft>
            </a:pPr>
            <a:r>
              <a:rPr sz="2310" spc="54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10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What will be the running time?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object 1"/>
          <p:cNvSpPr/>
          <p:nvPr/>
        </p:nvSpPr>
        <p:spPr>
          <a:xfrm>
            <a:off x="662570" y="496621"/>
            <a:ext cx="7819096" cy="586432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29795" y="1252362"/>
            <a:ext cx="457628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975"/>
              </a:lnSpc>
              <a:spcBef>
                <a:spcPct val="0"/>
              </a:spcBef>
              <a:spcAft>
                <a:spcPct val="0"/>
              </a:spcAft>
            </a:pPr>
            <a:r>
              <a:rPr sz="248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I </a:t>
            </a:r>
            <a:r>
              <a:rPr sz="1965" b="1" spc="-38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NTERVAL</a:t>
            </a:r>
            <a:r>
              <a:rPr sz="248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S</a:t>
            </a:r>
            <a:r>
              <a:rPr sz="2480" b="1" spc="-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EARCH</a:t>
            </a:r>
            <a:r>
              <a:rPr sz="1965" b="1" spc="-2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48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()</a:t>
            </a:r>
            <a:r>
              <a:rPr sz="2480" b="1" spc="-1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48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E</a:t>
            </a:r>
            <a:r>
              <a:rPr sz="2480" b="1" spc="13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XAMPLE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51988" y="1884787"/>
            <a:ext cx="3418654" cy="6367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360"/>
              </a:lnSpc>
              <a:spcBef>
                <a:spcPct val="0"/>
              </a:spcBef>
              <a:spcAft>
                <a:spcPct val="0"/>
              </a:spcAft>
            </a:pP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Example: search for interval</a:t>
            </a:r>
          </a:p>
          <a:p>
            <a:pPr marL="0" marR="0">
              <a:lnSpc>
                <a:spcPts val="2360"/>
              </a:lnSpc>
              <a:spcBef>
                <a:spcPts val="35"/>
              </a:spcBef>
              <a:spcAft>
                <a:spcPct val="0"/>
              </a:spcAft>
            </a:pP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overlapping [14,16]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46697" y="3218101"/>
            <a:ext cx="1772916" cy="5018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 spc="-9">
                <a:solidFill>
                  <a:srgbClr val="000000"/>
                </a:solidFill>
                <a:latin typeface="MIHEAB+TimesNewRomanPS-BoldMT" panose="02020803070505020304"/>
                <a:cs typeface="MIHEAB+TimesNewRomanPS-BoldMT" panose="02020803070505020304"/>
              </a:rPr>
              <a:t>IntervalSearch(T,</a:t>
            </a:r>
            <a:r>
              <a:rPr sz="1540">
                <a:solidFill>
                  <a:srgbClr val="000000"/>
                </a:solidFill>
                <a:latin typeface="MIHEAB+TimesNewRomanPS-BoldMT" panose="02020803070505020304"/>
                <a:cs typeface="MIHEAB+TimesNewRomanPS-BoldMT" panose="02020803070505020304"/>
              </a:rPr>
              <a:t> i)</a:t>
            </a:r>
          </a:p>
          <a:p>
            <a:pPr marL="0" marR="0">
              <a:lnSpc>
                <a:spcPts val="1705"/>
              </a:lnSpc>
              <a:spcBef>
                <a:spcPts val="285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MIHEAB+TimesNewRomanPS-BoldMT" panose="02020803070505020304"/>
                <a:cs typeface="MIHEAB+TimesNewRomanPS-BoldMT" panose="02020803070505020304"/>
              </a:rPr>
              <a:t>{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546123" y="3760225"/>
            <a:ext cx="1130832" cy="249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MIHEAB+TimesNewRomanPS-BoldMT" panose="02020803070505020304"/>
                <a:cs typeface="MIHEAB+TimesNewRomanPS-BoldMT" panose="02020803070505020304"/>
              </a:rPr>
              <a:t>x =</a:t>
            </a:r>
            <a:r>
              <a:rPr sz="1540" spc="-29">
                <a:solidFill>
                  <a:srgbClr val="000000"/>
                </a:solidFill>
                <a:latin typeface="MIHEAB+TimesNewRomanPS-BoldMT" panose="02020803070505020304"/>
                <a:cs typeface="MIHEAB+TimesNewRomanPS-BoldMT" panose="02020803070505020304"/>
              </a:rPr>
              <a:t> </a:t>
            </a:r>
            <a:r>
              <a:rPr sz="1540" spc="-21">
                <a:solidFill>
                  <a:srgbClr val="000000"/>
                </a:solidFill>
                <a:latin typeface="MIHEAB+TimesNewRomanPS-BoldMT" panose="02020803070505020304"/>
                <a:cs typeface="MIHEAB+TimesNewRomanPS-BoldMT" panose="02020803070505020304"/>
              </a:rPr>
              <a:t>T-&gt;root;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546123" y="4013042"/>
            <a:ext cx="3984548" cy="249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MIHEAB+TimesNewRomanPS-BoldMT" panose="02020803070505020304"/>
                <a:cs typeface="MIHEAB+TimesNewRomanPS-BoldMT" panose="02020803070505020304"/>
              </a:rPr>
              <a:t>while (x != NULL</a:t>
            </a:r>
            <a:r>
              <a:rPr sz="1540" spc="-87">
                <a:solidFill>
                  <a:srgbClr val="000000"/>
                </a:solidFill>
                <a:latin typeface="MIHEAB+TimesNewRomanPS-BoldMT" panose="02020803070505020304"/>
                <a:cs typeface="MIHEAB+TimesNewRomanPS-BoldMT" panose="02020803070505020304"/>
              </a:rPr>
              <a:t> </a:t>
            </a:r>
            <a:r>
              <a:rPr sz="1540">
                <a:solidFill>
                  <a:srgbClr val="000000"/>
                </a:solidFill>
                <a:latin typeface="MIHEAB+TimesNewRomanPS-BoldMT" panose="02020803070505020304"/>
                <a:cs typeface="MIHEAB+TimesNewRomanPS-BoldMT" panose="02020803070505020304"/>
              </a:rPr>
              <a:t>&amp;&amp; !overlap(i, x-&gt;interval))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946852" y="4262360"/>
            <a:ext cx="4040533" cy="241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88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MIHEAB+TimesNewRomanPS-BoldMT" panose="02020803070505020304"/>
                <a:cs typeface="MIHEAB+TimesNewRomanPS-BoldMT" panose="02020803070505020304"/>
              </a:rPr>
              <a:t>if (x-&gt;left != NULL</a:t>
            </a:r>
            <a:r>
              <a:rPr sz="1540" spc="-89">
                <a:solidFill>
                  <a:srgbClr val="000000"/>
                </a:solidFill>
                <a:latin typeface="MIHEAB+TimesNewRomanPS-BoldMT" panose="02020803070505020304"/>
                <a:cs typeface="MIHEAB+TimesNewRomanPS-BoldMT" panose="02020803070505020304"/>
              </a:rPr>
              <a:t> </a:t>
            </a:r>
            <a:r>
              <a:rPr sz="1540">
                <a:solidFill>
                  <a:srgbClr val="000000"/>
                </a:solidFill>
                <a:latin typeface="MIHEAB+TimesNewRomanPS-BoldMT" panose="02020803070505020304"/>
                <a:cs typeface="MIHEAB+TimesNewRomanPS-BoldMT" panose="02020803070505020304"/>
              </a:rPr>
              <a:t>&amp;&amp; x-&gt;left-&gt;max </a:t>
            </a:r>
            <a:r>
              <a:rPr sz="1540">
                <a:solidFill>
                  <a:srgbClr val="000000"/>
                </a:solidFill>
                <a:latin typeface="NVFMWJ+SymbolMT" panose="05050102010706020507"/>
                <a:cs typeface="NVFMWJ+SymbolMT" panose="05050102010706020507"/>
              </a:rPr>
              <a:t>≥</a:t>
            </a:r>
            <a:r>
              <a:rPr sz="1540" spc="381">
                <a:solidFill>
                  <a:srgbClr val="000000"/>
                </a:solidFill>
                <a:latin typeface="NVFMWJ+SymbolMT" panose="05050102010706020507"/>
                <a:cs typeface="NVFMWJ+SymbolMT" panose="05050102010706020507"/>
              </a:rPr>
              <a:t> </a:t>
            </a:r>
            <a:r>
              <a:rPr sz="1540">
                <a:solidFill>
                  <a:srgbClr val="000000"/>
                </a:solidFill>
                <a:latin typeface="MIHEAB+TimesNewRomanPS-BoldMT" panose="02020803070505020304"/>
                <a:cs typeface="MIHEAB+TimesNewRomanPS-BoldMT" panose="02020803070505020304"/>
              </a:rPr>
              <a:t>i-&gt;low)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946852" y="4536922"/>
            <a:ext cx="1456458" cy="507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40894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MIHEAB+TimesNewRomanPS-BoldMT" panose="02020803070505020304"/>
                <a:cs typeface="MIHEAB+TimesNewRomanPS-BoldMT" panose="02020803070505020304"/>
              </a:rPr>
              <a:t>x = x-&gt;left;</a:t>
            </a:r>
          </a:p>
          <a:p>
            <a:pPr marL="0" marR="0">
              <a:lnSpc>
                <a:spcPts val="1705"/>
              </a:lnSpc>
              <a:spcBef>
                <a:spcPts val="325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MIHEAB+TimesNewRomanPS-BoldMT" panose="02020803070505020304"/>
                <a:cs typeface="MIHEAB+TimesNewRomanPS-BoldMT" panose="02020803070505020304"/>
              </a:rPr>
              <a:t>else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356051" y="5055589"/>
            <a:ext cx="1188595" cy="249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MIHEAB+TimesNewRomanPS-BoldMT" panose="02020803070505020304"/>
                <a:cs typeface="MIHEAB+TimesNewRomanPS-BoldMT" panose="02020803070505020304"/>
              </a:rPr>
              <a:t>x = x-&gt;right;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546129" y="5316219"/>
            <a:ext cx="815173" cy="249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MIHEAB+TimesNewRomanPS-BoldMT" panose="02020803070505020304"/>
                <a:cs typeface="MIHEAB+TimesNewRomanPS-BoldMT" panose="02020803070505020304"/>
              </a:rPr>
              <a:t>return x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146697" y="5576861"/>
            <a:ext cx="207345" cy="249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MIHEAB+TimesNewRomanPS-BoldMT" panose="02020803070505020304"/>
                <a:cs typeface="MIHEAB+TimesNewRomanPS-BoldMT" panose="02020803070505020304"/>
              </a:rPr>
              <a:t>}</a:t>
            </a:r>
          </a:p>
        </p:txBody>
      </p:sp>
      <p:grpSp>
        <p:nvGrpSpPr>
          <p:cNvPr id="53" name="组合 52"/>
          <p:cNvGrpSpPr/>
          <p:nvPr/>
        </p:nvGrpSpPr>
        <p:grpSpPr>
          <a:xfrm>
            <a:off x="7772400" y="2143760"/>
            <a:ext cx="482600" cy="509270"/>
            <a:chOff x="6606" y="3326"/>
            <a:chExt cx="906" cy="1020"/>
          </a:xfrm>
        </p:grpSpPr>
        <p:sp>
          <p:nvSpPr>
            <p:cNvPr id="54" name="圆角矩形 53"/>
            <p:cNvSpPr/>
            <p:nvPr/>
          </p:nvSpPr>
          <p:spPr>
            <a:xfrm>
              <a:off x="6606" y="3326"/>
              <a:ext cx="907" cy="102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  <a:p>
              <a:pPr algn="ctr"/>
              <a:r>
                <a:rPr lang="en-US" altLang="zh-CN" sz="1600" b="1"/>
                <a:t>23</a:t>
              </a: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6606" y="3836"/>
              <a:ext cx="907" cy="0"/>
            </a:xfrm>
            <a:prstGeom prst="line">
              <a:avLst/>
            </a:prstGeom>
            <a:ln w="28575" cmpd="thickThin">
              <a:solidFill>
                <a:schemeClr val="tx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6" name="组合 55"/>
          <p:cNvGrpSpPr/>
          <p:nvPr/>
        </p:nvGrpSpPr>
        <p:grpSpPr>
          <a:xfrm>
            <a:off x="6179820" y="2816860"/>
            <a:ext cx="482600" cy="509270"/>
            <a:chOff x="6606" y="3326"/>
            <a:chExt cx="906" cy="1020"/>
          </a:xfrm>
        </p:grpSpPr>
        <p:sp>
          <p:nvSpPr>
            <p:cNvPr id="57" name="圆角矩形 56"/>
            <p:cNvSpPr/>
            <p:nvPr/>
          </p:nvSpPr>
          <p:spPr>
            <a:xfrm>
              <a:off x="6606" y="3326"/>
              <a:ext cx="907" cy="102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  <a:p>
              <a:pPr algn="ctr"/>
              <a:r>
                <a:rPr lang="en-US" altLang="zh-CN" sz="1600" b="1"/>
                <a:t>18</a:t>
              </a:r>
            </a:p>
          </p:txBody>
        </p:sp>
        <p:cxnSp>
          <p:nvCxnSpPr>
            <p:cNvPr id="58" name="直接连接符 57"/>
            <p:cNvCxnSpPr/>
            <p:nvPr/>
          </p:nvCxnSpPr>
          <p:spPr>
            <a:xfrm>
              <a:off x="6606" y="3836"/>
              <a:ext cx="907" cy="0"/>
            </a:xfrm>
            <a:prstGeom prst="line">
              <a:avLst/>
            </a:prstGeom>
            <a:ln w="28575" cmpd="thickThin">
              <a:solidFill>
                <a:schemeClr val="tx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9" name="组合 58"/>
          <p:cNvGrpSpPr/>
          <p:nvPr/>
        </p:nvGrpSpPr>
        <p:grpSpPr>
          <a:xfrm>
            <a:off x="5443220" y="3453130"/>
            <a:ext cx="482600" cy="509270"/>
            <a:chOff x="6606" y="3326"/>
            <a:chExt cx="906" cy="1020"/>
          </a:xfrm>
        </p:grpSpPr>
        <p:sp>
          <p:nvSpPr>
            <p:cNvPr id="60" name="圆角矩形 59"/>
            <p:cNvSpPr/>
            <p:nvPr/>
          </p:nvSpPr>
          <p:spPr>
            <a:xfrm>
              <a:off x="6606" y="3326"/>
              <a:ext cx="907" cy="102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  <a:p>
              <a:pPr algn="ctr"/>
              <a:r>
                <a:rPr lang="en-US" altLang="zh-CN" sz="1600" b="1"/>
                <a:t>10</a:t>
              </a:r>
            </a:p>
          </p:txBody>
        </p:sp>
        <p:cxnSp>
          <p:nvCxnSpPr>
            <p:cNvPr id="61" name="直接连接符 60"/>
            <p:cNvCxnSpPr/>
            <p:nvPr/>
          </p:nvCxnSpPr>
          <p:spPr>
            <a:xfrm>
              <a:off x="6606" y="3836"/>
              <a:ext cx="907" cy="0"/>
            </a:xfrm>
            <a:prstGeom prst="line">
              <a:avLst/>
            </a:prstGeom>
            <a:ln w="28575" cmpd="thickThin">
              <a:solidFill>
                <a:schemeClr val="tx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2" name="组合 61"/>
          <p:cNvGrpSpPr/>
          <p:nvPr/>
        </p:nvGrpSpPr>
        <p:grpSpPr>
          <a:xfrm>
            <a:off x="4580890" y="2816860"/>
            <a:ext cx="482600" cy="509270"/>
            <a:chOff x="6606" y="3326"/>
            <a:chExt cx="906" cy="1020"/>
          </a:xfrm>
        </p:grpSpPr>
        <p:sp>
          <p:nvSpPr>
            <p:cNvPr id="63" name="圆角矩形 62"/>
            <p:cNvSpPr/>
            <p:nvPr/>
          </p:nvSpPr>
          <p:spPr>
            <a:xfrm>
              <a:off x="6606" y="3326"/>
              <a:ext cx="907" cy="102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  <a:p>
              <a:pPr algn="ctr"/>
              <a:r>
                <a:rPr lang="en-US" altLang="zh-CN" sz="1600" b="1"/>
                <a:t>8</a:t>
              </a:r>
            </a:p>
          </p:txBody>
        </p:sp>
        <p:cxnSp>
          <p:nvCxnSpPr>
            <p:cNvPr id="64" name="直接连接符 63"/>
            <p:cNvCxnSpPr/>
            <p:nvPr/>
          </p:nvCxnSpPr>
          <p:spPr>
            <a:xfrm>
              <a:off x="6606" y="3836"/>
              <a:ext cx="907" cy="0"/>
            </a:xfrm>
            <a:prstGeom prst="line">
              <a:avLst/>
            </a:prstGeom>
            <a:ln w="28575" cmpd="thickThin">
              <a:solidFill>
                <a:schemeClr val="tx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8" name="组合 67"/>
          <p:cNvGrpSpPr/>
          <p:nvPr/>
        </p:nvGrpSpPr>
        <p:grpSpPr>
          <a:xfrm>
            <a:off x="5363845" y="2200275"/>
            <a:ext cx="482600" cy="509270"/>
            <a:chOff x="6606" y="3326"/>
            <a:chExt cx="906" cy="1020"/>
          </a:xfrm>
        </p:grpSpPr>
        <p:sp>
          <p:nvSpPr>
            <p:cNvPr id="69" name="圆角矩形 68"/>
            <p:cNvSpPr/>
            <p:nvPr/>
          </p:nvSpPr>
          <p:spPr>
            <a:xfrm>
              <a:off x="6606" y="3326"/>
              <a:ext cx="907" cy="102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  <a:p>
              <a:pPr algn="ctr"/>
              <a:r>
                <a:rPr lang="en-US" altLang="zh-CN" sz="1600" b="1"/>
                <a:t>18</a:t>
              </a:r>
            </a:p>
          </p:txBody>
        </p:sp>
        <p:cxnSp>
          <p:nvCxnSpPr>
            <p:cNvPr id="70" name="直接连接符 69"/>
            <p:cNvCxnSpPr/>
            <p:nvPr/>
          </p:nvCxnSpPr>
          <p:spPr>
            <a:xfrm>
              <a:off x="6606" y="3836"/>
              <a:ext cx="907" cy="0"/>
            </a:xfrm>
            <a:prstGeom prst="line">
              <a:avLst/>
            </a:prstGeom>
            <a:ln w="28575" cmpd="thickThin">
              <a:solidFill>
                <a:schemeClr val="tx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1" name="组合 70"/>
          <p:cNvGrpSpPr/>
          <p:nvPr/>
        </p:nvGrpSpPr>
        <p:grpSpPr>
          <a:xfrm>
            <a:off x="6586855" y="1492885"/>
            <a:ext cx="482600" cy="509270"/>
            <a:chOff x="6606" y="3326"/>
            <a:chExt cx="906" cy="1020"/>
          </a:xfrm>
        </p:grpSpPr>
        <p:sp>
          <p:nvSpPr>
            <p:cNvPr id="72" name="圆角矩形 71"/>
            <p:cNvSpPr/>
            <p:nvPr/>
          </p:nvSpPr>
          <p:spPr>
            <a:xfrm>
              <a:off x="6606" y="3326"/>
              <a:ext cx="907" cy="102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  <a:p>
              <a:pPr algn="ctr"/>
              <a:r>
                <a:rPr lang="en-US" altLang="zh-CN" sz="1600"/>
                <a:t>23</a:t>
              </a:r>
            </a:p>
          </p:txBody>
        </p:sp>
        <p:cxnSp>
          <p:nvCxnSpPr>
            <p:cNvPr id="73" name="直接连接符 72"/>
            <p:cNvCxnSpPr/>
            <p:nvPr/>
          </p:nvCxnSpPr>
          <p:spPr>
            <a:xfrm>
              <a:off x="6606" y="3836"/>
              <a:ext cx="907" cy="0"/>
            </a:xfrm>
            <a:prstGeom prst="line">
              <a:avLst/>
            </a:prstGeom>
            <a:ln w="28575" cmpd="thickThin">
              <a:solidFill>
                <a:schemeClr val="tx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5" name="object 5"/>
          <p:cNvSpPr txBox="1"/>
          <p:nvPr/>
        </p:nvSpPr>
        <p:spPr>
          <a:xfrm>
            <a:off x="6586855" y="1510665"/>
            <a:ext cx="588010" cy="21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DNHTNS+TimesNewRomanPS-BoldMT" panose="02020803070505020304"/>
                <a:cs typeface="DNHTNS+TimesNewRomanPS-BoldMT" panose="02020803070505020304"/>
              </a:rPr>
              <a:t>[17,19]</a:t>
            </a:r>
          </a:p>
        </p:txBody>
      </p:sp>
      <p:sp>
        <p:nvSpPr>
          <p:cNvPr id="76" name="object 6"/>
          <p:cNvSpPr txBox="1"/>
          <p:nvPr/>
        </p:nvSpPr>
        <p:spPr>
          <a:xfrm>
            <a:off x="5420995" y="2239010"/>
            <a:ext cx="505460" cy="21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 spc="-17">
                <a:solidFill>
                  <a:srgbClr val="000000"/>
                </a:solidFill>
                <a:latin typeface="DNHTNS+TimesNewRomanPS-BoldMT" panose="02020803070505020304"/>
                <a:cs typeface="DNHTNS+TimesNewRomanPS-BoldMT" panose="02020803070505020304"/>
              </a:rPr>
              <a:t>[5,11]</a:t>
            </a:r>
          </a:p>
        </p:txBody>
      </p:sp>
      <p:sp>
        <p:nvSpPr>
          <p:cNvPr id="77" name="object 7"/>
          <p:cNvSpPr txBox="1"/>
          <p:nvPr/>
        </p:nvSpPr>
        <p:spPr>
          <a:xfrm>
            <a:off x="7772400" y="2167255"/>
            <a:ext cx="588010" cy="21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DNHTNS+TimesNewRomanPS-BoldMT" panose="02020803070505020304"/>
                <a:cs typeface="DNHTNS+TimesNewRomanPS-BoldMT" panose="02020803070505020304"/>
              </a:rPr>
              <a:t>[21,23]</a:t>
            </a:r>
          </a:p>
        </p:txBody>
      </p:sp>
      <p:sp>
        <p:nvSpPr>
          <p:cNvPr id="78" name="object 8"/>
          <p:cNvSpPr txBox="1"/>
          <p:nvPr/>
        </p:nvSpPr>
        <p:spPr>
          <a:xfrm>
            <a:off x="4640580" y="2877820"/>
            <a:ext cx="423545" cy="21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DNHTNS+TimesNewRomanPS-BoldMT" panose="02020803070505020304"/>
                <a:cs typeface="DNHTNS+TimesNewRomanPS-BoldMT" panose="02020803070505020304"/>
              </a:rPr>
              <a:t>[4,8]</a:t>
            </a:r>
          </a:p>
        </p:txBody>
      </p:sp>
      <p:sp>
        <p:nvSpPr>
          <p:cNvPr id="79" name="object 9"/>
          <p:cNvSpPr txBox="1"/>
          <p:nvPr/>
        </p:nvSpPr>
        <p:spPr>
          <a:xfrm>
            <a:off x="6179820" y="2877820"/>
            <a:ext cx="588010" cy="21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DNHTNS+TimesNewRomanPS-BoldMT" panose="02020803070505020304"/>
                <a:cs typeface="DNHTNS+TimesNewRomanPS-BoldMT" panose="02020803070505020304"/>
              </a:rPr>
              <a:t>[15,18]</a:t>
            </a:r>
          </a:p>
        </p:txBody>
      </p:sp>
      <p:sp>
        <p:nvSpPr>
          <p:cNvPr id="80" name="object 10"/>
          <p:cNvSpPr txBox="1"/>
          <p:nvPr/>
        </p:nvSpPr>
        <p:spPr>
          <a:xfrm>
            <a:off x="5433060" y="3512185"/>
            <a:ext cx="505460" cy="21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DNHTNS+TimesNewRomanPS-BoldMT" panose="02020803070505020304"/>
                <a:cs typeface="DNHTNS+TimesNewRomanPS-BoldMT" panose="02020803070505020304"/>
              </a:rPr>
              <a:t>[7,10]</a:t>
            </a:r>
          </a:p>
        </p:txBody>
      </p:sp>
      <p:cxnSp>
        <p:nvCxnSpPr>
          <p:cNvPr id="81" name="直接连接符 80"/>
          <p:cNvCxnSpPr/>
          <p:nvPr/>
        </p:nvCxnSpPr>
        <p:spPr>
          <a:xfrm flipH="1">
            <a:off x="5581650" y="1700530"/>
            <a:ext cx="1006475" cy="5022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>
            <a:off x="7084695" y="1678940"/>
            <a:ext cx="929640" cy="464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 flipH="1">
            <a:off x="4822825" y="2454275"/>
            <a:ext cx="541020" cy="362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5815965" y="2414270"/>
            <a:ext cx="604520" cy="3962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79" idx="1"/>
            <a:endCxn id="60" idx="0"/>
          </p:cNvCxnSpPr>
          <p:nvPr/>
        </p:nvCxnSpPr>
        <p:spPr>
          <a:xfrm flipH="1">
            <a:off x="5685155" y="2987040"/>
            <a:ext cx="494665" cy="4660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object 1"/>
          <p:cNvSpPr/>
          <p:nvPr/>
        </p:nvSpPr>
        <p:spPr>
          <a:xfrm>
            <a:off x="662570" y="496621"/>
            <a:ext cx="7819096" cy="586432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29795" y="1252362"/>
            <a:ext cx="457628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975"/>
              </a:lnSpc>
              <a:spcBef>
                <a:spcPct val="0"/>
              </a:spcBef>
              <a:spcAft>
                <a:spcPct val="0"/>
              </a:spcAft>
            </a:pPr>
            <a:r>
              <a:rPr sz="248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I</a:t>
            </a:r>
            <a:r>
              <a:rPr sz="1965" b="1" spc="-38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NTERVAL</a:t>
            </a:r>
            <a:r>
              <a:rPr lang="en-US" sz="1965" b="1" spc="-38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48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S</a:t>
            </a:r>
            <a:r>
              <a:rPr sz="2480" b="1" spc="-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EARCH</a:t>
            </a:r>
            <a:r>
              <a:rPr sz="1965" b="1" spc="-2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48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()</a:t>
            </a:r>
            <a:r>
              <a:rPr sz="2480" b="1" spc="-1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48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E</a:t>
            </a:r>
            <a:r>
              <a:rPr sz="2480" b="1" spc="13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XAMPLE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51988" y="1884787"/>
            <a:ext cx="3418654" cy="6367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360"/>
              </a:lnSpc>
              <a:spcBef>
                <a:spcPct val="0"/>
              </a:spcBef>
              <a:spcAft>
                <a:spcPct val="0"/>
              </a:spcAft>
            </a:pP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Example: search for interval</a:t>
            </a:r>
          </a:p>
          <a:p>
            <a:pPr marL="0" marR="0">
              <a:lnSpc>
                <a:spcPts val="2360"/>
              </a:lnSpc>
              <a:spcBef>
                <a:spcPts val="35"/>
              </a:spcBef>
              <a:spcAft>
                <a:spcPct val="0"/>
              </a:spcAft>
            </a:pP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overlapping [12,14]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46697" y="3218101"/>
            <a:ext cx="1772916" cy="5018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 spc="-9">
                <a:solidFill>
                  <a:srgbClr val="000000"/>
                </a:solidFill>
                <a:latin typeface="AHDUUL+TimesNewRomanPS-BoldMT" panose="02020803070505020304"/>
                <a:cs typeface="AHDUUL+TimesNewRomanPS-BoldMT" panose="02020803070505020304"/>
              </a:rPr>
              <a:t>IntervalSearch(T,</a:t>
            </a:r>
            <a:r>
              <a:rPr sz="1540">
                <a:solidFill>
                  <a:srgbClr val="000000"/>
                </a:solidFill>
                <a:latin typeface="AHDUUL+TimesNewRomanPS-BoldMT" panose="02020803070505020304"/>
                <a:cs typeface="AHDUUL+TimesNewRomanPS-BoldMT" panose="02020803070505020304"/>
              </a:rPr>
              <a:t> i)</a:t>
            </a:r>
          </a:p>
          <a:p>
            <a:pPr marL="0" marR="0">
              <a:lnSpc>
                <a:spcPts val="1705"/>
              </a:lnSpc>
              <a:spcBef>
                <a:spcPts val="285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AHDUUL+TimesNewRomanPS-BoldMT" panose="02020803070505020304"/>
                <a:cs typeface="AHDUUL+TimesNewRomanPS-BoldMT" panose="02020803070505020304"/>
              </a:rPr>
              <a:t>{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546123" y="3760225"/>
            <a:ext cx="1130832" cy="249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AHDUUL+TimesNewRomanPS-BoldMT" panose="02020803070505020304"/>
                <a:cs typeface="AHDUUL+TimesNewRomanPS-BoldMT" panose="02020803070505020304"/>
              </a:rPr>
              <a:t>x =</a:t>
            </a:r>
            <a:r>
              <a:rPr sz="1540" spc="-29">
                <a:solidFill>
                  <a:srgbClr val="000000"/>
                </a:solidFill>
                <a:latin typeface="AHDUUL+TimesNewRomanPS-BoldMT" panose="02020803070505020304"/>
                <a:cs typeface="AHDUUL+TimesNewRomanPS-BoldMT" panose="02020803070505020304"/>
              </a:rPr>
              <a:t> </a:t>
            </a:r>
            <a:r>
              <a:rPr sz="1540" spc="-21">
                <a:solidFill>
                  <a:srgbClr val="000000"/>
                </a:solidFill>
                <a:latin typeface="AHDUUL+TimesNewRomanPS-BoldMT" panose="02020803070505020304"/>
                <a:cs typeface="AHDUUL+TimesNewRomanPS-BoldMT" panose="02020803070505020304"/>
              </a:rPr>
              <a:t>T-&gt;root;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546123" y="4013042"/>
            <a:ext cx="3984548" cy="249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AHDUUL+TimesNewRomanPS-BoldMT" panose="02020803070505020304"/>
                <a:cs typeface="AHDUUL+TimesNewRomanPS-BoldMT" panose="02020803070505020304"/>
              </a:rPr>
              <a:t>while (x != NULL</a:t>
            </a:r>
            <a:r>
              <a:rPr sz="1540" spc="-87">
                <a:solidFill>
                  <a:srgbClr val="000000"/>
                </a:solidFill>
                <a:latin typeface="AHDUUL+TimesNewRomanPS-BoldMT" panose="02020803070505020304"/>
                <a:cs typeface="AHDUUL+TimesNewRomanPS-BoldMT" panose="02020803070505020304"/>
              </a:rPr>
              <a:t> </a:t>
            </a:r>
            <a:r>
              <a:rPr sz="1540">
                <a:solidFill>
                  <a:srgbClr val="000000"/>
                </a:solidFill>
                <a:latin typeface="AHDUUL+TimesNewRomanPS-BoldMT" panose="02020803070505020304"/>
                <a:cs typeface="AHDUUL+TimesNewRomanPS-BoldMT" panose="02020803070505020304"/>
              </a:rPr>
              <a:t>&amp;&amp; !overlap(i, x-&gt;interval))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946852" y="4265535"/>
            <a:ext cx="4040533" cy="241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88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AHDUUL+TimesNewRomanPS-BoldMT" panose="02020803070505020304"/>
                <a:cs typeface="AHDUUL+TimesNewRomanPS-BoldMT" panose="02020803070505020304"/>
              </a:rPr>
              <a:t>if (x-&gt;left != NULL</a:t>
            </a:r>
            <a:r>
              <a:rPr sz="1540" spc="-89">
                <a:solidFill>
                  <a:srgbClr val="000000"/>
                </a:solidFill>
                <a:latin typeface="AHDUUL+TimesNewRomanPS-BoldMT" panose="02020803070505020304"/>
                <a:cs typeface="AHDUUL+TimesNewRomanPS-BoldMT" panose="02020803070505020304"/>
              </a:rPr>
              <a:t> </a:t>
            </a:r>
            <a:r>
              <a:rPr sz="1540">
                <a:solidFill>
                  <a:srgbClr val="000000"/>
                </a:solidFill>
                <a:latin typeface="AHDUUL+TimesNewRomanPS-BoldMT" panose="02020803070505020304"/>
                <a:cs typeface="AHDUUL+TimesNewRomanPS-BoldMT" panose="02020803070505020304"/>
              </a:rPr>
              <a:t>&amp;&amp; x-&gt;left-&gt;max </a:t>
            </a:r>
            <a:r>
              <a:rPr sz="1540">
                <a:solidFill>
                  <a:srgbClr val="000000"/>
                </a:solidFill>
                <a:latin typeface="BHJDJU+SymbolMT" panose="05050102010706020507"/>
                <a:cs typeface="BHJDJU+SymbolMT" panose="05050102010706020507"/>
              </a:rPr>
              <a:t>≥</a:t>
            </a:r>
            <a:r>
              <a:rPr sz="1540" spc="381">
                <a:solidFill>
                  <a:srgbClr val="000000"/>
                </a:solidFill>
                <a:latin typeface="BHJDJU+SymbolMT" panose="05050102010706020507"/>
                <a:cs typeface="BHJDJU+SymbolMT" panose="05050102010706020507"/>
              </a:rPr>
              <a:t> </a:t>
            </a:r>
            <a:r>
              <a:rPr sz="1540">
                <a:solidFill>
                  <a:srgbClr val="000000"/>
                </a:solidFill>
                <a:latin typeface="AHDUUL+TimesNewRomanPS-BoldMT" panose="02020803070505020304"/>
                <a:cs typeface="AHDUUL+TimesNewRomanPS-BoldMT" panose="02020803070505020304"/>
              </a:rPr>
              <a:t>i-&gt;low)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946852" y="4536922"/>
            <a:ext cx="1456458" cy="507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40894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AHDUUL+TimesNewRomanPS-BoldMT" panose="02020803070505020304"/>
                <a:cs typeface="AHDUUL+TimesNewRomanPS-BoldMT" panose="02020803070505020304"/>
              </a:rPr>
              <a:t>x = x-&gt;left;</a:t>
            </a:r>
          </a:p>
          <a:p>
            <a:pPr marL="0" marR="0">
              <a:lnSpc>
                <a:spcPts val="1705"/>
              </a:lnSpc>
              <a:spcBef>
                <a:spcPts val="325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AHDUUL+TimesNewRomanPS-BoldMT" panose="02020803070505020304"/>
                <a:cs typeface="AHDUUL+TimesNewRomanPS-BoldMT" panose="02020803070505020304"/>
              </a:rPr>
              <a:t>else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356051" y="5055589"/>
            <a:ext cx="1188595" cy="249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AHDUUL+TimesNewRomanPS-BoldMT" panose="02020803070505020304"/>
                <a:cs typeface="AHDUUL+TimesNewRomanPS-BoldMT" panose="02020803070505020304"/>
              </a:rPr>
              <a:t>x = x-&gt;right;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546129" y="5316219"/>
            <a:ext cx="815173" cy="249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AHDUUL+TimesNewRomanPS-BoldMT" panose="02020803070505020304"/>
                <a:cs typeface="AHDUUL+TimesNewRomanPS-BoldMT" panose="02020803070505020304"/>
              </a:rPr>
              <a:t>return x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146697" y="5576861"/>
            <a:ext cx="207345" cy="249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AHDUUL+TimesNewRomanPS-BoldMT" panose="02020803070505020304"/>
                <a:cs typeface="AHDUUL+TimesNewRomanPS-BoldMT" panose="02020803070505020304"/>
              </a:rPr>
              <a:t>}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7772400" y="2143760"/>
            <a:ext cx="482600" cy="509270"/>
            <a:chOff x="6606" y="3326"/>
            <a:chExt cx="906" cy="1020"/>
          </a:xfrm>
        </p:grpSpPr>
        <p:sp>
          <p:nvSpPr>
            <p:cNvPr id="20" name="圆角矩形 19"/>
            <p:cNvSpPr/>
            <p:nvPr/>
          </p:nvSpPr>
          <p:spPr>
            <a:xfrm>
              <a:off x="6606" y="3326"/>
              <a:ext cx="907" cy="102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  <a:p>
              <a:pPr algn="ctr"/>
              <a:r>
                <a:rPr lang="en-US" altLang="zh-CN" sz="1600" b="1"/>
                <a:t>23</a:t>
              </a: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6606" y="3836"/>
              <a:ext cx="907" cy="0"/>
            </a:xfrm>
            <a:prstGeom prst="line">
              <a:avLst/>
            </a:prstGeom>
            <a:ln w="28575" cmpd="thickThin">
              <a:solidFill>
                <a:schemeClr val="tx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6179820" y="2816860"/>
            <a:ext cx="482600" cy="509270"/>
            <a:chOff x="6606" y="3326"/>
            <a:chExt cx="906" cy="1020"/>
          </a:xfrm>
        </p:grpSpPr>
        <p:sp>
          <p:nvSpPr>
            <p:cNvPr id="23" name="圆角矩形 22"/>
            <p:cNvSpPr/>
            <p:nvPr/>
          </p:nvSpPr>
          <p:spPr>
            <a:xfrm>
              <a:off x="6606" y="3326"/>
              <a:ext cx="907" cy="102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  <a:p>
              <a:pPr algn="ctr"/>
              <a:r>
                <a:rPr lang="en-US" altLang="zh-CN" sz="1600" b="1"/>
                <a:t>18</a:t>
              </a: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6606" y="3836"/>
              <a:ext cx="907" cy="0"/>
            </a:xfrm>
            <a:prstGeom prst="line">
              <a:avLst/>
            </a:prstGeom>
            <a:ln w="28575" cmpd="thickThin">
              <a:solidFill>
                <a:schemeClr val="tx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5443220" y="3453130"/>
            <a:ext cx="482600" cy="509270"/>
            <a:chOff x="6606" y="3326"/>
            <a:chExt cx="906" cy="1020"/>
          </a:xfrm>
        </p:grpSpPr>
        <p:sp>
          <p:nvSpPr>
            <p:cNvPr id="26" name="圆角矩形 25"/>
            <p:cNvSpPr/>
            <p:nvPr/>
          </p:nvSpPr>
          <p:spPr>
            <a:xfrm>
              <a:off x="6606" y="3326"/>
              <a:ext cx="907" cy="102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  <a:p>
              <a:pPr algn="ctr"/>
              <a:r>
                <a:rPr lang="en-US" altLang="zh-CN" sz="1600" b="1"/>
                <a:t>10</a:t>
              </a:r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6606" y="3836"/>
              <a:ext cx="907" cy="0"/>
            </a:xfrm>
            <a:prstGeom prst="line">
              <a:avLst/>
            </a:prstGeom>
            <a:ln w="28575" cmpd="thickThin">
              <a:solidFill>
                <a:schemeClr val="tx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2" name="组合 61"/>
          <p:cNvGrpSpPr/>
          <p:nvPr/>
        </p:nvGrpSpPr>
        <p:grpSpPr>
          <a:xfrm>
            <a:off x="4580890" y="2816860"/>
            <a:ext cx="482600" cy="509270"/>
            <a:chOff x="6606" y="3326"/>
            <a:chExt cx="906" cy="1020"/>
          </a:xfrm>
        </p:grpSpPr>
        <p:sp>
          <p:nvSpPr>
            <p:cNvPr id="63" name="圆角矩形 62"/>
            <p:cNvSpPr/>
            <p:nvPr/>
          </p:nvSpPr>
          <p:spPr>
            <a:xfrm>
              <a:off x="6606" y="3326"/>
              <a:ext cx="907" cy="102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  <a:p>
              <a:pPr algn="ctr"/>
              <a:r>
                <a:rPr lang="en-US" altLang="zh-CN" sz="1600" b="1"/>
                <a:t>8</a:t>
              </a:r>
            </a:p>
          </p:txBody>
        </p:sp>
        <p:cxnSp>
          <p:nvCxnSpPr>
            <p:cNvPr id="64" name="直接连接符 63"/>
            <p:cNvCxnSpPr/>
            <p:nvPr/>
          </p:nvCxnSpPr>
          <p:spPr>
            <a:xfrm>
              <a:off x="6606" y="3836"/>
              <a:ext cx="907" cy="0"/>
            </a:xfrm>
            <a:prstGeom prst="line">
              <a:avLst/>
            </a:prstGeom>
            <a:ln w="28575" cmpd="thickThin">
              <a:solidFill>
                <a:schemeClr val="tx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/>
        </p:nvGrpSpPr>
        <p:grpSpPr>
          <a:xfrm>
            <a:off x="5363845" y="2200275"/>
            <a:ext cx="482600" cy="509270"/>
            <a:chOff x="6606" y="3326"/>
            <a:chExt cx="906" cy="1020"/>
          </a:xfrm>
        </p:grpSpPr>
        <p:sp>
          <p:nvSpPr>
            <p:cNvPr id="29" name="圆角矩形 28"/>
            <p:cNvSpPr/>
            <p:nvPr/>
          </p:nvSpPr>
          <p:spPr>
            <a:xfrm>
              <a:off x="6606" y="3326"/>
              <a:ext cx="907" cy="102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  <a:p>
              <a:pPr algn="ctr"/>
              <a:r>
                <a:rPr lang="en-US" altLang="zh-CN" sz="1600" b="1"/>
                <a:t>18</a:t>
              </a: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6606" y="3836"/>
              <a:ext cx="907" cy="0"/>
            </a:xfrm>
            <a:prstGeom prst="line">
              <a:avLst/>
            </a:prstGeom>
            <a:ln w="28575" cmpd="thickThin">
              <a:solidFill>
                <a:schemeClr val="tx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6586855" y="1492885"/>
            <a:ext cx="482600" cy="509270"/>
            <a:chOff x="6606" y="3326"/>
            <a:chExt cx="906" cy="1020"/>
          </a:xfrm>
        </p:grpSpPr>
        <p:sp>
          <p:nvSpPr>
            <p:cNvPr id="32" name="圆角矩形 31"/>
            <p:cNvSpPr/>
            <p:nvPr/>
          </p:nvSpPr>
          <p:spPr>
            <a:xfrm>
              <a:off x="6606" y="3326"/>
              <a:ext cx="907" cy="102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  <a:p>
              <a:pPr algn="ctr"/>
              <a:r>
                <a:rPr lang="en-US" altLang="zh-CN" sz="1600"/>
                <a:t>23</a:t>
              </a:r>
            </a:p>
          </p:txBody>
        </p:sp>
        <p:cxnSp>
          <p:nvCxnSpPr>
            <p:cNvPr id="33" name="直接连接符 32"/>
            <p:cNvCxnSpPr/>
            <p:nvPr/>
          </p:nvCxnSpPr>
          <p:spPr>
            <a:xfrm>
              <a:off x="6606" y="3836"/>
              <a:ext cx="907" cy="0"/>
            </a:xfrm>
            <a:prstGeom prst="line">
              <a:avLst/>
            </a:prstGeom>
            <a:ln w="28575" cmpd="thickThin">
              <a:solidFill>
                <a:schemeClr val="tx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object 5"/>
          <p:cNvSpPr txBox="1"/>
          <p:nvPr/>
        </p:nvSpPr>
        <p:spPr>
          <a:xfrm>
            <a:off x="6586855" y="1510665"/>
            <a:ext cx="588010" cy="21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DNHTNS+TimesNewRomanPS-BoldMT" panose="02020803070505020304"/>
                <a:cs typeface="DNHTNS+TimesNewRomanPS-BoldMT" panose="02020803070505020304"/>
              </a:rPr>
              <a:t>[17,19]</a:t>
            </a:r>
          </a:p>
        </p:txBody>
      </p:sp>
      <p:sp>
        <p:nvSpPr>
          <p:cNvPr id="35" name="object 6"/>
          <p:cNvSpPr txBox="1"/>
          <p:nvPr/>
        </p:nvSpPr>
        <p:spPr>
          <a:xfrm>
            <a:off x="5420995" y="2239010"/>
            <a:ext cx="505460" cy="21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 spc="-17">
                <a:solidFill>
                  <a:srgbClr val="000000"/>
                </a:solidFill>
                <a:latin typeface="DNHTNS+TimesNewRomanPS-BoldMT" panose="02020803070505020304"/>
                <a:cs typeface="DNHTNS+TimesNewRomanPS-BoldMT" panose="02020803070505020304"/>
              </a:rPr>
              <a:t>[5,11]</a:t>
            </a:r>
          </a:p>
        </p:txBody>
      </p:sp>
      <p:sp>
        <p:nvSpPr>
          <p:cNvPr id="36" name="object 7"/>
          <p:cNvSpPr txBox="1"/>
          <p:nvPr/>
        </p:nvSpPr>
        <p:spPr>
          <a:xfrm>
            <a:off x="7772400" y="2167255"/>
            <a:ext cx="588010" cy="21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DNHTNS+TimesNewRomanPS-BoldMT" panose="02020803070505020304"/>
                <a:cs typeface="DNHTNS+TimesNewRomanPS-BoldMT" panose="02020803070505020304"/>
              </a:rPr>
              <a:t>[21,23]</a:t>
            </a:r>
          </a:p>
        </p:txBody>
      </p:sp>
      <p:sp>
        <p:nvSpPr>
          <p:cNvPr id="37" name="object 8"/>
          <p:cNvSpPr txBox="1"/>
          <p:nvPr/>
        </p:nvSpPr>
        <p:spPr>
          <a:xfrm>
            <a:off x="4640580" y="2877820"/>
            <a:ext cx="423545" cy="21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DNHTNS+TimesNewRomanPS-BoldMT" panose="02020803070505020304"/>
                <a:cs typeface="DNHTNS+TimesNewRomanPS-BoldMT" panose="02020803070505020304"/>
              </a:rPr>
              <a:t>[4,8]</a:t>
            </a:r>
          </a:p>
        </p:txBody>
      </p:sp>
      <p:sp>
        <p:nvSpPr>
          <p:cNvPr id="38" name="object 9"/>
          <p:cNvSpPr txBox="1"/>
          <p:nvPr/>
        </p:nvSpPr>
        <p:spPr>
          <a:xfrm>
            <a:off x="6179820" y="2877820"/>
            <a:ext cx="588010" cy="21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DNHTNS+TimesNewRomanPS-BoldMT" panose="02020803070505020304"/>
                <a:cs typeface="DNHTNS+TimesNewRomanPS-BoldMT" panose="02020803070505020304"/>
              </a:rPr>
              <a:t>[15,18]</a:t>
            </a:r>
          </a:p>
        </p:txBody>
      </p:sp>
      <p:sp>
        <p:nvSpPr>
          <p:cNvPr id="39" name="object 10"/>
          <p:cNvSpPr txBox="1"/>
          <p:nvPr/>
        </p:nvSpPr>
        <p:spPr>
          <a:xfrm>
            <a:off x="5433060" y="3512185"/>
            <a:ext cx="505460" cy="21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DNHTNS+TimesNewRomanPS-BoldMT" panose="02020803070505020304"/>
                <a:cs typeface="DNHTNS+TimesNewRomanPS-BoldMT" panose="02020803070505020304"/>
              </a:rPr>
              <a:t>[7,10]</a:t>
            </a:r>
          </a:p>
        </p:txBody>
      </p:sp>
      <p:cxnSp>
        <p:nvCxnSpPr>
          <p:cNvPr id="40" name="直接连接符 39"/>
          <p:cNvCxnSpPr/>
          <p:nvPr/>
        </p:nvCxnSpPr>
        <p:spPr>
          <a:xfrm flipH="1">
            <a:off x="5581650" y="1700530"/>
            <a:ext cx="1006475" cy="5022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7084695" y="1678940"/>
            <a:ext cx="929640" cy="464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H="1">
            <a:off x="4822825" y="2454275"/>
            <a:ext cx="541020" cy="362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5815965" y="2414270"/>
            <a:ext cx="604520" cy="3962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38" idx="1"/>
            <a:endCxn id="26" idx="0"/>
          </p:cNvCxnSpPr>
          <p:nvPr/>
        </p:nvCxnSpPr>
        <p:spPr>
          <a:xfrm flipH="1">
            <a:off x="5685155" y="2987040"/>
            <a:ext cx="494665" cy="4660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"/>
          <p:cNvSpPr/>
          <p:nvPr/>
        </p:nvSpPr>
        <p:spPr>
          <a:xfrm>
            <a:off x="662570" y="496621"/>
            <a:ext cx="7819096" cy="5864323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29795" y="1252362"/>
            <a:ext cx="5663530" cy="357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975"/>
              </a:lnSpc>
              <a:spcBef>
                <a:spcPct val="0"/>
              </a:spcBef>
              <a:spcAft>
                <a:spcPct val="0"/>
              </a:spcAft>
            </a:pPr>
            <a:r>
              <a:rPr sz="2480" b="1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C</a:t>
            </a:r>
            <a:r>
              <a:rPr sz="1965" b="1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ORRECTNESS</a:t>
            </a:r>
            <a:r>
              <a:rPr sz="1965" b="1" spc="-22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 b="1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OF </a:t>
            </a:r>
            <a:r>
              <a:rPr sz="2480" b="1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I</a:t>
            </a:r>
            <a:r>
              <a:rPr sz="1965" b="1" spc="-38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NTERVAL</a:t>
            </a:r>
            <a:r>
              <a:rPr lang="en-US" sz="1965" b="1" spc="-38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480" b="1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S</a:t>
            </a:r>
            <a:r>
              <a:rPr sz="1965" b="1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EARCH</a:t>
            </a:r>
            <a:r>
              <a:rPr sz="1965" b="1" spc="-21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480" b="1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()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51987" y="1884787"/>
            <a:ext cx="5193188" cy="288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360"/>
              </a:lnSpc>
              <a:spcBef>
                <a:spcPct val="0"/>
              </a:spcBef>
              <a:spcAft>
                <a:spcPct val="0"/>
              </a:spcAft>
            </a:pPr>
            <a:r>
              <a:rPr sz="1965" spc="59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65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Key idea: need to check only 1 of node</a:t>
            </a:r>
            <a:r>
              <a:rPr sz="1965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sz="1965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s 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97329" y="2189074"/>
            <a:ext cx="1082971" cy="332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360"/>
              </a:lnSpc>
              <a:spcBef>
                <a:spcPct val="0"/>
              </a:spcBef>
              <a:spcAft>
                <a:spcPct val="0"/>
              </a:spcAft>
            </a:pP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children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45204" y="2582832"/>
            <a:ext cx="2875964" cy="293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050"/>
              </a:lnSpc>
              <a:spcBef>
                <a:spcPct val="0"/>
              </a:spcBef>
              <a:spcAft>
                <a:spcPct val="0"/>
              </a:spcAft>
            </a:pP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•</a:t>
            </a:r>
            <a:r>
              <a:rPr sz="1710" spc="46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Case 1: search goes</a:t>
            </a:r>
            <a:r>
              <a:rPr sz="1710" spc="-1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right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067396" y="2892032"/>
            <a:ext cx="5388813" cy="236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850"/>
              </a:lnSpc>
              <a:spcBef>
                <a:spcPct val="0"/>
              </a:spcBef>
              <a:spcAft>
                <a:spcPct val="0"/>
              </a:spcAft>
            </a:pPr>
            <a:r>
              <a:rPr sz="1540" dirty="0">
                <a:solidFill>
                  <a:srgbClr val="000000"/>
                </a:solidFill>
                <a:latin typeface="Century" panose="02040604050505020304"/>
                <a:cs typeface="Times New Roman" panose="02020603050405020304" charset="0"/>
              </a:rPr>
              <a:t>•</a:t>
            </a:r>
            <a:r>
              <a:rPr sz="1540" spc="-11" dirty="0">
                <a:solidFill>
                  <a:srgbClr val="000000"/>
                </a:solidFill>
                <a:latin typeface="Century" panose="02040604050505020304"/>
                <a:cs typeface="Times New Roman" panose="02020603050405020304" charset="0"/>
              </a:rPr>
              <a:t> </a:t>
            </a:r>
            <a:r>
              <a:rPr sz="1540" dirty="0">
                <a:solidFill>
                  <a:srgbClr val="000000"/>
                </a:solidFill>
                <a:latin typeface="Century" panose="02040604050505020304"/>
                <a:cs typeface="Times New Roman" panose="02020603050405020304" charset="0"/>
              </a:rPr>
              <a:t>Show that</a:t>
            </a:r>
            <a:r>
              <a:rPr sz="1540" spc="-9" dirty="0">
                <a:solidFill>
                  <a:srgbClr val="000000"/>
                </a:solidFill>
                <a:latin typeface="Century" panose="02040604050505020304"/>
                <a:cs typeface="Times New Roman" panose="02020603050405020304" charset="0"/>
              </a:rPr>
              <a:t> </a:t>
            </a:r>
            <a:r>
              <a:rPr sz="1665" spc="-34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40" dirty="0">
                <a:solidFill>
                  <a:srgbClr val="000000"/>
                </a:solidFill>
                <a:latin typeface="Century" panose="02040604050505020304"/>
                <a:cs typeface="Times New Roman" panose="02020603050405020304" charset="0"/>
              </a:rPr>
              <a:t>overlap in right subtree, or no overlap at all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845204" y="3192070"/>
            <a:ext cx="2711594" cy="293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050"/>
              </a:lnSpc>
              <a:spcBef>
                <a:spcPct val="0"/>
              </a:spcBef>
              <a:spcAft>
                <a:spcPct val="0"/>
              </a:spcAft>
            </a:pP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•</a:t>
            </a:r>
            <a:r>
              <a:rPr sz="1710" spc="46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Case 2: search goes left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067396" y="3501923"/>
            <a:ext cx="5240524" cy="236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850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•</a:t>
            </a:r>
            <a:r>
              <a:rPr sz="1540" spc="-1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54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Show that</a:t>
            </a:r>
            <a:r>
              <a:rPr sz="1540" spc="-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665" spc="-3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4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overlap in left subtree, or no overlap at all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"/>
          <p:cNvSpPr/>
          <p:nvPr/>
        </p:nvSpPr>
        <p:spPr>
          <a:xfrm>
            <a:off x="662570" y="496621"/>
            <a:ext cx="7819096" cy="5864323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2" name="矩形 1"/>
          <p:cNvSpPr/>
          <p:nvPr/>
        </p:nvSpPr>
        <p:spPr>
          <a:xfrm>
            <a:off x="1066165" y="4333240"/>
            <a:ext cx="5450205" cy="17379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object 3"/>
          <p:cNvSpPr txBox="1"/>
          <p:nvPr/>
        </p:nvSpPr>
        <p:spPr>
          <a:xfrm>
            <a:off x="1329795" y="1252362"/>
            <a:ext cx="5663530" cy="357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975"/>
              </a:lnSpc>
              <a:spcBef>
                <a:spcPct val="0"/>
              </a:spcBef>
              <a:spcAft>
                <a:spcPct val="0"/>
              </a:spcAft>
            </a:pPr>
            <a:r>
              <a:rPr sz="2480" b="1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C</a:t>
            </a:r>
            <a:r>
              <a:rPr sz="1965" b="1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ORRECTNESS</a:t>
            </a:r>
            <a:r>
              <a:rPr sz="1965" b="1" spc="-22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 b="1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OF </a:t>
            </a:r>
            <a:r>
              <a:rPr sz="2480" b="1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I</a:t>
            </a:r>
            <a:r>
              <a:rPr sz="1965" b="1" spc="-38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NTERVAL</a:t>
            </a:r>
            <a:r>
              <a:rPr lang="en-US" sz="1965" b="1" spc="-38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480" b="1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S</a:t>
            </a:r>
            <a:r>
              <a:rPr sz="1965" b="1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EARCH</a:t>
            </a:r>
            <a:r>
              <a:rPr sz="1965" b="1" spc="-21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480" b="1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()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9795" y="1856735"/>
            <a:ext cx="5825800" cy="1097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775"/>
              </a:lnSpc>
              <a:spcBef>
                <a:spcPct val="0"/>
              </a:spcBef>
              <a:spcAft>
                <a:spcPct val="0"/>
              </a:spcAft>
            </a:pPr>
            <a:r>
              <a:rPr sz="2310" spc="54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10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Case 1: if search goes right, </a:t>
            </a:r>
            <a:r>
              <a:rPr sz="2480" spc="-33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10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overlap in</a:t>
            </a:r>
          </a:p>
          <a:p>
            <a:pPr marL="228600" marR="0">
              <a:lnSpc>
                <a:spcPts val="2775"/>
              </a:lnSpc>
              <a:spcBef>
                <a:spcPts val="280"/>
              </a:spcBef>
              <a:spcAft>
                <a:spcPct val="0"/>
              </a:spcAft>
            </a:pPr>
            <a:r>
              <a:rPr sz="2310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the right subtree or no overlap in either</a:t>
            </a:r>
          </a:p>
          <a:p>
            <a:pPr marL="228600" marR="0">
              <a:lnSpc>
                <a:spcPts val="2735"/>
              </a:lnSpc>
              <a:spcBef>
                <a:spcPct val="0"/>
              </a:spcBef>
              <a:spcAft>
                <a:spcPct val="0"/>
              </a:spcAft>
            </a:pPr>
            <a:r>
              <a:rPr sz="2310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subtree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45204" y="3036148"/>
            <a:ext cx="4899707" cy="644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360"/>
              </a:lnSpc>
              <a:spcBef>
                <a:spcPct val="0"/>
              </a:spcBef>
              <a:spcAft>
                <a:spcPct val="0"/>
              </a:spcAft>
            </a:pP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•</a:t>
            </a:r>
            <a:r>
              <a:rPr sz="1965" spc="-1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If </a:t>
            </a:r>
            <a:r>
              <a:rPr sz="2140" spc="-4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overlap in right subtree, we</a:t>
            </a:r>
            <a:r>
              <a:rPr sz="1965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re done</a:t>
            </a:r>
          </a:p>
          <a:p>
            <a:pPr marL="0" marR="0">
              <a:lnSpc>
                <a:spcPts val="2360"/>
              </a:lnSpc>
              <a:spcBef>
                <a:spcPts val="310"/>
              </a:spcBef>
              <a:spcAft>
                <a:spcPct val="0"/>
              </a:spcAft>
            </a:pP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•</a:t>
            </a:r>
            <a:r>
              <a:rPr sz="1965" spc="-1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Otherwise: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236136" y="3716105"/>
            <a:ext cx="6115221" cy="5433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55"/>
              </a:lnSpc>
              <a:spcBef>
                <a:spcPct val="0"/>
              </a:spcBef>
              <a:spcAft>
                <a:spcPct val="0"/>
              </a:spcAft>
            </a:pPr>
            <a:r>
              <a:rPr sz="1795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•</a:t>
            </a:r>
            <a:r>
              <a:rPr sz="1795" spc="1491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95" dirty="0" err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x→left</a:t>
            </a:r>
            <a:r>
              <a:rPr sz="1795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= NULL,</a:t>
            </a:r>
            <a:r>
              <a:rPr sz="1795" spc="20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95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or x →</a:t>
            </a:r>
            <a:r>
              <a:rPr sz="1795" spc="54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95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left →</a:t>
            </a:r>
            <a:r>
              <a:rPr sz="1795" spc="56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95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max</a:t>
            </a:r>
            <a:r>
              <a:rPr sz="1795" spc="-11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95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&lt; </a:t>
            </a:r>
            <a:r>
              <a:rPr lang="en-US" sz="1795" dirty="0" err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i</a:t>
            </a:r>
            <a:r>
              <a:rPr sz="1795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→</a:t>
            </a:r>
            <a:r>
              <a:rPr sz="1795" spc="56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95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low (Why?)</a:t>
            </a:r>
          </a:p>
          <a:p>
            <a:pPr marL="0" marR="0">
              <a:lnSpc>
                <a:spcPts val="2155"/>
              </a:lnSpc>
              <a:spcBef>
                <a:spcPct val="0"/>
              </a:spcBef>
              <a:spcAft>
                <a:spcPct val="0"/>
              </a:spcAft>
            </a:pPr>
            <a:r>
              <a:rPr sz="1795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•</a:t>
            </a:r>
            <a:r>
              <a:rPr sz="1795" spc="1491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95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Thus,</a:t>
            </a:r>
            <a:r>
              <a:rPr sz="1795" spc="14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95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no overlap in</a:t>
            </a:r>
            <a:r>
              <a:rPr sz="1795" spc="9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95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left subtree!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29795" y="4405300"/>
            <a:ext cx="3984392" cy="249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JRUFCQ+TimesNewRomanPS-BoldMT" panose="02020803070505020304"/>
                <a:cs typeface="JRUFCQ+TimesNewRomanPS-BoldMT" panose="02020803070505020304"/>
              </a:rPr>
              <a:t>while (x != NULL</a:t>
            </a:r>
            <a:r>
              <a:rPr sz="1540" spc="-86">
                <a:solidFill>
                  <a:srgbClr val="000000"/>
                </a:solidFill>
                <a:latin typeface="JRUFCQ+TimesNewRomanPS-BoldMT" panose="02020803070505020304"/>
                <a:cs typeface="JRUFCQ+TimesNewRomanPS-BoldMT" panose="02020803070505020304"/>
              </a:rPr>
              <a:t> </a:t>
            </a:r>
            <a:r>
              <a:rPr sz="1540">
                <a:solidFill>
                  <a:srgbClr val="000000"/>
                </a:solidFill>
                <a:latin typeface="JRUFCQ+TimesNewRomanPS-BoldMT" panose="02020803070505020304"/>
                <a:cs typeface="JRUFCQ+TimesNewRomanPS-BoldMT" panose="02020803070505020304"/>
              </a:rPr>
              <a:t>&amp;&amp; !overlap(i, x-&gt;interval))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118213" y="4655324"/>
            <a:ext cx="4040533" cy="241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88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JRUFCQ+TimesNewRomanPS-BoldMT" panose="02020803070505020304"/>
                <a:cs typeface="JRUFCQ+TimesNewRomanPS-BoldMT" panose="02020803070505020304"/>
              </a:rPr>
              <a:t>if (x-&gt;left != NULL</a:t>
            </a:r>
            <a:r>
              <a:rPr sz="1540" spc="-89">
                <a:solidFill>
                  <a:srgbClr val="000000"/>
                </a:solidFill>
                <a:latin typeface="JRUFCQ+TimesNewRomanPS-BoldMT" panose="02020803070505020304"/>
                <a:cs typeface="JRUFCQ+TimesNewRomanPS-BoldMT" panose="02020803070505020304"/>
              </a:rPr>
              <a:t> </a:t>
            </a:r>
            <a:r>
              <a:rPr sz="1540">
                <a:solidFill>
                  <a:srgbClr val="000000"/>
                </a:solidFill>
                <a:latin typeface="JRUFCQ+TimesNewRomanPS-BoldMT" panose="02020803070505020304"/>
                <a:cs typeface="JRUFCQ+TimesNewRomanPS-BoldMT" panose="02020803070505020304"/>
              </a:rPr>
              <a:t>&amp;&amp; x-&gt;left-&gt;max </a:t>
            </a:r>
            <a:r>
              <a:rPr sz="1540">
                <a:solidFill>
                  <a:srgbClr val="000000"/>
                </a:solidFill>
                <a:latin typeface="UNCRWH+SymbolMT" panose="05050102010706020507"/>
                <a:cs typeface="UNCRWH+SymbolMT" panose="05050102010706020507"/>
              </a:rPr>
              <a:t>≥</a:t>
            </a:r>
            <a:r>
              <a:rPr sz="1540" spc="381">
                <a:solidFill>
                  <a:srgbClr val="000000"/>
                </a:solidFill>
                <a:latin typeface="UNCRWH+SymbolMT" panose="05050102010706020507"/>
                <a:cs typeface="UNCRWH+SymbolMT" panose="05050102010706020507"/>
              </a:rPr>
              <a:t> </a:t>
            </a:r>
            <a:r>
              <a:rPr sz="1540">
                <a:solidFill>
                  <a:srgbClr val="000000"/>
                </a:solidFill>
                <a:latin typeface="JRUFCQ+TimesNewRomanPS-BoldMT" panose="02020803070505020304"/>
                <a:cs typeface="JRUFCQ+TimesNewRomanPS-BoldMT" panose="02020803070505020304"/>
              </a:rPr>
              <a:t>i-&gt;low)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118227" y="4947424"/>
            <a:ext cx="1440820" cy="519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39370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JRUFCQ+TimesNewRomanPS-BoldMT" panose="02020803070505020304"/>
                <a:cs typeface="JRUFCQ+TimesNewRomanPS-BoldMT" panose="02020803070505020304"/>
              </a:rPr>
              <a:t>x = x-&gt;left;</a:t>
            </a:r>
          </a:p>
          <a:p>
            <a:pPr marL="0" marR="0">
              <a:lnSpc>
                <a:spcPts val="1705"/>
              </a:lnSpc>
              <a:spcBef>
                <a:spcPts val="425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JRUFCQ+TimesNewRomanPS-BoldMT" panose="02020803070505020304"/>
                <a:cs typeface="JRUFCQ+TimesNewRomanPS-BoldMT" panose="02020803070505020304"/>
              </a:rPr>
              <a:t>else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723356" y="5488897"/>
            <a:ext cx="1976943" cy="520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78867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JRUFCQ+TimesNewRomanPS-BoldMT" panose="02020803070505020304"/>
                <a:cs typeface="JRUFCQ+TimesNewRomanPS-BoldMT" panose="02020803070505020304"/>
              </a:rPr>
              <a:t>x = x-&gt;right;</a:t>
            </a:r>
          </a:p>
          <a:p>
            <a:pPr marL="0" marR="0">
              <a:lnSpc>
                <a:spcPts val="1705"/>
              </a:lnSpc>
              <a:spcBef>
                <a:spcPts val="43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JRUFCQ+TimesNewRomanPS-BoldMT" panose="02020803070505020304"/>
                <a:cs typeface="JRUFCQ+TimesNewRomanPS-BoldMT" panose="02020803070505020304"/>
              </a:rPr>
              <a:t>return x;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bject 1"/>
          <p:cNvSpPr/>
          <p:nvPr/>
        </p:nvSpPr>
        <p:spPr>
          <a:xfrm>
            <a:off x="662570" y="496621"/>
            <a:ext cx="7819096" cy="586432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>
            <a:endParaRPr/>
          </a:p>
        </p:txBody>
      </p:sp>
      <p:grpSp>
        <p:nvGrpSpPr>
          <p:cNvPr id="39" name="组合 38"/>
          <p:cNvGrpSpPr/>
          <p:nvPr/>
        </p:nvGrpSpPr>
        <p:grpSpPr>
          <a:xfrm>
            <a:off x="4391660" y="5564505"/>
            <a:ext cx="455930" cy="477520"/>
            <a:chOff x="6796" y="5516"/>
            <a:chExt cx="718" cy="752"/>
          </a:xfrm>
        </p:grpSpPr>
        <p:sp>
          <p:nvSpPr>
            <p:cNvPr id="40" name="圆角矩形 39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1" name="直接连接符 40"/>
            <p:cNvCxnSpPr>
              <a:stCxn id="40" idx="1"/>
              <a:endCxn id="40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>
            <a:off x="3317240" y="5561330"/>
            <a:ext cx="455930" cy="477520"/>
            <a:chOff x="6796" y="5516"/>
            <a:chExt cx="718" cy="752"/>
          </a:xfrm>
        </p:grpSpPr>
        <p:sp>
          <p:nvSpPr>
            <p:cNvPr id="37" name="圆角矩形 36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" name="直接连接符 37"/>
            <p:cNvCxnSpPr>
              <a:stCxn id="37" idx="1"/>
              <a:endCxn id="37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/>
          <p:cNvGrpSpPr/>
          <p:nvPr/>
        </p:nvGrpSpPr>
        <p:grpSpPr>
          <a:xfrm>
            <a:off x="6208395" y="4882515"/>
            <a:ext cx="455930" cy="477520"/>
            <a:chOff x="6796" y="5516"/>
            <a:chExt cx="718" cy="752"/>
          </a:xfrm>
        </p:grpSpPr>
        <p:sp>
          <p:nvSpPr>
            <p:cNvPr id="34" name="圆角矩形 33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/>
            <p:cNvCxnSpPr>
              <a:stCxn id="34" idx="1"/>
              <a:endCxn id="34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3887470" y="4882515"/>
            <a:ext cx="455930" cy="477520"/>
            <a:chOff x="6796" y="5516"/>
            <a:chExt cx="718" cy="752"/>
          </a:xfrm>
        </p:grpSpPr>
        <p:sp>
          <p:nvSpPr>
            <p:cNvPr id="31" name="圆角矩形 30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连接符 31"/>
            <p:cNvCxnSpPr>
              <a:stCxn id="31" idx="1"/>
              <a:endCxn id="31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2441575" y="4879340"/>
            <a:ext cx="455930" cy="477520"/>
            <a:chOff x="6796" y="5516"/>
            <a:chExt cx="718" cy="752"/>
          </a:xfrm>
        </p:grpSpPr>
        <p:sp>
          <p:nvSpPr>
            <p:cNvPr id="28" name="圆角矩形 27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直接连接符 28"/>
            <p:cNvCxnSpPr>
              <a:stCxn id="28" idx="1"/>
              <a:endCxn id="28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5480050" y="4197350"/>
            <a:ext cx="455930" cy="477520"/>
            <a:chOff x="6796" y="5516"/>
            <a:chExt cx="718" cy="752"/>
          </a:xfrm>
        </p:grpSpPr>
        <p:sp>
          <p:nvSpPr>
            <p:cNvPr id="25" name="圆角矩形 24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/>
            <p:cNvCxnSpPr>
              <a:stCxn id="25" idx="1"/>
              <a:endCxn id="25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3153410" y="4195445"/>
            <a:ext cx="455930" cy="477520"/>
            <a:chOff x="6796" y="5516"/>
            <a:chExt cx="718" cy="752"/>
          </a:xfrm>
        </p:grpSpPr>
        <p:sp>
          <p:nvSpPr>
            <p:cNvPr id="22" name="圆角矩形 21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连接符 22"/>
            <p:cNvCxnSpPr>
              <a:stCxn id="22" idx="1"/>
              <a:endCxn id="22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4315460" y="3502660"/>
            <a:ext cx="455930" cy="477520"/>
            <a:chOff x="6796" y="5516"/>
            <a:chExt cx="718" cy="752"/>
          </a:xfrm>
        </p:grpSpPr>
        <p:sp>
          <p:nvSpPr>
            <p:cNvPr id="2" name="圆角矩形 1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连接符 15"/>
            <p:cNvCxnSpPr>
              <a:stCxn id="2" idx="1"/>
              <a:endCxn id="2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object 3"/>
          <p:cNvSpPr txBox="1"/>
          <p:nvPr/>
        </p:nvSpPr>
        <p:spPr>
          <a:xfrm>
            <a:off x="1329795" y="1248767"/>
            <a:ext cx="5428741" cy="408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185"/>
              </a:lnSpc>
              <a:spcBef>
                <a:spcPct val="0"/>
              </a:spcBef>
              <a:spcAft>
                <a:spcPct val="0"/>
              </a:spcAft>
            </a:pPr>
            <a:r>
              <a:rPr sz="265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R</a:t>
            </a:r>
            <a:r>
              <a:rPr sz="214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EVIEW</a:t>
            </a:r>
            <a:r>
              <a:rPr sz="265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:</a:t>
            </a:r>
            <a:r>
              <a:rPr sz="2650" b="1" spc="-14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65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O </a:t>
            </a:r>
            <a:r>
              <a:rPr sz="214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RDER </a:t>
            </a:r>
            <a:r>
              <a:rPr sz="265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S</a:t>
            </a:r>
            <a:r>
              <a:rPr sz="2140" b="1" spc="-28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TATISTIC</a:t>
            </a:r>
            <a:r>
              <a:rPr sz="2140" b="1" spc="24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65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T </a:t>
            </a:r>
            <a:r>
              <a:rPr sz="214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REES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58503" y="1855465"/>
            <a:ext cx="4142434" cy="332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360"/>
              </a:lnSpc>
              <a:spcBef>
                <a:spcPct val="0"/>
              </a:spcBef>
              <a:spcAft>
                <a:spcPct val="0"/>
              </a:spcAft>
            </a:pPr>
            <a:r>
              <a:rPr sz="1965" spc="-1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OS-Trees</a:t>
            </a:r>
            <a:r>
              <a:rPr sz="1965" spc="2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augment red-black trees: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62796" y="2208167"/>
            <a:ext cx="4867813" cy="886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050"/>
              </a:lnSpc>
              <a:spcBef>
                <a:spcPct val="0"/>
              </a:spcBef>
              <a:spcAft>
                <a:spcPct val="0"/>
              </a:spcAft>
            </a:pP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Associate a size</a:t>
            </a:r>
            <a:r>
              <a:rPr sz="1710" spc="-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field</a:t>
            </a:r>
            <a:r>
              <a:rPr sz="1710" spc="-13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with</a:t>
            </a:r>
            <a:r>
              <a:rPr sz="1710" spc="-12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each node in the</a:t>
            </a:r>
            <a:r>
              <a:rPr sz="1710" spc="-12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tree</a:t>
            </a:r>
          </a:p>
          <a:p>
            <a:pPr marL="0" marR="0">
              <a:lnSpc>
                <a:spcPts val="2050"/>
              </a:lnSpc>
              <a:spcBef>
                <a:spcPts val="365"/>
              </a:spcBef>
              <a:spcAft>
                <a:spcPct val="0"/>
              </a:spcAft>
            </a:pPr>
            <a:r>
              <a:rPr sz="171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x-&gt;size</a:t>
            </a:r>
            <a:r>
              <a:rPr sz="1710" spc="-17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records</a:t>
            </a:r>
            <a:r>
              <a:rPr sz="1710" spc="-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the size of subtree rooted</a:t>
            </a:r>
            <a:r>
              <a:rPr sz="1710" spc="-18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at </a:t>
            </a:r>
            <a:r>
              <a:rPr sz="171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x,</a:t>
            </a:r>
          </a:p>
          <a:p>
            <a:pPr marL="0" marR="0">
              <a:lnSpc>
                <a:spcPts val="2050"/>
              </a:lnSpc>
              <a:spcBef>
                <a:spcPts val="240"/>
              </a:spcBef>
              <a:spcAft>
                <a:spcPct val="0"/>
              </a:spcAft>
            </a:pP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including </a:t>
            </a:r>
            <a:r>
              <a:rPr sz="171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x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itself: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62797" y="3104105"/>
            <a:ext cx="1824000" cy="293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050"/>
              </a:lnSpc>
              <a:spcBef>
                <a:spcPct val="0"/>
              </a:spcBef>
              <a:spcAft>
                <a:spcPct val="0"/>
              </a:spcAft>
            </a:pP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size[</a:t>
            </a:r>
            <a:r>
              <a:rPr sz="1710" spc="-13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nil[</a:t>
            </a:r>
            <a:r>
              <a:rPr sz="1710" spc="-13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T ] ] = 0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456702" y="3502926"/>
            <a:ext cx="314819" cy="4777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M</a:t>
            </a:r>
          </a:p>
          <a:p>
            <a:pPr marL="47625" marR="0">
              <a:lnSpc>
                <a:spcPts val="1705"/>
              </a:lnSpc>
              <a:spcBef>
                <a:spcPts val="95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8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317149" y="4197443"/>
            <a:ext cx="271485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C</a:t>
            </a:r>
          </a:p>
          <a:p>
            <a:pPr marL="28575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5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654679" y="4197443"/>
            <a:ext cx="249724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P</a:t>
            </a:r>
          </a:p>
          <a:p>
            <a:pPr marL="0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605691" y="4882265"/>
            <a:ext cx="271485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A</a:t>
            </a:r>
          </a:p>
          <a:p>
            <a:pPr marL="19050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1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065905" y="4882265"/>
            <a:ext cx="249724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F</a:t>
            </a:r>
          </a:p>
          <a:p>
            <a:pPr marL="0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3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376504" y="4885440"/>
            <a:ext cx="282367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Q</a:t>
            </a:r>
          </a:p>
          <a:p>
            <a:pPr marL="28575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1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481321" y="5561306"/>
            <a:ext cx="271485" cy="474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D</a:t>
            </a:r>
          </a:p>
          <a:p>
            <a:pPr marL="19050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1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556278" y="5564481"/>
            <a:ext cx="282367" cy="474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H</a:t>
            </a:r>
          </a:p>
          <a:p>
            <a:pPr marL="28575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1</a:t>
            </a:r>
          </a:p>
        </p:txBody>
      </p:sp>
      <p:cxnSp>
        <p:nvCxnSpPr>
          <p:cNvPr id="42" name="直接连接符 41"/>
          <p:cNvCxnSpPr>
            <a:stCxn id="2" idx="1"/>
            <a:endCxn id="8" idx="0"/>
          </p:cNvCxnSpPr>
          <p:nvPr/>
        </p:nvCxnSpPr>
        <p:spPr>
          <a:xfrm flipH="1">
            <a:off x="3453130" y="3741420"/>
            <a:ext cx="862330" cy="4559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7" idx="3"/>
            <a:endCxn id="9" idx="0"/>
          </p:cNvCxnSpPr>
          <p:nvPr/>
        </p:nvCxnSpPr>
        <p:spPr>
          <a:xfrm>
            <a:off x="4771390" y="3741420"/>
            <a:ext cx="1008380" cy="4559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22" idx="1"/>
          </p:cNvCxnSpPr>
          <p:nvPr/>
        </p:nvCxnSpPr>
        <p:spPr>
          <a:xfrm flipH="1">
            <a:off x="2628265" y="4434205"/>
            <a:ext cx="525145" cy="4343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8" idx="3"/>
            <a:endCxn id="11" idx="0"/>
          </p:cNvCxnSpPr>
          <p:nvPr/>
        </p:nvCxnSpPr>
        <p:spPr>
          <a:xfrm>
            <a:off x="3589020" y="4434840"/>
            <a:ext cx="601980" cy="4476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31" idx="1"/>
          </p:cNvCxnSpPr>
          <p:nvPr/>
        </p:nvCxnSpPr>
        <p:spPr>
          <a:xfrm flipH="1">
            <a:off x="3564255" y="5121275"/>
            <a:ext cx="323215" cy="3956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11" idx="3"/>
            <a:endCxn id="14" idx="0"/>
          </p:cNvCxnSpPr>
          <p:nvPr/>
        </p:nvCxnSpPr>
        <p:spPr>
          <a:xfrm>
            <a:off x="4315460" y="5120005"/>
            <a:ext cx="382270" cy="444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9" idx="3"/>
            <a:endCxn id="12" idx="0"/>
          </p:cNvCxnSpPr>
          <p:nvPr/>
        </p:nvCxnSpPr>
        <p:spPr>
          <a:xfrm>
            <a:off x="5904230" y="4434840"/>
            <a:ext cx="613410" cy="450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"/>
          <p:cNvSpPr/>
          <p:nvPr/>
        </p:nvSpPr>
        <p:spPr>
          <a:xfrm>
            <a:off x="662570" y="496621"/>
            <a:ext cx="7819096" cy="5864323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2" name="矩形 1"/>
          <p:cNvSpPr/>
          <p:nvPr/>
        </p:nvSpPr>
        <p:spPr>
          <a:xfrm>
            <a:off x="1060450" y="4996180"/>
            <a:ext cx="5151120" cy="1070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object 3"/>
          <p:cNvSpPr txBox="1"/>
          <p:nvPr/>
        </p:nvSpPr>
        <p:spPr>
          <a:xfrm>
            <a:off x="1308293" y="881269"/>
            <a:ext cx="5870286" cy="3810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185"/>
              </a:lnSpc>
              <a:spcBef>
                <a:spcPct val="0"/>
              </a:spcBef>
              <a:spcAft>
                <a:spcPct val="0"/>
              </a:spcAft>
            </a:pPr>
            <a:r>
              <a:rPr sz="2650" b="1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C</a:t>
            </a:r>
            <a:r>
              <a:rPr sz="2140" b="1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ORRECTNESS</a:t>
            </a:r>
            <a:r>
              <a:rPr sz="2140" b="1" spc="-14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140" b="1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OF </a:t>
            </a:r>
            <a:r>
              <a:rPr sz="2650" b="1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I</a:t>
            </a:r>
            <a:r>
              <a:rPr sz="2140" b="1" spc="-40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NTERVAL</a:t>
            </a:r>
            <a:r>
              <a:rPr lang="en-US" sz="2140" b="1" spc="-40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650" b="1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S</a:t>
            </a:r>
            <a:r>
              <a:rPr sz="2140" b="1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EARCH</a:t>
            </a:r>
            <a:r>
              <a:rPr sz="2650" b="1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()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28530" y="1364783"/>
            <a:ext cx="6205441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775"/>
              </a:lnSpc>
              <a:spcBef>
                <a:spcPct val="0"/>
              </a:spcBef>
              <a:spcAft>
                <a:spcPct val="0"/>
              </a:spcAft>
            </a:pPr>
            <a:r>
              <a:rPr sz="2310" spc="69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10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Case 2: if search goes left, </a:t>
            </a:r>
            <a:r>
              <a:rPr sz="2480" spc="-33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10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overlap in the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53674" y="1723158"/>
            <a:ext cx="5869588" cy="384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775"/>
              </a:lnSpc>
              <a:spcBef>
                <a:spcPct val="0"/>
              </a:spcBef>
              <a:spcAft>
                <a:spcPct val="0"/>
              </a:spcAft>
            </a:pPr>
            <a:r>
              <a:rPr sz="23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left subtree or no overlap in either subtree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23699" y="2158455"/>
            <a:ext cx="4779163" cy="644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360"/>
              </a:lnSpc>
              <a:spcBef>
                <a:spcPct val="0"/>
              </a:spcBef>
              <a:spcAft>
                <a:spcPct val="0"/>
              </a:spcAft>
            </a:pP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•</a:t>
            </a:r>
            <a:r>
              <a:rPr sz="1965" spc="534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If </a:t>
            </a:r>
            <a:r>
              <a:rPr sz="2140" spc="-4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overlap in left subtree, we</a:t>
            </a:r>
            <a:r>
              <a:rPr sz="1965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re done</a:t>
            </a:r>
          </a:p>
          <a:p>
            <a:pPr marL="0" marR="0">
              <a:lnSpc>
                <a:spcPts val="2360"/>
              </a:lnSpc>
              <a:spcBef>
                <a:spcPts val="310"/>
              </a:spcBef>
              <a:spcAft>
                <a:spcPct val="0"/>
              </a:spcAft>
            </a:pP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•</a:t>
            </a:r>
            <a:r>
              <a:rPr sz="1965" spc="534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Otherwise: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043939" y="2917906"/>
            <a:ext cx="5678329" cy="1663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55"/>
              </a:lnSpc>
              <a:spcBef>
                <a:spcPct val="0"/>
              </a:spcBef>
              <a:spcAft>
                <a:spcPct val="0"/>
              </a:spcAft>
            </a:pPr>
            <a:r>
              <a:rPr sz="1795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• </a:t>
            </a:r>
            <a:r>
              <a:rPr sz="1795" dirty="0" err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i</a:t>
            </a:r>
            <a:r>
              <a:rPr sz="1795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→low</a:t>
            </a:r>
            <a:r>
              <a:rPr sz="1795" spc="15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95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≤</a:t>
            </a:r>
            <a:r>
              <a:rPr sz="1795" spc="49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95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x →left →max by branch</a:t>
            </a:r>
            <a:r>
              <a:rPr sz="1795" spc="9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95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condition</a:t>
            </a:r>
          </a:p>
          <a:p>
            <a:pPr marL="0" marR="0">
              <a:lnSpc>
                <a:spcPts val="2155"/>
              </a:lnSpc>
              <a:spcBef>
                <a:spcPct val="0"/>
              </a:spcBef>
              <a:spcAft>
                <a:spcPct val="0"/>
              </a:spcAft>
            </a:pPr>
            <a:r>
              <a:rPr sz="1795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• x →left →max</a:t>
            </a:r>
            <a:r>
              <a:rPr sz="1795" spc="-11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95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=</a:t>
            </a:r>
            <a:r>
              <a:rPr sz="1795" spc="10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95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y →high</a:t>
            </a:r>
            <a:r>
              <a:rPr sz="1795" spc="9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95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for</a:t>
            </a:r>
            <a:r>
              <a:rPr sz="1795" spc="9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95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some y in</a:t>
            </a:r>
            <a:r>
              <a:rPr sz="1795" spc="9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95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left subtree</a:t>
            </a:r>
          </a:p>
          <a:p>
            <a:pPr marL="0" marR="0">
              <a:lnSpc>
                <a:spcPts val="2155"/>
              </a:lnSpc>
              <a:spcBef>
                <a:spcPts val="45"/>
              </a:spcBef>
              <a:spcAft>
                <a:spcPct val="0"/>
              </a:spcAft>
            </a:pPr>
            <a:r>
              <a:rPr sz="1795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• Since</a:t>
            </a:r>
            <a:r>
              <a:rPr sz="1795" spc="20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95" dirty="0" err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i</a:t>
            </a:r>
            <a:r>
              <a:rPr sz="1795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and y don</a:t>
            </a:r>
            <a:r>
              <a:rPr lang="en-US" sz="1795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'</a:t>
            </a:r>
            <a:r>
              <a:rPr sz="1795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t overlap and </a:t>
            </a:r>
            <a:r>
              <a:rPr sz="1795" dirty="0" err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i</a:t>
            </a:r>
            <a:r>
              <a:rPr sz="1795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→low</a:t>
            </a:r>
            <a:r>
              <a:rPr sz="1795" spc="15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95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≤</a:t>
            </a:r>
            <a:r>
              <a:rPr sz="1795" spc="49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95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y →</a:t>
            </a:r>
            <a:r>
              <a:rPr sz="1795" dirty="0" err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high,i</a:t>
            </a:r>
            <a:endParaRPr sz="1795" dirty="0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  <a:p>
            <a:pPr marL="127000" marR="0">
              <a:lnSpc>
                <a:spcPts val="2155"/>
              </a:lnSpc>
              <a:spcBef>
                <a:spcPct val="0"/>
              </a:spcBef>
              <a:spcAft>
                <a:spcPct val="0"/>
              </a:spcAft>
            </a:pPr>
            <a:r>
              <a:rPr sz="1795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→high &lt; y →low</a:t>
            </a:r>
          </a:p>
          <a:p>
            <a:pPr marL="0" marR="0">
              <a:lnSpc>
                <a:spcPts val="2135"/>
              </a:lnSpc>
              <a:spcBef>
                <a:spcPct val="0"/>
              </a:spcBef>
              <a:spcAft>
                <a:spcPct val="0"/>
              </a:spcAft>
            </a:pPr>
            <a:r>
              <a:rPr sz="1795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• Since</a:t>
            </a:r>
            <a:r>
              <a:rPr sz="1795" spc="20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95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tree</a:t>
            </a:r>
            <a:r>
              <a:rPr sz="1795" spc="9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95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is sorted by low</a:t>
            </a:r>
            <a:r>
              <a:rPr sz="1795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sz="1795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s, </a:t>
            </a:r>
            <a:r>
              <a:rPr sz="1795" dirty="0" err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i</a:t>
            </a:r>
            <a:r>
              <a:rPr sz="1795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→high</a:t>
            </a:r>
            <a:r>
              <a:rPr sz="1795" spc="9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95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&lt; any low</a:t>
            </a:r>
            <a:r>
              <a:rPr sz="1795" spc="9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95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in</a:t>
            </a:r>
          </a:p>
          <a:p>
            <a:pPr marL="191135" marR="0">
              <a:lnSpc>
                <a:spcPts val="2155"/>
              </a:lnSpc>
              <a:spcBef>
                <a:spcPts val="15"/>
              </a:spcBef>
              <a:spcAft>
                <a:spcPct val="0"/>
              </a:spcAft>
            </a:pPr>
            <a:r>
              <a:rPr sz="1795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right</a:t>
            </a:r>
            <a:r>
              <a:rPr sz="1795" spc="9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95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subtree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043952" y="4559910"/>
            <a:ext cx="3814260" cy="306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55"/>
              </a:lnSpc>
              <a:spcBef>
                <a:spcPct val="0"/>
              </a:spcBef>
              <a:spcAft>
                <a:spcPct val="0"/>
              </a:spcAft>
            </a:pPr>
            <a:r>
              <a:rPr sz="179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• Thus,</a:t>
            </a:r>
            <a:r>
              <a:rPr sz="1795" spc="1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9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no overlap in right subtree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22398" y="5107789"/>
            <a:ext cx="2702724" cy="176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135"/>
              </a:lnSpc>
              <a:spcBef>
                <a:spcPct val="0"/>
              </a:spcBef>
              <a:spcAft>
                <a:spcPct val="0"/>
              </a:spcAft>
            </a:pPr>
            <a:r>
              <a:rPr sz="1025">
                <a:solidFill>
                  <a:srgbClr val="000000"/>
                </a:solidFill>
                <a:latin typeface="HOFNSO+TimesNewRomanPS-BoldMT" panose="02020803070505020304"/>
                <a:cs typeface="HOFNSO+TimesNewRomanPS-BoldMT" panose="02020803070505020304"/>
              </a:rPr>
              <a:t>while (x != NULL</a:t>
            </a:r>
            <a:r>
              <a:rPr sz="1025" spc="-58">
                <a:solidFill>
                  <a:srgbClr val="000000"/>
                </a:solidFill>
                <a:latin typeface="HOFNSO+TimesNewRomanPS-BoldMT" panose="02020803070505020304"/>
                <a:cs typeface="HOFNSO+TimesNewRomanPS-BoldMT" panose="02020803070505020304"/>
              </a:rPr>
              <a:t> </a:t>
            </a:r>
            <a:r>
              <a:rPr sz="1025">
                <a:solidFill>
                  <a:srgbClr val="000000"/>
                </a:solidFill>
                <a:latin typeface="HOFNSO+TimesNewRomanPS-BoldMT" panose="02020803070505020304"/>
                <a:cs typeface="HOFNSO+TimesNewRomanPS-BoldMT" panose="02020803070505020304"/>
              </a:rPr>
              <a:t>&amp;&amp; !overlap(i, x-&gt;interval))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415346" y="5251887"/>
            <a:ext cx="2740281" cy="473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255"/>
              </a:lnSpc>
              <a:spcBef>
                <a:spcPct val="0"/>
              </a:spcBef>
              <a:spcAft>
                <a:spcPct val="0"/>
              </a:spcAft>
            </a:pPr>
            <a:r>
              <a:rPr sz="1025">
                <a:solidFill>
                  <a:srgbClr val="000000"/>
                </a:solidFill>
                <a:latin typeface="HOFNSO+TimesNewRomanPS-BoldMT" panose="02020803070505020304"/>
                <a:cs typeface="HOFNSO+TimesNewRomanPS-BoldMT" panose="02020803070505020304"/>
              </a:rPr>
              <a:t>if (x-&gt;left != NULL</a:t>
            </a:r>
            <a:r>
              <a:rPr sz="1025" spc="-61">
                <a:solidFill>
                  <a:srgbClr val="000000"/>
                </a:solidFill>
                <a:latin typeface="HOFNSO+TimesNewRomanPS-BoldMT" panose="02020803070505020304"/>
                <a:cs typeface="HOFNSO+TimesNewRomanPS-BoldMT" panose="02020803070505020304"/>
              </a:rPr>
              <a:t> </a:t>
            </a:r>
            <a:r>
              <a:rPr sz="1025">
                <a:solidFill>
                  <a:srgbClr val="000000"/>
                </a:solidFill>
                <a:latin typeface="HOFNSO+TimesNewRomanPS-BoldMT" panose="02020803070505020304"/>
                <a:cs typeface="HOFNSO+TimesNewRomanPS-BoldMT" panose="02020803070505020304"/>
              </a:rPr>
              <a:t>&amp;&amp; x-&gt;left-&gt;max </a:t>
            </a:r>
            <a:r>
              <a:rPr sz="1025">
                <a:solidFill>
                  <a:srgbClr val="000000"/>
                </a:solidFill>
                <a:latin typeface="FRLRSB+SymbolMT" panose="05050102010706020507"/>
                <a:cs typeface="FRLRSB+SymbolMT" panose="05050102010706020507"/>
              </a:rPr>
              <a:t>≥</a:t>
            </a:r>
            <a:r>
              <a:rPr sz="1025" spc="257">
                <a:solidFill>
                  <a:srgbClr val="000000"/>
                </a:solidFill>
                <a:latin typeface="FRLRSB+SymbolMT" panose="05050102010706020507"/>
                <a:cs typeface="FRLRSB+SymbolMT" panose="05050102010706020507"/>
              </a:rPr>
              <a:t> </a:t>
            </a:r>
            <a:r>
              <a:rPr sz="1025">
                <a:solidFill>
                  <a:srgbClr val="000000"/>
                </a:solidFill>
                <a:latin typeface="HOFNSO+TimesNewRomanPS-BoldMT" panose="02020803070505020304"/>
                <a:cs typeface="HOFNSO+TimesNewRomanPS-BoldMT" panose="02020803070505020304"/>
              </a:rPr>
              <a:t>i-&gt;low)</a:t>
            </a:r>
          </a:p>
          <a:p>
            <a:pPr marL="295910" marR="0">
              <a:lnSpc>
                <a:spcPts val="1135"/>
              </a:lnSpc>
              <a:spcBef>
                <a:spcPts val="70"/>
              </a:spcBef>
              <a:spcAft>
                <a:spcPct val="0"/>
              </a:spcAft>
            </a:pPr>
            <a:r>
              <a:rPr sz="1025">
                <a:solidFill>
                  <a:srgbClr val="000000"/>
                </a:solidFill>
                <a:latin typeface="HOFNSO+TimesNewRomanPS-BoldMT" panose="02020803070505020304"/>
                <a:cs typeface="HOFNSO+TimesNewRomanPS-BoldMT" panose="02020803070505020304"/>
              </a:rPr>
              <a:t>x = x-&gt;left;</a:t>
            </a:r>
          </a:p>
          <a:p>
            <a:pPr marL="0" marR="0">
              <a:lnSpc>
                <a:spcPts val="1135"/>
              </a:lnSpc>
              <a:spcBef>
                <a:spcPts val="95"/>
              </a:spcBef>
              <a:spcAft>
                <a:spcPct val="0"/>
              </a:spcAft>
            </a:pPr>
            <a:r>
              <a:rPr sz="1025">
                <a:solidFill>
                  <a:srgbClr val="000000"/>
                </a:solidFill>
                <a:latin typeface="HOFNSO+TimesNewRomanPS-BoldMT" panose="02020803070505020304"/>
                <a:cs typeface="HOFNSO+TimesNewRomanPS-BoldMT" panose="02020803070505020304"/>
              </a:rPr>
              <a:t>else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118220" y="5733316"/>
            <a:ext cx="1429983" cy="333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593090" marR="0">
              <a:lnSpc>
                <a:spcPts val="1135"/>
              </a:lnSpc>
              <a:spcBef>
                <a:spcPct val="0"/>
              </a:spcBef>
              <a:spcAft>
                <a:spcPct val="0"/>
              </a:spcAft>
            </a:pPr>
            <a:r>
              <a:rPr sz="1025">
                <a:solidFill>
                  <a:srgbClr val="000000"/>
                </a:solidFill>
                <a:latin typeface="HOFNSO+TimesNewRomanPS-BoldMT" panose="02020803070505020304"/>
                <a:cs typeface="HOFNSO+TimesNewRomanPS-BoldMT" panose="02020803070505020304"/>
              </a:rPr>
              <a:t>x = x-&gt;right;</a:t>
            </a:r>
          </a:p>
          <a:p>
            <a:pPr marL="0" marR="0">
              <a:lnSpc>
                <a:spcPts val="1135"/>
              </a:lnSpc>
              <a:spcBef>
                <a:spcPts val="140"/>
              </a:spcBef>
              <a:spcAft>
                <a:spcPct val="0"/>
              </a:spcAft>
            </a:pPr>
            <a:r>
              <a:rPr sz="1025">
                <a:solidFill>
                  <a:srgbClr val="000000"/>
                </a:solidFill>
                <a:latin typeface="HOFNSO+TimesNewRomanPS-BoldMT" panose="02020803070505020304"/>
                <a:cs typeface="HOFNSO+TimesNewRomanPS-BoldMT" panose="02020803070505020304"/>
              </a:rPr>
              <a:t>return x;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bject 1"/>
          <p:cNvSpPr/>
          <p:nvPr/>
        </p:nvSpPr>
        <p:spPr>
          <a:xfrm>
            <a:off x="662570" y="497256"/>
            <a:ext cx="7819096" cy="586432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29795" y="1248767"/>
            <a:ext cx="4233071" cy="408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185"/>
              </a:lnSpc>
              <a:spcBef>
                <a:spcPct val="0"/>
              </a:spcBef>
              <a:spcAft>
                <a:spcPct val="0"/>
              </a:spcAft>
            </a:pPr>
            <a:r>
              <a:rPr sz="265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S</a:t>
            </a:r>
            <a:r>
              <a:rPr sz="214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ELECTION</a:t>
            </a:r>
            <a:r>
              <a:rPr sz="2140" b="1" spc="-13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65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O </a:t>
            </a:r>
            <a:r>
              <a:rPr sz="214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N</a:t>
            </a:r>
            <a:r>
              <a:rPr sz="2140" b="1" spc="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65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OS-T</a:t>
            </a:r>
            <a:r>
              <a:rPr sz="2650" b="1" spc="-2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14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REES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652984" y="4887236"/>
            <a:ext cx="5742821" cy="405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935"/>
              </a:lnSpc>
              <a:spcBef>
                <a:spcPct val="0"/>
              </a:spcBef>
              <a:spcAft>
                <a:spcPct val="0"/>
              </a:spcAft>
            </a:pPr>
            <a:r>
              <a:rPr sz="265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size[x]</a:t>
            </a:r>
            <a:r>
              <a:rPr sz="2650" i="1" spc="2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>
                <a:solidFill>
                  <a:srgbClr val="000000"/>
                </a:solidFill>
                <a:latin typeface="HKRRUA+TimesNewRomanPSMT" panose="02020603050405020304"/>
                <a:cs typeface="HKRRUA+TimesNewRomanPSMT" panose="02020603050405020304"/>
              </a:rPr>
              <a:t>= </a:t>
            </a:r>
            <a:r>
              <a:rPr sz="265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size[left[x]]</a:t>
            </a:r>
            <a:r>
              <a:rPr sz="2650" i="1" spc="2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>
                <a:solidFill>
                  <a:srgbClr val="000000"/>
                </a:solidFill>
                <a:latin typeface="HKRRUA+TimesNewRomanPSMT" panose="02020603050405020304"/>
                <a:cs typeface="HKRRUA+TimesNewRomanPSMT" panose="02020603050405020304"/>
              </a:rPr>
              <a:t>+ </a:t>
            </a:r>
            <a:r>
              <a:rPr sz="265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size[right[x]]</a:t>
            </a:r>
            <a:r>
              <a:rPr sz="2650" i="1" spc="1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>
                <a:solidFill>
                  <a:srgbClr val="000000"/>
                </a:solidFill>
                <a:latin typeface="HKRRUA+TimesNewRomanPSMT" panose="02020603050405020304"/>
                <a:cs typeface="HKRRUA+TimesNewRomanPSMT" panose="02020603050405020304"/>
              </a:rPr>
              <a:t>+ 1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233552" y="5389613"/>
            <a:ext cx="4796460" cy="836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323850" marR="0">
              <a:lnSpc>
                <a:spcPts val="2935"/>
              </a:lnSpc>
              <a:spcBef>
                <a:spcPct val="0"/>
              </a:spcBef>
              <a:spcAft>
                <a:spcPct val="0"/>
              </a:spcAft>
            </a:pPr>
            <a:r>
              <a:rPr sz="2650">
                <a:solidFill>
                  <a:srgbClr val="000000"/>
                </a:solidFill>
                <a:latin typeface="HKRRUA+TimesNewRomanPSMT" panose="02020603050405020304"/>
                <a:cs typeface="HKRRUA+TimesNewRomanPSMT" panose="02020603050405020304"/>
              </a:rPr>
              <a:t>How</a:t>
            </a:r>
            <a:r>
              <a:rPr sz="2650" spc="-13">
                <a:solidFill>
                  <a:srgbClr val="000000"/>
                </a:solidFill>
                <a:latin typeface="HKRRUA+TimesNewRomanPSMT" panose="02020603050405020304"/>
                <a:cs typeface="HKRRUA+TimesNewRomanPSMT" panose="02020603050405020304"/>
              </a:rPr>
              <a:t> </a:t>
            </a:r>
            <a:r>
              <a:rPr sz="2650">
                <a:solidFill>
                  <a:srgbClr val="000000"/>
                </a:solidFill>
                <a:latin typeface="HKRRUA+TimesNewRomanPSMT" panose="02020603050405020304"/>
                <a:cs typeface="HKRRUA+TimesNewRomanPSMT" panose="02020603050405020304"/>
              </a:rPr>
              <a:t>can we use this property</a:t>
            </a:r>
          </a:p>
          <a:p>
            <a:pPr marL="0" marR="0">
              <a:lnSpc>
                <a:spcPts val="2935"/>
              </a:lnSpc>
              <a:spcBef>
                <a:spcPts val="500"/>
              </a:spcBef>
              <a:spcAft>
                <a:spcPct val="0"/>
              </a:spcAft>
            </a:pPr>
            <a:r>
              <a:rPr sz="2650">
                <a:solidFill>
                  <a:srgbClr val="000000"/>
                </a:solidFill>
                <a:latin typeface="HKRRUA+TimesNewRomanPSMT" panose="02020603050405020304"/>
                <a:cs typeface="HKRRUA+TimesNewRomanPSMT" panose="02020603050405020304"/>
              </a:rPr>
              <a:t>to</a:t>
            </a:r>
            <a:r>
              <a:rPr sz="2650" spc="-11">
                <a:solidFill>
                  <a:srgbClr val="000000"/>
                </a:solidFill>
                <a:latin typeface="HKRRUA+TimesNewRomanPSMT" panose="02020603050405020304"/>
                <a:cs typeface="HKRRUA+TimesNewRomanPSMT" panose="02020603050405020304"/>
              </a:rPr>
              <a:t> </a:t>
            </a:r>
            <a:r>
              <a:rPr sz="2650">
                <a:solidFill>
                  <a:srgbClr val="000000"/>
                </a:solidFill>
                <a:latin typeface="HKRRUA+TimesNewRomanPSMT" panose="02020603050405020304"/>
                <a:cs typeface="HKRRUA+TimesNewRomanPSMT" panose="02020603050405020304"/>
              </a:rPr>
              <a:t>select the</a:t>
            </a:r>
            <a:r>
              <a:rPr sz="2650" spc="-14">
                <a:solidFill>
                  <a:srgbClr val="000000"/>
                </a:solidFill>
                <a:latin typeface="HKRRUA+TimesNewRomanPSMT" panose="02020603050405020304"/>
                <a:cs typeface="HKRRUA+TimesNewRomanPSMT" panose="02020603050405020304"/>
              </a:rPr>
              <a:t> </a:t>
            </a:r>
            <a:r>
              <a:rPr sz="265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ith </a:t>
            </a:r>
            <a:r>
              <a:rPr sz="2650">
                <a:solidFill>
                  <a:srgbClr val="000000"/>
                </a:solidFill>
                <a:latin typeface="HKRRUA+TimesNewRomanPSMT" panose="02020603050405020304"/>
                <a:cs typeface="HKRRUA+TimesNewRomanPSMT" panose="02020603050405020304"/>
              </a:rPr>
              <a:t>element of the set?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4391660" y="4129405"/>
            <a:ext cx="455930" cy="477520"/>
            <a:chOff x="6796" y="5516"/>
            <a:chExt cx="718" cy="752"/>
          </a:xfrm>
        </p:grpSpPr>
        <p:sp>
          <p:nvSpPr>
            <p:cNvPr id="40" name="圆角矩形 39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1" name="直接连接符 40"/>
            <p:cNvCxnSpPr>
              <a:stCxn id="40" idx="1"/>
              <a:endCxn id="40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>
            <a:off x="3317240" y="4126230"/>
            <a:ext cx="455930" cy="477520"/>
            <a:chOff x="6796" y="5516"/>
            <a:chExt cx="718" cy="752"/>
          </a:xfrm>
        </p:grpSpPr>
        <p:sp>
          <p:nvSpPr>
            <p:cNvPr id="37" name="圆角矩形 36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" name="直接连接符 37"/>
            <p:cNvCxnSpPr>
              <a:stCxn id="37" idx="1"/>
              <a:endCxn id="37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/>
          <p:cNvGrpSpPr/>
          <p:nvPr/>
        </p:nvGrpSpPr>
        <p:grpSpPr>
          <a:xfrm>
            <a:off x="6208395" y="3447415"/>
            <a:ext cx="455930" cy="477520"/>
            <a:chOff x="6796" y="5516"/>
            <a:chExt cx="718" cy="752"/>
          </a:xfrm>
        </p:grpSpPr>
        <p:sp>
          <p:nvSpPr>
            <p:cNvPr id="34" name="圆角矩形 33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/>
            <p:cNvCxnSpPr>
              <a:stCxn id="34" idx="1"/>
              <a:endCxn id="34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3887470" y="3447415"/>
            <a:ext cx="455930" cy="477520"/>
            <a:chOff x="6796" y="5516"/>
            <a:chExt cx="718" cy="752"/>
          </a:xfrm>
        </p:grpSpPr>
        <p:sp>
          <p:nvSpPr>
            <p:cNvPr id="31" name="圆角矩形 30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连接符 31"/>
            <p:cNvCxnSpPr>
              <a:stCxn id="31" idx="1"/>
              <a:endCxn id="31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2441575" y="3444240"/>
            <a:ext cx="455930" cy="477520"/>
            <a:chOff x="6796" y="5516"/>
            <a:chExt cx="718" cy="752"/>
          </a:xfrm>
        </p:grpSpPr>
        <p:sp>
          <p:nvSpPr>
            <p:cNvPr id="28" name="圆角矩形 27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直接连接符 28"/>
            <p:cNvCxnSpPr>
              <a:stCxn id="28" idx="1"/>
              <a:endCxn id="28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5480050" y="2762250"/>
            <a:ext cx="455930" cy="477520"/>
            <a:chOff x="6796" y="5516"/>
            <a:chExt cx="718" cy="752"/>
          </a:xfrm>
        </p:grpSpPr>
        <p:sp>
          <p:nvSpPr>
            <p:cNvPr id="25" name="圆角矩形 24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/>
            <p:cNvCxnSpPr>
              <a:stCxn id="25" idx="1"/>
              <a:endCxn id="25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3153410" y="2760345"/>
            <a:ext cx="455930" cy="477520"/>
            <a:chOff x="6796" y="5516"/>
            <a:chExt cx="718" cy="752"/>
          </a:xfrm>
        </p:grpSpPr>
        <p:sp>
          <p:nvSpPr>
            <p:cNvPr id="22" name="圆角矩形 21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连接符 22"/>
            <p:cNvCxnSpPr>
              <a:stCxn id="22" idx="1"/>
              <a:endCxn id="22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4315460" y="2067560"/>
            <a:ext cx="455930" cy="477520"/>
            <a:chOff x="6796" y="5516"/>
            <a:chExt cx="718" cy="752"/>
          </a:xfrm>
        </p:grpSpPr>
        <p:sp>
          <p:nvSpPr>
            <p:cNvPr id="2" name="圆角矩形 1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连接符 15"/>
            <p:cNvCxnSpPr>
              <a:stCxn id="2" idx="1"/>
              <a:endCxn id="2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object 7"/>
          <p:cNvSpPr txBox="1"/>
          <p:nvPr/>
        </p:nvSpPr>
        <p:spPr>
          <a:xfrm>
            <a:off x="4456702" y="2067826"/>
            <a:ext cx="314819" cy="4777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M</a:t>
            </a:r>
          </a:p>
          <a:p>
            <a:pPr marL="47625" marR="0">
              <a:lnSpc>
                <a:spcPts val="1705"/>
              </a:lnSpc>
              <a:spcBef>
                <a:spcPts val="95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8</a:t>
            </a:r>
          </a:p>
        </p:txBody>
      </p:sp>
      <p:sp>
        <p:nvSpPr>
          <p:cNvPr id="18" name="object 8"/>
          <p:cNvSpPr txBox="1"/>
          <p:nvPr/>
        </p:nvSpPr>
        <p:spPr>
          <a:xfrm>
            <a:off x="3317149" y="2762343"/>
            <a:ext cx="271485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C</a:t>
            </a:r>
          </a:p>
          <a:p>
            <a:pPr marL="28575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5</a:t>
            </a:r>
          </a:p>
        </p:txBody>
      </p:sp>
      <p:sp>
        <p:nvSpPr>
          <p:cNvPr id="19" name="object 9"/>
          <p:cNvSpPr txBox="1"/>
          <p:nvPr/>
        </p:nvSpPr>
        <p:spPr>
          <a:xfrm>
            <a:off x="5654679" y="2762343"/>
            <a:ext cx="249724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P</a:t>
            </a:r>
          </a:p>
          <a:p>
            <a:pPr marL="0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2</a:t>
            </a:r>
          </a:p>
        </p:txBody>
      </p:sp>
      <p:sp>
        <p:nvSpPr>
          <p:cNvPr id="20" name="object 10"/>
          <p:cNvSpPr txBox="1"/>
          <p:nvPr/>
        </p:nvSpPr>
        <p:spPr>
          <a:xfrm>
            <a:off x="2605691" y="3447165"/>
            <a:ext cx="271485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A</a:t>
            </a:r>
          </a:p>
          <a:p>
            <a:pPr marL="19050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1</a:t>
            </a:r>
          </a:p>
        </p:txBody>
      </p:sp>
      <p:sp>
        <p:nvSpPr>
          <p:cNvPr id="42" name="object 11"/>
          <p:cNvSpPr txBox="1"/>
          <p:nvPr/>
        </p:nvSpPr>
        <p:spPr>
          <a:xfrm>
            <a:off x="4065905" y="3447165"/>
            <a:ext cx="249724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F</a:t>
            </a:r>
          </a:p>
          <a:p>
            <a:pPr marL="0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3</a:t>
            </a:r>
          </a:p>
        </p:txBody>
      </p:sp>
      <p:sp>
        <p:nvSpPr>
          <p:cNvPr id="43" name="object 12"/>
          <p:cNvSpPr txBox="1"/>
          <p:nvPr/>
        </p:nvSpPr>
        <p:spPr>
          <a:xfrm>
            <a:off x="6376504" y="3450340"/>
            <a:ext cx="282367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Q</a:t>
            </a:r>
          </a:p>
          <a:p>
            <a:pPr marL="28575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1</a:t>
            </a:r>
          </a:p>
        </p:txBody>
      </p:sp>
      <p:sp>
        <p:nvSpPr>
          <p:cNvPr id="44" name="object 13"/>
          <p:cNvSpPr txBox="1"/>
          <p:nvPr/>
        </p:nvSpPr>
        <p:spPr>
          <a:xfrm>
            <a:off x="3481321" y="4126206"/>
            <a:ext cx="271485" cy="474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D</a:t>
            </a:r>
          </a:p>
          <a:p>
            <a:pPr marL="19050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1</a:t>
            </a:r>
          </a:p>
        </p:txBody>
      </p:sp>
      <p:sp>
        <p:nvSpPr>
          <p:cNvPr id="45" name="object 14"/>
          <p:cNvSpPr txBox="1"/>
          <p:nvPr/>
        </p:nvSpPr>
        <p:spPr>
          <a:xfrm>
            <a:off x="4556278" y="4129381"/>
            <a:ext cx="282367" cy="474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H</a:t>
            </a:r>
          </a:p>
          <a:p>
            <a:pPr marL="28575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1</a:t>
            </a:r>
          </a:p>
        </p:txBody>
      </p:sp>
      <p:cxnSp>
        <p:nvCxnSpPr>
          <p:cNvPr id="46" name="直接连接符 45"/>
          <p:cNvCxnSpPr>
            <a:stCxn id="2" idx="1"/>
            <a:endCxn id="18" idx="0"/>
          </p:cNvCxnSpPr>
          <p:nvPr/>
        </p:nvCxnSpPr>
        <p:spPr>
          <a:xfrm flipH="1">
            <a:off x="3453130" y="2306320"/>
            <a:ext cx="862330" cy="4559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15" idx="3"/>
            <a:endCxn id="19" idx="0"/>
          </p:cNvCxnSpPr>
          <p:nvPr/>
        </p:nvCxnSpPr>
        <p:spPr>
          <a:xfrm>
            <a:off x="4771390" y="2306320"/>
            <a:ext cx="1008380" cy="4559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H="1">
            <a:off x="2627630" y="2999105"/>
            <a:ext cx="525780" cy="4298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18" idx="3"/>
            <a:endCxn id="42" idx="0"/>
          </p:cNvCxnSpPr>
          <p:nvPr/>
        </p:nvCxnSpPr>
        <p:spPr>
          <a:xfrm>
            <a:off x="3589020" y="2999740"/>
            <a:ext cx="601980" cy="4476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flipH="1">
            <a:off x="3564255" y="3686175"/>
            <a:ext cx="323215" cy="3956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42" idx="3"/>
            <a:endCxn id="45" idx="0"/>
          </p:cNvCxnSpPr>
          <p:nvPr/>
        </p:nvCxnSpPr>
        <p:spPr>
          <a:xfrm>
            <a:off x="4315460" y="3684270"/>
            <a:ext cx="382270" cy="4451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19" idx="3"/>
            <a:endCxn id="43" idx="0"/>
          </p:cNvCxnSpPr>
          <p:nvPr/>
        </p:nvCxnSpPr>
        <p:spPr>
          <a:xfrm>
            <a:off x="5904230" y="2999740"/>
            <a:ext cx="613410" cy="450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1"/>
          <p:cNvSpPr/>
          <p:nvPr/>
        </p:nvSpPr>
        <p:spPr>
          <a:xfrm>
            <a:off x="662570" y="496621"/>
            <a:ext cx="7819096" cy="586432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29795" y="1248767"/>
            <a:ext cx="1881685" cy="408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185"/>
              </a:lnSpc>
              <a:spcBef>
                <a:spcPct val="0"/>
              </a:spcBef>
              <a:spcAft>
                <a:spcPct val="0"/>
              </a:spcAft>
            </a:pPr>
            <a:r>
              <a:rPr sz="265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OS-S</a:t>
            </a:r>
            <a:r>
              <a:rPr sz="214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ELECT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9795" y="1893440"/>
            <a:ext cx="1654092" cy="668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75"/>
              </a:lnSpc>
              <a:spcBef>
                <a:spcPct val="0"/>
              </a:spcBef>
              <a:spcAft>
                <a:spcPct val="0"/>
              </a:spcAft>
            </a:pPr>
            <a:r>
              <a:rPr sz="1965">
                <a:solidFill>
                  <a:srgbClr val="000000"/>
                </a:solidFill>
                <a:latin typeface="MIHLEU+TimesNewRomanPS-BoldMT" panose="02020803070505020304"/>
                <a:cs typeface="MIHLEU+TimesNewRomanPS-BoldMT" panose="02020803070505020304"/>
              </a:rPr>
              <a:t>OS-Select(x,</a:t>
            </a:r>
            <a:r>
              <a:rPr sz="1965" spc="-13">
                <a:solidFill>
                  <a:srgbClr val="000000"/>
                </a:solidFill>
                <a:latin typeface="MIHLEU+TimesNewRomanPS-BoldMT" panose="02020803070505020304"/>
                <a:cs typeface="MIHLEU+TimesNewRomanPS-BoldMT" panose="02020803070505020304"/>
              </a:rPr>
              <a:t> </a:t>
            </a:r>
            <a:r>
              <a:rPr sz="1965">
                <a:solidFill>
                  <a:srgbClr val="000000"/>
                </a:solidFill>
                <a:latin typeface="MIHLEU+TimesNewRomanPS-BoldMT" panose="02020803070505020304"/>
                <a:cs typeface="MIHLEU+TimesNewRomanPS-BoldMT" panose="02020803070505020304"/>
              </a:rPr>
              <a:t>i)</a:t>
            </a:r>
          </a:p>
          <a:p>
            <a:pPr marL="0" marR="0">
              <a:lnSpc>
                <a:spcPts val="2175"/>
              </a:lnSpc>
              <a:spcBef>
                <a:spcPts val="700"/>
              </a:spcBef>
              <a:spcAft>
                <a:spcPct val="0"/>
              </a:spcAft>
            </a:pPr>
            <a:r>
              <a:rPr sz="1965">
                <a:solidFill>
                  <a:srgbClr val="000000"/>
                </a:solidFill>
                <a:latin typeface="MIHLEU+TimesNewRomanPS-BoldMT" panose="02020803070505020304"/>
                <a:cs typeface="MIHLEU+TimesNewRomanPS-BoldMT" panose="02020803070505020304"/>
              </a:rPr>
              <a:t>{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18834" y="2648634"/>
            <a:ext cx="3649834" cy="18199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75"/>
              </a:lnSpc>
              <a:spcBef>
                <a:spcPct val="0"/>
              </a:spcBef>
              <a:spcAft>
                <a:spcPct val="0"/>
              </a:spcAft>
            </a:pPr>
            <a:r>
              <a:rPr sz="1965">
                <a:solidFill>
                  <a:srgbClr val="000000"/>
                </a:solidFill>
                <a:latin typeface="MIHLEU+TimesNewRomanPS-BoldMT" panose="02020803070505020304"/>
                <a:cs typeface="MIHLEU+TimesNewRomanPS-BoldMT" panose="02020803070505020304"/>
              </a:rPr>
              <a:t>r</a:t>
            </a:r>
            <a:r>
              <a:rPr sz="1965" spc="-35">
                <a:solidFill>
                  <a:srgbClr val="000000"/>
                </a:solidFill>
                <a:latin typeface="MIHLEU+TimesNewRomanPS-BoldMT" panose="02020803070505020304"/>
                <a:cs typeface="MIHLEU+TimesNewRomanPS-BoldMT" panose="02020803070505020304"/>
              </a:rPr>
              <a:t> </a:t>
            </a:r>
            <a:r>
              <a:rPr sz="1965">
                <a:solidFill>
                  <a:srgbClr val="000000"/>
                </a:solidFill>
                <a:latin typeface="MIHLEU+TimesNewRomanPS-BoldMT" panose="02020803070505020304"/>
                <a:cs typeface="MIHLEU+TimesNewRomanPS-BoldMT" panose="02020803070505020304"/>
              </a:rPr>
              <a:t>= x-&gt;left-&gt;size</a:t>
            </a:r>
            <a:r>
              <a:rPr sz="1965" spc="11">
                <a:solidFill>
                  <a:srgbClr val="000000"/>
                </a:solidFill>
                <a:latin typeface="MIHLEU+TimesNewRomanPS-BoldMT" panose="02020803070505020304"/>
                <a:cs typeface="MIHLEU+TimesNewRomanPS-BoldMT" panose="02020803070505020304"/>
              </a:rPr>
              <a:t> </a:t>
            </a:r>
            <a:r>
              <a:rPr sz="1965">
                <a:solidFill>
                  <a:srgbClr val="000000"/>
                </a:solidFill>
                <a:latin typeface="MIHLEU+TimesNewRomanPS-BoldMT" panose="02020803070505020304"/>
                <a:cs typeface="MIHLEU+TimesNewRomanPS-BoldMT" panose="02020803070505020304"/>
              </a:rPr>
              <a:t>+ 1;</a:t>
            </a:r>
          </a:p>
          <a:p>
            <a:pPr marL="0" marR="0">
              <a:lnSpc>
                <a:spcPts val="2175"/>
              </a:lnSpc>
              <a:spcBef>
                <a:spcPts val="700"/>
              </a:spcBef>
              <a:spcAft>
                <a:spcPct val="0"/>
              </a:spcAft>
            </a:pPr>
            <a:r>
              <a:rPr sz="1965">
                <a:solidFill>
                  <a:srgbClr val="000000"/>
                </a:solidFill>
                <a:latin typeface="MIHLEU+TimesNewRomanPS-BoldMT" panose="02020803070505020304"/>
                <a:cs typeface="MIHLEU+TimesNewRomanPS-BoldMT" panose="02020803070505020304"/>
              </a:rPr>
              <a:t>if</a:t>
            </a:r>
            <a:r>
              <a:rPr sz="1965" spc="-10">
                <a:solidFill>
                  <a:srgbClr val="000000"/>
                </a:solidFill>
                <a:latin typeface="MIHLEU+TimesNewRomanPS-BoldMT" panose="02020803070505020304"/>
                <a:cs typeface="MIHLEU+TimesNewRomanPS-BoldMT" panose="02020803070505020304"/>
              </a:rPr>
              <a:t> </a:t>
            </a:r>
            <a:r>
              <a:rPr sz="1965">
                <a:solidFill>
                  <a:srgbClr val="000000"/>
                </a:solidFill>
                <a:latin typeface="MIHLEU+TimesNewRomanPS-BoldMT" panose="02020803070505020304"/>
                <a:cs typeface="MIHLEU+TimesNewRomanPS-BoldMT" panose="02020803070505020304"/>
              </a:rPr>
              <a:t>(i ==</a:t>
            </a:r>
            <a:r>
              <a:rPr sz="1965" spc="10">
                <a:solidFill>
                  <a:srgbClr val="000000"/>
                </a:solidFill>
                <a:latin typeface="MIHLEU+TimesNewRomanPS-BoldMT" panose="02020803070505020304"/>
                <a:cs typeface="MIHLEU+TimesNewRomanPS-BoldMT" panose="02020803070505020304"/>
              </a:rPr>
              <a:t> </a:t>
            </a:r>
            <a:r>
              <a:rPr sz="1965">
                <a:solidFill>
                  <a:srgbClr val="000000"/>
                </a:solidFill>
                <a:latin typeface="MIHLEU+TimesNewRomanPS-BoldMT" panose="02020803070505020304"/>
                <a:cs typeface="MIHLEU+TimesNewRomanPS-BoldMT" panose="02020803070505020304"/>
              </a:rPr>
              <a:t>r)</a:t>
            </a:r>
          </a:p>
          <a:p>
            <a:pPr marL="588645" marR="0">
              <a:lnSpc>
                <a:spcPts val="2175"/>
              </a:lnSpc>
              <a:spcBef>
                <a:spcPts val="940"/>
              </a:spcBef>
              <a:spcAft>
                <a:spcPct val="0"/>
              </a:spcAft>
            </a:pPr>
            <a:r>
              <a:rPr sz="1965">
                <a:solidFill>
                  <a:srgbClr val="000000"/>
                </a:solidFill>
                <a:latin typeface="MIHLEU+TimesNewRomanPS-BoldMT" panose="02020803070505020304"/>
                <a:cs typeface="MIHLEU+TimesNewRomanPS-BoldMT" panose="02020803070505020304"/>
              </a:rPr>
              <a:t>return x;</a:t>
            </a:r>
          </a:p>
          <a:p>
            <a:pPr marL="0" marR="0">
              <a:lnSpc>
                <a:spcPts val="2175"/>
              </a:lnSpc>
              <a:spcBef>
                <a:spcPts val="840"/>
              </a:spcBef>
              <a:spcAft>
                <a:spcPct val="0"/>
              </a:spcAft>
            </a:pPr>
            <a:r>
              <a:rPr sz="1965">
                <a:solidFill>
                  <a:srgbClr val="000000"/>
                </a:solidFill>
                <a:latin typeface="MIHLEU+TimesNewRomanPS-BoldMT" panose="02020803070505020304"/>
                <a:cs typeface="MIHLEU+TimesNewRomanPS-BoldMT" panose="02020803070505020304"/>
              </a:rPr>
              <a:t>else</a:t>
            </a:r>
            <a:r>
              <a:rPr sz="1965" spc="9">
                <a:solidFill>
                  <a:srgbClr val="000000"/>
                </a:solidFill>
                <a:latin typeface="MIHLEU+TimesNewRomanPS-BoldMT" panose="02020803070505020304"/>
                <a:cs typeface="MIHLEU+TimesNewRomanPS-BoldMT" panose="02020803070505020304"/>
              </a:rPr>
              <a:t> </a:t>
            </a:r>
            <a:r>
              <a:rPr sz="1965">
                <a:solidFill>
                  <a:srgbClr val="000000"/>
                </a:solidFill>
                <a:latin typeface="MIHLEU+TimesNewRomanPS-BoldMT" panose="02020803070505020304"/>
                <a:cs typeface="MIHLEU+TimesNewRomanPS-BoldMT" panose="02020803070505020304"/>
              </a:rPr>
              <a:t>if (i &lt; r)</a:t>
            </a:r>
          </a:p>
          <a:p>
            <a:pPr marL="588645" marR="0">
              <a:lnSpc>
                <a:spcPts val="2175"/>
              </a:lnSpc>
              <a:spcBef>
                <a:spcPts val="840"/>
              </a:spcBef>
              <a:spcAft>
                <a:spcPct val="0"/>
              </a:spcAft>
            </a:pPr>
            <a:r>
              <a:rPr sz="1965">
                <a:solidFill>
                  <a:srgbClr val="000000"/>
                </a:solidFill>
                <a:latin typeface="MIHLEU+TimesNewRomanPS-BoldMT" panose="02020803070505020304"/>
                <a:cs typeface="MIHLEU+TimesNewRomanPS-BoldMT" panose="02020803070505020304"/>
              </a:rPr>
              <a:t>return OS-Select(x-&gt;left,</a:t>
            </a:r>
            <a:r>
              <a:rPr sz="1965" spc="-13">
                <a:solidFill>
                  <a:srgbClr val="000000"/>
                </a:solidFill>
                <a:latin typeface="MIHLEU+TimesNewRomanPS-BoldMT" panose="02020803070505020304"/>
                <a:cs typeface="MIHLEU+TimesNewRomanPS-BoldMT" panose="02020803070505020304"/>
              </a:rPr>
              <a:t> </a:t>
            </a:r>
            <a:r>
              <a:rPr sz="1965">
                <a:solidFill>
                  <a:srgbClr val="000000"/>
                </a:solidFill>
                <a:latin typeface="MIHLEU+TimesNewRomanPS-BoldMT" panose="02020803070505020304"/>
                <a:cs typeface="MIHLEU+TimesNewRomanPS-BoldMT" panose="02020803070505020304"/>
              </a:rPr>
              <a:t>i);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18834" y="4537608"/>
            <a:ext cx="518305" cy="3089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75"/>
              </a:lnSpc>
              <a:spcBef>
                <a:spcPct val="0"/>
              </a:spcBef>
              <a:spcAft>
                <a:spcPct val="0"/>
              </a:spcAft>
            </a:pPr>
            <a:r>
              <a:rPr sz="1965">
                <a:solidFill>
                  <a:srgbClr val="000000"/>
                </a:solidFill>
                <a:latin typeface="MIHLEU+TimesNewRomanPS-BoldMT" panose="02020803070505020304"/>
                <a:cs typeface="MIHLEU+TimesNewRomanPS-BoldMT" panose="02020803070505020304"/>
              </a:rPr>
              <a:t>else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507221" y="4914870"/>
            <a:ext cx="3436010" cy="3089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75"/>
              </a:lnSpc>
              <a:spcBef>
                <a:spcPct val="0"/>
              </a:spcBef>
              <a:spcAft>
                <a:spcPct val="0"/>
              </a:spcAft>
            </a:pPr>
            <a:r>
              <a:rPr sz="1965">
                <a:solidFill>
                  <a:srgbClr val="000000"/>
                </a:solidFill>
                <a:latin typeface="MIHLEU+TimesNewRomanPS-BoldMT" panose="02020803070505020304"/>
                <a:cs typeface="MIHLEU+TimesNewRomanPS-BoldMT" panose="02020803070505020304"/>
              </a:rPr>
              <a:t>return OS-Select(x-&gt;right,</a:t>
            </a:r>
            <a:r>
              <a:rPr sz="1965" spc="-13">
                <a:solidFill>
                  <a:srgbClr val="000000"/>
                </a:solidFill>
                <a:latin typeface="MIHLEU+TimesNewRomanPS-BoldMT" panose="02020803070505020304"/>
                <a:cs typeface="MIHLEU+TimesNewRomanPS-BoldMT" panose="02020803070505020304"/>
              </a:rPr>
              <a:t> </a:t>
            </a:r>
            <a:r>
              <a:rPr sz="1965">
                <a:solidFill>
                  <a:srgbClr val="000000"/>
                </a:solidFill>
                <a:latin typeface="MIHLEU+TimesNewRomanPS-BoldMT" panose="02020803070505020304"/>
                <a:cs typeface="MIHLEU+TimesNewRomanPS-BoldMT" panose="02020803070505020304"/>
              </a:rPr>
              <a:t>i-r);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329798" y="5292802"/>
            <a:ext cx="228655" cy="3089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75"/>
              </a:lnSpc>
              <a:spcBef>
                <a:spcPct val="0"/>
              </a:spcBef>
              <a:spcAft>
                <a:spcPct val="0"/>
              </a:spcAft>
            </a:pPr>
            <a:r>
              <a:rPr sz="1965">
                <a:solidFill>
                  <a:srgbClr val="000000"/>
                </a:solidFill>
                <a:latin typeface="MIHLEU+TimesNewRomanPS-BoldMT" panose="02020803070505020304"/>
                <a:cs typeface="MIHLEU+TimesNewRomanPS-BoldMT" panose="02020803070505020304"/>
              </a:rPr>
              <a:t>}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object 1"/>
          <p:cNvSpPr/>
          <p:nvPr/>
        </p:nvSpPr>
        <p:spPr>
          <a:xfrm>
            <a:off x="662570" y="496621"/>
            <a:ext cx="7819096" cy="586432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86100" y="1248766"/>
            <a:ext cx="4524882" cy="1398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247650" marR="0">
              <a:lnSpc>
                <a:spcPts val="3185"/>
              </a:lnSpc>
              <a:spcBef>
                <a:spcPct val="0"/>
              </a:spcBef>
              <a:spcAft>
                <a:spcPct val="0"/>
              </a:spcAft>
            </a:pPr>
            <a:r>
              <a:rPr sz="265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OS-S</a:t>
            </a:r>
            <a:r>
              <a:rPr sz="214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ELECT</a:t>
            </a:r>
            <a:r>
              <a:rPr sz="2140" b="1" spc="-13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65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E</a:t>
            </a:r>
            <a:r>
              <a:rPr sz="214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XAMPLE</a:t>
            </a:r>
            <a:endParaRPr sz="2140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  <a:p>
            <a:pPr marL="476250" marR="0">
              <a:lnSpc>
                <a:spcPts val="2360"/>
              </a:lnSpc>
              <a:spcBef>
                <a:spcPts val="1545"/>
              </a:spcBef>
              <a:spcAft>
                <a:spcPct val="0"/>
              </a:spcAft>
            </a:pPr>
            <a:r>
              <a:rPr sz="1965" b="1">
                <a:solidFill>
                  <a:srgbClr val="FF0000"/>
                </a:solidFill>
                <a:latin typeface="Century" panose="02040604050505020304"/>
                <a:cs typeface="Century" panose="02040604050505020304"/>
              </a:rPr>
              <a:t>Example: show OS-Select(root, 5):</a:t>
            </a:r>
          </a:p>
          <a:p>
            <a:pPr marL="0" marR="0">
              <a:lnSpc>
                <a:spcPts val="1705"/>
              </a:lnSpc>
              <a:spcBef>
                <a:spcPts val="2115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CGEHCB+TimesNewRomanPS-BoldMT" panose="02020803070505020304"/>
                <a:cs typeface="CGEHCB+TimesNewRomanPS-BoldMT" panose="02020803070505020304"/>
              </a:rPr>
              <a:t>OS-Select(x, i)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86100" y="2707253"/>
            <a:ext cx="207345" cy="249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CGEHCB+TimesNewRomanPS-BoldMT" panose="02020803070505020304"/>
                <a:cs typeface="CGEHCB+TimesNewRomanPS-BoldMT" panose="02020803070505020304"/>
              </a:rPr>
              <a:t>{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82222" y="2956820"/>
            <a:ext cx="1820671" cy="499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CGEHCB+TimesNewRomanPS-BoldMT" panose="02020803070505020304"/>
                <a:cs typeface="CGEHCB+TimesNewRomanPS-BoldMT" panose="02020803070505020304"/>
              </a:rPr>
              <a:t>r</a:t>
            </a:r>
            <a:r>
              <a:rPr sz="1540" spc="-27">
                <a:solidFill>
                  <a:srgbClr val="000000"/>
                </a:solidFill>
                <a:latin typeface="CGEHCB+TimesNewRomanPS-BoldMT" panose="02020803070505020304"/>
                <a:cs typeface="CGEHCB+TimesNewRomanPS-BoldMT" panose="02020803070505020304"/>
              </a:rPr>
              <a:t> </a:t>
            </a:r>
            <a:r>
              <a:rPr sz="1540">
                <a:solidFill>
                  <a:srgbClr val="000000"/>
                </a:solidFill>
                <a:latin typeface="CGEHCB+TimesNewRomanPS-BoldMT" panose="02020803070505020304"/>
                <a:cs typeface="CGEHCB+TimesNewRomanPS-BoldMT" panose="02020803070505020304"/>
              </a:rPr>
              <a:t>= x-&gt;left-&gt;size + 1;</a:t>
            </a:r>
          </a:p>
          <a:p>
            <a:pPr marL="0" marR="0">
              <a:lnSpc>
                <a:spcPts val="1705"/>
              </a:lnSpc>
              <a:spcBef>
                <a:spcPts val="265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CGEHCB+TimesNewRomanPS-BoldMT" panose="02020803070505020304"/>
                <a:cs typeface="CGEHCB+TimesNewRomanPS-BoldMT" panose="02020803070505020304"/>
              </a:rPr>
              <a:t>if (i == r)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482267" y="3443551"/>
            <a:ext cx="880229" cy="249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CGEHCB+TimesNewRomanPS-BoldMT" panose="02020803070505020304"/>
                <a:cs typeface="CGEHCB+TimesNewRomanPS-BoldMT" panose="02020803070505020304"/>
              </a:rPr>
              <a:t>return x;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282229" y="3706794"/>
            <a:ext cx="2625412" cy="724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CGEHCB+TimesNewRomanPS-BoldMT" panose="02020803070505020304"/>
                <a:cs typeface="CGEHCB+TimesNewRomanPS-BoldMT" panose="02020803070505020304"/>
              </a:rPr>
              <a:t>else if (i &lt; r)</a:t>
            </a:r>
          </a:p>
          <a:p>
            <a:pPr marL="200025" marR="0">
              <a:lnSpc>
                <a:spcPts val="1705"/>
              </a:lnSpc>
              <a:spcBef>
                <a:spcPts val="155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CGEHCB+TimesNewRomanPS-BoldMT" panose="02020803070505020304"/>
                <a:cs typeface="CGEHCB+TimesNewRomanPS-BoldMT" panose="02020803070505020304"/>
              </a:rPr>
              <a:t>return OS-Select(x-&gt;left, i);</a:t>
            </a:r>
          </a:p>
          <a:p>
            <a:pPr marL="0" marR="0">
              <a:lnSpc>
                <a:spcPts val="1705"/>
              </a:lnSpc>
              <a:spcBef>
                <a:spcPts val="175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CGEHCB+TimesNewRomanPS-BoldMT" panose="02020803070505020304"/>
                <a:cs typeface="CGEHCB+TimesNewRomanPS-BoldMT" panose="02020803070505020304"/>
              </a:rPr>
              <a:t>else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482262" y="4420932"/>
            <a:ext cx="2718539" cy="249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CGEHCB+TimesNewRomanPS-BoldMT" panose="02020803070505020304"/>
                <a:cs typeface="CGEHCB+TimesNewRomanPS-BoldMT" panose="02020803070505020304"/>
              </a:rPr>
              <a:t>return OS-Select(x-&gt;right, i-r);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086100" y="4706987"/>
            <a:ext cx="207345" cy="249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CGEHCB+TimesNewRomanPS-BoldMT" panose="02020803070505020304"/>
                <a:cs typeface="CGEHCB+TimesNewRomanPS-BoldMT" panose="02020803070505020304"/>
              </a:rPr>
              <a:t>}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5899735" y="4201160"/>
            <a:ext cx="455930" cy="477520"/>
            <a:chOff x="6796" y="5516"/>
            <a:chExt cx="718" cy="752"/>
          </a:xfrm>
        </p:grpSpPr>
        <p:sp>
          <p:nvSpPr>
            <p:cNvPr id="40" name="圆角矩形 39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1" name="直接连接符 40"/>
            <p:cNvCxnSpPr>
              <a:stCxn id="40" idx="1"/>
              <a:endCxn id="40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>
            <a:off x="4825315" y="4197985"/>
            <a:ext cx="455930" cy="477520"/>
            <a:chOff x="6796" y="5516"/>
            <a:chExt cx="718" cy="752"/>
          </a:xfrm>
        </p:grpSpPr>
        <p:sp>
          <p:nvSpPr>
            <p:cNvPr id="37" name="圆角矩形 36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" name="直接连接符 37"/>
            <p:cNvCxnSpPr>
              <a:stCxn id="37" idx="1"/>
              <a:endCxn id="37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/>
          <p:cNvGrpSpPr/>
          <p:nvPr/>
        </p:nvGrpSpPr>
        <p:grpSpPr>
          <a:xfrm>
            <a:off x="7716470" y="3519170"/>
            <a:ext cx="455930" cy="477520"/>
            <a:chOff x="6796" y="5516"/>
            <a:chExt cx="718" cy="752"/>
          </a:xfrm>
        </p:grpSpPr>
        <p:sp>
          <p:nvSpPr>
            <p:cNvPr id="34" name="圆角矩形 33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/>
            <p:cNvCxnSpPr>
              <a:stCxn id="34" idx="1"/>
              <a:endCxn id="34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5395545" y="3519170"/>
            <a:ext cx="455930" cy="477520"/>
            <a:chOff x="6796" y="5516"/>
            <a:chExt cx="718" cy="752"/>
          </a:xfrm>
        </p:grpSpPr>
        <p:sp>
          <p:nvSpPr>
            <p:cNvPr id="31" name="圆角矩形 30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连接符 31"/>
            <p:cNvCxnSpPr>
              <a:stCxn id="31" idx="1"/>
              <a:endCxn id="31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3949650" y="3515995"/>
            <a:ext cx="455930" cy="477520"/>
            <a:chOff x="6796" y="5516"/>
            <a:chExt cx="718" cy="752"/>
          </a:xfrm>
        </p:grpSpPr>
        <p:sp>
          <p:nvSpPr>
            <p:cNvPr id="28" name="圆角矩形 27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直接连接符 28"/>
            <p:cNvCxnSpPr>
              <a:stCxn id="28" idx="1"/>
              <a:endCxn id="28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6988125" y="2834005"/>
            <a:ext cx="455930" cy="477520"/>
            <a:chOff x="6796" y="5516"/>
            <a:chExt cx="718" cy="752"/>
          </a:xfrm>
        </p:grpSpPr>
        <p:sp>
          <p:nvSpPr>
            <p:cNvPr id="25" name="圆角矩形 24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/>
            <p:cNvCxnSpPr>
              <a:stCxn id="25" idx="1"/>
              <a:endCxn id="25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4661485" y="2832100"/>
            <a:ext cx="455930" cy="477520"/>
            <a:chOff x="6796" y="5516"/>
            <a:chExt cx="718" cy="752"/>
          </a:xfrm>
        </p:grpSpPr>
        <p:sp>
          <p:nvSpPr>
            <p:cNvPr id="22" name="圆角矩形 21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连接符 22"/>
            <p:cNvCxnSpPr>
              <a:stCxn id="22" idx="1"/>
              <a:endCxn id="22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5823535" y="2139315"/>
            <a:ext cx="455930" cy="477520"/>
            <a:chOff x="6796" y="5516"/>
            <a:chExt cx="718" cy="752"/>
          </a:xfrm>
        </p:grpSpPr>
        <p:sp>
          <p:nvSpPr>
            <p:cNvPr id="19" name="圆角矩形 18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连接符 19"/>
            <p:cNvCxnSpPr>
              <a:stCxn id="19" idx="1"/>
              <a:endCxn id="19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object 7"/>
          <p:cNvSpPr txBox="1"/>
          <p:nvPr/>
        </p:nvSpPr>
        <p:spPr>
          <a:xfrm>
            <a:off x="5964777" y="2139581"/>
            <a:ext cx="314819" cy="4777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M</a:t>
            </a:r>
          </a:p>
          <a:p>
            <a:pPr marL="47625" marR="0">
              <a:lnSpc>
                <a:spcPts val="1705"/>
              </a:lnSpc>
              <a:spcBef>
                <a:spcPts val="95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8</a:t>
            </a:r>
          </a:p>
        </p:txBody>
      </p:sp>
      <p:sp>
        <p:nvSpPr>
          <p:cNvPr id="43" name="object 8"/>
          <p:cNvSpPr txBox="1"/>
          <p:nvPr/>
        </p:nvSpPr>
        <p:spPr>
          <a:xfrm>
            <a:off x="4825224" y="2834098"/>
            <a:ext cx="271485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C</a:t>
            </a:r>
          </a:p>
          <a:p>
            <a:pPr marL="28575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5</a:t>
            </a:r>
          </a:p>
        </p:txBody>
      </p:sp>
      <p:sp>
        <p:nvSpPr>
          <p:cNvPr id="44" name="object 9"/>
          <p:cNvSpPr txBox="1"/>
          <p:nvPr/>
        </p:nvSpPr>
        <p:spPr>
          <a:xfrm>
            <a:off x="7162754" y="2834098"/>
            <a:ext cx="249724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P</a:t>
            </a:r>
          </a:p>
          <a:p>
            <a:pPr marL="0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2</a:t>
            </a:r>
          </a:p>
        </p:txBody>
      </p:sp>
      <p:sp>
        <p:nvSpPr>
          <p:cNvPr id="45" name="object 10"/>
          <p:cNvSpPr txBox="1"/>
          <p:nvPr/>
        </p:nvSpPr>
        <p:spPr>
          <a:xfrm>
            <a:off x="4113766" y="3518920"/>
            <a:ext cx="271485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A</a:t>
            </a:r>
          </a:p>
          <a:p>
            <a:pPr marL="19050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1</a:t>
            </a:r>
          </a:p>
        </p:txBody>
      </p:sp>
      <p:sp>
        <p:nvSpPr>
          <p:cNvPr id="46" name="object 11"/>
          <p:cNvSpPr txBox="1"/>
          <p:nvPr/>
        </p:nvSpPr>
        <p:spPr>
          <a:xfrm>
            <a:off x="5573980" y="3518920"/>
            <a:ext cx="249724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F</a:t>
            </a:r>
          </a:p>
          <a:p>
            <a:pPr marL="0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3</a:t>
            </a:r>
          </a:p>
        </p:txBody>
      </p:sp>
      <p:sp>
        <p:nvSpPr>
          <p:cNvPr id="47" name="object 12"/>
          <p:cNvSpPr txBox="1"/>
          <p:nvPr/>
        </p:nvSpPr>
        <p:spPr>
          <a:xfrm>
            <a:off x="7884579" y="3522095"/>
            <a:ext cx="282367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Q</a:t>
            </a:r>
          </a:p>
          <a:p>
            <a:pPr marL="28575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1</a:t>
            </a:r>
          </a:p>
        </p:txBody>
      </p:sp>
      <p:sp>
        <p:nvSpPr>
          <p:cNvPr id="48" name="object 13"/>
          <p:cNvSpPr txBox="1"/>
          <p:nvPr/>
        </p:nvSpPr>
        <p:spPr>
          <a:xfrm>
            <a:off x="4989396" y="4197961"/>
            <a:ext cx="271485" cy="474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D</a:t>
            </a:r>
          </a:p>
          <a:p>
            <a:pPr marL="19050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1</a:t>
            </a:r>
          </a:p>
        </p:txBody>
      </p:sp>
      <p:sp>
        <p:nvSpPr>
          <p:cNvPr id="49" name="object 14"/>
          <p:cNvSpPr txBox="1"/>
          <p:nvPr/>
        </p:nvSpPr>
        <p:spPr>
          <a:xfrm>
            <a:off x="6064353" y="4201136"/>
            <a:ext cx="282367" cy="474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H</a:t>
            </a:r>
          </a:p>
          <a:p>
            <a:pPr marL="28575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1</a:t>
            </a:r>
          </a:p>
        </p:txBody>
      </p:sp>
      <p:cxnSp>
        <p:nvCxnSpPr>
          <p:cNvPr id="50" name="直接连接符 49"/>
          <p:cNvCxnSpPr>
            <a:stCxn id="19" idx="1"/>
            <a:endCxn id="43" idx="0"/>
          </p:cNvCxnSpPr>
          <p:nvPr/>
        </p:nvCxnSpPr>
        <p:spPr>
          <a:xfrm flipH="1">
            <a:off x="5032960" y="2378075"/>
            <a:ext cx="862330" cy="4559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42" idx="3"/>
            <a:endCxn id="44" idx="0"/>
          </p:cNvCxnSpPr>
          <p:nvPr/>
        </p:nvCxnSpPr>
        <p:spPr>
          <a:xfrm>
            <a:off x="6279465" y="2378075"/>
            <a:ext cx="1008380" cy="4559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flipH="1">
            <a:off x="4136340" y="3070860"/>
            <a:ext cx="525145" cy="4343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43" idx="3"/>
            <a:endCxn id="46" idx="0"/>
          </p:cNvCxnSpPr>
          <p:nvPr/>
        </p:nvCxnSpPr>
        <p:spPr>
          <a:xfrm>
            <a:off x="5097095" y="3071495"/>
            <a:ext cx="601980" cy="4476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>
            <a:off x="5007560" y="3757930"/>
            <a:ext cx="387985" cy="464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endCxn id="49" idx="0"/>
          </p:cNvCxnSpPr>
          <p:nvPr/>
        </p:nvCxnSpPr>
        <p:spPr>
          <a:xfrm>
            <a:off x="5851475" y="3706794"/>
            <a:ext cx="354062" cy="494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44" idx="3"/>
            <a:endCxn id="47" idx="0"/>
          </p:cNvCxnSpPr>
          <p:nvPr/>
        </p:nvCxnSpPr>
        <p:spPr>
          <a:xfrm>
            <a:off x="7484060" y="3071495"/>
            <a:ext cx="614045" cy="450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object 1"/>
          <p:cNvSpPr/>
          <p:nvPr/>
        </p:nvSpPr>
        <p:spPr>
          <a:xfrm>
            <a:off x="662570" y="496621"/>
            <a:ext cx="7819096" cy="586432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29795" y="1248767"/>
            <a:ext cx="3403536" cy="408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185"/>
              </a:lnSpc>
              <a:spcBef>
                <a:spcPct val="0"/>
              </a:spcBef>
              <a:spcAft>
                <a:spcPct val="0"/>
              </a:spcAft>
            </a:pPr>
            <a:r>
              <a:rPr sz="265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OS-S</a:t>
            </a:r>
            <a:r>
              <a:rPr sz="214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ELECT</a:t>
            </a:r>
            <a:r>
              <a:rPr sz="2140" b="1" spc="-13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65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E</a:t>
            </a:r>
            <a:r>
              <a:rPr sz="214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XAMPLE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58503" y="1855465"/>
            <a:ext cx="4048569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360"/>
              </a:lnSpc>
              <a:spcBef>
                <a:spcPct val="0"/>
              </a:spcBef>
              <a:spcAft>
                <a:spcPct val="0"/>
              </a:spcAft>
            </a:pPr>
            <a:r>
              <a:rPr sz="1965" b="1">
                <a:solidFill>
                  <a:srgbClr val="FF0000"/>
                </a:solidFill>
                <a:latin typeface="Century" panose="02040604050505020304"/>
                <a:cs typeface="Century" panose="02040604050505020304"/>
              </a:rPr>
              <a:t>Example: show OS-Select(root, 5):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86100" y="2457042"/>
            <a:ext cx="1323924" cy="4855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IRSNEE+TimesNewRomanPS-BoldMT" panose="02020803070505020304"/>
                <a:cs typeface="IRSNEE+TimesNewRomanPS-BoldMT" panose="02020803070505020304"/>
              </a:rPr>
              <a:t>OS-Select(x, i)</a:t>
            </a:r>
          </a:p>
          <a:p>
            <a:pPr marL="0" marR="0">
              <a:lnSpc>
                <a:spcPts val="1705"/>
              </a:lnSpc>
              <a:spcBef>
                <a:spcPts val="155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IRSNEE+TimesNewRomanPS-BoldMT" panose="02020803070505020304"/>
                <a:cs typeface="IRSNEE+TimesNewRomanPS-BoldMT" panose="02020803070505020304"/>
              </a:rPr>
              <a:t>{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421270" y="1963068"/>
            <a:ext cx="791018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EBVISI+TimesNewRomanPSMT" panose="02020603050405020304"/>
                <a:cs typeface="EBVISI+TimesNewRomanPSMT" panose="02020603050405020304"/>
              </a:rPr>
              <a:t>i=5</a:t>
            </a:r>
          </a:p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EBVISI+TimesNewRomanPSMT" panose="02020603050405020304"/>
                <a:cs typeface="EBVISI+TimesNewRomanPSMT" panose="02020603050405020304"/>
              </a:rPr>
              <a:t>r=6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86133" y="2932052"/>
            <a:ext cx="1820671" cy="4881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IRSNEE+TimesNewRomanPS-BoldMT" panose="02020803070505020304"/>
                <a:cs typeface="IRSNEE+TimesNewRomanPS-BoldMT" panose="02020803070505020304"/>
              </a:rPr>
              <a:t>r</a:t>
            </a:r>
            <a:r>
              <a:rPr sz="1540" spc="-27">
                <a:solidFill>
                  <a:srgbClr val="000000"/>
                </a:solidFill>
                <a:latin typeface="IRSNEE+TimesNewRomanPS-BoldMT" panose="02020803070505020304"/>
                <a:cs typeface="IRSNEE+TimesNewRomanPS-BoldMT" panose="02020803070505020304"/>
              </a:rPr>
              <a:t> </a:t>
            </a:r>
            <a:r>
              <a:rPr sz="1540">
                <a:solidFill>
                  <a:srgbClr val="000000"/>
                </a:solidFill>
                <a:latin typeface="IRSNEE+TimesNewRomanPS-BoldMT" panose="02020803070505020304"/>
                <a:cs typeface="IRSNEE+TimesNewRomanPS-BoldMT" panose="02020803070505020304"/>
              </a:rPr>
              <a:t>= x-&gt;left-&gt;size + 1;</a:t>
            </a:r>
          </a:p>
          <a:p>
            <a:pPr marL="0" marR="0">
              <a:lnSpc>
                <a:spcPts val="1705"/>
              </a:lnSpc>
              <a:spcBef>
                <a:spcPts val="18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IRSNEE+TimesNewRomanPS-BoldMT" panose="02020803070505020304"/>
                <a:cs typeface="IRSNEE+TimesNewRomanPS-BoldMT" panose="02020803070505020304"/>
              </a:rPr>
              <a:t>if (i == r)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485525" y="3410320"/>
            <a:ext cx="880229" cy="249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IRSNEE+TimesNewRomanPS-BoldMT" panose="02020803070505020304"/>
                <a:cs typeface="IRSNEE+TimesNewRomanPS-BoldMT" panose="02020803070505020304"/>
              </a:rPr>
              <a:t>return x;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282229" y="3706794"/>
            <a:ext cx="2625412" cy="724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IRSNEE+TimesNewRomanPS-BoldMT" panose="02020803070505020304"/>
                <a:cs typeface="IRSNEE+TimesNewRomanPS-BoldMT" panose="02020803070505020304"/>
              </a:rPr>
              <a:t>else if (i &lt; r)</a:t>
            </a:r>
          </a:p>
          <a:p>
            <a:pPr marL="200025" marR="0">
              <a:lnSpc>
                <a:spcPts val="1705"/>
              </a:lnSpc>
              <a:spcBef>
                <a:spcPts val="155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IRSNEE+TimesNewRomanPS-BoldMT" panose="02020803070505020304"/>
                <a:cs typeface="IRSNEE+TimesNewRomanPS-BoldMT" panose="02020803070505020304"/>
              </a:rPr>
              <a:t>return OS-Select(x-&gt;left, i);</a:t>
            </a:r>
          </a:p>
          <a:p>
            <a:pPr marL="0" marR="0">
              <a:lnSpc>
                <a:spcPts val="1705"/>
              </a:lnSpc>
              <a:spcBef>
                <a:spcPts val="175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IRSNEE+TimesNewRomanPS-BoldMT" panose="02020803070505020304"/>
                <a:cs typeface="IRSNEE+TimesNewRomanPS-BoldMT" panose="02020803070505020304"/>
              </a:rPr>
              <a:t>else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482262" y="4420932"/>
            <a:ext cx="2718539" cy="249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IRSNEE+TimesNewRomanPS-BoldMT" panose="02020803070505020304"/>
                <a:cs typeface="IRSNEE+TimesNewRomanPS-BoldMT" panose="02020803070505020304"/>
              </a:rPr>
              <a:t>return OS-Select(x-&gt;right, i-r);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086100" y="4706987"/>
            <a:ext cx="207345" cy="249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IRSNEE+TimesNewRomanPS-BoldMT" panose="02020803070505020304"/>
                <a:cs typeface="IRSNEE+TimesNewRomanPS-BoldMT" panose="02020803070505020304"/>
              </a:rPr>
              <a:t>}</a:t>
            </a:r>
          </a:p>
        </p:txBody>
      </p:sp>
      <p:grpSp>
        <p:nvGrpSpPr>
          <p:cNvPr id="58" name="组合 57"/>
          <p:cNvGrpSpPr/>
          <p:nvPr/>
        </p:nvGrpSpPr>
        <p:grpSpPr>
          <a:xfrm>
            <a:off x="5946021" y="4201160"/>
            <a:ext cx="455930" cy="477520"/>
            <a:chOff x="6796" y="5516"/>
            <a:chExt cx="718" cy="752"/>
          </a:xfrm>
        </p:grpSpPr>
        <p:sp>
          <p:nvSpPr>
            <p:cNvPr id="59" name="圆角矩形 58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0" name="直接连接符 59"/>
            <p:cNvCxnSpPr>
              <a:stCxn id="59" idx="1"/>
              <a:endCxn id="59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组合 60"/>
          <p:cNvGrpSpPr/>
          <p:nvPr/>
        </p:nvGrpSpPr>
        <p:grpSpPr>
          <a:xfrm>
            <a:off x="4871601" y="4197985"/>
            <a:ext cx="455930" cy="477520"/>
            <a:chOff x="6796" y="5516"/>
            <a:chExt cx="718" cy="752"/>
          </a:xfrm>
        </p:grpSpPr>
        <p:sp>
          <p:nvSpPr>
            <p:cNvPr id="62" name="圆角矩形 61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3" name="直接连接符 62"/>
            <p:cNvCxnSpPr>
              <a:stCxn id="62" idx="1"/>
              <a:endCxn id="62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组合 63"/>
          <p:cNvGrpSpPr/>
          <p:nvPr/>
        </p:nvGrpSpPr>
        <p:grpSpPr>
          <a:xfrm>
            <a:off x="7762756" y="3519170"/>
            <a:ext cx="455930" cy="477520"/>
            <a:chOff x="6796" y="5516"/>
            <a:chExt cx="718" cy="752"/>
          </a:xfrm>
        </p:grpSpPr>
        <p:sp>
          <p:nvSpPr>
            <p:cNvPr id="65" name="圆角矩形 64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6" name="直接连接符 65"/>
            <p:cNvCxnSpPr>
              <a:stCxn id="65" idx="1"/>
              <a:endCxn id="65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组合 66"/>
          <p:cNvGrpSpPr/>
          <p:nvPr/>
        </p:nvGrpSpPr>
        <p:grpSpPr>
          <a:xfrm>
            <a:off x="5441831" y="3519170"/>
            <a:ext cx="455930" cy="477520"/>
            <a:chOff x="6796" y="5516"/>
            <a:chExt cx="718" cy="752"/>
          </a:xfrm>
        </p:grpSpPr>
        <p:sp>
          <p:nvSpPr>
            <p:cNvPr id="68" name="圆角矩形 67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9" name="直接连接符 68"/>
            <p:cNvCxnSpPr>
              <a:stCxn id="68" idx="1"/>
              <a:endCxn id="68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组合 69"/>
          <p:cNvGrpSpPr/>
          <p:nvPr/>
        </p:nvGrpSpPr>
        <p:grpSpPr>
          <a:xfrm>
            <a:off x="3995936" y="3515995"/>
            <a:ext cx="455930" cy="477520"/>
            <a:chOff x="6796" y="5516"/>
            <a:chExt cx="718" cy="752"/>
          </a:xfrm>
        </p:grpSpPr>
        <p:sp>
          <p:nvSpPr>
            <p:cNvPr id="71" name="圆角矩形 70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2" name="直接连接符 71"/>
            <p:cNvCxnSpPr>
              <a:stCxn id="71" idx="1"/>
              <a:endCxn id="71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组合 72"/>
          <p:cNvGrpSpPr/>
          <p:nvPr/>
        </p:nvGrpSpPr>
        <p:grpSpPr>
          <a:xfrm>
            <a:off x="7034411" y="2834005"/>
            <a:ext cx="455930" cy="477520"/>
            <a:chOff x="6796" y="5516"/>
            <a:chExt cx="718" cy="752"/>
          </a:xfrm>
        </p:grpSpPr>
        <p:sp>
          <p:nvSpPr>
            <p:cNvPr id="74" name="圆角矩形 73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5" name="直接连接符 74"/>
            <p:cNvCxnSpPr>
              <a:stCxn id="74" idx="1"/>
              <a:endCxn id="74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组合 75"/>
          <p:cNvGrpSpPr/>
          <p:nvPr/>
        </p:nvGrpSpPr>
        <p:grpSpPr>
          <a:xfrm>
            <a:off x="4707771" y="2832100"/>
            <a:ext cx="455930" cy="477520"/>
            <a:chOff x="6796" y="5516"/>
            <a:chExt cx="718" cy="752"/>
          </a:xfrm>
        </p:grpSpPr>
        <p:sp>
          <p:nvSpPr>
            <p:cNvPr id="77" name="圆角矩形 76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8" name="直接连接符 77"/>
            <p:cNvCxnSpPr>
              <a:stCxn id="77" idx="1"/>
              <a:endCxn id="77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组合 78"/>
          <p:cNvGrpSpPr/>
          <p:nvPr/>
        </p:nvGrpSpPr>
        <p:grpSpPr>
          <a:xfrm>
            <a:off x="5869821" y="2139315"/>
            <a:ext cx="455930" cy="477520"/>
            <a:chOff x="6796" y="5516"/>
            <a:chExt cx="718" cy="752"/>
          </a:xfrm>
        </p:grpSpPr>
        <p:sp>
          <p:nvSpPr>
            <p:cNvPr id="80" name="圆角矩形 79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1" name="直接连接符 80"/>
            <p:cNvCxnSpPr>
              <a:stCxn id="80" idx="1"/>
              <a:endCxn id="80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object 7"/>
          <p:cNvSpPr txBox="1"/>
          <p:nvPr/>
        </p:nvSpPr>
        <p:spPr>
          <a:xfrm>
            <a:off x="6011063" y="2139581"/>
            <a:ext cx="314819" cy="4777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M</a:t>
            </a:r>
          </a:p>
          <a:p>
            <a:pPr marL="47625" marR="0">
              <a:lnSpc>
                <a:spcPts val="1705"/>
              </a:lnSpc>
              <a:spcBef>
                <a:spcPts val="95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8</a:t>
            </a:r>
          </a:p>
        </p:txBody>
      </p:sp>
      <p:sp>
        <p:nvSpPr>
          <p:cNvPr id="83" name="object 8"/>
          <p:cNvSpPr txBox="1"/>
          <p:nvPr/>
        </p:nvSpPr>
        <p:spPr>
          <a:xfrm>
            <a:off x="4871510" y="2834098"/>
            <a:ext cx="271485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C</a:t>
            </a:r>
          </a:p>
          <a:p>
            <a:pPr marL="28575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5</a:t>
            </a:r>
          </a:p>
        </p:txBody>
      </p:sp>
      <p:sp>
        <p:nvSpPr>
          <p:cNvPr id="84" name="object 9"/>
          <p:cNvSpPr txBox="1"/>
          <p:nvPr/>
        </p:nvSpPr>
        <p:spPr>
          <a:xfrm>
            <a:off x="7209040" y="2834098"/>
            <a:ext cx="249724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P</a:t>
            </a:r>
          </a:p>
          <a:p>
            <a:pPr marL="0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2</a:t>
            </a:r>
          </a:p>
        </p:txBody>
      </p:sp>
      <p:sp>
        <p:nvSpPr>
          <p:cNvPr id="85" name="object 10"/>
          <p:cNvSpPr txBox="1"/>
          <p:nvPr/>
        </p:nvSpPr>
        <p:spPr>
          <a:xfrm>
            <a:off x="4160052" y="3518920"/>
            <a:ext cx="271485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A</a:t>
            </a:r>
          </a:p>
          <a:p>
            <a:pPr marL="19050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1</a:t>
            </a:r>
          </a:p>
        </p:txBody>
      </p:sp>
      <p:sp>
        <p:nvSpPr>
          <p:cNvPr id="86" name="object 11"/>
          <p:cNvSpPr txBox="1"/>
          <p:nvPr/>
        </p:nvSpPr>
        <p:spPr>
          <a:xfrm>
            <a:off x="5620266" y="3518920"/>
            <a:ext cx="249724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F</a:t>
            </a:r>
          </a:p>
          <a:p>
            <a:pPr marL="0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3</a:t>
            </a:r>
          </a:p>
        </p:txBody>
      </p:sp>
      <p:sp>
        <p:nvSpPr>
          <p:cNvPr id="87" name="object 12"/>
          <p:cNvSpPr txBox="1"/>
          <p:nvPr/>
        </p:nvSpPr>
        <p:spPr>
          <a:xfrm>
            <a:off x="7930865" y="3522095"/>
            <a:ext cx="282367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Q</a:t>
            </a:r>
          </a:p>
          <a:p>
            <a:pPr marL="28575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1</a:t>
            </a:r>
          </a:p>
        </p:txBody>
      </p:sp>
      <p:sp>
        <p:nvSpPr>
          <p:cNvPr id="88" name="object 13"/>
          <p:cNvSpPr txBox="1"/>
          <p:nvPr/>
        </p:nvSpPr>
        <p:spPr>
          <a:xfrm>
            <a:off x="5035682" y="4197961"/>
            <a:ext cx="271485" cy="474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D</a:t>
            </a:r>
          </a:p>
          <a:p>
            <a:pPr marL="19050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1</a:t>
            </a:r>
          </a:p>
        </p:txBody>
      </p:sp>
      <p:sp>
        <p:nvSpPr>
          <p:cNvPr id="89" name="object 14"/>
          <p:cNvSpPr txBox="1"/>
          <p:nvPr/>
        </p:nvSpPr>
        <p:spPr>
          <a:xfrm>
            <a:off x="6110639" y="4201136"/>
            <a:ext cx="282367" cy="474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H</a:t>
            </a:r>
          </a:p>
          <a:p>
            <a:pPr marL="28575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1</a:t>
            </a:r>
          </a:p>
        </p:txBody>
      </p:sp>
      <p:cxnSp>
        <p:nvCxnSpPr>
          <p:cNvPr id="90" name="直接连接符 89"/>
          <p:cNvCxnSpPr>
            <a:stCxn id="80" idx="1"/>
            <a:endCxn id="83" idx="0"/>
          </p:cNvCxnSpPr>
          <p:nvPr/>
        </p:nvCxnSpPr>
        <p:spPr>
          <a:xfrm flipH="1">
            <a:off x="5079246" y="2378075"/>
            <a:ext cx="862330" cy="4559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82" idx="3"/>
            <a:endCxn id="84" idx="0"/>
          </p:cNvCxnSpPr>
          <p:nvPr/>
        </p:nvCxnSpPr>
        <p:spPr>
          <a:xfrm>
            <a:off x="6325751" y="2378075"/>
            <a:ext cx="1008380" cy="4559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 flipH="1">
            <a:off x="4182626" y="3070860"/>
            <a:ext cx="525145" cy="4343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连接符 92"/>
          <p:cNvCxnSpPr>
            <a:stCxn id="83" idx="3"/>
            <a:endCxn id="86" idx="0"/>
          </p:cNvCxnSpPr>
          <p:nvPr/>
        </p:nvCxnSpPr>
        <p:spPr>
          <a:xfrm>
            <a:off x="5143381" y="3071495"/>
            <a:ext cx="601980" cy="4476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 flipH="1">
            <a:off x="5053846" y="3757930"/>
            <a:ext cx="387985" cy="464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68" idx="3"/>
            <a:endCxn id="89" idx="0"/>
          </p:cNvCxnSpPr>
          <p:nvPr/>
        </p:nvCxnSpPr>
        <p:spPr>
          <a:xfrm>
            <a:off x="5897761" y="3757930"/>
            <a:ext cx="354062" cy="443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stCxn id="84" idx="3"/>
            <a:endCxn id="87" idx="0"/>
          </p:cNvCxnSpPr>
          <p:nvPr/>
        </p:nvCxnSpPr>
        <p:spPr>
          <a:xfrm>
            <a:off x="7530346" y="3071495"/>
            <a:ext cx="614045" cy="450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object 1"/>
          <p:cNvSpPr/>
          <p:nvPr/>
        </p:nvSpPr>
        <p:spPr>
          <a:xfrm>
            <a:off x="636535" y="496621"/>
            <a:ext cx="7819096" cy="586432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29795" y="1248767"/>
            <a:ext cx="3403536" cy="408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185"/>
              </a:lnSpc>
              <a:spcBef>
                <a:spcPct val="0"/>
              </a:spcBef>
              <a:spcAft>
                <a:spcPct val="0"/>
              </a:spcAft>
            </a:pPr>
            <a:r>
              <a:rPr sz="265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OS-S</a:t>
            </a:r>
            <a:r>
              <a:rPr sz="214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ELECT</a:t>
            </a:r>
            <a:r>
              <a:rPr sz="2140" b="1" spc="-13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65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E</a:t>
            </a:r>
            <a:r>
              <a:rPr sz="214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XAMPLE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58503" y="1855465"/>
            <a:ext cx="4048569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360"/>
              </a:lnSpc>
              <a:spcBef>
                <a:spcPct val="0"/>
              </a:spcBef>
              <a:spcAft>
                <a:spcPct val="0"/>
              </a:spcAft>
            </a:pPr>
            <a:r>
              <a:rPr sz="1965" b="1">
                <a:solidFill>
                  <a:srgbClr val="FF0000"/>
                </a:solidFill>
                <a:latin typeface="Century" panose="02040604050505020304"/>
                <a:cs typeface="Century" panose="02040604050505020304"/>
              </a:rPr>
              <a:t>Example: show OS-Select(root, 5):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86100" y="2457042"/>
            <a:ext cx="1323924" cy="4855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TVKATF+TimesNewRomanPS-BoldMT" panose="02020803070505020304"/>
                <a:cs typeface="TVKATF+TimesNewRomanPS-BoldMT" panose="02020803070505020304"/>
              </a:rPr>
              <a:t>OS-Select(x, i)</a:t>
            </a:r>
          </a:p>
          <a:p>
            <a:pPr marL="0" marR="0">
              <a:lnSpc>
                <a:spcPts val="1705"/>
              </a:lnSpc>
              <a:spcBef>
                <a:spcPts val="155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TVKATF+TimesNewRomanPS-BoldMT" panose="02020803070505020304"/>
                <a:cs typeface="TVKATF+TimesNewRomanPS-BoldMT" panose="02020803070505020304"/>
              </a:rPr>
              <a:t>{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434605" y="2037998"/>
            <a:ext cx="791018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QSJBU+TimesNewRomanPSMT" panose="02020603050405020304"/>
                <a:cs typeface="WQSJBU+TimesNewRomanPSMT" panose="02020603050405020304"/>
              </a:rPr>
              <a:t>i=5</a:t>
            </a:r>
          </a:p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QSJBU+TimesNewRomanPSMT" panose="02020603050405020304"/>
                <a:cs typeface="WQSJBU+TimesNewRomanPSMT" panose="02020603050405020304"/>
              </a:rPr>
              <a:t>r=6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86133" y="2932052"/>
            <a:ext cx="1820671" cy="249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TVKATF+TimesNewRomanPS-BoldMT" panose="02020803070505020304"/>
                <a:cs typeface="TVKATF+TimesNewRomanPS-BoldMT" panose="02020803070505020304"/>
              </a:rPr>
              <a:t>r</a:t>
            </a:r>
            <a:r>
              <a:rPr sz="1540" spc="-27">
                <a:solidFill>
                  <a:srgbClr val="000000"/>
                </a:solidFill>
                <a:latin typeface="TVKATF+TimesNewRomanPS-BoldMT" panose="02020803070505020304"/>
                <a:cs typeface="TVKATF+TimesNewRomanPS-BoldMT" panose="02020803070505020304"/>
              </a:rPr>
              <a:t> </a:t>
            </a:r>
            <a:r>
              <a:rPr sz="1540">
                <a:solidFill>
                  <a:srgbClr val="000000"/>
                </a:solidFill>
                <a:latin typeface="TVKATF+TimesNewRomanPS-BoldMT" panose="02020803070505020304"/>
                <a:cs typeface="TVKATF+TimesNewRomanPS-BoldMT" panose="02020803070505020304"/>
              </a:rPr>
              <a:t>= x-&gt;left-&gt;size + 1;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227061" y="2761782"/>
            <a:ext cx="783871" cy="41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QSJBU+TimesNewRomanPSMT" panose="02020603050405020304"/>
                <a:cs typeface="WQSJBU+TimesNewRomanPSMT" panose="02020603050405020304"/>
              </a:rPr>
              <a:t>i=5</a:t>
            </a:r>
          </a:p>
          <a:p>
            <a:pPr marL="19050" marR="0">
              <a:lnSpc>
                <a:spcPts val="156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QSJBU+TimesNewRomanPSMT" panose="02020603050405020304"/>
                <a:cs typeface="WQSJBU+TimesNewRomanPSMT" panose="02020603050405020304"/>
              </a:rPr>
              <a:t>r=2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282228" y="3207017"/>
            <a:ext cx="1080268" cy="485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TVKATF+TimesNewRomanPS-BoldMT" panose="02020803070505020304"/>
                <a:cs typeface="TVKATF+TimesNewRomanPS-BoldMT" panose="02020803070505020304"/>
              </a:rPr>
              <a:t>if (i == r)</a:t>
            </a:r>
          </a:p>
          <a:p>
            <a:pPr marL="200025" marR="0">
              <a:lnSpc>
                <a:spcPts val="1705"/>
              </a:lnSpc>
              <a:spcBef>
                <a:spcPts val="155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TVKATF+TimesNewRomanPS-BoldMT" panose="02020803070505020304"/>
                <a:cs typeface="TVKATF+TimesNewRomanPS-BoldMT" panose="02020803070505020304"/>
              </a:rPr>
              <a:t>return x;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282229" y="3682034"/>
            <a:ext cx="2625418" cy="727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TVKATF+TimesNewRomanPS-BoldMT" panose="02020803070505020304"/>
                <a:cs typeface="TVKATF+TimesNewRomanPS-BoldMT" panose="02020803070505020304"/>
              </a:rPr>
              <a:t>else if (i &lt; r)</a:t>
            </a:r>
          </a:p>
          <a:p>
            <a:pPr marL="200025" marR="0">
              <a:lnSpc>
                <a:spcPts val="1705"/>
              </a:lnSpc>
              <a:spcBef>
                <a:spcPts val="18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TVKATF+TimesNewRomanPS-BoldMT" panose="02020803070505020304"/>
                <a:cs typeface="TVKATF+TimesNewRomanPS-BoldMT" panose="02020803070505020304"/>
              </a:rPr>
              <a:t>return OS-Select(x-&gt;left, i);</a:t>
            </a:r>
          </a:p>
          <a:p>
            <a:pPr marL="0" marR="0">
              <a:lnSpc>
                <a:spcPts val="1705"/>
              </a:lnSpc>
              <a:spcBef>
                <a:spcPts val="18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TVKATF+TimesNewRomanPS-BoldMT" panose="02020803070505020304"/>
                <a:cs typeface="TVKATF+TimesNewRomanPS-BoldMT" panose="02020803070505020304"/>
              </a:rPr>
              <a:t>else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482262" y="4398785"/>
            <a:ext cx="2718539" cy="249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TVKATF+TimesNewRomanPS-BoldMT" panose="02020803070505020304"/>
                <a:cs typeface="TVKATF+TimesNewRomanPS-BoldMT" panose="02020803070505020304"/>
              </a:rPr>
              <a:t>return OS-Select(x-&gt;right, i-r);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086100" y="4706987"/>
            <a:ext cx="207345" cy="249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TVKATF+TimesNewRomanPS-BoldMT" panose="02020803070505020304"/>
                <a:cs typeface="TVKATF+TimesNewRomanPS-BoldMT" panose="02020803070505020304"/>
              </a:rPr>
              <a:t>}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5946021" y="4201160"/>
            <a:ext cx="455930" cy="477520"/>
            <a:chOff x="6796" y="5516"/>
            <a:chExt cx="718" cy="752"/>
          </a:xfrm>
        </p:grpSpPr>
        <p:sp>
          <p:nvSpPr>
            <p:cNvPr id="40" name="圆角矩形 39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1" name="直接连接符 40"/>
            <p:cNvCxnSpPr>
              <a:stCxn id="40" idx="1"/>
              <a:endCxn id="40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>
            <a:off x="4871601" y="4197985"/>
            <a:ext cx="455930" cy="477520"/>
            <a:chOff x="6796" y="5516"/>
            <a:chExt cx="718" cy="752"/>
          </a:xfrm>
        </p:grpSpPr>
        <p:sp>
          <p:nvSpPr>
            <p:cNvPr id="37" name="圆角矩形 36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" name="直接连接符 37"/>
            <p:cNvCxnSpPr>
              <a:stCxn id="37" idx="1"/>
              <a:endCxn id="37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/>
          <p:cNvGrpSpPr/>
          <p:nvPr/>
        </p:nvGrpSpPr>
        <p:grpSpPr>
          <a:xfrm>
            <a:off x="7762756" y="3519170"/>
            <a:ext cx="455930" cy="477520"/>
            <a:chOff x="6796" y="5516"/>
            <a:chExt cx="718" cy="752"/>
          </a:xfrm>
        </p:grpSpPr>
        <p:sp>
          <p:nvSpPr>
            <p:cNvPr id="34" name="圆角矩形 33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/>
            <p:cNvCxnSpPr>
              <a:stCxn id="34" idx="1"/>
              <a:endCxn id="34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5441831" y="3519170"/>
            <a:ext cx="455930" cy="477520"/>
            <a:chOff x="6796" y="5516"/>
            <a:chExt cx="718" cy="752"/>
          </a:xfrm>
        </p:grpSpPr>
        <p:sp>
          <p:nvSpPr>
            <p:cNvPr id="31" name="圆角矩形 30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连接符 31"/>
            <p:cNvCxnSpPr>
              <a:stCxn id="31" idx="1"/>
              <a:endCxn id="31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3995936" y="3515995"/>
            <a:ext cx="455930" cy="477520"/>
            <a:chOff x="6796" y="5516"/>
            <a:chExt cx="718" cy="752"/>
          </a:xfrm>
        </p:grpSpPr>
        <p:sp>
          <p:nvSpPr>
            <p:cNvPr id="28" name="圆角矩形 27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直接连接符 28"/>
            <p:cNvCxnSpPr>
              <a:stCxn id="28" idx="1"/>
              <a:endCxn id="28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7034411" y="2834005"/>
            <a:ext cx="455930" cy="477520"/>
            <a:chOff x="6796" y="5516"/>
            <a:chExt cx="718" cy="752"/>
          </a:xfrm>
        </p:grpSpPr>
        <p:sp>
          <p:nvSpPr>
            <p:cNvPr id="25" name="圆角矩形 24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/>
            <p:cNvCxnSpPr>
              <a:stCxn id="25" idx="1"/>
              <a:endCxn id="25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4707771" y="2832100"/>
            <a:ext cx="455930" cy="477520"/>
            <a:chOff x="6796" y="5516"/>
            <a:chExt cx="718" cy="752"/>
          </a:xfrm>
        </p:grpSpPr>
        <p:sp>
          <p:nvSpPr>
            <p:cNvPr id="22" name="圆角矩形 21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连接符 22"/>
            <p:cNvCxnSpPr>
              <a:stCxn id="22" idx="1"/>
              <a:endCxn id="22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5869821" y="2139315"/>
            <a:ext cx="455930" cy="477520"/>
            <a:chOff x="6796" y="5516"/>
            <a:chExt cx="718" cy="752"/>
          </a:xfrm>
        </p:grpSpPr>
        <p:sp>
          <p:nvSpPr>
            <p:cNvPr id="20" name="圆角矩形 19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2" name="直接连接符 41"/>
            <p:cNvCxnSpPr>
              <a:stCxn id="20" idx="1"/>
              <a:endCxn id="20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object 7"/>
          <p:cNvSpPr txBox="1"/>
          <p:nvPr/>
        </p:nvSpPr>
        <p:spPr>
          <a:xfrm>
            <a:off x="6011063" y="2139581"/>
            <a:ext cx="314819" cy="4777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M</a:t>
            </a:r>
          </a:p>
          <a:p>
            <a:pPr marL="47625" marR="0">
              <a:lnSpc>
                <a:spcPts val="1705"/>
              </a:lnSpc>
              <a:spcBef>
                <a:spcPts val="95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8</a:t>
            </a:r>
          </a:p>
        </p:txBody>
      </p:sp>
      <p:sp>
        <p:nvSpPr>
          <p:cNvPr id="44" name="object 8"/>
          <p:cNvSpPr txBox="1"/>
          <p:nvPr/>
        </p:nvSpPr>
        <p:spPr>
          <a:xfrm>
            <a:off x="4871510" y="2834098"/>
            <a:ext cx="271485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C</a:t>
            </a:r>
          </a:p>
          <a:p>
            <a:pPr marL="28575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5</a:t>
            </a:r>
          </a:p>
        </p:txBody>
      </p:sp>
      <p:sp>
        <p:nvSpPr>
          <p:cNvPr id="45" name="object 9"/>
          <p:cNvSpPr txBox="1"/>
          <p:nvPr/>
        </p:nvSpPr>
        <p:spPr>
          <a:xfrm>
            <a:off x="7209040" y="2834098"/>
            <a:ext cx="249724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P</a:t>
            </a:r>
          </a:p>
          <a:p>
            <a:pPr marL="0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2</a:t>
            </a:r>
          </a:p>
        </p:txBody>
      </p:sp>
      <p:sp>
        <p:nvSpPr>
          <p:cNvPr id="46" name="object 10"/>
          <p:cNvSpPr txBox="1"/>
          <p:nvPr/>
        </p:nvSpPr>
        <p:spPr>
          <a:xfrm>
            <a:off x="4160052" y="3518920"/>
            <a:ext cx="271485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A</a:t>
            </a:r>
          </a:p>
          <a:p>
            <a:pPr marL="19050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1</a:t>
            </a:r>
          </a:p>
        </p:txBody>
      </p:sp>
      <p:sp>
        <p:nvSpPr>
          <p:cNvPr id="47" name="object 11"/>
          <p:cNvSpPr txBox="1"/>
          <p:nvPr/>
        </p:nvSpPr>
        <p:spPr>
          <a:xfrm>
            <a:off x="5620266" y="3518920"/>
            <a:ext cx="249724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F</a:t>
            </a:r>
          </a:p>
          <a:p>
            <a:pPr marL="0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3</a:t>
            </a:r>
          </a:p>
        </p:txBody>
      </p:sp>
      <p:sp>
        <p:nvSpPr>
          <p:cNvPr id="48" name="object 12"/>
          <p:cNvSpPr txBox="1"/>
          <p:nvPr/>
        </p:nvSpPr>
        <p:spPr>
          <a:xfrm>
            <a:off x="7930865" y="3522095"/>
            <a:ext cx="282367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Q</a:t>
            </a:r>
          </a:p>
          <a:p>
            <a:pPr marL="28575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1</a:t>
            </a:r>
          </a:p>
        </p:txBody>
      </p:sp>
      <p:sp>
        <p:nvSpPr>
          <p:cNvPr id="49" name="object 13"/>
          <p:cNvSpPr txBox="1"/>
          <p:nvPr/>
        </p:nvSpPr>
        <p:spPr>
          <a:xfrm>
            <a:off x="5035682" y="4197961"/>
            <a:ext cx="271485" cy="474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D</a:t>
            </a:r>
          </a:p>
          <a:p>
            <a:pPr marL="19050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1</a:t>
            </a:r>
          </a:p>
        </p:txBody>
      </p:sp>
      <p:sp>
        <p:nvSpPr>
          <p:cNvPr id="50" name="object 14"/>
          <p:cNvSpPr txBox="1"/>
          <p:nvPr/>
        </p:nvSpPr>
        <p:spPr>
          <a:xfrm>
            <a:off x="6110639" y="4201136"/>
            <a:ext cx="282367" cy="474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H</a:t>
            </a:r>
          </a:p>
          <a:p>
            <a:pPr marL="28575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1</a:t>
            </a:r>
          </a:p>
        </p:txBody>
      </p:sp>
      <p:cxnSp>
        <p:nvCxnSpPr>
          <p:cNvPr id="51" name="直接连接符 50"/>
          <p:cNvCxnSpPr>
            <a:stCxn id="20" idx="1"/>
            <a:endCxn id="44" idx="0"/>
          </p:cNvCxnSpPr>
          <p:nvPr/>
        </p:nvCxnSpPr>
        <p:spPr>
          <a:xfrm flipH="1">
            <a:off x="5079246" y="2378075"/>
            <a:ext cx="862330" cy="4559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43" idx="3"/>
            <a:endCxn id="45" idx="0"/>
          </p:cNvCxnSpPr>
          <p:nvPr/>
        </p:nvCxnSpPr>
        <p:spPr>
          <a:xfrm>
            <a:off x="6325751" y="2378075"/>
            <a:ext cx="1008380" cy="4559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H="1">
            <a:off x="4182626" y="3070860"/>
            <a:ext cx="525145" cy="4343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44" idx="3"/>
            <a:endCxn id="47" idx="0"/>
          </p:cNvCxnSpPr>
          <p:nvPr/>
        </p:nvCxnSpPr>
        <p:spPr>
          <a:xfrm>
            <a:off x="5143381" y="3071495"/>
            <a:ext cx="601980" cy="4476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H="1">
            <a:off x="5053846" y="3757930"/>
            <a:ext cx="387985" cy="464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endCxn id="50" idx="0"/>
          </p:cNvCxnSpPr>
          <p:nvPr/>
        </p:nvCxnSpPr>
        <p:spPr>
          <a:xfrm>
            <a:off x="5941576" y="3754755"/>
            <a:ext cx="310247" cy="4463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45" idx="3"/>
            <a:endCxn id="48" idx="0"/>
          </p:cNvCxnSpPr>
          <p:nvPr/>
        </p:nvCxnSpPr>
        <p:spPr>
          <a:xfrm>
            <a:off x="7530346" y="3071495"/>
            <a:ext cx="614045" cy="450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20.06.14"/>
  <p:tag name="AS_TITLE" val="Aspose.Slides for .NET 2.0"/>
  <p:tag name="AS_VERSION" val="20.6"/>
</p:tagLst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6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7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8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9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0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6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7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8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9.xml><?xml version="1.0" encoding="utf-8"?>
<a:theme xmlns:a="http://schemas.openxmlformats.org/drawingml/2006/main" name="1_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0.xml><?xml version="1.0" encoding="utf-8"?>
<a:theme xmlns:a="http://schemas.openxmlformats.org/drawingml/2006/main" name="2_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2804</Words>
  <Application>Microsoft Office PowerPoint</Application>
  <PresentationFormat>全屏显示(4:3)</PresentationFormat>
  <Paragraphs>720</Paragraphs>
  <Slides>40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40</vt:i4>
      </vt:variant>
      <vt:variant>
        <vt:lpstr>主题</vt:lpstr>
      </vt:variant>
      <vt:variant>
        <vt:i4>40</vt:i4>
      </vt:variant>
      <vt:variant>
        <vt:lpstr>幻灯片标题</vt:lpstr>
      </vt:variant>
      <vt:variant>
        <vt:i4>40</vt:i4>
      </vt:variant>
    </vt:vector>
  </HeadingPairs>
  <TitlesOfParts>
    <vt:vector size="120" baseType="lpstr">
      <vt:lpstr>Times New Roman</vt:lpstr>
      <vt:lpstr>TVKATF+TimesNewRomanPS-BoldMT</vt:lpstr>
      <vt:lpstr>Calibri</vt:lpstr>
      <vt:lpstr>JRUFCQ+TimesNewRomanPS-BoldMT</vt:lpstr>
      <vt:lpstr>ICEQAF+TimesNewRomanPSMT</vt:lpstr>
      <vt:lpstr>CMQCPQ+TimesNewRomanPSMT</vt:lpstr>
      <vt:lpstr>QOAJIF+TimesNewRomanPS-BoldMT</vt:lpstr>
      <vt:lpstr>DNHTNS+TimesNewRomanPS-BoldMT</vt:lpstr>
      <vt:lpstr>IRSNEE+TimesNewRomanPS-BoldMT</vt:lpstr>
      <vt:lpstr>MIHLEU+TimesNewRomanPS-BoldMT</vt:lpstr>
      <vt:lpstr>ERGKJD+TimesNewRomanPSMT</vt:lpstr>
      <vt:lpstr>GCQKGF+ComicSansMS-Bold</vt:lpstr>
      <vt:lpstr>LFOUEL+MS-Mincho</vt:lpstr>
      <vt:lpstr>BHJDJU+SymbolMT</vt:lpstr>
      <vt:lpstr>UVRBVI+TimesNewRomanPSMT</vt:lpstr>
      <vt:lpstr>WGKEFE+TimesNewRomanPS-BoldMT</vt:lpstr>
      <vt:lpstr>QOMFMB+TimesNewRomanPSMT</vt:lpstr>
      <vt:lpstr>WKNLDH+TimesNewRomanPS-BoldMT</vt:lpstr>
      <vt:lpstr>HOFNSO+TimesNewRomanPS-BoldMT</vt:lpstr>
      <vt:lpstr>MIHEAB+TimesNewRomanPS-BoldMT</vt:lpstr>
      <vt:lpstr>Century</vt:lpstr>
      <vt:lpstr>TANGSM+TimesNewRomanPS-BoldMT</vt:lpstr>
      <vt:lpstr>SEIPUN+TimesNewRomanPSMT</vt:lpstr>
      <vt:lpstr>WQSJBU+TimesNewRomanPSMT</vt:lpstr>
      <vt:lpstr>UNCRWH+SymbolMT</vt:lpstr>
      <vt:lpstr>Arial</vt:lpstr>
      <vt:lpstr>QNWMCF+SymbolMT</vt:lpstr>
      <vt:lpstr>QDWKDR+TimesNewRomanPS-BoldMT</vt:lpstr>
      <vt:lpstr>SLOSHT+TimesNewRomanPS-BoldMT</vt:lpstr>
      <vt:lpstr>CGEHCB+TimesNewRomanPS-BoldMT</vt:lpstr>
      <vt:lpstr>KFIOEQ+TimesNewRomanPS-BoldMT</vt:lpstr>
      <vt:lpstr>EBVISI+TimesNewRomanPSMT</vt:lpstr>
      <vt:lpstr>RAHAKT+CenturySchoolbook-Bold</vt:lpstr>
      <vt:lpstr>AHDUUL+TimesNewRomanPS-BoldMT</vt:lpstr>
      <vt:lpstr>RSQAQG+TimesNewRomanPSMT</vt:lpstr>
      <vt:lpstr>BEKDLR+TimesNewRomanPS-BoldMT</vt:lpstr>
      <vt:lpstr>HKRRUA+TimesNewRomanPSMT</vt:lpstr>
      <vt:lpstr>MPHDCJ+Wingdings-Regular</vt:lpstr>
      <vt:lpstr>FRLRSB+SymbolMT</vt:lpstr>
      <vt:lpstr>NVFMWJ+SymbolMT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1_Theme Office</vt:lpstr>
      <vt:lpstr>2_Theme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DELL</cp:lastModifiedBy>
  <cp:revision>58</cp:revision>
  <cp:lastPrinted>2020-09-22T23:39:00Z</cp:lastPrinted>
  <dcterms:created xsi:type="dcterms:W3CDTF">2020-09-22T15:39:00Z</dcterms:created>
  <dcterms:modified xsi:type="dcterms:W3CDTF">2021-09-23T15:12:49Z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049223B1F8AF4B0084DCE62028391432</vt:lpwstr>
  </property>
</Properties>
</file>