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5" r:id="rId4"/>
    <p:sldMasterId id="2147483697" r:id="rId5"/>
  </p:sldMasterIdLst>
  <p:notesMasterIdLst>
    <p:notesMasterId r:id="rId14"/>
  </p:notesMasterIdLst>
  <p:handoutMasterIdLst>
    <p:handoutMasterId r:id="rId15"/>
  </p:handoutMasterIdLst>
  <p:sldIdLst>
    <p:sldId id="383" r:id="rId6"/>
    <p:sldId id="384" r:id="rId7"/>
    <p:sldId id="385" r:id="rId8"/>
    <p:sldId id="389" r:id="rId9"/>
    <p:sldId id="390" r:id="rId10"/>
    <p:sldId id="396" r:id="rId11"/>
    <p:sldId id="397" r:id="rId12"/>
    <p:sldId id="398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3CCFF"/>
    <a:srgbClr val="2F12DE"/>
    <a:srgbClr val="00FFCC"/>
    <a:srgbClr val="01C1AF"/>
    <a:srgbClr val="FFFF00"/>
    <a:srgbClr val="9900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50410" autoAdjust="0"/>
  </p:normalViewPr>
  <p:slideViewPr>
    <p:cSldViewPr showGuides="1">
      <p:cViewPr varScale="1">
        <p:scale>
          <a:sx n="57" d="100"/>
          <a:sy n="57" d="100"/>
        </p:scale>
        <p:origin x="1254" y="48"/>
      </p:cViewPr>
      <p:guideLst>
        <p:guide orient="horz" pos="2208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 DB-LAB (2003)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 DB-LAB (2003)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6144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</a:p>
        </p:txBody>
      </p:sp>
      <p:sp>
        <p:nvSpPr>
          <p:cNvPr id="6144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6349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</a:p>
        </p:txBody>
      </p:sp>
      <p:sp>
        <p:nvSpPr>
          <p:cNvPr id="6349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>
              <a:sym typeface="+mn-ea"/>
            </a:endParaRPr>
          </a:p>
        </p:txBody>
      </p:sp>
      <p:sp>
        <p:nvSpPr>
          <p:cNvPr id="6553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</a:p>
        </p:txBody>
      </p:sp>
      <p:sp>
        <p:nvSpPr>
          <p:cNvPr id="6554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7577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</a:p>
        </p:txBody>
      </p:sp>
      <p:sp>
        <p:nvSpPr>
          <p:cNvPr id="7578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66"/>
              </a:solidFill>
              <a:sym typeface="+mn-ea"/>
            </a:endParaRPr>
          </a:p>
          <a:p>
            <a:pPr lvl="0"/>
            <a:endParaRPr lang="zh-CN" altLang="en-US" dirty="0">
              <a:solidFill>
                <a:srgbClr val="CC3399"/>
              </a:solidFill>
            </a:endParaRPr>
          </a:p>
        </p:txBody>
      </p:sp>
      <p:sp>
        <p:nvSpPr>
          <p:cNvPr id="7782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</a:p>
        </p:txBody>
      </p:sp>
      <p:sp>
        <p:nvSpPr>
          <p:cNvPr id="7782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>
              <a:sym typeface="+mn-ea"/>
            </a:endParaRPr>
          </a:p>
        </p:txBody>
      </p:sp>
      <p:sp>
        <p:nvSpPr>
          <p:cNvPr id="9216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</a:p>
        </p:txBody>
      </p:sp>
      <p:sp>
        <p:nvSpPr>
          <p:cNvPr id="9216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9421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</a:p>
        </p:txBody>
      </p:sp>
      <p:sp>
        <p:nvSpPr>
          <p:cNvPr id="9421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9625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</a:p>
        </p:txBody>
      </p:sp>
      <p:sp>
        <p:nvSpPr>
          <p:cNvPr id="9626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9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6151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6152" name="组合 5"/>
          <p:cNvGrpSpPr/>
          <p:nvPr/>
        </p:nvGrpSpPr>
        <p:grpSpPr>
          <a:xfrm>
            <a:off x="77788" y="47625"/>
            <a:ext cx="6007100" cy="752475"/>
            <a:chOff x="77788" y="47625"/>
            <a:chExt cx="5397172" cy="752277"/>
          </a:xfrm>
        </p:grpSpPr>
        <p:pic>
          <p:nvPicPr>
            <p:cNvPr id="6153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1221" y="133327"/>
              <a:ext cx="3053739" cy="461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  <a:sym typeface="+mn-ea"/>
                </a:rPr>
                <a:t>海量数据计算研究中心</a:t>
              </a: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087" y="492008"/>
              <a:ext cx="3610001" cy="307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+mn-ea"/>
                </a:rPr>
                <a:t>Massive Data Computing Lab @ HIT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  <a:p>
            <a:pPr lvl="1" fontAlgn="base"/>
            <a:r>
              <a:rPr lang="en-US" altLang="zh-CN" strike="noStrike" noProof="1"/>
              <a:t>Second level</a:t>
            </a:r>
          </a:p>
          <a:p>
            <a:pPr lvl="2" fontAlgn="base"/>
            <a:r>
              <a:rPr lang="en-US" altLang="zh-CN" strike="noStrike" noProof="1"/>
              <a:t>Third level</a:t>
            </a:r>
          </a:p>
          <a:p>
            <a:pPr lvl="3" fontAlgn="base"/>
            <a:r>
              <a:rPr lang="en-US" altLang="zh-CN" strike="noStrike" noProof="1"/>
              <a:t>Fourth level</a:t>
            </a:r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grpSp>
        <p:nvGrpSpPr>
          <p:cNvPr id="1031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3" name="图片 1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二级</a:t>
            </a:r>
          </a:p>
          <a:p>
            <a:pPr lvl="2" indent="-228600"/>
            <a:r>
              <a:rPr lang="zh-CN" altLang="en-US" dirty="0"/>
              <a:t>三级</a:t>
            </a:r>
          </a:p>
          <a:p>
            <a:pPr lvl="3" indent="-228600"/>
            <a:r>
              <a:rPr lang="zh-CN" altLang="en-US" dirty="0"/>
              <a:t>四级</a:t>
            </a:r>
          </a:p>
          <a:p>
            <a:pPr lvl="4" indent="-228600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二级</a:t>
            </a:r>
          </a:p>
          <a:p>
            <a:pPr lvl="2" indent="-228600"/>
            <a:r>
              <a:rPr lang="zh-CN" altLang="en-US" dirty="0"/>
              <a:t>三级</a:t>
            </a:r>
          </a:p>
          <a:p>
            <a:pPr lvl="3" indent="-228600"/>
            <a:r>
              <a:rPr lang="zh-CN" altLang="en-US" dirty="0"/>
              <a:t>四级</a:t>
            </a:r>
          </a:p>
          <a:p>
            <a:pPr lvl="4" indent="-228600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平摊分析实例2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二进计数器</a:t>
            </a:r>
            <a:endParaRPr lang="en-US" altLang="zh-CN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495800"/>
          </a:xfrm>
        </p:spPr>
        <p:txBody>
          <a:bodyPr wrap="square" lIns="91440" tIns="45720" rIns="91440" bIns="45720" anchor="t"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/>
              <a:t>1. 问题定义</a:t>
            </a:r>
            <a:endParaRPr lang="zh-CN" altLang="en-US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/>
              <a:t> </a:t>
            </a:r>
            <a:r>
              <a:rPr lang="zh-CN" altLang="en-US" sz="2800" dirty="0"/>
              <a:t>实现一个由０开始向上计数的</a:t>
            </a:r>
            <a:r>
              <a:rPr lang="en-US" altLang="zh-CN" sz="2800" dirty="0"/>
              <a:t>k</a:t>
            </a:r>
            <a:r>
              <a:rPr lang="zh-CN" altLang="en-US" sz="2800" dirty="0"/>
              <a:t>位二进计数器。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/>
              <a:t>   输入：</a:t>
            </a:r>
            <a:r>
              <a:rPr lang="en-US" altLang="zh-CN" sz="2800" dirty="0"/>
              <a:t>k</a:t>
            </a:r>
            <a:r>
              <a:rPr lang="zh-CN" altLang="en-US" sz="2800" dirty="0"/>
              <a:t>位二进制变量</a:t>
            </a:r>
            <a:r>
              <a:rPr lang="en-US" altLang="zh-CN" sz="2800" dirty="0"/>
              <a:t>x，</a:t>
            </a:r>
            <a:r>
              <a:rPr lang="zh-CN" altLang="en-US" sz="2800" dirty="0"/>
              <a:t>初始值为0。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/>
              <a:t>   输出：</a:t>
            </a:r>
            <a:r>
              <a:rPr lang="en-US" altLang="zh-CN" sz="2800" dirty="0"/>
              <a:t>x+1 mod 2</a:t>
            </a:r>
            <a:r>
              <a:rPr lang="en-US" altLang="zh-CN" sz="2800" baseline="30000" dirty="0"/>
              <a:t>k</a:t>
            </a:r>
            <a:r>
              <a:rPr lang="en-US" altLang="zh-CN" sz="2800" dirty="0"/>
              <a:t>。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数据结构：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/>
              <a:t>             A[0..k-1]</a:t>
            </a:r>
            <a:r>
              <a:rPr lang="zh-CN" altLang="en-US" sz="2800" dirty="0"/>
              <a:t>作为计数器，存储</a:t>
            </a:r>
            <a:r>
              <a:rPr lang="en-US" altLang="zh-CN" sz="2800" dirty="0"/>
              <a:t>x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/>
              <a:t>            x</a:t>
            </a:r>
            <a:r>
              <a:rPr lang="zh-CN" altLang="en-US" sz="2800" dirty="0"/>
              <a:t>的最低位在</a:t>
            </a:r>
            <a:r>
              <a:rPr lang="en-US" altLang="zh-CN" sz="2800" dirty="0"/>
              <a:t>A[0]</a:t>
            </a:r>
            <a:r>
              <a:rPr lang="zh-CN" altLang="en-US" sz="2800" dirty="0"/>
              <a:t>中，最高位在</a:t>
            </a:r>
            <a:r>
              <a:rPr lang="en-US" altLang="zh-CN" sz="2800" dirty="0"/>
              <a:t>A[k-1]</a:t>
            </a:r>
            <a:r>
              <a:rPr lang="zh-CN" altLang="en-US" sz="2800" dirty="0"/>
              <a:t>中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       </a:t>
            </a:r>
            <a:r>
              <a:rPr lang="en-US" altLang="zh-CN" sz="2800" dirty="0"/>
              <a:t> x = </a:t>
            </a:r>
            <a:endParaRPr lang="zh-CN" altLang="en-US" sz="2800" dirty="0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339975" y="5229225"/>
          <a:ext cx="20574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39165" imgH="444500" progId="Equation.3">
                  <p:embed/>
                </p:oleObj>
              </mc:Choice>
              <mc:Fallback>
                <p:oleObj r:id="rId3" imgW="939165" imgH="444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5229225"/>
                        <a:ext cx="2057400" cy="976313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平摊分析实例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二进计数器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algn="just"/>
            <a:r>
              <a:rPr lang="zh-CN" altLang="en-US" dirty="0"/>
              <a:t> </a:t>
            </a:r>
            <a:r>
              <a:rPr lang="zh-CN" altLang="en-US" b="1" dirty="0"/>
              <a:t>2. 计数器加1算法</a:t>
            </a:r>
            <a:endParaRPr lang="zh-CN" altLang="en-US" dirty="0"/>
          </a:p>
          <a:p>
            <a:pPr algn="just"/>
            <a:r>
              <a:rPr lang="zh-CN" altLang="en-US" dirty="0"/>
              <a:t>    输入：</a:t>
            </a:r>
            <a:r>
              <a:rPr lang="en-US" altLang="zh-CN" dirty="0"/>
              <a:t>A[0..k-1]，</a:t>
            </a:r>
            <a:r>
              <a:rPr lang="zh-CN" altLang="en-US" dirty="0"/>
              <a:t>存储二进制数</a:t>
            </a:r>
            <a:r>
              <a:rPr lang="en-US" altLang="zh-CN" dirty="0"/>
              <a:t>x</a:t>
            </a:r>
          </a:p>
          <a:p>
            <a:pPr algn="just"/>
            <a:r>
              <a:rPr lang="en-US" altLang="zh-CN" dirty="0"/>
              <a:t>    </a:t>
            </a:r>
            <a:r>
              <a:rPr lang="zh-CN" altLang="en-US" dirty="0"/>
              <a:t>输出：</a:t>
            </a:r>
            <a:r>
              <a:rPr lang="en-US" altLang="zh-CN" dirty="0"/>
              <a:t>A[0..k-1]，</a:t>
            </a:r>
            <a:r>
              <a:rPr lang="zh-CN" altLang="en-US" dirty="0"/>
              <a:t>存储二进制数</a:t>
            </a:r>
            <a:r>
              <a:rPr lang="en-US" altLang="zh-CN" dirty="0"/>
              <a:t>x+1 mod 2</a:t>
            </a:r>
            <a:r>
              <a:rPr lang="en-US" altLang="zh-CN" baseline="30000" dirty="0"/>
              <a:t>k</a:t>
            </a:r>
            <a:endParaRPr lang="en-US" altLang="zh-CN" dirty="0"/>
          </a:p>
          <a:p>
            <a:pPr algn="just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35850" name="Rectangle 10"/>
          <p:cNvSpPr/>
          <p:nvPr/>
        </p:nvSpPr>
        <p:spPr>
          <a:xfrm>
            <a:off x="914400" y="3581400"/>
            <a:ext cx="7620000" cy="32766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INCREMENT(A)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1      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2      while  i&lt;length[A] and A[i]=1  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3             A[i]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4             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i+1;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5      If  i&lt;length[A]  Then  A[i]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  <p:bldP spid="358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wrap="square" lIns="91440" tIns="45720" rIns="91440" bIns="45720" anchor="ctr"/>
          <a:lstStyle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平摊分析实例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二进计数器</a:t>
            </a: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 wrap="square" lIns="91440" tIns="45720" rIns="91440" bIns="45720" anchor="t"/>
          <a:lstStyle/>
          <a:p>
            <a:pPr algn="just"/>
            <a:r>
              <a:rPr lang="zh-CN" altLang="en-US" dirty="0"/>
              <a:t> </a:t>
            </a:r>
            <a:r>
              <a:rPr lang="zh-CN" altLang="en-US" b="1" dirty="0"/>
              <a:t>3.</a:t>
            </a:r>
            <a:r>
              <a:rPr lang="zh-CN" altLang="en-US" b="1" dirty="0">
                <a:latin typeface="宋体" panose="02010600030101010101" pitchFamily="2" charset="-122"/>
              </a:rPr>
              <a:t>初始为零的计数器上</a:t>
            </a:r>
            <a:r>
              <a:rPr lang="en-US" altLang="zh-CN" b="1" dirty="0"/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r>
              <a:rPr lang="en-US" altLang="zh-CN" b="1" dirty="0"/>
              <a:t>INCREMENT</a:t>
            </a:r>
            <a:r>
              <a:rPr lang="zh-CN" altLang="en-US" b="1" dirty="0">
                <a:latin typeface="宋体" panose="02010600030101010101" pitchFamily="2" charset="-122"/>
              </a:rPr>
              <a:t>操作的分析</a:t>
            </a:r>
            <a:r>
              <a:rPr lang="zh-CN" altLang="en-US" b="1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</a:p>
        </p:txBody>
      </p:sp>
      <p:sp>
        <p:nvSpPr>
          <p:cNvPr id="64516" name="Rectangle 4"/>
          <p:cNvSpPr/>
          <p:nvPr/>
        </p:nvSpPr>
        <p:spPr>
          <a:xfrm>
            <a:off x="838200" y="2743200"/>
            <a:ext cx="76962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                                                                       total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A[7]  A[6]  A[5]  A[4]  A[3]  A[2]   A[1]  A[0]       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0      0        0        0       0       0        0        0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0</a:t>
            </a:r>
          </a:p>
        </p:txBody>
      </p:sp>
      <p:sp>
        <p:nvSpPr>
          <p:cNvPr id="64517" name="Rectangle 5"/>
          <p:cNvSpPr/>
          <p:nvPr/>
        </p:nvSpPr>
        <p:spPr>
          <a:xfrm>
            <a:off x="914400" y="2743200"/>
            <a:ext cx="76962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                                                                       total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A[7]  A[6]  A[5]  A[4]  A[3]  A[2]   A[1]  A[0]       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0      0        0        0       0       0        0        0        0        0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1      0        0        0       0       0        0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1        1</a:t>
            </a:r>
          </a:p>
        </p:txBody>
      </p:sp>
      <p:sp>
        <p:nvSpPr>
          <p:cNvPr id="64518" name="Rectangle 6"/>
          <p:cNvSpPr/>
          <p:nvPr/>
        </p:nvSpPr>
        <p:spPr>
          <a:xfrm>
            <a:off x="914400" y="3048000"/>
            <a:ext cx="76962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                                                                       total</a:t>
            </a: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A[7]  A[6]  A[5]  A[4]  A[3]  A[2]   A[1]  A[0]        </a:t>
            </a: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0      0        0        0       0       0        0        0        0        0</a:t>
            </a:r>
          </a:p>
          <a:p>
            <a:pPr marL="457200" indent="-457200" algn="ctr">
              <a:buFont typeface="Arial" panose="020B0604020202020204" pitchFamily="34" charset="0"/>
              <a:buAutoNum type="arabicPlain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0        0        0       0       0        0        0        1        1</a:t>
            </a: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2      0        0        0       0       0        0        1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3</a:t>
            </a:r>
          </a:p>
        </p:txBody>
      </p:sp>
      <p:sp>
        <p:nvSpPr>
          <p:cNvPr id="64519" name="Rectangle 7"/>
          <p:cNvSpPr/>
          <p:nvPr/>
        </p:nvSpPr>
        <p:spPr>
          <a:xfrm>
            <a:off x="914400" y="2743200"/>
            <a:ext cx="76962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                                                                       total</a:t>
            </a: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A[7]  A[6]  A[5]  A[4]  A[3]  A[2]   A[1]  A[0]        </a:t>
            </a: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0      0        0        0       0       0        0        0        0        0</a:t>
            </a:r>
          </a:p>
          <a:p>
            <a:pPr marL="457200" indent="-457200" algn="ctr">
              <a:buFont typeface="Arial" panose="020B0604020202020204" pitchFamily="34" charset="0"/>
              <a:buAutoNum type="arabicPlain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0        0        0       0       0        0        0        1        1</a:t>
            </a:r>
          </a:p>
          <a:p>
            <a:pPr marL="457200" indent="-457200" algn="ctr">
              <a:buFont typeface="Arial" panose="020B0604020202020204" pitchFamily="34" charset="0"/>
              <a:buAutoNum type="arabicPlain" startAt="2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0        0        0       0       0        0        1        0        3</a:t>
            </a: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3      0        0        0       0       0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1        1        4</a:t>
            </a:r>
          </a:p>
        </p:txBody>
      </p:sp>
      <p:sp>
        <p:nvSpPr>
          <p:cNvPr id="64520" name="Rectangle 8"/>
          <p:cNvSpPr/>
          <p:nvPr/>
        </p:nvSpPr>
        <p:spPr>
          <a:xfrm>
            <a:off x="990600" y="2743200"/>
            <a:ext cx="76962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                                                                       total</a:t>
            </a: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A[7]  A[6]  A[5]  A[4]  A[3]  A[2]   A[1]  A[0]        </a:t>
            </a: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0      0        0        0       0       0        0        0        0        0</a:t>
            </a:r>
          </a:p>
          <a:p>
            <a:pPr marL="457200" indent="-457200" algn="ctr">
              <a:buFont typeface="Arial" panose="020B0604020202020204" pitchFamily="34" charset="0"/>
              <a:buAutoNum type="arabicPlain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0        0        0       0       0        0        0        1        1</a:t>
            </a:r>
          </a:p>
          <a:p>
            <a:pPr marL="457200" indent="-457200" algn="ctr">
              <a:buFont typeface="Arial" panose="020B0604020202020204" pitchFamily="34" charset="0"/>
              <a:buAutoNum type="arabicPlain" startAt="2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0        0        0       0       0        0        1        0        3</a:t>
            </a:r>
          </a:p>
          <a:p>
            <a:pPr marL="457200" indent="-457200" algn="ctr">
              <a:buFont typeface="Arial" panose="020B0604020202020204" pitchFamily="34" charset="0"/>
              <a:buAutoNum type="arabicPlain" startAt="3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0        0        0       0       0        0        1        1        4</a:t>
            </a: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4      0        0        0       0       0        1        0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7</a:t>
            </a:r>
          </a:p>
        </p:txBody>
      </p:sp>
      <p:sp>
        <p:nvSpPr>
          <p:cNvPr id="64521" name="Rectangle 9"/>
          <p:cNvSpPr/>
          <p:nvPr/>
        </p:nvSpPr>
        <p:spPr>
          <a:xfrm>
            <a:off x="990600" y="2743200"/>
            <a:ext cx="76962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                                                                       total</a:t>
            </a: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A[7]  A[6]  A[5]  A[4]  A[3]  A[2]   A[1]  A[0]        </a:t>
            </a: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0      0        0        0       0       0        0        0        0        0</a:t>
            </a:r>
          </a:p>
          <a:p>
            <a:pPr marL="457200" indent="-457200" algn="ctr">
              <a:buFont typeface="Arial" panose="020B0604020202020204" pitchFamily="34" charset="0"/>
              <a:buAutoNum type="arabicPlain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0        0        0       0       0        0        0        1        1</a:t>
            </a:r>
          </a:p>
          <a:p>
            <a:pPr marL="457200" indent="-457200" algn="ctr">
              <a:buFont typeface="Arial" panose="020B0604020202020204" pitchFamily="34" charset="0"/>
              <a:buAutoNum type="arabicPlain" startAt="2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0        0        0       0       0        0        1        0        3</a:t>
            </a:r>
          </a:p>
          <a:p>
            <a:pPr marL="457200" indent="-457200" algn="ctr">
              <a:buFont typeface="Arial" panose="020B0604020202020204" pitchFamily="34" charset="0"/>
              <a:buAutoNum type="arabicPlain" startAt="3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0        0        0       0       0        0        1        1        4</a:t>
            </a:r>
          </a:p>
          <a:p>
            <a:pPr marL="457200" indent="-457200" algn="ctr">
              <a:buFont typeface="Arial" panose="020B0604020202020204" pitchFamily="34" charset="0"/>
              <a:buAutoNum type="arabicPlain" startAt="4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0        0        0       0       0        1        0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7</a:t>
            </a: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5      0        0        0       0       0        1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1        8</a:t>
            </a: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6      0        0        0       0       0        1        1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10</a:t>
            </a: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7      0        0        0       0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1        1        1        11</a:t>
            </a:r>
          </a:p>
        </p:txBody>
      </p:sp>
      <p:sp>
        <p:nvSpPr>
          <p:cNvPr id="64522" name="AutoShape 10"/>
          <p:cNvSpPr/>
          <p:nvPr/>
        </p:nvSpPr>
        <p:spPr>
          <a:xfrm>
            <a:off x="4572000" y="1981200"/>
            <a:ext cx="4572000" cy="1295400"/>
          </a:xfrm>
          <a:prstGeom prst="wedgeEllipseCallout">
            <a:avLst>
              <a:gd name="adj1" fmla="val -117292"/>
              <a:gd name="adj2" fmla="val 72181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每次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操作的代价与被改变值的字位的个数成线性关系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4523" name="AutoShape 11"/>
          <p:cNvSpPr/>
          <p:nvPr/>
        </p:nvSpPr>
        <p:spPr>
          <a:xfrm>
            <a:off x="4069715" y="1981200"/>
            <a:ext cx="5143500" cy="1995805"/>
          </a:xfrm>
          <a:prstGeom prst="wedgeEllipseCallout">
            <a:avLst>
              <a:gd name="adj1" fmla="val -100234"/>
              <a:gd name="adj2" fmla="val 29669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粗略地讲：每次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操作最多改变计数器中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位，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en-US" altLang="zh-CN" dirty="0">
                <a:solidFill>
                  <a:srgbClr val="000066"/>
                </a:solidFill>
                <a:sym typeface="+mn-ea"/>
              </a:rPr>
              <a:t>INCREMENT</a:t>
            </a:r>
            <a:r>
              <a:rPr lang="zh-CN" altLang="en-US" dirty="0">
                <a:solidFill>
                  <a:srgbClr val="000066"/>
                </a:solidFill>
                <a:sym typeface="+mn-ea"/>
              </a:rPr>
              <a:t>操作，代价为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nk</a:t>
            </a:r>
          </a:p>
        </p:txBody>
      </p:sp>
      <p:sp>
        <p:nvSpPr>
          <p:cNvPr id="64524" name="AutoShape 12"/>
          <p:cNvSpPr/>
          <p:nvPr/>
        </p:nvSpPr>
        <p:spPr>
          <a:xfrm>
            <a:off x="4125595" y="2407285"/>
            <a:ext cx="5465445" cy="1143000"/>
          </a:xfrm>
          <a:prstGeom prst="wedgeEllipseCallout">
            <a:avLst>
              <a:gd name="adj1" fmla="val 8333"/>
              <a:gd name="adj2" fmla="val 101806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该列每次操作发生一次变化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次</a:t>
            </a:r>
          </a:p>
        </p:txBody>
      </p:sp>
      <p:sp>
        <p:nvSpPr>
          <p:cNvPr id="64525" name="AutoShape 13"/>
          <p:cNvSpPr/>
          <p:nvPr/>
        </p:nvSpPr>
        <p:spPr>
          <a:xfrm>
            <a:off x="4366260" y="2407285"/>
            <a:ext cx="5485130" cy="1219200"/>
          </a:xfrm>
          <a:prstGeom prst="wedgeEllipseCallout">
            <a:avLst>
              <a:gd name="adj1" fmla="val -8542"/>
              <a:gd name="adj2" fmla="val 95444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该列每2次发生一次改变共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n/2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次</a:t>
            </a:r>
          </a:p>
        </p:txBody>
      </p:sp>
      <p:sp>
        <p:nvSpPr>
          <p:cNvPr id="64526" name="AutoShape 14"/>
          <p:cNvSpPr/>
          <p:nvPr/>
        </p:nvSpPr>
        <p:spPr>
          <a:xfrm>
            <a:off x="4572000" y="2484120"/>
            <a:ext cx="4955540" cy="1219200"/>
          </a:xfrm>
          <a:prstGeom prst="wedgeEllipseCallout">
            <a:avLst>
              <a:gd name="adj1" fmla="val -25102"/>
              <a:gd name="adj2" fmla="val 93880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sym typeface="+mn-ea"/>
              </a:rPr>
              <a:t>该列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每4次发生一次改变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共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n/4</a:t>
            </a:r>
            <a:endParaRPr lang="en-US" altLang="zh-CN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7" name="AutoShape 15"/>
          <p:cNvSpPr/>
          <p:nvPr/>
        </p:nvSpPr>
        <p:spPr>
          <a:xfrm>
            <a:off x="4746625" y="2484120"/>
            <a:ext cx="5028565" cy="1219200"/>
          </a:xfrm>
          <a:prstGeom prst="wedgeEllipseCallout">
            <a:avLst>
              <a:gd name="adj1" fmla="val -43852"/>
              <a:gd name="adj2" fmla="val 95833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sym typeface="+mn-ea"/>
              </a:rPr>
              <a:t>该列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每8次发生一次改变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共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n/8</a:t>
            </a:r>
            <a:endParaRPr lang="en-US" altLang="zh-CN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8" name="Oval 16"/>
          <p:cNvSpPr/>
          <p:nvPr/>
        </p:nvSpPr>
        <p:spPr>
          <a:xfrm>
            <a:off x="1943100" y="4572000"/>
            <a:ext cx="5257800" cy="15240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总共发生的改变为：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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n/2</a:t>
            </a:r>
            <a:r>
              <a:rPr lang="en-US" altLang="zh-CN" baseline="30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  (i=0,2,…,[log</a:t>
            </a:r>
            <a:r>
              <a:rPr lang="en-US" altLang="zh-CN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n]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  <p:bldP spid="64516" grpId="0" animBg="1"/>
      <p:bldP spid="64517" grpId="0" animBg="1"/>
      <p:bldP spid="64518" grpId="0" animBg="1"/>
      <p:bldP spid="64519" grpId="0" animBg="1"/>
      <p:bldP spid="64520" grpId="0" animBg="1"/>
      <p:bldP spid="64521" grpId="0" animBg="1"/>
      <p:bldP spid="64522" grpId="0" animBg="1"/>
      <p:bldP spid="64523" grpId="0" bldLvl="0" animBg="1"/>
      <p:bldP spid="64524" grpId="0" bldLvl="0" animBg="1"/>
      <p:bldP spid="64525" grpId="0" bldLvl="0" animBg="1"/>
      <p:bldP spid="64526" grpId="0" bldLvl="0" animBg="1"/>
      <p:bldP spid="64527" grpId="0" bldLvl="0" animBg="1"/>
      <p:bldP spid="6452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sz="48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会计方法实例</a:t>
            </a:r>
            <a:r>
              <a:rPr lang="zh-CN" altLang="en-US" sz="48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二进计数器</a:t>
            </a:r>
          </a:p>
        </p:txBody>
      </p:sp>
      <p:sp>
        <p:nvSpPr>
          <p:cNvPr id="74754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1. 计数器加1算法</a:t>
            </a:r>
            <a:endParaRPr lang="zh-CN" altLang="en-US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输入：</a:t>
            </a:r>
            <a:r>
              <a:rPr lang="en-US" altLang="zh-CN" sz="2800" dirty="0"/>
              <a:t>A[0..k-1]，</a:t>
            </a:r>
            <a:r>
              <a:rPr lang="zh-CN" altLang="en-US" sz="2800" dirty="0"/>
              <a:t>存储二进制数</a:t>
            </a:r>
            <a:r>
              <a:rPr lang="en-US" altLang="zh-CN" sz="2800" dirty="0"/>
              <a:t>x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输出：</a:t>
            </a:r>
            <a:r>
              <a:rPr lang="en-US" altLang="zh-CN" sz="2800" dirty="0"/>
              <a:t>A[0..k-1]，</a:t>
            </a:r>
            <a:r>
              <a:rPr lang="zh-CN" altLang="en-US" sz="2800" dirty="0"/>
              <a:t>存储二进制数</a:t>
            </a:r>
            <a:r>
              <a:rPr lang="en-US" altLang="zh-CN" sz="2800" dirty="0"/>
              <a:t>x+1 mod 2</a:t>
            </a:r>
            <a:r>
              <a:rPr lang="en-US" altLang="zh-CN" sz="2800" baseline="30000" dirty="0"/>
              <a:t>k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　　INCREMENT(A)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1      i</a:t>
            </a:r>
            <a:r>
              <a:rPr lang="en-US" altLang="zh-CN" sz="2800" dirty="0">
                <a:sym typeface="Symbol" panose="05050102010706020507" pitchFamily="18" charset="2"/>
              </a:rPr>
              <a:t></a:t>
            </a:r>
            <a:r>
              <a:rPr lang="en-US" altLang="zh-CN" sz="2800" dirty="0"/>
              <a:t>0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2      while  i&lt;length[A] and A[i]=1  Do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3             A[i]</a:t>
            </a:r>
            <a:r>
              <a:rPr lang="en-US" altLang="zh-CN" sz="2800" dirty="0">
                <a:sym typeface="Symbol" panose="05050102010706020507" pitchFamily="18" charset="2"/>
              </a:rPr>
              <a:t></a:t>
            </a:r>
            <a:r>
              <a:rPr lang="en-US" altLang="zh-CN" sz="2800" dirty="0"/>
              <a:t>0;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4             i</a:t>
            </a:r>
            <a:r>
              <a:rPr lang="en-US" altLang="zh-CN" sz="2800" dirty="0">
                <a:sym typeface="Symbol" panose="05050102010706020507" pitchFamily="18" charset="2"/>
              </a:rPr>
              <a:t></a:t>
            </a:r>
            <a:r>
              <a:rPr lang="en-US" altLang="zh-CN" sz="2800" dirty="0"/>
              <a:t>i+1;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5      If  i&lt;length[A]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6      Then  A[i]</a:t>
            </a:r>
            <a:r>
              <a:rPr lang="en-US" altLang="zh-CN" sz="2800" dirty="0">
                <a:sym typeface="Symbol" panose="05050102010706020507" pitchFamily="18" charset="2"/>
              </a:rPr>
              <a:t></a:t>
            </a:r>
            <a:r>
              <a:rPr lang="en-US" altLang="zh-CN" sz="2800" dirty="0"/>
              <a:t>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sz="48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会计方法实例</a:t>
            </a:r>
            <a:r>
              <a:rPr lang="zh-CN" altLang="en-US" sz="48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二进计数器</a:t>
            </a: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初始为零的计数器上</a:t>
            </a:r>
            <a:r>
              <a:rPr lang="en-US" altLang="zh-CN" b="1" dirty="0"/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r>
              <a:rPr lang="en-US" altLang="zh-CN" b="1" dirty="0"/>
              <a:t>INCREMENT</a:t>
            </a:r>
            <a:r>
              <a:rPr lang="zh-CN" altLang="en-US" b="1" dirty="0">
                <a:latin typeface="宋体" panose="02010600030101010101" pitchFamily="2" charset="-122"/>
              </a:rPr>
              <a:t>操作的分析</a:t>
            </a:r>
            <a:r>
              <a:rPr lang="zh-CN" altLang="en-US" dirty="0"/>
              <a:t> </a:t>
            </a:r>
          </a:p>
          <a:p>
            <a:pPr algn="ctr">
              <a:spcBef>
                <a:spcPct val="0"/>
              </a:spcBef>
              <a:buNone/>
            </a:pPr>
            <a:endParaRPr lang="zh-CN" altLang="en-US" sz="2800" dirty="0">
              <a:solidFill>
                <a:srgbClr val="CC339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39940" name="Oval 4"/>
          <p:cNvSpPr/>
          <p:nvPr/>
        </p:nvSpPr>
        <p:spPr>
          <a:xfrm>
            <a:off x="2549525" y="1998980"/>
            <a:ext cx="6400800" cy="22860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显然：这个操作序列的代价与0-1或者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1-0翻转发生的次数成正比</a:t>
            </a:r>
          </a:p>
        </p:txBody>
      </p:sp>
      <p:sp>
        <p:nvSpPr>
          <p:cNvPr id="39941" name="Rectangle 5"/>
          <p:cNvSpPr/>
          <p:nvPr/>
        </p:nvSpPr>
        <p:spPr>
          <a:xfrm>
            <a:off x="685800" y="3048000"/>
            <a:ext cx="7010400" cy="3352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定义：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0-1翻转的平摊代价为 2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1-0翻转的平摊代价为0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2" name="Rectangle 6"/>
          <p:cNvSpPr/>
          <p:nvPr/>
        </p:nvSpPr>
        <p:spPr>
          <a:xfrm>
            <a:off x="184150" y="2667953"/>
            <a:ext cx="8020050" cy="32004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任何操作序列，存款余额是计数器中1的个数，非负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因此，所有的翻转操作的平摊代价的和是这个操作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序列代价的上界</a:t>
            </a:r>
          </a:p>
        </p:txBody>
      </p:sp>
      <p:sp>
        <p:nvSpPr>
          <p:cNvPr id="39943" name="Rectangle 7"/>
          <p:cNvSpPr/>
          <p:nvPr/>
        </p:nvSpPr>
        <p:spPr>
          <a:xfrm>
            <a:off x="183833" y="2668270"/>
            <a:ext cx="8077200" cy="32004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对每个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  ：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找到右起的第一个0，将他翻转成1—支付平摊代价2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将这个0之前的所有1翻转成0—支付平摊代价0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对这个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操作而言，支付了平摊代价2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4" name="Rectangle 8"/>
          <p:cNvSpPr/>
          <p:nvPr/>
        </p:nvSpPr>
        <p:spPr>
          <a:xfrm>
            <a:off x="184150" y="2667953"/>
            <a:ext cx="8077200" cy="32004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对于长度为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操作序列：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支付的平摊代价的总和为2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因此，这样一个操作序列的复杂度上界为2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  <p:bldP spid="39940" grpId="0" bldLvl="0" animBg="1"/>
      <p:bldP spid="39941" grpId="0"/>
      <p:bldP spid="39942" grpId="0" bldLvl="0" animBg="1"/>
      <p:bldP spid="39943" grpId="0" bldLvl="0" animBg="1"/>
      <p:bldP spid="3994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sz="48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势能方法实例</a:t>
            </a:r>
            <a:r>
              <a:rPr lang="zh-CN" altLang="en-US" sz="48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二进计数器</a:t>
            </a: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·</a:t>
            </a:r>
            <a:r>
              <a:rPr lang="zh-CN" altLang="en-US" dirty="0">
                <a:sym typeface="Symbol" panose="05050102010706020507" pitchFamily="18" charset="2"/>
              </a:rPr>
              <a:t></a:t>
            </a:r>
            <a:r>
              <a:rPr lang="zh-CN" altLang="en-US" dirty="0"/>
              <a:t>(</a:t>
            </a:r>
            <a:r>
              <a:rPr lang="en-US" altLang="zh-CN" dirty="0"/>
              <a:t>D)=</a:t>
            </a:r>
            <a:r>
              <a:rPr lang="zh-CN" altLang="en-US" dirty="0"/>
              <a:t>计数器</a:t>
            </a:r>
            <a:r>
              <a:rPr lang="en-US" altLang="zh-CN" dirty="0"/>
              <a:t>D</a:t>
            </a:r>
            <a:r>
              <a:rPr lang="zh-CN" altLang="en-US" dirty="0"/>
              <a:t>中1的个数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·计数器初始状态</a:t>
            </a:r>
            <a:r>
              <a:rPr lang="en-US" altLang="zh-CN" dirty="0"/>
              <a:t>D</a:t>
            </a:r>
            <a:r>
              <a:rPr lang="en-US" altLang="zh-CN" baseline="-30000" dirty="0"/>
              <a:t>0</a:t>
            </a:r>
            <a:r>
              <a:rPr lang="zh-CN" altLang="en-US" dirty="0"/>
              <a:t>中1的个数为0，</a:t>
            </a:r>
            <a:r>
              <a:rPr lang="zh-CN" altLang="en-US" dirty="0">
                <a:sym typeface="Symbol" panose="05050102010706020507" pitchFamily="18" charset="2"/>
              </a:rPr>
              <a:t></a:t>
            </a:r>
            <a:r>
              <a:rPr lang="zh-CN" altLang="en-US" dirty="0"/>
              <a:t>(</a:t>
            </a:r>
            <a:r>
              <a:rPr lang="en-US" altLang="zh-CN" dirty="0"/>
              <a:t>D</a:t>
            </a:r>
            <a:r>
              <a:rPr lang="en-US" altLang="zh-CN" baseline="-30000" dirty="0"/>
              <a:t>0</a:t>
            </a:r>
            <a:r>
              <a:rPr lang="en-US" altLang="zh-CN" dirty="0"/>
              <a:t>)=0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dirty="0"/>
              <a:t>·</a:t>
            </a:r>
            <a:r>
              <a:rPr lang="zh-CN" altLang="en-US" dirty="0"/>
              <a:t>因为</a:t>
            </a:r>
            <a:r>
              <a:rPr lang="zh-CN" altLang="en-US" dirty="0">
                <a:sym typeface="+mn-ea"/>
              </a:rPr>
              <a:t>计数器</a:t>
            </a:r>
            <a:r>
              <a:rPr lang="zh-CN" altLang="en-US" dirty="0"/>
              <a:t>中的</a:t>
            </a:r>
            <a:r>
              <a:rPr lang="zh-CN" altLang="en-US" dirty="0">
                <a:sym typeface="+mn-ea"/>
              </a:rPr>
              <a:t>1的个数</a:t>
            </a:r>
            <a:r>
              <a:rPr lang="zh-CN" altLang="en-US" dirty="0"/>
              <a:t>始终非负，第</a:t>
            </a:r>
            <a:r>
              <a:rPr lang="en-US" altLang="zh-CN" dirty="0"/>
              <a:t>i</a:t>
            </a:r>
            <a:r>
              <a:rPr lang="zh-CN" altLang="en-US" dirty="0"/>
              <a:t>个操作之后的栈</a:t>
            </a:r>
            <a:r>
              <a:rPr lang="en-US" altLang="zh-CN" dirty="0"/>
              <a:t>D</a:t>
            </a:r>
            <a:r>
              <a:rPr lang="en-US" altLang="zh-CN" baseline="-30000" dirty="0"/>
              <a:t>i</a:t>
            </a:r>
            <a:r>
              <a:rPr lang="zh-CN" altLang="en-US" dirty="0"/>
              <a:t>满 足</a:t>
            </a:r>
            <a:r>
              <a:rPr lang="zh-CN" altLang="en-US" dirty="0">
                <a:sym typeface="Symbol" panose="05050102010706020507" pitchFamily="18" charset="2"/>
              </a:rPr>
              <a:t></a:t>
            </a:r>
            <a:r>
              <a:rPr lang="zh-CN" altLang="en-US" dirty="0"/>
              <a:t>(</a:t>
            </a:r>
            <a:r>
              <a:rPr lang="en-US" altLang="zh-CN" dirty="0"/>
              <a:t>D</a:t>
            </a:r>
            <a:r>
              <a:rPr lang="en-US" altLang="zh-CN" baseline="-30000" dirty="0"/>
              <a:t>i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0=</a:t>
            </a:r>
            <a:r>
              <a:rPr lang="en-US" altLang="zh-CN" dirty="0">
                <a:sym typeface="Symbol" panose="05050102010706020507" pitchFamily="18" charset="2"/>
              </a:rPr>
              <a:t></a:t>
            </a:r>
            <a:r>
              <a:rPr lang="en-US" altLang="zh-CN" dirty="0"/>
              <a:t>(D</a:t>
            </a:r>
            <a:r>
              <a:rPr lang="en-US" altLang="zh-CN" baseline="-30000" dirty="0"/>
              <a:t>0</a:t>
            </a:r>
            <a:r>
              <a:rPr lang="en-US" altLang="zh-CN" dirty="0"/>
              <a:t>)</a:t>
            </a:r>
          </a:p>
          <a:p>
            <a:pPr algn="just"/>
            <a:r>
              <a:rPr lang="en-US" altLang="zh-CN" dirty="0"/>
              <a:t>·</a:t>
            </a:r>
            <a:r>
              <a:rPr lang="zh-CN" altLang="en-US" dirty="0"/>
              <a:t>于是：</a:t>
            </a:r>
            <a:r>
              <a:rPr lang="en-US" altLang="zh-CN" dirty="0"/>
              <a:t>n</a:t>
            </a:r>
            <a:r>
              <a:rPr lang="zh-CN" altLang="en-US" dirty="0"/>
              <a:t>个操作的平摊代价的总和就表示了实际代</a:t>
            </a:r>
            <a:r>
              <a:rPr lang="zh-CN" altLang="en-US" dirty="0">
                <a:latin typeface="宋体" panose="02010600030101010101" pitchFamily="2" charset="-122"/>
              </a:rPr>
              <a:t>价的一个上界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sz="48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势能方法实例</a:t>
            </a:r>
            <a:r>
              <a:rPr lang="zh-CN" altLang="en-US" sz="48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二进计数器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第</a:t>
            </a:r>
            <a:r>
              <a:rPr lang="en-US" altLang="zh-CN" dirty="0"/>
              <a:t>i</a:t>
            </a:r>
            <a:r>
              <a:rPr lang="zh-CN" altLang="en-US" dirty="0">
                <a:latin typeface="宋体" panose="02010600030101010101" pitchFamily="2" charset="-122"/>
              </a:rPr>
              <a:t>次</a:t>
            </a:r>
            <a:r>
              <a:rPr lang="en-US" altLang="zh-CN" dirty="0"/>
              <a:t>INCREMENT</a:t>
            </a:r>
            <a:r>
              <a:rPr lang="zh-CN" altLang="en-US" dirty="0">
                <a:latin typeface="宋体" panose="02010600030101010101" pitchFamily="2" charset="-122"/>
              </a:rPr>
              <a:t>操作的平摊代价</a:t>
            </a:r>
            <a:r>
              <a:rPr lang="zh-CN" altLang="en-US" dirty="0"/>
              <a:t> </a:t>
            </a:r>
          </a:p>
        </p:txBody>
      </p:sp>
      <p:sp>
        <p:nvSpPr>
          <p:cNvPr id="47108" name="Rectangle 4"/>
          <p:cNvSpPr/>
          <p:nvPr/>
        </p:nvSpPr>
        <p:spPr>
          <a:xfrm>
            <a:off x="508000" y="3220085"/>
            <a:ext cx="7848600" cy="37338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设第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操作对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个位进行了置0, 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至多将一位置1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·该操作的实际代价：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=t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·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在第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次操作后计数器中1的个数为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 t 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·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势差：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)-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 t 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+1)-b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=1- t 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·</a:t>
            </a:r>
            <a:r>
              <a:rPr lang="zh-CN" altLang="en-US" sz="28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平摊代价：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aseline="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c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)-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t 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+1)+(1- t 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)=2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0" name="Rectangle 6"/>
          <p:cNvSpPr/>
          <p:nvPr/>
        </p:nvSpPr>
        <p:spPr>
          <a:xfrm>
            <a:off x="508000" y="2505075"/>
            <a:ext cx="8153400" cy="6096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计数器初始状态为0时的平摊分析 </a:t>
            </a: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47111" name="Rectangle 7"/>
          <p:cNvSpPr/>
          <p:nvPr/>
        </p:nvSpPr>
        <p:spPr>
          <a:xfrm>
            <a:off x="508000" y="3114675"/>
            <a:ext cx="8153400" cy="6858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每个操作的平摊代价都是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O(1)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2" name="Rectangle 8"/>
          <p:cNvSpPr/>
          <p:nvPr/>
        </p:nvSpPr>
        <p:spPr>
          <a:xfrm>
            <a:off x="508000" y="3800475"/>
            <a:ext cx="8153400" cy="9144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个操作序列的总平摊代价就是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 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3" name="Rectangle 9"/>
          <p:cNvSpPr/>
          <p:nvPr/>
        </p:nvSpPr>
        <p:spPr>
          <a:xfrm>
            <a:off x="508000" y="4820285"/>
            <a:ext cx="8153400" cy="17526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6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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6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)， n</a:t>
            </a: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个操作的总平摊代</a:t>
            </a: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价即为总的实</a:t>
            </a: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际代价的一个上界，即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个操作的最坏情况代价为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 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47108" grpId="0" bldLvl="0" animBg="1"/>
      <p:bldP spid="47110" grpId="0" bldLvl="0" animBg="1"/>
      <p:bldP spid="47111" grpId="0" animBg="1"/>
      <p:bldP spid="47112" grpId="0" animBg="1"/>
      <p:bldP spid="4711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sz="48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势能方法实例</a:t>
            </a:r>
            <a:r>
              <a:rPr lang="zh-CN" altLang="en-US" sz="48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二进计数器</a:t>
            </a: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r>
              <a:rPr lang="zh-CN" altLang="en-US" dirty="0">
                <a:latin typeface="宋体" panose="02010600030101010101" pitchFamily="2" charset="-122"/>
              </a:rPr>
              <a:t>开始时不为零的计数器上</a:t>
            </a:r>
            <a:r>
              <a:rPr lang="en-US" altLang="zh-CN" dirty="0">
                <a:latin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</a:rPr>
              <a:t>个</a:t>
            </a:r>
            <a:r>
              <a:rPr lang="en-US" altLang="zh-CN" dirty="0">
                <a:latin typeface="宋体" panose="02010600030101010101" pitchFamily="2" charset="-122"/>
              </a:rPr>
              <a:t>INCREMENT</a:t>
            </a:r>
            <a:r>
              <a:rPr lang="zh-CN" altLang="en-US" dirty="0">
                <a:latin typeface="宋体" panose="02010600030101010101" pitchFamily="2" charset="-122"/>
              </a:rPr>
              <a:t>操作的分析</a:t>
            </a:r>
            <a:r>
              <a:rPr lang="zh-CN" altLang="en-US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设：</a:t>
            </a:r>
            <a:r>
              <a:rPr lang="zh-CN" altLang="en-US" dirty="0">
                <a:latin typeface="宋体" panose="02010600030101010101" pitchFamily="2" charset="-122"/>
              </a:rPr>
              <a:t>开始时有</a:t>
            </a:r>
            <a:r>
              <a:rPr lang="en-US" altLang="zh-CN" dirty="0"/>
              <a:t>b</a:t>
            </a:r>
            <a:r>
              <a:rPr lang="en-US" altLang="zh-CN" baseline="-30000" dirty="0"/>
              <a:t>0</a:t>
            </a:r>
            <a:r>
              <a:rPr lang="zh-CN" altLang="en-US" dirty="0">
                <a:latin typeface="宋体" panose="02010600030101010101" pitchFamily="2" charset="-122"/>
              </a:rPr>
              <a:t>个</a:t>
            </a:r>
            <a:r>
              <a:rPr lang="zh-CN" altLang="en-US" dirty="0"/>
              <a:t>1      0</a:t>
            </a:r>
            <a:r>
              <a:rPr lang="zh-CN" altLang="en-US" dirty="0">
                <a:sym typeface="Symbol" panose="05050102010706020507" pitchFamily="18" charset="2"/>
              </a:rPr>
              <a:t></a:t>
            </a:r>
            <a:r>
              <a:rPr lang="en-US" altLang="zh-CN" dirty="0"/>
              <a:t>b</a:t>
            </a:r>
            <a:r>
              <a:rPr lang="en-US" altLang="zh-CN" baseline="-30000" dirty="0"/>
              <a:t>0</a:t>
            </a:r>
            <a:r>
              <a:rPr lang="en-US" altLang="zh-CN" dirty="0"/>
              <a:t> 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在</a:t>
            </a:r>
            <a:r>
              <a:rPr lang="en-US" altLang="zh-CN" dirty="0"/>
              <a:t>n</a:t>
            </a:r>
            <a:r>
              <a:rPr lang="zh-CN" altLang="en-US" dirty="0">
                <a:latin typeface="宋体" panose="02010600030101010101" pitchFamily="2" charset="-122"/>
              </a:rPr>
              <a:t>次</a:t>
            </a:r>
            <a:r>
              <a:rPr lang="en-US" altLang="zh-CN" dirty="0"/>
              <a:t>INCREMENT</a:t>
            </a:r>
            <a:r>
              <a:rPr lang="zh-CN" altLang="en-US" dirty="0">
                <a:latin typeface="宋体" panose="02010600030101010101" pitchFamily="2" charset="-122"/>
              </a:rPr>
              <a:t>操作之后有</a:t>
            </a:r>
            <a:r>
              <a:rPr lang="en-US" altLang="zh-CN" dirty="0"/>
              <a:t>b</a:t>
            </a:r>
            <a:r>
              <a:rPr lang="en-US" altLang="zh-CN" baseline="-30000" dirty="0"/>
              <a:t>n</a:t>
            </a:r>
            <a:r>
              <a:rPr lang="zh-CN" altLang="en-US" dirty="0">
                <a:latin typeface="宋体" panose="02010600030101010101" pitchFamily="2" charset="-122"/>
              </a:rPr>
              <a:t>个</a:t>
            </a:r>
            <a:r>
              <a:rPr lang="zh-CN" altLang="en-US" dirty="0"/>
              <a:t>1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323850" y="4191000"/>
          <a:ext cx="8534400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959100" imgH="406400" progId="Equation.3">
                  <p:embed/>
                </p:oleObj>
              </mc:Choice>
              <mc:Fallback>
                <p:oleObj r:id="rId3" imgW="2959100" imgH="406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850" y="4191000"/>
                        <a:ext cx="8534400" cy="12684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6"/>
          <p:cNvSpPr/>
          <p:nvPr/>
        </p:nvSpPr>
        <p:spPr>
          <a:xfrm>
            <a:off x="350203" y="4225290"/>
            <a:ext cx="8534400" cy="1219200"/>
          </a:xfrm>
          <a:prstGeom prst="rect">
            <a:avLst/>
          </a:prstGeom>
          <a:solidFill>
            <a:srgbClr val="2F12DE"/>
          </a:solidFill>
          <a:ln w="9525">
            <a:noFill/>
          </a:ln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aseline="-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)=b</a:t>
            </a:r>
            <a:r>
              <a:rPr lang="en-US" altLang="zh-CN" sz="3200" baseline="-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200" baseline="-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)=b</a:t>
            </a:r>
            <a:r>
              <a:rPr lang="en-US" altLang="zh-CN" sz="3200" baseline="-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</a:t>
            </a: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作的总的实际代价为：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323850" y="5334000"/>
          <a:ext cx="8534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209800" imgH="431800" progId="Equation.3">
                  <p:embed/>
                </p:oleObj>
              </mc:Choice>
              <mc:Fallback>
                <p:oleObj r:id="rId5" imgW="2209800" imgH="431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" y="5334000"/>
                        <a:ext cx="8534400" cy="1479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Rectangle 9"/>
          <p:cNvSpPr/>
          <p:nvPr/>
        </p:nvSpPr>
        <p:spPr>
          <a:xfrm>
            <a:off x="381000" y="5459730"/>
            <a:ext cx="8534400" cy="1219200"/>
          </a:xfrm>
          <a:prstGeom prst="rect">
            <a:avLst/>
          </a:prstGeom>
          <a:solidFill>
            <a:srgbClr val="2F12DE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如果我们执行了至少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n=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(k)</a:t>
            </a: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操作，</a:t>
            </a: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则无论计数器中包含什么样的初始值，总的实际</a:t>
            </a: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代价都是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8" name="AutoShape 10"/>
          <p:cNvSpPr/>
          <p:nvPr/>
        </p:nvSpPr>
        <p:spPr>
          <a:xfrm>
            <a:off x="2819400" y="2584450"/>
            <a:ext cx="5791200" cy="1905000"/>
          </a:xfrm>
          <a:prstGeom prst="wedgeEllipseCallout">
            <a:avLst>
              <a:gd name="adj1" fmla="val -72477"/>
              <a:gd name="adj2" fmla="val -113167"/>
            </a:avLst>
          </a:prstGeom>
          <a:solidFill>
            <a:srgbClr val="00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正是势能法，给我们这样的分析带来了方便</a:t>
            </a:r>
            <a:r>
              <a:rPr lang="zh-CN" altLang="en-US" sz="40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  <p:bldP spid="48134" grpId="0" bldLvl="0" animBg="1"/>
      <p:bldP spid="48137" grpId="0" bldLvl="0" animBg="1"/>
      <p:bldP spid="48138" grpId="0" bldLvl="0" animBg="1"/>
    </p:bldLst>
  </p:timing>
</p:sld>
</file>

<file path=ppt/theme/theme1.xml><?xml version="1.0" encoding="utf-8"?>
<a:theme xmlns:a="http://schemas.openxmlformats.org/drawingml/2006/main" name="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ch6</Template>
  <TotalTime>0</TotalTime>
  <Words>1478</Words>
  <Application>Microsoft Office PowerPoint</Application>
  <PresentationFormat>全屏显示(4:3)</PresentationFormat>
  <Paragraphs>150</Paragraphs>
  <Slides>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方正姚体</vt:lpstr>
      <vt:lpstr>宋体</vt:lpstr>
      <vt:lpstr>Arial</vt:lpstr>
      <vt:lpstr>Calibri</vt:lpstr>
      <vt:lpstr>Times New Roman</vt:lpstr>
      <vt:lpstr>Wingdings</vt:lpstr>
      <vt:lpstr>量质融合大数据管理</vt:lpstr>
      <vt:lpstr>Office 主题</vt:lpstr>
      <vt:lpstr>1_Office 主题</vt:lpstr>
      <vt:lpstr>2_Office 主题</vt:lpstr>
      <vt:lpstr>3_Office 主题</vt:lpstr>
      <vt:lpstr>Microsoft 公式 3.0</vt:lpstr>
      <vt:lpstr>平摊分析实例2-二进计数器</vt:lpstr>
      <vt:lpstr>平摊分析实例-二进计数器</vt:lpstr>
      <vt:lpstr>平摊分析实例-二进计数器</vt:lpstr>
      <vt:lpstr>会计方法实例  -二进计数器</vt:lpstr>
      <vt:lpstr>会计方法实例  -二进计数器</vt:lpstr>
      <vt:lpstr>势能方法实例  -二进计数器</vt:lpstr>
      <vt:lpstr>势能方法实例  -二进计数器</vt:lpstr>
      <vt:lpstr>势能方法实例  -二进计数器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gaohong</dc:creator>
  <cp:lastModifiedBy>DELL</cp:lastModifiedBy>
  <cp:revision>572</cp:revision>
  <dcterms:created xsi:type="dcterms:W3CDTF">2003-01-11T17:12:00Z</dcterms:created>
  <dcterms:modified xsi:type="dcterms:W3CDTF">2022-09-30T11:14:53Z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