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70" r:id="rId6"/>
    <p:sldId id="258" r:id="rId7"/>
    <p:sldId id="259" r:id="rId8"/>
    <p:sldId id="273" r:id="rId9"/>
    <p:sldId id="261" r:id="rId10"/>
    <p:sldId id="262" r:id="rId11"/>
    <p:sldId id="263" r:id="rId12"/>
    <p:sldId id="275" r:id="rId13"/>
    <p:sldId id="264" r:id="rId14"/>
    <p:sldId id="265" r:id="rId15"/>
    <p:sldId id="266" r:id="rId16"/>
    <p:sldId id="267" r:id="rId17"/>
    <p:sldId id="278" r:id="rId18"/>
    <p:sldId id="277" r:id="rId19"/>
    <p:sldId id="279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C035C-7613-44A7-87E8-989E3A5C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150FE-1BF8-4E19-885F-53118EC9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FAE4-3424-4C1B-8D10-9567625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13301-567C-46CF-AEA6-AB4E26D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4376-34AE-4C5F-B66A-3294A40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7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D802-0013-4FCD-8422-CC5E59E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92FEF-4B35-47AA-A718-645F0EA7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D4D7-85FF-4014-B483-3000B7C7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DEC60-69E6-4611-A512-B01B35B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991AE-99C8-4434-B726-4967C092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12A73-1254-41BF-911D-316FAD6C3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35BC2-1795-446D-8FF7-8CFC84F9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1B867-138B-4E08-B972-917F80DF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24CC-19FC-4FFF-8877-0FE96A43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BE21A-9B72-400E-8CBF-CC6D1D30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1B8D-E3BD-4AD2-A584-F752AD21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04683-642B-4362-851D-1D8C13C8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A5450-C590-482C-87A8-7346A6F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0E6EB-9741-4A94-A640-DA6F8E7A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CE1B7-C8D9-4738-8A6B-AB2B667D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8100-66E5-46E0-86F0-528BDFF5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E7405-D18E-4D34-822D-6030E4BC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014E9-D49D-479B-B192-22E082DB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111FC-90A0-4C60-BDDF-73E317F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3E731-ADEA-461C-8F50-9FEA3E31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453D-901E-4B4F-8556-6891B72F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48831-7429-4E8A-A2EE-89481674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732CE-9260-4822-8F1F-012C7E3B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94DEC-ACA8-4427-8F51-FABC803B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85777-FAB5-4B1E-8036-8124660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D6F6-69B5-493E-BF88-4068C432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6FE0-FF81-4D1C-89C5-F063FBF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A7B6A-59F1-4291-8303-C5A1D452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15194-7F34-4B51-BA1E-3DF429FB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AC0A2A-69C3-43AE-AC5C-A90207EF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112DB-6E87-4CB7-B890-6CA81BEDD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5DE477-E5B2-4FEC-B40E-3424D78E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EBFF6-29F9-4F63-AB7A-80BC081F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F7BCF-039B-46BC-A873-51F9C972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C8AC-6595-47F9-9FE8-9563C45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1A666C-B555-4AC6-BE33-996FFC28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F146F-DEA3-4767-9769-81F09D99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54A02-E929-4213-8878-38E410CE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02FD6-9AD8-4657-ACE1-E07A14EB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1C03-C87A-450B-BEAF-9BC79316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93EC5-F3A1-443C-B4B8-C69EADAD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0391-45AD-40E4-84CC-B2E6BA73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3CE59-14A7-472D-A4B5-D90786FB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6A99F-FC19-43CB-ABC7-6D8623CB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AA0F2-81AD-40E6-90BE-0BD2C87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95FE3-41BC-4187-B0CA-110E690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1976E-5393-4811-8BD7-826F71D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216B1-E8FB-40A2-BBDF-A379F8AF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335F-BD9F-499D-9FDD-CE92A5FA0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BDAC9-B53D-47DE-A306-FDAFD8D3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F8203-8D1E-4D56-8E9C-44ECD1F4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0A1FE-7504-4D4B-BC5E-FA3BBB9F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2A68E-3CD2-457C-A32B-960F873E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38CC-9810-481F-8B07-8270950D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F19DC-0B8E-4E25-82F4-E33FABDC4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05946-6E43-4674-92A6-DB568BD1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F1B0-39FF-40D2-8B1F-2A38B247753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7562E-4DC5-40B9-B700-02E1085F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38020-234E-47DB-9989-E9ED2B088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6628-B49E-46E2-B86C-89A5C978D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92FF1-91AE-4E45-9D74-EA0B5FA8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Complex Network Modeling Project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C4646-D418-4EC9-87F9-7EE99B80A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								24S151092</a:t>
            </a:r>
          </a:p>
          <a:p>
            <a:r>
              <a:rPr lang="en-US" altLang="zh-CN" dirty="0"/>
              <a:t>							         </a:t>
            </a:r>
            <a:r>
              <a:rPr lang="en-US" altLang="zh-CN" dirty="0" err="1"/>
              <a:t>Siyuan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42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7368-A1CB-430F-8B16-A59F4836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Clustering Coefficient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24E05-AD93-4D71-A666-CC3E1CA1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neighbors of the current node</a:t>
            </a:r>
          </a:p>
          <a:p>
            <a:r>
              <a:rPr lang="en-US" altLang="zh-CN" dirty="0"/>
              <a:t>Count the number of edges between neighbors</a:t>
            </a:r>
          </a:p>
          <a:p>
            <a:r>
              <a:rPr lang="en-US" altLang="zh-CN" dirty="0"/>
              <a:t>Finally, calculate the clustering coefficient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4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2684-7E6E-49E9-AB7C-9E60F800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 CC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CEED6A-A90A-4DC7-91A1-38BD4CCB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1377"/>
            <a:ext cx="6188147" cy="52159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DB5B7E-4FAD-4387-A44E-020005B0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52" y="1661377"/>
            <a:ext cx="6188147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2050-EAC0-4258-9217-EB7C429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Contrast Before and After</a:t>
            </a:r>
            <a:endParaRPr lang="zh-CN" altLang="en-US" b="1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856700B-AC71-4057-A753-50D928511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7907"/>
            <a:ext cx="6095999" cy="4820093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BDC047-CBC3-427A-AB87-8FE331B4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7907"/>
            <a:ext cx="6096000" cy="4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E5557-979B-4934-886E-EEFE40C4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Simulating Dynamic Behavior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3DA61-4CD7-454E-ACEF-D3EA1C53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Random attacks on simulated networks</a:t>
            </a:r>
            <a:r>
              <a:rPr lang="en-US" altLang="zh-CN" dirty="0"/>
              <a:t>: Random attacks are performed </a:t>
            </a:r>
            <a:r>
              <a:rPr lang="en-US" altLang="zh-CN" b="1" dirty="0"/>
              <a:t>by randomly shuffling </a:t>
            </a:r>
            <a:r>
              <a:rPr lang="en-US" altLang="zh-CN" dirty="0"/>
              <a:t>the order of nodes and then removing nodes and related edges.</a:t>
            </a:r>
          </a:p>
          <a:p>
            <a:endParaRPr lang="en-US" altLang="zh-CN" dirty="0"/>
          </a:p>
          <a:p>
            <a:r>
              <a:rPr lang="en-US" altLang="zh-CN" b="1" dirty="0"/>
              <a:t>Simulate intentional attacks on the network</a:t>
            </a:r>
            <a:r>
              <a:rPr lang="en-US" altLang="zh-CN" dirty="0"/>
              <a:t>: The intentional attack first sorts the degrees </a:t>
            </a:r>
            <a:r>
              <a:rPr lang="en-US" altLang="zh-CN" b="1" dirty="0"/>
              <a:t>from large to small</a:t>
            </a:r>
            <a:r>
              <a:rPr lang="en-US" altLang="zh-CN" dirty="0"/>
              <a:t>, and then removes the corresponding nodes and related edges from the beginning.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57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1CF7-590C-4EA1-BD34-B4BA6FA4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Simulating Dynamic Behavior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A251A8-6E52-4084-92B4-E6C4A9D1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01"/>
            <a:ext cx="4104910" cy="345999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85B711-A98C-499D-AC60-189898D9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60" y="3413500"/>
            <a:ext cx="4086522" cy="3444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3EC2E1-351C-46CD-838F-60B8AA69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3429000"/>
            <a:ext cx="4086522" cy="34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11B0-FA09-4509-9C3C-F7BA60C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1325563"/>
          </a:xfrm>
        </p:spPr>
        <p:txBody>
          <a:bodyPr/>
          <a:lstStyle/>
          <a:p>
            <a:r>
              <a:rPr lang="en-US" altLang="zh-CN" b="1" dirty="0"/>
              <a:t>The Size Of The Largest Connected Subgraph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D2B92-FFFF-4822-B165-8642A7D5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/>
          <a:lstStyle/>
          <a:p>
            <a:r>
              <a:rPr lang="en-US" altLang="zh-CN" dirty="0"/>
              <a:t>We measure the connectivity and impact of the network </a:t>
            </a:r>
            <a:r>
              <a:rPr lang="en-US" altLang="zh-CN" b="1" dirty="0"/>
              <a:t>after the attack</a:t>
            </a:r>
            <a:r>
              <a:rPr lang="en-US" altLang="zh-CN" dirty="0"/>
              <a:t> by calculating </a:t>
            </a:r>
            <a:r>
              <a:rPr lang="en-US" altLang="zh-CN" b="1" dirty="0"/>
              <a:t>the size of the largest connected subgraph </a:t>
            </a:r>
            <a:r>
              <a:rPr lang="en-US" altLang="zh-CN" dirty="0"/>
              <a:t>in the current graph.</a:t>
            </a:r>
          </a:p>
          <a:p>
            <a:endParaRPr lang="en-US" altLang="zh-CN" dirty="0"/>
          </a:p>
          <a:p>
            <a:r>
              <a:rPr lang="en-US" altLang="zh-CN" dirty="0"/>
              <a:t>By building a </a:t>
            </a:r>
            <a:r>
              <a:rPr lang="en-US" altLang="zh-CN" b="1" dirty="0"/>
              <a:t>stack</a:t>
            </a:r>
            <a:r>
              <a:rPr lang="en-US" altLang="zh-CN" dirty="0"/>
              <a:t> to perform a </a:t>
            </a:r>
            <a:r>
              <a:rPr lang="en-US" altLang="zh-CN" b="1" dirty="0"/>
              <a:t>depth-first search</a:t>
            </a:r>
            <a:r>
              <a:rPr lang="en-US" altLang="zh-CN" dirty="0"/>
              <a:t>, each time the longest path is recorded and recorded in </a:t>
            </a:r>
            <a:r>
              <a:rPr lang="en-US" altLang="zh-CN" dirty="0" err="1"/>
              <a:t>largest_size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Finally, brute force traverses each node to obtain the size of the largest connected subgraph.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27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71F0-4876-4E5D-BE18-99F6AD4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err="1"/>
              <a:t>Coreness</a:t>
            </a:r>
            <a:r>
              <a:rPr lang="en-US" altLang="zh-CN" b="1" dirty="0"/>
              <a:t> of Nodes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BFF4E-FC21-4E61-A89F-D26496F9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637" cy="4351338"/>
          </a:xfrm>
        </p:spPr>
        <p:txBody>
          <a:bodyPr/>
          <a:lstStyle/>
          <a:p>
            <a:r>
              <a:rPr lang="en-US" altLang="zh-CN" dirty="0"/>
              <a:t>Arrange by degree</a:t>
            </a:r>
          </a:p>
          <a:p>
            <a:endParaRPr lang="en-US" altLang="zh-CN" dirty="0"/>
          </a:p>
          <a:p>
            <a:r>
              <a:rPr lang="en-US" altLang="zh-CN" dirty="0"/>
              <a:t>First remove nodes with small degrees, then update the core degree</a:t>
            </a:r>
          </a:p>
          <a:p>
            <a:endParaRPr lang="en-US" altLang="zh-CN" dirty="0"/>
          </a:p>
          <a:p>
            <a:r>
              <a:rPr lang="en-US" altLang="zh-CN" dirty="0"/>
              <a:t>Then remove the current node and update the degree of its neighbors</a:t>
            </a:r>
          </a:p>
          <a:p>
            <a:endParaRPr lang="en-US" altLang="zh-CN" dirty="0"/>
          </a:p>
          <a:p>
            <a:r>
              <a:rPr lang="en-US" altLang="zh-CN" dirty="0"/>
              <a:t>Update the queue each time iterate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8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2050-EAC0-4258-9217-EB7C429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Contrast Before and After</a:t>
            </a:r>
            <a:endParaRPr lang="zh-CN" altLang="en-US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814B8F-9335-499C-8C9D-8105B5AC0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30450" cy="516731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167853-0867-4A77-A01C-F3131EC8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50" y="1690688"/>
            <a:ext cx="61304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BFF4E-FC21-4E61-A89F-D26496F9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637" cy="4351338"/>
          </a:xfrm>
        </p:spPr>
        <p:txBody>
          <a:bodyPr/>
          <a:lstStyle/>
          <a:p>
            <a:r>
              <a:rPr lang="en-US" altLang="zh-CN" dirty="0"/>
              <a:t>Calculate the </a:t>
            </a:r>
            <a:r>
              <a:rPr lang="en-US" altLang="zh-CN" b="1" dirty="0"/>
              <a:t>clustering coefficient </a:t>
            </a:r>
            <a:r>
              <a:rPr lang="en-US" altLang="zh-CN" dirty="0"/>
              <a:t>and </a:t>
            </a:r>
            <a:r>
              <a:rPr lang="en-US" altLang="zh-CN" b="1" dirty="0"/>
              <a:t>average path length </a:t>
            </a:r>
            <a:r>
              <a:rPr lang="en-US" altLang="zh-CN" dirty="0"/>
              <a:t>of the target network</a:t>
            </a:r>
          </a:p>
          <a:p>
            <a:endParaRPr lang="en-US" altLang="zh-CN" dirty="0"/>
          </a:p>
          <a:p>
            <a:r>
              <a:rPr lang="en-US" altLang="zh-CN" dirty="0"/>
              <a:t>Creating </a:t>
            </a:r>
            <a:r>
              <a:rPr lang="en-US" altLang="zh-CN" b="1" dirty="0"/>
              <a:t>random networks </a:t>
            </a:r>
            <a:r>
              <a:rPr lang="en-US" altLang="zh-CN" dirty="0"/>
              <a:t>and comparing them</a:t>
            </a:r>
          </a:p>
          <a:p>
            <a:endParaRPr lang="en-US" altLang="zh-CN" dirty="0"/>
          </a:p>
          <a:p>
            <a:r>
              <a:rPr lang="en-US" altLang="zh-CN" dirty="0"/>
              <a:t>Determining small-world properties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E0EDFC-AB2A-42EA-AFB7-2A28A22BFD41}"/>
              </a:ext>
            </a:extLst>
          </p:cNvPr>
          <p:cNvSpPr txBox="1">
            <a:spLocks/>
          </p:cNvSpPr>
          <p:nvPr/>
        </p:nvSpPr>
        <p:spPr>
          <a:xfrm>
            <a:off x="838200" y="33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Whether is a Small World</a:t>
            </a:r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C40C9D70-4830-471A-8E3F-5FEDAEDF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6" y="5398199"/>
            <a:ext cx="11109174" cy="1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7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F96AC-96B6-4076-A0B4-907802E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264C3-E871-4B74-9AD5-4EB4A3F8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Small-world characteristics:</a:t>
            </a:r>
          </a:p>
          <a:p>
            <a:pPr lvl="1"/>
            <a:r>
              <a:rPr lang="en-US" altLang="zh-CN" dirty="0"/>
              <a:t>A high clustering coefficient,</a:t>
            </a:r>
          </a:p>
          <a:p>
            <a:pPr lvl="1"/>
            <a:r>
              <a:rPr lang="en-US" altLang="zh-CN" dirty="0"/>
              <a:t>A short path length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Short path lengths mean that information travels more efficiently in the network.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0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4CAC-C2C1-4A20-9F81-83815377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797D3-8A3E-42F3-AF17-F825AA7B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Initialize the network</a:t>
            </a:r>
          </a:p>
          <a:p>
            <a:r>
              <a:rPr lang="en-US" altLang="zh-CN" dirty="0"/>
              <a:t>Join nodes</a:t>
            </a:r>
          </a:p>
          <a:p>
            <a:r>
              <a:rPr lang="en-US" altLang="zh-CN" dirty="0"/>
              <a:t>Priority 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3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AD1F-890E-42D0-A875-BCA3CDB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0ACC5-9452-4FD2-9400-2FEEDB38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170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BFB0E-E5E8-4260-A3C1-DF486371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EDC05-D8C1-40D6-B2C7-D2C7942B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104" cy="4351338"/>
          </a:xfrm>
        </p:spPr>
        <p:txBody>
          <a:bodyPr/>
          <a:lstStyle/>
          <a:p>
            <a:r>
              <a:rPr lang="en-US" altLang="zh-CN" dirty="0"/>
              <a:t>Node: represents an individual;</a:t>
            </a:r>
          </a:p>
          <a:p>
            <a:r>
              <a:rPr lang="en-US" altLang="zh-CN" dirty="0"/>
              <a:t>Edge: represents the relationship or connection between individuals;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5EDAB2-BBE6-4F8E-9855-B2E1CF2A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75" y="1231695"/>
            <a:ext cx="7117725" cy="56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9BBAB-2547-4990-AE1C-156786A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Evolution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9EDAC-7918-4EEE-A2EE-278FCA54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Evolve the network, keep the original network and add new nodes</a:t>
            </a:r>
          </a:p>
          <a:p>
            <a:r>
              <a:rPr lang="en-US" altLang="zh-CN" dirty="0"/>
              <a:t>Adding new nodes</a:t>
            </a:r>
          </a:p>
          <a:p>
            <a:r>
              <a:rPr lang="en-US" altLang="zh-CN" dirty="0"/>
              <a:t>Edge reconnection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72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2050-EAC0-4258-9217-EB7C429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Contrast Before and After</a:t>
            </a:r>
            <a:endParaRPr lang="zh-CN" altLang="en-US" b="1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0113CF2-2AC6-41DA-9B29-20A094208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130450" cy="516731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C2C1C4-ADEB-4513-ADC1-D004384DF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50" y="1690688"/>
            <a:ext cx="61304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5713-9798-4BB5-9440-73C60F95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Network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026EA-BE39-4F20-96A7-6C80F7B7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350000"/>
              </a:lnSpc>
            </a:pPr>
            <a:r>
              <a:rPr lang="en-US" altLang="zh-CN" dirty="0"/>
              <a:t>Compute the node degree distribution of the network</a:t>
            </a:r>
          </a:p>
          <a:p>
            <a:pPr>
              <a:lnSpc>
                <a:spcPct val="350000"/>
              </a:lnSpc>
            </a:pPr>
            <a:r>
              <a:rPr lang="en-US" altLang="zh-CN" dirty="0"/>
              <a:t>Calculate the average shortest path length</a:t>
            </a:r>
          </a:p>
          <a:p>
            <a:pPr>
              <a:lnSpc>
                <a:spcPct val="350000"/>
              </a:lnSpc>
            </a:pPr>
            <a:r>
              <a:rPr lang="en-US" altLang="zh-CN" dirty="0"/>
              <a:t>Calculate the clustering coefficient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FBBA2-6A76-449E-8D74-59FE5985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Node Degree Distribution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A308A-F422-4885-9205-F23987B2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2161" cy="4351338"/>
          </a:xfrm>
        </p:spPr>
        <p:txBody>
          <a:bodyPr/>
          <a:lstStyle/>
          <a:p>
            <a:r>
              <a:rPr lang="en-US" altLang="zh-CN" dirty="0"/>
              <a:t>Just traverse every edge of the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0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2050-EAC0-4258-9217-EB7C429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Contrast Before and After</a:t>
            </a:r>
            <a:endParaRPr lang="zh-CN" altLang="en-US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5747AE6-5DCE-47EF-8D27-F8D4B2E0E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217"/>
            <a:ext cx="6077621" cy="512278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914A61-F8CF-49AA-BA72-E47DCAF3B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9" y="1735217"/>
            <a:ext cx="6077621" cy="51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34D48-510A-412B-971A-46B29CE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Average Shortest Path Length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28A25-9386-491C-AA66-7E01CCF8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b="1" dirty="0"/>
              <a:t>breadth-first search </a:t>
            </a:r>
            <a:r>
              <a:rPr lang="en-US" altLang="zh-CN" dirty="0"/>
              <a:t>to find </a:t>
            </a:r>
            <a:r>
              <a:rPr lang="en-US" altLang="zh-CN" b="1" dirty="0"/>
              <a:t>the shortest path </a:t>
            </a:r>
            <a:r>
              <a:rPr lang="en-US" altLang="zh-CN" dirty="0"/>
              <a:t>between each pair of nodes, and then sum them up to get the average shortest path length.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AF537B-BE20-4F08-B7A7-38CE4AFB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63" y="3618080"/>
            <a:ext cx="3178737" cy="2558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90DF96-37BA-4264-BEDA-DF83E0B53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47296"/>
            <a:ext cx="7336863" cy="14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408</Words>
  <Application>Microsoft Office PowerPoint</Application>
  <PresentationFormat>宽屏</PresentationFormat>
  <Paragraphs>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Complex Network Modeling Project</vt:lpstr>
      <vt:lpstr>Network Construction</vt:lpstr>
      <vt:lpstr>Network Construction</vt:lpstr>
      <vt:lpstr>Network Evolution</vt:lpstr>
      <vt:lpstr>Contrast Before and After</vt:lpstr>
      <vt:lpstr>Network Analysis</vt:lpstr>
      <vt:lpstr>Node Degree Distribution</vt:lpstr>
      <vt:lpstr>Contrast Before and After</vt:lpstr>
      <vt:lpstr>Average Shortest Path Length</vt:lpstr>
      <vt:lpstr>Clustering Coefficient</vt:lpstr>
      <vt:lpstr>Local CC</vt:lpstr>
      <vt:lpstr>Contrast Before and After</vt:lpstr>
      <vt:lpstr>Simulating Dynamic Behavior</vt:lpstr>
      <vt:lpstr>Simulating Dynamic Behavior</vt:lpstr>
      <vt:lpstr>The Size Of The Largest Connected Subgraph</vt:lpstr>
      <vt:lpstr>The Coreness of Nodes</vt:lpstr>
      <vt:lpstr>Contrast Before and After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复杂网络建模大作业</dc:title>
  <dc:creator>思源 周</dc:creator>
  <cp:lastModifiedBy>思源 周</cp:lastModifiedBy>
  <cp:revision>27</cp:revision>
  <dcterms:created xsi:type="dcterms:W3CDTF">2024-09-21T07:16:20Z</dcterms:created>
  <dcterms:modified xsi:type="dcterms:W3CDTF">2024-09-23T07:27:41Z</dcterms:modified>
</cp:coreProperties>
</file>