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374" r:id="rId2"/>
    <p:sldId id="342" r:id="rId3"/>
    <p:sldId id="343" r:id="rId4"/>
    <p:sldId id="309" r:id="rId5"/>
    <p:sldId id="310" r:id="rId6"/>
    <p:sldId id="311" r:id="rId7"/>
    <p:sldId id="313" r:id="rId8"/>
    <p:sldId id="375" r:id="rId9"/>
    <p:sldId id="376" r:id="rId10"/>
    <p:sldId id="377" r:id="rId11"/>
    <p:sldId id="378" r:id="rId12"/>
    <p:sldId id="347" r:id="rId13"/>
    <p:sldId id="258" r:id="rId14"/>
    <p:sldId id="302" r:id="rId15"/>
    <p:sldId id="289" r:id="rId16"/>
    <p:sldId id="285" r:id="rId17"/>
    <p:sldId id="286" r:id="rId18"/>
    <p:sldId id="287" r:id="rId19"/>
    <p:sldId id="263" r:id="rId20"/>
    <p:sldId id="264" r:id="rId21"/>
    <p:sldId id="372" r:id="rId22"/>
    <p:sldId id="267" r:id="rId23"/>
    <p:sldId id="373" r:id="rId24"/>
    <p:sldId id="269" r:id="rId25"/>
    <p:sldId id="348" r:id="rId26"/>
    <p:sldId id="349" r:id="rId27"/>
    <p:sldId id="350" r:id="rId28"/>
    <p:sldId id="270" r:id="rId29"/>
    <p:sldId id="271" r:id="rId30"/>
    <p:sldId id="272" r:id="rId31"/>
    <p:sldId id="273" r:id="rId32"/>
    <p:sldId id="303" r:id="rId33"/>
    <p:sldId id="304" r:id="rId34"/>
    <p:sldId id="275" r:id="rId3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00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7"/>
    <p:restoredTop sz="94660"/>
  </p:normalViewPr>
  <p:slideViewPr>
    <p:cSldViewPr showGuides="1">
      <p:cViewPr varScale="1">
        <p:scale>
          <a:sx n="104" d="100"/>
          <a:sy n="104" d="100"/>
        </p:scale>
        <p:origin x="1277" y="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E26950E-CFCF-417E-B404-B88C33AD155B}"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07023479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t>34</a:t>
            </a:fld>
            <a:endParaRPr lang="zh-CN" altLang="en-US" sz="1200" dirty="0">
              <a:ea typeface="宋体" panose="02010600030101010101" pitchFamily="2" charset="-122"/>
            </a:endParaRPr>
          </a:p>
        </p:txBody>
      </p:sp>
      <p:sp>
        <p:nvSpPr>
          <p:cNvPr id="34819" name="Rectangle 2"/>
          <p:cNvSpPr>
            <a:spLocks noGrp="1" noRot="1" noChangeAspect="1" noTextEdit="1"/>
          </p:cNvSpPr>
          <p:nvPr>
            <p:ph type="sldImg"/>
          </p:nvPr>
        </p:nvSpPr>
        <p:spPr/>
      </p:sp>
      <p:sp>
        <p:nvSpPr>
          <p:cNvPr id="34820" name="Rectangle 3"/>
          <p:cNvSpPr>
            <a:spLocks noGrp="1"/>
          </p:cNvSpPr>
          <p:nvPr>
            <p:ph type="body" idx="1"/>
          </p:nvPr>
        </p:nvSpPr>
        <p:spPr/>
        <p:txBody>
          <a:bodyPr wrap="square" lIns="91440" tIns="45720" rIns="91440" bIns="45720" anchor="t" anchorCtr="0"/>
          <a:lstStyle/>
          <a:p>
            <a:pPr lvl="0" eaLnBrk="1" hangingPunct="1"/>
            <a:r>
              <a:rPr lang="en-US" altLang="zh-CN" dirty="0">
                <a:ea typeface="宋体" panose="02010600030101010101" pitchFamily="2" charset="-122"/>
              </a:rPr>
              <a:t>1</a:t>
            </a:r>
            <a:r>
              <a:rPr lang="zh-CN" altLang="en-US" dirty="0">
                <a:ea typeface="宋体" panose="02010600030101010101" pitchFamily="2" charset="-122"/>
              </a:rPr>
              <a:t>。</a:t>
            </a:r>
            <a:r>
              <a:rPr lang="en-US" altLang="zh-CN" dirty="0">
                <a:ea typeface="宋体" panose="02010600030101010101" pitchFamily="2" charset="-122"/>
              </a:rPr>
              <a:t>Given a broadcast/multicast, to determine broadcast/multicast tree(power of each node) such the total cost is minimized. </a:t>
            </a:r>
          </a:p>
          <a:p>
            <a:pPr lvl="0" eaLnBrk="1" hangingPunct="1"/>
            <a:r>
              <a:rPr lang="en-US" altLang="zh-CN" dirty="0">
                <a:ea typeface="宋体" panose="02010600030101010101" pitchFamily="2" charset="-122"/>
              </a:rPr>
              <a:t>BIP(Broadcast Incremental Power), MIP, MST,SPT have been proposed. Performance through simulation.</a:t>
            </a:r>
          </a:p>
          <a:p>
            <a:pPr lvl="0" eaLnBrk="1" hangingPunct="1"/>
            <a:endParaRPr lang="en-US" altLang="zh-CN" dirty="0">
              <a:ea typeface="宋体" panose="02010600030101010101" pitchFamily="2" charset="-122"/>
            </a:endParaRPr>
          </a:p>
          <a:p>
            <a:pPr lvl="0" eaLnBrk="1" hangingPunct="1"/>
            <a:r>
              <a:rPr lang="en-US" altLang="zh-CN" dirty="0">
                <a:ea typeface="宋体" panose="02010600030101010101" pitchFamily="2" charset="-122"/>
              </a:rPr>
              <a:t>2.3</a:t>
            </a:r>
            <a:r>
              <a:rPr lang="zh-CN" altLang="en-US" dirty="0">
                <a:ea typeface="宋体" panose="02010600030101010101" pitchFamily="2" charset="-122"/>
              </a:rPr>
              <a:t>。</a:t>
            </a:r>
            <a:r>
              <a:rPr lang="en-US" altLang="zh-CN" dirty="0">
                <a:ea typeface="宋体" panose="02010600030101010101" pitchFamily="2" charset="-122"/>
              </a:rPr>
              <a:t> Each node have k levels power. To determine power level of each node, such that total cost of broadcast is minimized. </a:t>
            </a:r>
          </a:p>
          <a:p>
            <a:pPr lvl="0" eaLnBrk="1" hangingPunct="1"/>
            <a:r>
              <a:rPr lang="en-US" altLang="zh-CN" dirty="0">
                <a:ea typeface="宋体" panose="02010600030101010101" pitchFamily="2" charset="-122"/>
              </a:rPr>
              <a:t>For 3, Heuristic algorithm based directed Steiner tree method was proposed.</a:t>
            </a:r>
          </a:p>
          <a:p>
            <a:pPr lvl="0" eaLnBrk="1" hangingPunct="1"/>
            <a:r>
              <a:rPr lang="en-US" altLang="zh-CN" dirty="0">
                <a:ea typeface="宋体" panose="02010600030101010101" pitchFamily="2" charset="-122"/>
              </a:rPr>
              <a:t>Our work is similar with 2,, but our algorithm is better than 2.</a:t>
            </a:r>
          </a:p>
          <a:p>
            <a:pPr lvl="0"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1367044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p:spPr>
        <p:txBody>
          <a:bodyPr/>
          <a:lstStyle>
            <a:lvl1pPr>
              <a:defRPr b="1"/>
            </a:lvl1pPr>
          </a:lstStyle>
          <a:p>
            <a:r>
              <a:rPr lang="en-US" altLang="zh-CN"/>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7" name="Rectangle 4"/>
          <p:cNvSpPr>
            <a:spLocks noGrp="1" noChangeArrowheads="1"/>
          </p:cNvSpPr>
          <p:nvPr>
            <p:ph type="dt" sz="half" idx="2"/>
          </p:nvPr>
        </p:nvSpPr>
        <p:spPr bwMode="auto">
          <a:xfrm>
            <a:off x="6858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25E9145-7C1F-417A-8A41-8E1CA7BC29DB}"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4E2282-CCA0-4494-9614-61F93B1B62B4}"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en-US" altLang="zh-CN" dirty="0"/>
              <a:t>Click to edit Master title style</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31C8B03-8401-4686-BF79-E57DD75D496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2024/10/29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A49A21-01E5-48CB-877D-F55F5C73E8CB}"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026"/>
                                        </p:tgtEl>
                                        <p:attrNameLst>
                                          <p:attrName>style.visibility</p:attrName>
                                        </p:attrNameLst>
                                      </p:cBhvr>
                                      <p:to>
                                        <p:strVal val="visible"/>
                                      </p:to>
                                    </p:set>
                                    <p:animEffect transition="in" filter="fade">
                                      <p:cBhvr>
                                        <p:cTn id="7" dur="1000">
                                          <p:stCondLst>
                                            <p:cond delay="0"/>
                                          </p:stCondLst>
                                        </p:cTn>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500">
                                          <p:stCondLst>
                                            <p:cond delay="0"/>
                                          </p:stCondLst>
                                        </p:cTn>
                                        <p:tgtEl>
                                          <p:spTgt spid="1027">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1027">
                                            <p:txEl>
                                              <p:pRg st="1" end="1"/>
                                            </p:txEl>
                                          </p:spTgt>
                                        </p:tgtEl>
                                        <p:attrNameLst>
                                          <p:attrName>style.visibility</p:attrName>
                                        </p:attrNameLst>
                                      </p:cBhvr>
                                      <p:to>
                                        <p:strVal val="visible"/>
                                      </p:to>
                                    </p:set>
                                    <p:animEffect transition="in" filter="fade">
                                      <p:cBhvr>
                                        <p:cTn id="15" dur="500">
                                          <p:stCondLst>
                                            <p:cond delay="0"/>
                                          </p:stCondLst>
                                        </p:cTn>
                                        <p:tgtEl>
                                          <p:spTgt spid="1027">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1027">
                                            <p:txEl>
                                              <p:pRg st="2" end="2"/>
                                            </p:txEl>
                                          </p:spTgt>
                                        </p:tgtEl>
                                        <p:attrNameLst>
                                          <p:attrName>style.visibility</p:attrName>
                                        </p:attrNameLst>
                                      </p:cBhvr>
                                      <p:to>
                                        <p:strVal val="visible"/>
                                      </p:to>
                                    </p:set>
                                    <p:animEffect transition="in" filter="fade">
                                      <p:cBhvr>
                                        <p:cTn id="18" dur="500">
                                          <p:stCondLst>
                                            <p:cond delay="0"/>
                                          </p:stCondLst>
                                        </p:cTn>
                                        <p:tgtEl>
                                          <p:spTgt spid="1027">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1027">
                                            <p:txEl>
                                              <p:pRg st="3" end="3"/>
                                            </p:txEl>
                                          </p:spTgt>
                                        </p:tgtEl>
                                        <p:attrNameLst>
                                          <p:attrName>style.visibility</p:attrName>
                                        </p:attrNameLst>
                                      </p:cBhvr>
                                      <p:to>
                                        <p:strVal val="visible"/>
                                      </p:to>
                                    </p:set>
                                    <p:animEffect transition="in" filter="fade">
                                      <p:cBhvr>
                                        <p:cTn id="21" dur="500">
                                          <p:stCondLst>
                                            <p:cond delay="0"/>
                                          </p:stCondLst>
                                        </p:cTn>
                                        <p:tgtEl>
                                          <p:spTgt spid="1027">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1027">
                                            <p:txEl>
                                              <p:pRg st="4" end="4"/>
                                            </p:txEl>
                                          </p:spTgt>
                                        </p:tgtEl>
                                        <p:attrNameLst>
                                          <p:attrName>style.visibility</p:attrName>
                                        </p:attrNameLst>
                                      </p:cBhvr>
                                      <p:to>
                                        <p:strVal val="visible"/>
                                      </p:to>
                                    </p:set>
                                    <p:animEffect transition="in" filter="fade">
                                      <p:cBhvr>
                                        <p:cTn id="24" dur="500">
                                          <p:stCondLst>
                                            <p:cond delay="0"/>
                                          </p:stCondLst>
                                        </p:cTn>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2">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3">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4">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 lvl="5">
            <p:tnLst>
              <p:par>
                <p:cTn presetID="10" presetClass="entr" presetSubtype="0" fill="hold" nodeType="withEffect">
                  <p:stCondLst>
                    <p:cond delay="0"/>
                  </p:stCondLst>
                  <p:iterate type="lt">
                    <p:tmPct val="10000"/>
                  </p:iterate>
                  <p:childTnLst>
                    <p:set>
                      <p:cBhvr>
                        <p:cTn dur="1" fill="hold">
                          <p:stCondLst>
                            <p:cond delay="0"/>
                          </p:stCondLst>
                        </p:cTn>
                        <p:tgtEl>
                          <p:spTgt spid="1027"/>
                        </p:tgtEl>
                        <p:attrNameLst>
                          <p:attrName>style.visibility</p:attrName>
                        </p:attrNameLst>
                      </p:cBhvr>
                      <p:to>
                        <p:strVal val="visible"/>
                      </p:to>
                    </p:set>
                    <p:animEffect transition="in" filter="fade">
                      <p:cBhvr>
                        <p:cTn dur="500">
                          <p:stCondLst>
                            <p:cond delay="0"/>
                          </p:stCondLst>
                        </p:cTn>
                        <p:tgtEl>
                          <p:spTgt spid="1027"/>
                        </p:tgtEl>
                      </p:cBhvr>
                    </p:animEffect>
                  </p:childTnLst>
                </p:cTn>
              </p:par>
            </p:tnLst>
          </p:tmpl>
        </p:tmplLst>
      </p:bldP>
    </p:bldLst>
  </p:timing>
  <p:hf sldNum="0" hdr="0" ftr="0" dt="0"/>
  <p:txStyles>
    <p:titleStyle>
      <a:lvl1pPr algn="ctr" rtl="0" eaLnBrk="0" fontAlgn="base" hangingPunct="0">
        <a:spcBef>
          <a:spcPct val="0"/>
        </a:spcBef>
        <a:spcAft>
          <a:spcPct val="0"/>
        </a:spcAft>
        <a:defRPr sz="4400" i="1">
          <a:solidFill>
            <a:schemeClr val="tx2"/>
          </a:solidFill>
          <a:latin typeface="+mj-lt"/>
          <a:ea typeface="+mj-ea"/>
          <a:cs typeface="+mj-cs"/>
        </a:defRPr>
      </a:lvl1pPr>
      <a:lvl2pPr algn="ctr" rtl="0" eaLnBrk="0" fontAlgn="base" hangingPunct="0">
        <a:spcBef>
          <a:spcPct val="0"/>
        </a:spcBef>
        <a:spcAft>
          <a:spcPct val="0"/>
        </a:spcAft>
        <a:defRPr sz="4400" i="1">
          <a:solidFill>
            <a:schemeClr val="tx2"/>
          </a:solidFill>
          <a:latin typeface="Times New Roman" panose="02020603050405020304" pitchFamily="18" charset="0"/>
        </a:defRPr>
      </a:lvl2pPr>
      <a:lvl3pPr algn="ctr" rtl="0" eaLnBrk="0" fontAlgn="base" hangingPunct="0">
        <a:spcBef>
          <a:spcPct val="0"/>
        </a:spcBef>
        <a:spcAft>
          <a:spcPct val="0"/>
        </a:spcAft>
        <a:defRPr sz="4400" i="1">
          <a:solidFill>
            <a:schemeClr val="tx2"/>
          </a:solidFill>
          <a:latin typeface="Times New Roman" panose="02020603050405020304" pitchFamily="18" charset="0"/>
        </a:defRPr>
      </a:lvl3pPr>
      <a:lvl4pPr algn="ctr" rtl="0" eaLnBrk="0" fontAlgn="base" hangingPunct="0">
        <a:spcBef>
          <a:spcPct val="0"/>
        </a:spcBef>
        <a:spcAft>
          <a:spcPct val="0"/>
        </a:spcAft>
        <a:defRPr sz="4400" i="1">
          <a:solidFill>
            <a:schemeClr val="tx2"/>
          </a:solidFill>
          <a:latin typeface="Times New Roman" panose="02020603050405020304" pitchFamily="18" charset="0"/>
        </a:defRPr>
      </a:lvl4pPr>
      <a:lvl5pPr algn="ctr" rtl="0" eaLnBrk="0" fontAlgn="base" hangingPunct="0">
        <a:spcBef>
          <a:spcPct val="0"/>
        </a:spcBef>
        <a:spcAft>
          <a:spcPct val="0"/>
        </a:spcAft>
        <a:defRPr sz="4400" i="1">
          <a:solidFill>
            <a:schemeClr val="tx2"/>
          </a:solidFill>
          <a:latin typeface="Times New Roman" panose="02020603050405020304" pitchFamily="18" charset="0"/>
        </a:defRPr>
      </a:lvl5pPr>
      <a:lvl6pPr marL="457200" algn="ctr" rtl="0" fontAlgn="base">
        <a:spcBef>
          <a:spcPct val="0"/>
        </a:spcBef>
        <a:spcAft>
          <a:spcPct val="0"/>
        </a:spcAft>
        <a:defRPr sz="4400" i="1">
          <a:solidFill>
            <a:schemeClr val="tx2"/>
          </a:solidFill>
          <a:latin typeface="Times New Roman" panose="02020603050405020304" pitchFamily="18" charset="0"/>
        </a:defRPr>
      </a:lvl6pPr>
      <a:lvl7pPr marL="914400" algn="ctr" rtl="0" fontAlgn="base">
        <a:spcBef>
          <a:spcPct val="0"/>
        </a:spcBef>
        <a:spcAft>
          <a:spcPct val="0"/>
        </a:spcAft>
        <a:defRPr sz="4400" i="1">
          <a:solidFill>
            <a:schemeClr val="tx2"/>
          </a:solidFill>
          <a:latin typeface="Times New Roman" panose="02020603050405020304" pitchFamily="18" charset="0"/>
        </a:defRPr>
      </a:lvl7pPr>
      <a:lvl8pPr marL="1371600" algn="ctr" rtl="0" fontAlgn="base">
        <a:spcBef>
          <a:spcPct val="0"/>
        </a:spcBef>
        <a:spcAft>
          <a:spcPct val="0"/>
        </a:spcAft>
        <a:defRPr sz="4400" i="1">
          <a:solidFill>
            <a:schemeClr val="tx2"/>
          </a:solidFill>
          <a:latin typeface="Times New Roman" panose="02020603050405020304" pitchFamily="18" charset="0"/>
        </a:defRPr>
      </a:lvl8pPr>
      <a:lvl9pPr marL="1828800" algn="ctr" rtl="0" fontAlgn="base">
        <a:spcBef>
          <a:spcPct val="0"/>
        </a:spcBef>
        <a:spcAft>
          <a:spcPct val="0"/>
        </a:spcAft>
        <a:defRPr sz="4400"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txBox="1">
            <a:spLocks noGrp="1"/>
          </p:cNvSpPr>
          <p:nvPr>
            <p:ph type="sldNum" sz="quarter" idx="4"/>
          </p:nvPr>
        </p:nvSpPr>
        <p:spPr/>
        <p:txBody>
          <a:bodyPr/>
          <a:lstStyle/>
          <a:p>
            <a:pPr marL="0" indent="0" algn="r" eaLnBrk="1" hangingPunct="1">
              <a:spcBef>
                <a:spcPct val="0"/>
              </a:spcBef>
              <a:buNone/>
            </a:pPr>
            <a:fld id="{9A0DB2DC-4C9A-4742-B13C-FB6460FD3503}" type="slidenum">
              <a:rPr lang="zh-CN" altLang="en-US" sz="1400" b="0" dirty="0">
                <a:latin typeface="+mn-lt"/>
                <a:ea typeface="宋体" panose="02010600030101010101" pitchFamily="2" charset="-122"/>
                <a:cs typeface="+mn-cs"/>
              </a:rPr>
              <a:t>1</a:t>
            </a:fld>
            <a:endParaRPr lang="zh-CN" altLang="en-US" sz="1400" b="0" dirty="0">
              <a:latin typeface="+mn-lt"/>
              <a:ea typeface="宋体" panose="02010600030101010101" pitchFamily="2" charset="-122"/>
              <a:cs typeface="+mn-cs"/>
            </a:endParaRPr>
          </a:p>
        </p:txBody>
      </p:sp>
      <p:sp>
        <p:nvSpPr>
          <p:cNvPr id="4099" name="Rectangle 2"/>
          <p:cNvSpPr>
            <a:spLocks noGrp="1"/>
          </p:cNvSpPr>
          <p:nvPr>
            <p:ph type="ctrTitle"/>
          </p:nvPr>
        </p:nvSpPr>
        <p:spPr>
          <a:xfrm>
            <a:off x="428625" y="928688"/>
            <a:ext cx="8077200" cy="1924050"/>
          </a:xfrm>
        </p:spPr>
        <p:txBody>
          <a:bodyPr vert="horz" wrap="square" lIns="91440" tIns="45720" rIns="91440" bIns="45720" anchor="ctr" anchorCtr="0"/>
          <a:lstStyle/>
          <a:p>
            <a:pPr eaLnBrk="1" hangingPunct="1">
              <a:buClrTx/>
              <a:buSzTx/>
              <a:buFontTx/>
            </a:pPr>
            <a:r>
              <a:rPr lang="en-US" altLang="zh-CN" sz="4000" i="0" dirty="0">
                <a:solidFill>
                  <a:schemeClr val="tx1"/>
                </a:solidFill>
                <a:latin typeface="+mj-lt"/>
                <a:ea typeface="宋体" panose="02010600030101010101" pitchFamily="2" charset="-122"/>
                <a:cs typeface="+mj-cs"/>
              </a:rPr>
              <a:t>Combinatorics</a:t>
            </a:r>
            <a:br>
              <a:rPr lang="en-US" altLang="zh-CN" sz="4000" i="0" dirty="0">
                <a:solidFill>
                  <a:schemeClr val="tx1"/>
                </a:solidFill>
                <a:latin typeface="+mj-lt"/>
                <a:ea typeface="宋体" panose="02010600030101010101" pitchFamily="2" charset="-122"/>
                <a:cs typeface="+mj-cs"/>
              </a:rPr>
            </a:br>
            <a:endParaRPr lang="en-US" altLang="zh-CN" sz="3200" b="0" i="0" dirty="0">
              <a:solidFill>
                <a:schemeClr val="tx1"/>
              </a:solidFill>
              <a:latin typeface="+mj-lt"/>
              <a:ea typeface="宋体" panose="02010600030101010101" pitchFamily="2" charset="-122"/>
              <a:cs typeface="+mj-cs"/>
            </a:endParaRPr>
          </a:p>
        </p:txBody>
      </p:sp>
      <p:sp>
        <p:nvSpPr>
          <p:cNvPr id="4100" name="Rectangle 3"/>
          <p:cNvSpPr>
            <a:spLocks noGrp="1"/>
          </p:cNvSpPr>
          <p:nvPr>
            <p:ph type="subTitle" idx="1"/>
          </p:nvPr>
        </p:nvSpPr>
        <p:spPr>
          <a:xfrm>
            <a:off x="1116013" y="2565400"/>
            <a:ext cx="7489825" cy="2803525"/>
          </a:xfrm>
        </p:spPr>
        <p:txBody>
          <a:bodyPr vert="horz" wrap="square" lIns="91440" tIns="45720" rIns="91440" bIns="45720" anchor="t" anchorCtr="0"/>
          <a:lstStyle/>
          <a:p>
            <a:pPr eaLnBrk="1" hangingPunct="1">
              <a:buClrTx/>
              <a:buSzTx/>
            </a:pPr>
            <a:endParaRPr lang="en-US" altLang="zh-CN" sz="2800" dirty="0">
              <a:solidFill>
                <a:srgbClr val="FF0000"/>
              </a:solidFill>
              <a:latin typeface="+mn-lt"/>
              <a:ea typeface="宋体" panose="02010600030101010101" pitchFamily="2" charset="-122"/>
              <a:cs typeface="+mn-cs"/>
            </a:endParaRPr>
          </a:p>
          <a:p>
            <a:pPr eaLnBrk="1" hangingPunct="1">
              <a:buClrTx/>
              <a:buSzTx/>
            </a:pPr>
            <a:r>
              <a:rPr lang="en-US" altLang="zh-CN" sz="2800" dirty="0">
                <a:solidFill>
                  <a:srgbClr val="FF0000"/>
                </a:solidFill>
                <a:latin typeface="+mn-lt"/>
                <a:ea typeface="宋体" panose="02010600030101010101" pitchFamily="2" charset="-122"/>
                <a:cs typeface="+mn-cs"/>
              </a:rPr>
              <a:t>Lecturer:  Prof. Hejiao Huang (</a:t>
            </a:r>
            <a:r>
              <a:rPr lang="zh-CN" altLang="en-US" sz="2800" dirty="0">
                <a:solidFill>
                  <a:srgbClr val="FF0000"/>
                </a:solidFill>
                <a:latin typeface="+mn-lt"/>
                <a:ea typeface="宋体" panose="02010600030101010101" pitchFamily="2" charset="-122"/>
                <a:cs typeface="+mn-cs"/>
              </a:rPr>
              <a:t>黄荷姣</a:t>
            </a:r>
            <a:r>
              <a:rPr lang="en-US" altLang="zh-CN" sz="2800" dirty="0">
                <a:solidFill>
                  <a:srgbClr val="FF0000"/>
                </a:solidFill>
                <a:latin typeface="+mn-lt"/>
                <a:ea typeface="宋体" panose="02010600030101010101" pitchFamily="2" charset="-122"/>
                <a:cs typeface="+mn-cs"/>
              </a:rPr>
              <a:t>)</a:t>
            </a:r>
          </a:p>
          <a:p>
            <a:pPr algn="l" eaLnBrk="1" hangingPunct="1">
              <a:buClrTx/>
              <a:buSzTx/>
            </a:pPr>
            <a:r>
              <a:rPr lang="en-US" altLang="zh-CN" sz="2800" dirty="0">
                <a:latin typeface="+mn-lt"/>
                <a:ea typeface="宋体" panose="02010600030101010101" pitchFamily="2" charset="-122"/>
                <a:cs typeface="+mn-cs"/>
              </a:rPr>
              <a:t>         Tutors: </a:t>
            </a:r>
            <a:r>
              <a:rPr lang="en-US" altLang="zh-CN" sz="2800" dirty="0">
                <a:ea typeface="宋体" panose="02010600030101010101" pitchFamily="2" charset="-122"/>
              </a:rPr>
              <a:t>Mr. </a:t>
            </a:r>
            <a:r>
              <a:rPr lang="en-US" altLang="zh-CN" sz="2800" dirty="0" err="1">
                <a:ea typeface="宋体" panose="02010600030101010101" pitchFamily="2" charset="-122"/>
              </a:rPr>
              <a:t>Xinyuan</a:t>
            </a:r>
            <a:r>
              <a:rPr lang="en-US" altLang="zh-CN" sz="2800" dirty="0">
                <a:ea typeface="宋体" panose="02010600030101010101" pitchFamily="2" charset="-122"/>
              </a:rPr>
              <a:t> </a:t>
            </a:r>
            <a:r>
              <a:rPr lang="en-US" altLang="zh-CN" sz="2800" dirty="0" smtClean="0">
                <a:ea typeface="宋体" panose="02010600030101010101" pitchFamily="2" charset="-122"/>
              </a:rPr>
              <a:t>Wang (</a:t>
            </a:r>
            <a:r>
              <a:rPr lang="zh-CN" altLang="en-US" sz="2800" dirty="0">
                <a:ea typeface="宋体" panose="02010600030101010101" pitchFamily="2" charset="-122"/>
              </a:rPr>
              <a:t>王欣</a:t>
            </a:r>
            <a:r>
              <a:rPr lang="zh-CN" altLang="en-US" sz="2800" dirty="0" smtClean="0">
                <a:ea typeface="宋体" panose="02010600030101010101" pitchFamily="2" charset="-122"/>
              </a:rPr>
              <a:t>元）</a:t>
            </a:r>
            <a:endParaRPr lang="en-US" altLang="zh-CN" sz="2800" dirty="0">
              <a:ea typeface="宋体" panose="02010600030101010101" pitchFamily="2" charset="-122"/>
            </a:endParaRPr>
          </a:p>
          <a:p>
            <a:pPr algn="l" eaLnBrk="1" hangingPunct="1">
              <a:buClrTx/>
              <a:buSzTx/>
            </a:pPr>
            <a:r>
              <a:rPr lang="en-US" altLang="zh-CN" sz="2800" dirty="0">
                <a:ea typeface="宋体" panose="02010600030101010101" pitchFamily="2" charset="-122"/>
              </a:rPr>
              <a:t>                       Mr. </a:t>
            </a:r>
            <a:r>
              <a:rPr lang="en-US" altLang="zh-CN" sz="2800" dirty="0" err="1">
                <a:ea typeface="宋体" panose="02010600030101010101" pitchFamily="2" charset="-122"/>
              </a:rPr>
              <a:t>Wanqiang</a:t>
            </a:r>
            <a:r>
              <a:rPr lang="en-US" altLang="zh-CN" sz="2800" dirty="0">
                <a:ea typeface="宋体" panose="02010600030101010101" pitchFamily="2" charset="-122"/>
              </a:rPr>
              <a:t> Zeng </a:t>
            </a:r>
            <a:r>
              <a:rPr lang="zh-CN" altLang="en-US" sz="2800" dirty="0" smtClean="0">
                <a:ea typeface="宋体" panose="02010600030101010101" pitchFamily="2" charset="-122"/>
              </a:rPr>
              <a:t>（曾万强）</a:t>
            </a:r>
            <a:endParaRPr lang="en-US" altLang="zh-CN" sz="2800" dirty="0">
              <a:ea typeface="宋体" panose="02010600030101010101" pitchFamily="2" charset="-122"/>
            </a:endParaRPr>
          </a:p>
          <a:p>
            <a:pPr algn="l" eaLnBrk="1" hangingPunct="1">
              <a:buClrTx/>
              <a:buSzTx/>
            </a:pPr>
            <a:r>
              <a:rPr lang="en-US" altLang="zh-CN" sz="2800" dirty="0">
                <a:ea typeface="宋体" panose="02010600030101010101" pitchFamily="2" charset="-122"/>
              </a:rPr>
              <a:t>                       Mr. Yan </a:t>
            </a:r>
            <a:r>
              <a:rPr lang="en-US" altLang="zh-CN" sz="2800" dirty="0" smtClean="0">
                <a:ea typeface="宋体" panose="02010600030101010101" pitchFamily="2" charset="-122"/>
              </a:rPr>
              <a:t>Qin </a:t>
            </a:r>
            <a:r>
              <a:rPr lang="zh-CN" altLang="en-US" sz="2800" dirty="0" smtClean="0">
                <a:ea typeface="宋体" panose="02010600030101010101" pitchFamily="2" charset="-122"/>
              </a:rPr>
              <a:t>（秦琰）</a:t>
            </a:r>
            <a:endParaRPr lang="en-US" altLang="zh-CN" sz="2800" dirty="0">
              <a:latin typeface="+mn-lt"/>
              <a:ea typeface="宋体" panose="02010600030101010101" pitchFamily="2" charset="-122"/>
              <a:cs typeface="+mn-cs"/>
            </a:endParaRPr>
          </a:p>
        </p:txBody>
      </p:sp>
    </p:spTree>
    <p:extLst>
      <p:ext uri="{BB962C8B-B14F-4D97-AF65-F5344CB8AC3E}">
        <p14:creationId xmlns:p14="http://schemas.microsoft.com/office/powerpoint/2010/main" val="13317847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nchorCtr="0"/>
          <a:lstStyle/>
          <a:p>
            <a:r>
              <a:rPr lang="en-US" altLang="zh-CN" dirty="0">
                <a:solidFill>
                  <a:srgbClr val="FF0000"/>
                </a:solidFill>
                <a:ea typeface="宋体" panose="02010600030101010101" pitchFamily="2" charset="-122"/>
              </a:rPr>
              <a:t>Assignment Submission</a:t>
            </a:r>
            <a:endParaRPr lang="zh-CN" altLang="en-US" dirty="0">
              <a:solidFill>
                <a:srgbClr val="FF0000"/>
              </a:solidFill>
              <a:ea typeface="宋体" panose="02010600030101010101" pitchFamily="2" charset="-122"/>
            </a:endParaRPr>
          </a:p>
        </p:txBody>
      </p:sp>
      <p:sp>
        <p:nvSpPr>
          <p:cNvPr id="12291" name="内容占位符 2"/>
          <p:cNvSpPr>
            <a:spLocks noGrp="1"/>
          </p:cNvSpPr>
          <p:nvPr>
            <p:ph idx="1"/>
          </p:nvPr>
        </p:nvSpPr>
        <p:spPr/>
        <p:txBody>
          <a:bodyPr vert="horz" wrap="square" lIns="91440" tIns="45720" rIns="91440" bIns="45720" anchor="t" anchorCtr="0"/>
          <a:lstStyle/>
          <a:p>
            <a:r>
              <a:rPr lang="en-US" altLang="zh-CN" dirty="0">
                <a:solidFill>
                  <a:srgbClr val="0000FF"/>
                </a:solidFill>
                <a:ea typeface="宋体" panose="02010600030101010101" pitchFamily="2" charset="-122"/>
              </a:rPr>
              <a:t>Homework requirements: use the </a:t>
            </a:r>
            <a:r>
              <a:rPr lang="en-US" altLang="zh-CN" dirty="0" err="1">
                <a:solidFill>
                  <a:srgbClr val="FF0000"/>
                </a:solidFill>
                <a:ea typeface="宋体" panose="02010600030101010101" pitchFamily="2" charset="-122"/>
              </a:rPr>
              <a:t>学号_姓名</a:t>
            </a:r>
            <a:r>
              <a:rPr lang="en-US" altLang="zh-CN" dirty="0" err="1" smtClean="0">
                <a:solidFill>
                  <a:srgbClr val="FF0000"/>
                </a:solidFill>
                <a:ea typeface="宋体" panose="02010600030101010101" pitchFamily="2" charset="-122"/>
              </a:rPr>
              <a:t>_作业</a:t>
            </a:r>
            <a:r>
              <a:rPr lang="zh-CN" altLang="en-US" dirty="0" smtClean="0">
                <a:solidFill>
                  <a:srgbClr val="FF0000"/>
                </a:solidFill>
                <a:ea typeface="宋体" panose="02010600030101010101" pitchFamily="2" charset="-122"/>
              </a:rPr>
              <a:t>号</a:t>
            </a:r>
            <a:r>
              <a:rPr lang="en-US" altLang="zh-CN" dirty="0" smtClean="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to name the assignment , for example: </a:t>
            </a:r>
            <a:r>
              <a:rPr lang="en-US" altLang="zh-CN" dirty="0">
                <a:solidFill>
                  <a:srgbClr val="FF0000"/>
                </a:solidFill>
                <a:ea typeface="宋体" panose="02010600030101010101" pitchFamily="2" charset="-122"/>
              </a:rPr>
              <a:t>24S151136_张三_</a:t>
            </a:r>
            <a:r>
              <a:rPr lang="zh-CN" altLang="en-US" dirty="0" smtClean="0">
                <a:solidFill>
                  <a:srgbClr val="FF0000"/>
                </a:solidFill>
                <a:ea typeface="宋体" panose="02010600030101010101" pitchFamily="2" charset="-122"/>
              </a:rPr>
              <a:t>第一次</a:t>
            </a:r>
            <a:r>
              <a:rPr lang="en-US" altLang="zh-CN" dirty="0" err="1" smtClean="0">
                <a:solidFill>
                  <a:srgbClr val="FF0000"/>
                </a:solidFill>
                <a:ea typeface="宋体" panose="02010600030101010101" pitchFamily="2" charset="-122"/>
              </a:rPr>
              <a:t>作业</a:t>
            </a:r>
            <a:r>
              <a:rPr lang="en-US" altLang="zh-CN" dirty="0">
                <a:solidFill>
                  <a:srgbClr val="0000FF"/>
                </a:solidFill>
                <a:ea typeface="宋体" panose="02010600030101010101" pitchFamily="2" charset="-122"/>
              </a:rPr>
              <a:t>. If the formula is complex and handwritten to take pictures, it should also be placed in the document. It is recommended to submit the work in </a:t>
            </a:r>
            <a:r>
              <a:rPr lang="en-US" altLang="zh-CN" dirty="0">
                <a:solidFill>
                  <a:srgbClr val="FF0000"/>
                </a:solidFill>
                <a:ea typeface="宋体" panose="02010600030101010101" pitchFamily="2" charset="-122"/>
              </a:rPr>
              <a:t>pdf</a:t>
            </a:r>
            <a:r>
              <a:rPr lang="en-US" altLang="zh-CN" dirty="0">
                <a:solidFill>
                  <a:srgbClr val="0000FF"/>
                </a:solidFill>
                <a:ea typeface="宋体" panose="02010600030101010101" pitchFamily="2" charset="-122"/>
              </a:rPr>
              <a:t> format.</a:t>
            </a:r>
          </a:p>
        </p:txBody>
      </p:sp>
      <p:sp>
        <p:nvSpPr>
          <p:cNvPr id="12292" name="灯片编号占位符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10</a:t>
            </a:fld>
            <a:endParaRPr lang="zh-CN" altLang="en-US" sz="1400" b="0" dirty="0">
              <a:ea typeface="宋体" panose="02010600030101010101" pitchFamily="2" charset="-122"/>
            </a:endParaRPr>
          </a:p>
        </p:txBody>
      </p:sp>
    </p:spTree>
    <p:extLst>
      <p:ext uri="{BB962C8B-B14F-4D97-AF65-F5344CB8AC3E}">
        <p14:creationId xmlns:p14="http://schemas.microsoft.com/office/powerpoint/2010/main" val="200826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作业提交的相关要求</a:t>
            </a:r>
          </a:p>
        </p:txBody>
      </p:sp>
      <p:sp>
        <p:nvSpPr>
          <p:cNvPr id="3" name="内容占位符 2"/>
          <p:cNvSpPr>
            <a:spLocks noGrp="1"/>
          </p:cNvSpPr>
          <p:nvPr>
            <p:ph idx="1"/>
          </p:nvPr>
        </p:nvSpPr>
        <p:spPr/>
        <p:txBody>
          <a:bodyPr/>
          <a:lstStyle/>
          <a:p>
            <a:r>
              <a:rPr lang="zh-CN" altLang="en-US" b="0" dirty="0" smtClean="0"/>
              <a:t> </a:t>
            </a:r>
            <a:r>
              <a:rPr lang="zh-CN" altLang="en-US" sz="2800" b="0" dirty="0" smtClean="0"/>
              <a:t>作业</a:t>
            </a:r>
            <a:r>
              <a:rPr lang="zh-CN" altLang="en-US" sz="2800" b="0" dirty="0"/>
              <a:t>提交截止日期为布置作业当周的</a:t>
            </a:r>
            <a:r>
              <a:rPr lang="zh-CN" altLang="en-US" sz="2800" b="0" dirty="0" smtClean="0">
                <a:solidFill>
                  <a:srgbClr val="FF0000"/>
                </a:solidFill>
              </a:rPr>
              <a:t>下周三</a:t>
            </a:r>
            <a:r>
              <a:rPr lang="zh-CN" altLang="en-US" sz="2800" b="0" dirty="0" smtClean="0"/>
              <a:t>上课</a:t>
            </a:r>
            <a:r>
              <a:rPr lang="zh-CN" altLang="en-US" sz="2800" b="0" dirty="0"/>
              <a:t>前，逾期视为补交 </a:t>
            </a:r>
            <a:endParaRPr lang="zh-CN" altLang="en-US" sz="2800" dirty="0"/>
          </a:p>
          <a:p>
            <a:r>
              <a:rPr lang="zh-CN" altLang="en-US" sz="2800" b="0" dirty="0" smtClean="0"/>
              <a:t>作业</a:t>
            </a:r>
            <a:r>
              <a:rPr lang="zh-CN" altLang="en-US" sz="2800" b="0" dirty="0"/>
              <a:t>题目应用全英文作答，需要包括完整的解答步骤 </a:t>
            </a:r>
            <a:endParaRPr lang="zh-CN" altLang="en-US" sz="2800" dirty="0"/>
          </a:p>
          <a:p>
            <a:r>
              <a:rPr lang="zh-CN" altLang="en-US" sz="2800" b="0" dirty="0" smtClean="0"/>
              <a:t>作业</a:t>
            </a:r>
            <a:r>
              <a:rPr lang="zh-CN" altLang="en-US" sz="2800" b="0" dirty="0"/>
              <a:t>文件应提交 </a:t>
            </a:r>
            <a:r>
              <a:rPr lang="en-US" altLang="zh-CN" sz="2800" b="0" dirty="0"/>
              <a:t>pdf </a:t>
            </a:r>
            <a:r>
              <a:rPr lang="zh-CN" altLang="en-US" sz="2800" b="0" dirty="0"/>
              <a:t>格式，尽量按照规范来命名：</a:t>
            </a:r>
            <a:r>
              <a:rPr lang="zh-CN" altLang="en-US" sz="2800" b="0" dirty="0">
                <a:solidFill>
                  <a:srgbClr val="FF0000"/>
                </a:solidFill>
              </a:rPr>
              <a:t>学号</a:t>
            </a:r>
            <a:r>
              <a:rPr lang="en-US" altLang="zh-CN" sz="2800" b="0" dirty="0">
                <a:solidFill>
                  <a:srgbClr val="FF0000"/>
                </a:solidFill>
              </a:rPr>
              <a:t>_</a:t>
            </a:r>
            <a:r>
              <a:rPr lang="zh-CN" altLang="en-US" sz="2800" b="0" dirty="0">
                <a:solidFill>
                  <a:srgbClr val="FF0000"/>
                </a:solidFill>
              </a:rPr>
              <a:t>姓名</a:t>
            </a:r>
            <a:r>
              <a:rPr lang="en-US" altLang="zh-CN" sz="2800" b="0" dirty="0">
                <a:solidFill>
                  <a:srgbClr val="FF0000"/>
                </a:solidFill>
              </a:rPr>
              <a:t>_</a:t>
            </a:r>
            <a:r>
              <a:rPr lang="zh-CN" altLang="en-US" sz="2800" b="0" dirty="0">
                <a:solidFill>
                  <a:srgbClr val="FF0000"/>
                </a:solidFill>
              </a:rPr>
              <a:t>作业号</a:t>
            </a:r>
            <a:r>
              <a:rPr lang="en-US" altLang="zh-CN" sz="2800" b="0" dirty="0">
                <a:solidFill>
                  <a:srgbClr val="FF0000"/>
                </a:solidFill>
              </a:rPr>
              <a:t>.pdf</a:t>
            </a:r>
            <a:r>
              <a:rPr lang="zh-CN" altLang="en-US" sz="2800" b="0" dirty="0"/>
              <a:t>，其中作业号按次 数累加，如果一周内布置多章作业需要</a:t>
            </a:r>
            <a:r>
              <a:rPr lang="zh-CN" altLang="en-US" sz="2800" b="0" dirty="0">
                <a:solidFill>
                  <a:srgbClr val="FF0000"/>
                </a:solidFill>
              </a:rPr>
              <a:t>整理为一个文件</a:t>
            </a:r>
            <a:r>
              <a:rPr lang="zh-CN" altLang="en-US" sz="2800" b="0" dirty="0"/>
              <a:t>提交，邮件主题最好也使用相同</a:t>
            </a:r>
            <a:r>
              <a:rPr lang="zh-CN" altLang="en-US" sz="2800" b="0" dirty="0" smtClean="0"/>
              <a:t>格式 </a:t>
            </a:r>
            <a:endParaRPr lang="zh-CN" altLang="en-US" sz="2800" dirty="0"/>
          </a:p>
          <a:p>
            <a:endParaRPr lang="zh-CN" altLang="en-US" dirty="0"/>
          </a:p>
        </p:txBody>
      </p:sp>
    </p:spTree>
    <p:extLst>
      <p:ext uri="{BB962C8B-B14F-4D97-AF65-F5344CB8AC3E}">
        <p14:creationId xmlns:p14="http://schemas.microsoft.com/office/powerpoint/2010/main" val="101034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vert="horz" wrap="square" lIns="91440" tIns="45720" rIns="91440" bIns="45720" anchor="ctr" anchorCtr="0"/>
          <a:lstStyle/>
          <a:p>
            <a:r>
              <a:rPr lang="en-US" altLang="zh-CN" dirty="0">
                <a:solidFill>
                  <a:srgbClr val="FF0000"/>
                </a:solidFill>
                <a:ea typeface="宋体" panose="02010600030101010101" pitchFamily="2" charset="-122"/>
              </a:rPr>
              <a:t>Course Materials</a:t>
            </a:r>
            <a:endParaRPr lang="zh-CN" altLang="en-US" dirty="0">
              <a:solidFill>
                <a:srgbClr val="FF0000"/>
              </a:solidFill>
              <a:ea typeface="宋体" panose="02010600030101010101" pitchFamily="2" charset="-122"/>
            </a:endParaRPr>
          </a:p>
        </p:txBody>
      </p:sp>
      <p:sp>
        <p:nvSpPr>
          <p:cNvPr id="13315" name="内容占位符 2"/>
          <p:cNvSpPr>
            <a:spLocks noGrp="1"/>
          </p:cNvSpPr>
          <p:nvPr>
            <p:ph idx="1"/>
          </p:nvPr>
        </p:nvSpPr>
        <p:spPr>
          <a:xfrm>
            <a:off x="395536" y="3006824"/>
            <a:ext cx="4464496" cy="3662536"/>
          </a:xfrm>
        </p:spPr>
        <p:txBody>
          <a:bodyPr vert="horz" wrap="square" lIns="91440" tIns="45720" rIns="91440" bIns="45720" anchor="t" anchorCtr="0"/>
          <a:lstStyle/>
          <a:p>
            <a:r>
              <a:rPr lang="en-US" altLang="zh-CN" dirty="0">
                <a:ea typeface="宋体" panose="02010600030101010101" pitchFamily="2" charset="-122"/>
              </a:rPr>
              <a:t>QQ group</a:t>
            </a:r>
          </a:p>
          <a:p>
            <a:r>
              <a:rPr lang="en-US" altLang="zh-CN" dirty="0">
                <a:ea typeface="宋体" panose="02010600030101010101" pitchFamily="2" charset="-122"/>
              </a:rPr>
              <a:t>Name:  </a:t>
            </a:r>
            <a:r>
              <a:rPr lang="en-US" altLang="zh-CN" dirty="0" smtClean="0">
                <a:ea typeface="宋体" panose="02010600030101010101" pitchFamily="2" charset="-122"/>
              </a:rPr>
              <a:t>24</a:t>
            </a:r>
            <a:r>
              <a:rPr lang="zh-CN" altLang="en-US" dirty="0" smtClean="0">
                <a:ea typeface="宋体" panose="02010600030101010101" pitchFamily="2" charset="-122"/>
              </a:rPr>
              <a:t>组合</a:t>
            </a:r>
            <a:r>
              <a:rPr lang="zh-CN" altLang="en-US" dirty="0">
                <a:ea typeface="宋体" panose="02010600030101010101" pitchFamily="2" charset="-122"/>
              </a:rPr>
              <a:t>数学</a:t>
            </a:r>
            <a:endParaRPr lang="en-US" altLang="zh-CN" dirty="0">
              <a:ea typeface="宋体" panose="02010600030101010101" pitchFamily="2" charset="-122"/>
            </a:endParaRPr>
          </a:p>
          <a:p>
            <a:r>
              <a:rPr lang="en-US" altLang="zh-CN" dirty="0">
                <a:ea typeface="宋体" panose="02010600030101010101" pitchFamily="2" charset="-122"/>
              </a:rPr>
              <a:t>Number</a:t>
            </a:r>
            <a:r>
              <a:rPr lang="zh-CN" altLang="en-US" dirty="0" smtClean="0">
                <a:ea typeface="宋体" panose="02010600030101010101" pitchFamily="2" charset="-122"/>
              </a:rPr>
              <a:t>：</a:t>
            </a:r>
            <a:r>
              <a:rPr lang="en-US" altLang="zh-CN" dirty="0" smtClean="0">
                <a:ea typeface="宋体" panose="02010600030101010101" pitchFamily="2" charset="-122"/>
              </a:rPr>
              <a:t>685161321</a:t>
            </a:r>
            <a:endParaRPr lang="en-US" altLang="zh-CN" dirty="0">
              <a:solidFill>
                <a:srgbClr val="FF0000"/>
              </a:solidFill>
              <a:ea typeface="宋体" panose="02010600030101010101" pitchFamily="2" charset="-122"/>
            </a:endParaRPr>
          </a:p>
          <a:p>
            <a:endParaRPr lang="en-US" altLang="zh-CN" dirty="0">
              <a:solidFill>
                <a:srgbClr val="FF0000"/>
              </a:solidFill>
              <a:ea typeface="宋体" panose="02010600030101010101" pitchFamily="2" charset="-122"/>
            </a:endParaRPr>
          </a:p>
          <a:p>
            <a:endParaRPr lang="zh-CN" altLang="en-US" dirty="0">
              <a:ea typeface="宋体" panose="02010600030101010101" pitchFamily="2" charset="-122"/>
            </a:endParaRPr>
          </a:p>
        </p:txBody>
      </p:sp>
      <p:sp>
        <p:nvSpPr>
          <p:cNvPr id="13316" name="灯片编号占位符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12</a:t>
            </a:fld>
            <a:endParaRPr lang="zh-CN" altLang="en-US" sz="1400" b="0" dirty="0">
              <a:ea typeface="宋体" panose="02010600030101010101" pitchFamily="2" charset="-122"/>
            </a:endParaRPr>
          </a:p>
        </p:txBody>
      </p:sp>
      <p:sp>
        <p:nvSpPr>
          <p:cNvPr id="7" name="内容占位符 2"/>
          <p:cNvSpPr txBox="1">
            <a:spLocks/>
          </p:cNvSpPr>
          <p:nvPr/>
        </p:nvSpPr>
        <p:spPr>
          <a:xfrm>
            <a:off x="4888100" y="2348880"/>
            <a:ext cx="3942244" cy="37992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zh-CN" altLang="en-US" sz="2400" kern="0" dirty="0" smtClean="0">
                <a:solidFill>
                  <a:srgbClr val="FF0000"/>
                </a:solidFill>
                <a:latin typeface="黑体" panose="02010609060101010101" pitchFamily="49" charset="-122"/>
                <a:ea typeface="黑体" panose="02010609060101010101" pitchFamily="49" charset="-122"/>
              </a:rPr>
              <a:t>   扫一扫加入课程群</a:t>
            </a:r>
            <a:endParaRPr lang="en-US" altLang="zh-CN" sz="2400" kern="0" dirty="0" smtClean="0">
              <a:solidFill>
                <a:srgbClr val="FF0000"/>
              </a:solidFill>
              <a:latin typeface="黑体" panose="02010609060101010101" pitchFamily="49" charset="-122"/>
              <a:ea typeface="黑体" panose="02010609060101010101" pitchFamily="49" charset="-122"/>
            </a:endParaRPr>
          </a:p>
          <a:p>
            <a:endParaRPr lang="zh-CN" altLang="en-US" kern="0" dirty="0">
              <a:ea typeface="宋体" panose="02010600030101010101"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4128" y="2852936"/>
            <a:ext cx="1999856" cy="35570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13</a:t>
            </a:fld>
            <a:endParaRPr lang="zh-CN" altLang="en-US" sz="1400" b="0" dirty="0">
              <a:ea typeface="宋体" panose="02010600030101010101" pitchFamily="2" charset="-122"/>
            </a:endParaRPr>
          </a:p>
        </p:txBody>
      </p:sp>
      <p:sp>
        <p:nvSpPr>
          <p:cNvPr id="14339" name="Rectangle 2"/>
          <p:cNvSpPr>
            <a:spLocks noGrp="1"/>
          </p:cNvSpPr>
          <p:nvPr>
            <p:ph type="title"/>
          </p:nvPr>
        </p:nvSpPr>
        <p:spPr>
          <a:xfrm>
            <a:off x="685800" y="609600"/>
            <a:ext cx="7772400" cy="947738"/>
          </a:xfrm>
        </p:spPr>
        <p:txBody>
          <a:bodyPr vert="horz" wrap="square" lIns="91440" tIns="45720" rIns="91440" bIns="45720" anchor="ctr" anchorCtr="0"/>
          <a:lstStyle/>
          <a:p>
            <a:pPr eaLnBrk="1" hangingPunct="1"/>
            <a:r>
              <a:rPr lang="en-US" altLang="zh-CN" sz="4000" b="1" dirty="0">
                <a:ea typeface="宋体" panose="02010600030101010101" pitchFamily="2" charset="-122"/>
              </a:rPr>
              <a:t>Summary</a:t>
            </a:r>
          </a:p>
        </p:txBody>
      </p:sp>
      <p:sp>
        <p:nvSpPr>
          <p:cNvPr id="14340" name="Rectangle 3"/>
          <p:cNvSpPr>
            <a:spLocks noGrp="1"/>
          </p:cNvSpPr>
          <p:nvPr>
            <p:ph idx="1"/>
          </p:nvPr>
        </p:nvSpPr>
        <p:spPr>
          <a:xfrm>
            <a:off x="611188" y="1628775"/>
            <a:ext cx="7772400" cy="4114800"/>
          </a:xfrm>
        </p:spPr>
        <p:txBody>
          <a:bodyPr vert="horz" wrap="square" lIns="91440" tIns="45720" rIns="91440" bIns="45720" anchor="t" anchorCtr="0"/>
          <a:lstStyle/>
          <a:p>
            <a:pPr eaLnBrk="1" hangingPunct="1">
              <a:lnSpc>
                <a:spcPct val="80000"/>
              </a:lnSpc>
            </a:pPr>
            <a:r>
              <a:rPr lang="en-US" altLang="zh-CN" sz="2400" dirty="0">
                <a:ea typeface="宋体" panose="02010600030101010101" pitchFamily="2" charset="-122"/>
              </a:rPr>
              <a:t>What is Combinatorics</a:t>
            </a:r>
          </a:p>
          <a:p>
            <a:pPr eaLnBrk="1" hangingPunct="1">
              <a:lnSpc>
                <a:spcPct val="80000"/>
              </a:lnSpc>
            </a:pPr>
            <a:r>
              <a:rPr lang="en-US" altLang="zh-CN" sz="2400" dirty="0">
                <a:ea typeface="宋体" panose="02010600030101010101" pitchFamily="2" charset="-122"/>
              </a:rPr>
              <a:t>The Application Areas of Combinatorics</a:t>
            </a:r>
          </a:p>
          <a:p>
            <a:pPr eaLnBrk="1" hangingPunct="1">
              <a:lnSpc>
                <a:spcPct val="80000"/>
              </a:lnSpc>
            </a:pPr>
            <a:r>
              <a:rPr lang="en-US" altLang="zh-CN" sz="2400" dirty="0">
                <a:ea typeface="宋体" panose="02010600030101010101" pitchFamily="2" charset="-122"/>
              </a:rPr>
              <a:t>Application Examples</a:t>
            </a:r>
          </a:p>
          <a:p>
            <a:pPr lvl="1" eaLnBrk="1" hangingPunct="1">
              <a:lnSpc>
                <a:spcPct val="80000"/>
              </a:lnSpc>
            </a:pPr>
            <a:r>
              <a:rPr lang="en-US" altLang="zh-CN" sz="2000" dirty="0">
                <a:ea typeface="宋体" panose="02010600030101010101" pitchFamily="2" charset="-122"/>
              </a:rPr>
              <a:t>Perfect Covers of Chessboards</a:t>
            </a:r>
          </a:p>
          <a:p>
            <a:pPr lvl="1" eaLnBrk="1" hangingPunct="1">
              <a:lnSpc>
                <a:spcPct val="80000"/>
              </a:lnSpc>
            </a:pPr>
            <a:r>
              <a:rPr lang="en-US" altLang="zh-CN" sz="2000" dirty="0">
                <a:ea typeface="宋体" panose="02010600030101010101" pitchFamily="2" charset="-122"/>
              </a:rPr>
              <a:t>Magic Squares</a:t>
            </a:r>
          </a:p>
          <a:p>
            <a:pPr lvl="1" eaLnBrk="1" hangingPunct="1">
              <a:lnSpc>
                <a:spcPct val="80000"/>
              </a:lnSpc>
            </a:pPr>
            <a:r>
              <a:rPr lang="en-US" altLang="zh-CN" sz="2000" dirty="0">
                <a:ea typeface="宋体" panose="02010600030101010101" pitchFamily="2" charset="-122"/>
              </a:rPr>
              <a:t>The four-Color Problem</a:t>
            </a:r>
          </a:p>
          <a:p>
            <a:pPr lvl="1" eaLnBrk="1" hangingPunct="1">
              <a:lnSpc>
                <a:spcPct val="80000"/>
              </a:lnSpc>
            </a:pPr>
            <a:r>
              <a:rPr lang="en-US" altLang="zh-CN" sz="2000" dirty="0">
                <a:ea typeface="宋体" panose="02010600030101010101" pitchFamily="2" charset="-122"/>
              </a:rPr>
              <a:t>The problem of the 36 Officers</a:t>
            </a:r>
          </a:p>
          <a:p>
            <a:pPr lvl="1" eaLnBrk="1" hangingPunct="1">
              <a:lnSpc>
                <a:spcPct val="80000"/>
              </a:lnSpc>
            </a:pPr>
            <a:r>
              <a:rPr lang="en-US" altLang="zh-CN" sz="2000" dirty="0">
                <a:ea typeface="宋体" panose="02010600030101010101" pitchFamily="2" charset="-122"/>
              </a:rPr>
              <a:t>Shortest Route Problem</a:t>
            </a:r>
          </a:p>
          <a:p>
            <a:pPr lvl="1" eaLnBrk="1" hangingPunct="1">
              <a:lnSpc>
                <a:spcPct val="80000"/>
              </a:lnSpc>
            </a:pPr>
            <a:r>
              <a:rPr lang="en-US" altLang="zh-CN" sz="2000" dirty="0">
                <a:ea typeface="宋体" panose="02010600030101010101" pitchFamily="2" charset="-122"/>
              </a:rPr>
              <a:t>The pigeonhole principle</a:t>
            </a:r>
          </a:p>
          <a:p>
            <a:pPr lvl="1" eaLnBrk="1" hangingPunct="1">
              <a:lnSpc>
                <a:spcPct val="80000"/>
              </a:lnSpc>
            </a:pPr>
            <a:r>
              <a:rPr lang="en-US" altLang="zh-CN" sz="2000" dirty="0">
                <a:ea typeface="宋体" panose="02010600030101010101" pitchFamily="2" charset="-122"/>
              </a:rPr>
              <a:t>Permutations and Combinations</a:t>
            </a:r>
          </a:p>
          <a:p>
            <a:pPr lvl="1" eaLnBrk="1" hangingPunct="1">
              <a:lnSpc>
                <a:spcPct val="80000"/>
              </a:lnSpc>
            </a:pPr>
            <a:r>
              <a:rPr lang="en-US" altLang="zh-CN" sz="2000" dirty="0">
                <a:ea typeface="宋体" panose="02010600030101010101" pitchFamily="2" charset="-122"/>
              </a:rPr>
              <a:t>IP Address Example</a:t>
            </a:r>
          </a:p>
          <a:p>
            <a:pPr eaLnBrk="1" hangingPunct="1">
              <a:lnSpc>
                <a:spcPct val="80000"/>
              </a:lnSpc>
            </a:pPr>
            <a:r>
              <a:rPr lang="en-US" altLang="zh-CN" sz="2400" dirty="0">
                <a:ea typeface="宋体" panose="02010600030101010101" pitchFamily="2" charset="-122"/>
              </a:rPr>
              <a:t>Conclusion</a:t>
            </a:r>
          </a:p>
          <a:p>
            <a:pPr eaLnBrk="1" hangingPunct="1">
              <a:lnSpc>
                <a:spcPct val="80000"/>
              </a:lnSpc>
            </a:pPr>
            <a:endParaRPr lang="en-US" altLang="zh-CN" sz="24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14</a:t>
            </a:fld>
            <a:endParaRPr lang="zh-CN" altLang="en-US" sz="1400" b="0" dirty="0">
              <a:ea typeface="宋体" panose="02010600030101010101" pitchFamily="2" charset="-122"/>
            </a:endParaRPr>
          </a:p>
        </p:txBody>
      </p:sp>
      <p:sp>
        <p:nvSpPr>
          <p:cNvPr id="15363"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What is Combinatorics</a:t>
            </a:r>
            <a:endParaRPr lang="zh-CN" altLang="en-US" sz="4000" b="1" dirty="0">
              <a:solidFill>
                <a:schemeClr val="tx1"/>
              </a:solidFill>
              <a:ea typeface="宋体" panose="02010600030101010101" pitchFamily="2" charset="-122"/>
            </a:endParaRPr>
          </a:p>
        </p:txBody>
      </p:sp>
      <p:sp>
        <p:nvSpPr>
          <p:cNvPr id="15364" name="Rectangle 3"/>
          <p:cNvSpPr>
            <a:spLocks noGrp="1"/>
          </p:cNvSpPr>
          <p:nvPr>
            <p:ph idx="1"/>
          </p:nvPr>
        </p:nvSpPr>
        <p:spPr/>
        <p:txBody>
          <a:bodyPr vert="horz" wrap="square" lIns="91440" tIns="45720" rIns="91440" bIns="45720" anchor="t" anchorCtr="0"/>
          <a:lstStyle/>
          <a:p>
            <a:pPr eaLnBrk="1" hangingPunct="1">
              <a:buNone/>
            </a:pPr>
            <a:r>
              <a:rPr lang="en-US" altLang="zh-CN" dirty="0">
                <a:ea typeface="宋体" panose="02010600030101010101" pitchFamily="2" charset="-122"/>
              </a:rPr>
              <a:t>Combinatorics is concerned with the </a:t>
            </a:r>
            <a:r>
              <a:rPr lang="en-US" altLang="zh-CN" dirty="0">
                <a:solidFill>
                  <a:srgbClr val="FF0000"/>
                </a:solidFill>
                <a:ea typeface="宋体" panose="02010600030101010101" pitchFamily="2" charset="-122"/>
              </a:rPr>
              <a:t>existence, enumeration, analysis, and optimization</a:t>
            </a:r>
            <a:r>
              <a:rPr lang="en-US" altLang="zh-CN" dirty="0">
                <a:ea typeface="宋体" panose="02010600030101010101" pitchFamily="2" charset="-122"/>
              </a:rPr>
              <a:t> of </a:t>
            </a:r>
            <a:r>
              <a:rPr lang="en-US" altLang="zh-CN" dirty="0">
                <a:solidFill>
                  <a:srgbClr val="0000FF"/>
                </a:solidFill>
                <a:ea typeface="宋体" panose="02010600030101010101" pitchFamily="2" charset="-122"/>
              </a:rPr>
              <a:t>discrete structure</a:t>
            </a:r>
            <a:r>
              <a:rPr lang="en-US" altLang="zh-CN" dirty="0">
                <a:ea typeface="宋体" panose="02010600030101010101"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15</a:t>
            </a:fld>
            <a:endParaRPr lang="zh-CN" altLang="en-US" sz="1400" b="0" dirty="0">
              <a:ea typeface="宋体" panose="02010600030101010101" pitchFamily="2" charset="-122"/>
            </a:endParaRPr>
          </a:p>
        </p:txBody>
      </p:sp>
      <p:sp>
        <p:nvSpPr>
          <p:cNvPr id="16387"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Existence of the Arrangement</a:t>
            </a:r>
          </a:p>
        </p:txBody>
      </p:sp>
      <p:sp>
        <p:nvSpPr>
          <p:cNvPr id="16388" name="Rectangle 3"/>
          <p:cNvSpPr>
            <a:spLocks noGrp="1"/>
          </p:cNvSpPr>
          <p:nvPr>
            <p:ph idx="1"/>
          </p:nvPr>
        </p:nvSpPr>
        <p:spPr>
          <a:xfrm>
            <a:off x="611188" y="1844675"/>
            <a:ext cx="7772400" cy="4114800"/>
          </a:xfrm>
        </p:spPr>
        <p:txBody>
          <a:bodyPr vert="horz" wrap="square" lIns="91440" tIns="45720" rIns="91440" bIns="45720" anchor="t" anchorCtr="0"/>
          <a:lstStyle/>
          <a:p>
            <a:pPr marL="609600" indent="-609600" eaLnBrk="1" hangingPunct="1">
              <a:buNone/>
            </a:pPr>
            <a:endParaRPr lang="en-US" altLang="zh-CN" sz="3600" dirty="0">
              <a:solidFill>
                <a:srgbClr val="FF0000"/>
              </a:solidFill>
              <a:ea typeface="宋体" panose="02010600030101010101" pitchFamily="2" charset="-122"/>
            </a:endParaRPr>
          </a:p>
          <a:p>
            <a:pPr marL="609600" indent="-609600" eaLnBrk="1" hangingPunct="1">
              <a:buNone/>
            </a:pPr>
            <a:r>
              <a:rPr lang="en-US" altLang="zh-CN" sz="2800" dirty="0">
                <a:ea typeface="宋体" panose="02010600030101010101" pitchFamily="2" charset="-122"/>
              </a:rPr>
              <a:t>    </a:t>
            </a:r>
            <a:r>
              <a:rPr lang="en-US" altLang="zh-CN" dirty="0">
                <a:ea typeface="宋体" panose="02010600030101010101" pitchFamily="2" charset="-122"/>
              </a:rPr>
              <a:t>A set of objects are arranged such that certain requirements are satisfied.</a:t>
            </a:r>
            <a:r>
              <a:rPr lang="en-US" altLang="zh-CN" sz="2800" dirty="0">
                <a:ea typeface="宋体" panose="02010600030101010101" pitchFamily="2" charset="-122"/>
              </a:rPr>
              <a:t> </a:t>
            </a:r>
          </a:p>
          <a:p>
            <a:pPr marL="609600" indent="-609600" eaLnBrk="1" hangingPunct="1">
              <a:buFontTx/>
              <a:buChar char="-"/>
            </a:pPr>
            <a:r>
              <a:rPr lang="en-US" altLang="zh-CN" sz="2800" b="0" dirty="0">
                <a:solidFill>
                  <a:srgbClr val="0000FF"/>
                </a:solidFill>
                <a:ea typeface="宋体" panose="02010600030101010101" pitchFamily="2" charset="-122"/>
              </a:rPr>
              <a:t>Is the arrangement always possible?</a:t>
            </a:r>
          </a:p>
          <a:p>
            <a:pPr marL="609600" indent="-609600" eaLnBrk="1" hangingPunct="1">
              <a:buFontTx/>
              <a:buChar char="-"/>
            </a:pPr>
            <a:r>
              <a:rPr lang="en-US" altLang="zh-CN" sz="2800" b="0" dirty="0">
                <a:solidFill>
                  <a:srgbClr val="0000FF"/>
                </a:solidFill>
                <a:ea typeface="宋体" panose="02010600030101010101" pitchFamily="2" charset="-122"/>
              </a:rPr>
              <a:t>If the answer is “no”, what are the additional conditions?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16</a:t>
            </a:fld>
            <a:endParaRPr lang="zh-CN" altLang="en-US" sz="1400" b="0" dirty="0">
              <a:ea typeface="宋体" panose="02010600030101010101" pitchFamily="2" charset="-122"/>
            </a:endParaRPr>
          </a:p>
        </p:txBody>
      </p:sp>
      <p:sp>
        <p:nvSpPr>
          <p:cNvPr id="17411" name="Rectangle 4"/>
          <p:cNvSpPr/>
          <p:nvPr/>
        </p:nvSpPr>
        <p:spPr>
          <a:xfrm>
            <a:off x="838200" y="762000"/>
            <a:ext cx="77724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r>
              <a:rPr lang="en-US" altLang="zh-CN" sz="4000" i="1" dirty="0">
                <a:ea typeface="宋体" panose="02010600030101010101" pitchFamily="2" charset="-122"/>
              </a:rPr>
              <a:t>Enumeration or Classification of the Arrangement</a:t>
            </a:r>
            <a:endParaRPr lang="en-US" altLang="zh-CN" sz="4800" b="0" i="1" dirty="0">
              <a:solidFill>
                <a:schemeClr val="tx2"/>
              </a:solidFill>
              <a:ea typeface="宋体" panose="02010600030101010101" pitchFamily="2" charset="-122"/>
            </a:endParaRPr>
          </a:p>
        </p:txBody>
      </p:sp>
      <p:sp>
        <p:nvSpPr>
          <p:cNvPr id="17412" name="Rectangle 5"/>
          <p:cNvSpPr/>
          <p:nvPr/>
        </p:nvSpPr>
        <p:spPr>
          <a:xfrm>
            <a:off x="838200" y="2492375"/>
            <a:ext cx="7620000" cy="3756025"/>
          </a:xfrm>
          <a:prstGeom prst="rect">
            <a:avLst/>
          </a:prstGeom>
          <a:noFill/>
          <a:ln w="9525">
            <a:noFill/>
          </a:ln>
        </p:spPr>
        <p:txBody>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eaLnBrk="1" hangingPunct="1">
              <a:buNone/>
            </a:pPr>
            <a:r>
              <a:rPr lang="en-US" altLang="zh-CN" dirty="0">
                <a:ea typeface="宋体" panose="02010600030101010101" pitchFamily="2" charset="-122"/>
              </a:rPr>
              <a:t>A specified arrangement is possible and there are several ways of achieving it. </a:t>
            </a:r>
            <a:endParaRPr lang="en-US" altLang="zh-CN" dirty="0">
              <a:solidFill>
                <a:srgbClr val="0000FF"/>
              </a:solidFill>
              <a:ea typeface="宋体" panose="02010600030101010101" pitchFamily="2" charset="-122"/>
            </a:endParaRPr>
          </a:p>
          <a:p>
            <a:pPr marL="342900" lvl="0" indent="-342900" eaLnBrk="1" hangingPunct="1">
              <a:buChar char="-"/>
            </a:pPr>
            <a:r>
              <a:rPr lang="en-US" altLang="zh-CN" sz="2800" dirty="0">
                <a:solidFill>
                  <a:srgbClr val="0000FF"/>
                </a:solidFill>
                <a:ea typeface="宋体" panose="02010600030101010101" pitchFamily="2" charset="-122"/>
              </a:rPr>
              <a:t>Count their number</a:t>
            </a:r>
          </a:p>
          <a:p>
            <a:pPr marL="342900" lvl="0" indent="-342900" eaLnBrk="1" hangingPunct="1">
              <a:buChar char="-"/>
            </a:pPr>
            <a:r>
              <a:rPr lang="en-US" altLang="zh-CN" sz="2800" dirty="0">
                <a:solidFill>
                  <a:srgbClr val="0000FF"/>
                </a:solidFill>
                <a:ea typeface="宋体" panose="02010600030101010101" pitchFamily="2" charset="-122"/>
              </a:rPr>
              <a:t>Classify them into types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17</a:t>
            </a:fld>
            <a:endParaRPr lang="zh-CN" altLang="en-US" sz="1400" b="0" dirty="0">
              <a:ea typeface="宋体" panose="02010600030101010101" pitchFamily="2" charset="-122"/>
            </a:endParaRPr>
          </a:p>
        </p:txBody>
      </p:sp>
      <p:sp>
        <p:nvSpPr>
          <p:cNvPr id="18435"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Study of a Known Arrangement</a:t>
            </a:r>
          </a:p>
        </p:txBody>
      </p:sp>
      <p:sp>
        <p:nvSpPr>
          <p:cNvPr id="18436" name="Rectangle 3"/>
          <p:cNvSpPr>
            <a:spLocks noGrp="1"/>
          </p:cNvSpPr>
          <p:nvPr>
            <p:ph idx="1"/>
          </p:nvPr>
        </p:nvSpPr>
        <p:spPr/>
        <p:txBody>
          <a:bodyPr vert="horz" wrap="square" lIns="91440" tIns="45720" rIns="91440" bIns="45720" anchor="t" anchorCtr="0"/>
          <a:lstStyle/>
          <a:p>
            <a:pPr eaLnBrk="1" hangingPunct="1">
              <a:buNone/>
            </a:pPr>
            <a:r>
              <a:rPr lang="en-US" altLang="zh-CN" dirty="0">
                <a:ea typeface="宋体" panose="02010600030101010101" pitchFamily="2" charset="-122"/>
              </a:rPr>
              <a:t>After an arrangement satisfying certain requirements has been constructed</a:t>
            </a:r>
            <a:r>
              <a:rPr lang="en-US" altLang="zh-CN" sz="3600" dirty="0">
                <a:ea typeface="宋体" panose="02010600030101010101" pitchFamily="2" charset="-122"/>
              </a:rPr>
              <a:t> </a:t>
            </a:r>
            <a:endParaRPr lang="en-US" altLang="zh-CN" dirty="0">
              <a:solidFill>
                <a:srgbClr val="0000FF"/>
              </a:solidFill>
              <a:ea typeface="宋体" panose="02010600030101010101" pitchFamily="2" charset="-122"/>
            </a:endParaRPr>
          </a:p>
          <a:p>
            <a:pPr eaLnBrk="1" hangingPunct="1">
              <a:buFontTx/>
              <a:buChar char="-"/>
            </a:pPr>
            <a:r>
              <a:rPr lang="en-US" altLang="zh-CN" dirty="0">
                <a:solidFill>
                  <a:srgbClr val="0000FF"/>
                </a:solidFill>
                <a:ea typeface="宋体" panose="02010600030101010101" pitchFamily="2" charset="-122"/>
              </a:rPr>
              <a:t>Investigate the properties and structures</a:t>
            </a:r>
          </a:p>
          <a:p>
            <a:pPr eaLnBrk="1" hangingPunct="1">
              <a:buFontTx/>
              <a:buChar char="-"/>
            </a:pPr>
            <a:r>
              <a:rPr lang="en-US" altLang="zh-CN" dirty="0">
                <a:solidFill>
                  <a:srgbClr val="0000FF"/>
                </a:solidFill>
                <a:ea typeface="宋体" panose="02010600030101010101" pitchFamily="2" charset="-122"/>
              </a:rPr>
              <a:t>Whether the structure has implications for the classification problem</a:t>
            </a:r>
          </a:p>
          <a:p>
            <a:pPr eaLnBrk="1" hangingPunct="1">
              <a:buFontTx/>
              <a:buChar char="-"/>
            </a:pPr>
            <a:r>
              <a:rPr lang="en-US" altLang="zh-CN" dirty="0">
                <a:solidFill>
                  <a:srgbClr val="0000FF"/>
                </a:solidFill>
                <a:ea typeface="宋体" panose="02010600030101010101" pitchFamily="2" charset="-122"/>
              </a:rPr>
              <a:t>Whether it has potential applications?</a:t>
            </a:r>
            <a:endParaRPr lang="en-US" altLang="zh-CN"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18</a:t>
            </a:fld>
            <a:endParaRPr lang="zh-CN" altLang="en-US" sz="1400" b="0" dirty="0">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Construction of an Optimal Arrangement</a:t>
            </a:r>
          </a:p>
        </p:txBody>
      </p:sp>
      <p:sp>
        <p:nvSpPr>
          <p:cNvPr id="19460" name="Rectangle 3"/>
          <p:cNvSpPr>
            <a:spLocks noGrp="1"/>
          </p:cNvSpPr>
          <p:nvPr>
            <p:ph idx="1"/>
          </p:nvPr>
        </p:nvSpPr>
        <p:spPr/>
        <p:txBody>
          <a:bodyPr vert="horz" wrap="square" lIns="91440" tIns="45720" rIns="91440" bIns="45720" anchor="t" anchorCtr="0"/>
          <a:lstStyle/>
          <a:p>
            <a:pPr eaLnBrk="1" hangingPunct="1">
              <a:buNone/>
            </a:pPr>
            <a:endParaRPr lang="en-US" altLang="zh-CN" sz="3600" dirty="0">
              <a:solidFill>
                <a:srgbClr val="FF0000"/>
              </a:solidFill>
              <a:ea typeface="宋体" panose="02010600030101010101" pitchFamily="2" charset="-122"/>
            </a:endParaRPr>
          </a:p>
          <a:p>
            <a:pPr eaLnBrk="1" hangingPunct="1">
              <a:buNone/>
            </a:pPr>
            <a:r>
              <a:rPr lang="en-US" altLang="zh-CN" b="0" dirty="0">
                <a:ea typeface="宋体" panose="02010600030101010101" pitchFamily="2" charset="-122"/>
              </a:rPr>
              <a:t>More than one arrangement is possible.</a:t>
            </a:r>
          </a:p>
          <a:p>
            <a:pPr eaLnBrk="1" hangingPunct="1">
              <a:buFontTx/>
              <a:buChar char="-"/>
            </a:pPr>
            <a:r>
              <a:rPr lang="en-US" altLang="zh-CN" sz="2800" b="0" dirty="0">
                <a:solidFill>
                  <a:srgbClr val="0000FF"/>
                </a:solidFill>
                <a:ea typeface="宋体" panose="02010600030101010101" pitchFamily="2" charset="-122"/>
              </a:rPr>
              <a:t>Find a best or optimal arrangement in some prescribed sense. </a:t>
            </a:r>
          </a:p>
          <a:p>
            <a:pPr eaLnBrk="1" hangingPunct="1">
              <a:buNone/>
            </a:pPr>
            <a:endParaRPr lang="en-US" altLang="zh-CN" sz="2800" b="0" dirty="0">
              <a:solidFill>
                <a:srgbClr val="0000FF"/>
              </a:solidFill>
              <a:ea typeface="宋体" panose="02010600030101010101" pitchFamily="2" charset="-122"/>
            </a:endParaRPr>
          </a:p>
          <a:p>
            <a:pPr eaLnBrk="1" hangingPunct="1">
              <a:buNone/>
            </a:pPr>
            <a:endParaRPr lang="en-US" altLang="zh-CN" sz="2800" b="0" dirty="0">
              <a:solidFill>
                <a:srgbClr val="0000FF"/>
              </a:solidFill>
              <a:ea typeface="宋体" panose="02010600030101010101" pitchFamily="2" charset="-122"/>
            </a:endParaRPr>
          </a:p>
          <a:p>
            <a:pPr eaLnBrk="1" hangingPunct="1">
              <a:buNone/>
            </a:pPr>
            <a:endParaRPr lang="en-US" altLang="zh-CN" dirty="0">
              <a:solidFill>
                <a:srgbClr val="FF0000"/>
              </a:solidFill>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19</a:t>
            </a:fld>
            <a:endParaRPr lang="zh-CN" altLang="en-US" sz="1400" b="0" dirty="0">
              <a:ea typeface="宋体" panose="02010600030101010101" pitchFamily="2" charset="-122"/>
            </a:endParaRPr>
          </a:p>
        </p:txBody>
      </p:sp>
      <p:sp>
        <p:nvSpPr>
          <p:cNvPr id="20483"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The Application Areas of Combinatorics</a:t>
            </a:r>
            <a:r>
              <a:rPr lang="en-US" altLang="zh-CN" sz="3600" b="1" dirty="0">
                <a:solidFill>
                  <a:schemeClr val="tx1"/>
                </a:solidFill>
                <a:ea typeface="宋体" panose="02010600030101010101" pitchFamily="2" charset="-122"/>
              </a:rPr>
              <a:t> </a:t>
            </a:r>
          </a:p>
        </p:txBody>
      </p:sp>
      <p:sp>
        <p:nvSpPr>
          <p:cNvPr id="20484" name="Rectangle 3"/>
          <p:cNvSpPr>
            <a:spLocks noGrp="1"/>
          </p:cNvSpPr>
          <p:nvPr>
            <p:ph idx="1"/>
          </p:nvPr>
        </p:nvSpPr>
        <p:spPr>
          <a:xfrm>
            <a:off x="684213" y="2060575"/>
            <a:ext cx="7772400" cy="4419600"/>
          </a:xfrm>
        </p:spPr>
        <p:txBody>
          <a:bodyPr vert="horz" wrap="square" lIns="91440" tIns="45720" rIns="91440" bIns="45720" anchor="t" anchorCtr="0"/>
          <a:lstStyle/>
          <a:p>
            <a:pPr marL="800100" indent="-736600" eaLnBrk="1" hangingPunct="1"/>
            <a:r>
              <a:rPr lang="en-US" altLang="zh-CN" sz="3600" b="0" dirty="0">
                <a:solidFill>
                  <a:srgbClr val="0000FF"/>
                </a:solidFill>
                <a:ea typeface="宋体" panose="02010600030101010101" pitchFamily="2" charset="-122"/>
              </a:rPr>
              <a:t>Physical science</a:t>
            </a:r>
            <a:r>
              <a:rPr lang="en-US" altLang="zh-CN" sz="3600" b="0" dirty="0">
                <a:ea typeface="宋体" panose="02010600030101010101" pitchFamily="2" charset="-122"/>
              </a:rPr>
              <a:t> (</a:t>
            </a:r>
            <a:r>
              <a:rPr lang="en-US" altLang="zh-CN" b="0" dirty="0">
                <a:ea typeface="宋体" panose="02010600030101010101" pitchFamily="2" charset="-122"/>
              </a:rPr>
              <a:t>with the application of traditional mathematics</a:t>
            </a:r>
            <a:r>
              <a:rPr lang="en-US" altLang="zh-CN" sz="3600" b="0" dirty="0">
                <a:ea typeface="宋体" panose="02010600030101010101" pitchFamily="2" charset="-122"/>
              </a:rPr>
              <a:t>)</a:t>
            </a:r>
          </a:p>
          <a:p>
            <a:pPr marL="800100" indent="-736600" eaLnBrk="1" hangingPunct="1"/>
            <a:r>
              <a:rPr lang="en-US" altLang="zh-CN" sz="3600" b="0" dirty="0">
                <a:solidFill>
                  <a:srgbClr val="0000FF"/>
                </a:solidFill>
                <a:ea typeface="宋体" panose="02010600030101010101" pitchFamily="2" charset="-122"/>
              </a:rPr>
              <a:t>Social science</a:t>
            </a:r>
          </a:p>
          <a:p>
            <a:pPr marL="800100" indent="-736600" eaLnBrk="1" hangingPunct="1"/>
            <a:r>
              <a:rPr lang="en-US" altLang="zh-CN" sz="3600" b="0" dirty="0">
                <a:solidFill>
                  <a:srgbClr val="0000FF"/>
                </a:solidFill>
                <a:ea typeface="宋体" panose="02010600030101010101" pitchFamily="2" charset="-122"/>
              </a:rPr>
              <a:t>Biological sciences</a:t>
            </a:r>
          </a:p>
          <a:p>
            <a:pPr marL="800100" indent="-736600" eaLnBrk="1" hangingPunct="1"/>
            <a:r>
              <a:rPr lang="en-US" altLang="zh-CN" sz="3600" b="0" dirty="0">
                <a:solidFill>
                  <a:srgbClr val="0000FF"/>
                </a:solidFill>
                <a:ea typeface="宋体" panose="02010600030101010101" pitchFamily="2" charset="-122"/>
              </a:rPr>
              <a:t>Information theory</a:t>
            </a:r>
          </a:p>
          <a:p>
            <a:pPr marL="800100" indent="-736600" eaLnBrk="1" hangingPunct="1"/>
            <a:r>
              <a:rPr lang="en-US" altLang="zh-CN" sz="3600" b="0" dirty="0">
                <a:solidFill>
                  <a:srgbClr val="0000FF"/>
                </a:solidFill>
                <a:ea typeface="宋体" panose="02010600030101010101" pitchFamily="2" charset="-122"/>
              </a:rPr>
              <a:t>etc.</a:t>
            </a:r>
          </a:p>
          <a:p>
            <a:pPr marL="800100" indent="-736600" eaLnBrk="1" hangingPunct="1">
              <a:buNone/>
            </a:pPr>
            <a:endParaRPr lang="en-US" altLang="zh-CN" sz="3600" b="0" dirty="0">
              <a:solidFill>
                <a:srgbClr val="0000FF"/>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a:t>
            </a:fld>
            <a:endParaRPr lang="zh-CN" altLang="en-US" sz="1400" b="0" dirty="0">
              <a:ea typeface="宋体" panose="02010600030101010101" pitchFamily="2" charset="-122"/>
            </a:endParaRPr>
          </a:p>
        </p:txBody>
      </p:sp>
      <p:sp>
        <p:nvSpPr>
          <p:cNvPr id="5123" name="Rectangle 2"/>
          <p:cNvSpPr>
            <a:spLocks noGrp="1"/>
          </p:cNvSpPr>
          <p:nvPr>
            <p:ph type="title"/>
          </p:nvPr>
        </p:nvSpPr>
        <p:spPr/>
        <p:txBody>
          <a:bodyPr vert="horz" wrap="square" lIns="91440" tIns="45720" rIns="91440" bIns="45720" anchor="ctr" anchorCtr="0"/>
          <a:lstStyle/>
          <a:p>
            <a:pPr eaLnBrk="1" hangingPunct="1"/>
            <a:r>
              <a:rPr lang="en-US" altLang="zh-CN" b="1" dirty="0">
                <a:ea typeface="宋体" panose="02010600030101010101" pitchFamily="2" charset="-122"/>
              </a:rPr>
              <a:t>Reference Books</a:t>
            </a:r>
            <a:endParaRPr lang="zh-CN" altLang="en-US" b="1" dirty="0">
              <a:ea typeface="宋体" panose="02010600030101010101" pitchFamily="2" charset="-122"/>
            </a:endParaRPr>
          </a:p>
        </p:txBody>
      </p:sp>
      <p:sp>
        <p:nvSpPr>
          <p:cNvPr id="119812" name="Text Box 4"/>
          <p:cNvSpPr>
            <a:spLocks noGrp="1"/>
          </p:cNvSpPr>
          <p:nvPr>
            <p:ph idx="1"/>
          </p:nvPr>
        </p:nvSpPr>
        <p:spPr/>
        <p:txBody>
          <a:bodyPr vert="horz" wrap="square" lIns="91440" tIns="45720" rIns="91440" bIns="45720" anchor="t" anchorCtr="0"/>
          <a:lstStyle/>
          <a:p>
            <a:pPr marL="457200" indent="-457200" eaLnBrk="1" hangingPunct="1">
              <a:buNone/>
            </a:pPr>
            <a:endParaRPr lang="en-US" altLang="zh-CN" b="0" dirty="0">
              <a:ea typeface="宋体" panose="02010600030101010101" pitchFamily="2" charset="-122"/>
            </a:endParaRPr>
          </a:p>
          <a:p>
            <a:pPr marL="457200" indent="-457200" eaLnBrk="1" hangingPunct="1"/>
            <a:r>
              <a:rPr lang="en-US" altLang="zh-CN" b="0" i="1" dirty="0">
                <a:solidFill>
                  <a:srgbClr val="0000FF"/>
                </a:solidFill>
                <a:ea typeface="宋体" panose="02010600030101010101" pitchFamily="2" charset="-122"/>
              </a:rPr>
              <a:t>Introductory Combinatorics</a:t>
            </a:r>
            <a:r>
              <a:rPr lang="en-US" altLang="zh-CN" b="0" dirty="0">
                <a:ea typeface="宋体" panose="02010600030101010101" pitchFamily="2" charset="-122"/>
              </a:rPr>
              <a:t>, Prentice Hall, Richard A. Brualdi, 3rd edition, 5th edition</a:t>
            </a:r>
          </a:p>
          <a:p>
            <a:pPr marL="457200" indent="-457200" eaLnBrk="1" hangingPunct="1">
              <a:buNone/>
            </a:pPr>
            <a:endParaRPr lang="en-US" altLang="zh-CN" b="0" dirty="0">
              <a:ea typeface="宋体" panose="02010600030101010101" pitchFamily="2" charset="-122"/>
            </a:endParaRPr>
          </a:p>
          <a:p>
            <a:pPr marL="457200" indent="-457200" algn="ctr">
              <a:spcBef>
                <a:spcPct val="0"/>
              </a:spcBef>
              <a:buNone/>
            </a:pPr>
            <a:endParaRPr lang="en-US" altLang="zh-CN" b="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7"/>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20</a:t>
            </a:fld>
            <a:endParaRPr lang="zh-CN" altLang="en-US" sz="1400" b="0" dirty="0">
              <a:ea typeface="宋体" panose="02010600030101010101" pitchFamily="2" charset="-122"/>
            </a:endParaRPr>
          </a:p>
        </p:txBody>
      </p:sp>
      <p:sp>
        <p:nvSpPr>
          <p:cNvPr id="21507"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Perfect Covers of Chessboards</a:t>
            </a:r>
          </a:p>
        </p:txBody>
      </p:sp>
      <p:sp>
        <p:nvSpPr>
          <p:cNvPr id="21508" name="Rectangle 3"/>
          <p:cNvSpPr>
            <a:spLocks noGrp="1"/>
          </p:cNvSpPr>
          <p:nvPr>
            <p:ph type="body" sz="half" idx="1"/>
          </p:nvPr>
        </p:nvSpPr>
        <p:spPr/>
        <p:txBody>
          <a:bodyPr vert="horz" wrap="square" lIns="91440" tIns="45720" rIns="91440" bIns="45720" anchor="t" anchorCtr="0"/>
          <a:lstStyle/>
          <a:p>
            <a:pPr eaLnBrk="1" hangingPunct="1">
              <a:buClrTx/>
              <a:buSzTx/>
              <a:buFontTx/>
              <a:buNone/>
            </a:pPr>
            <a:r>
              <a:rPr lang="en-US" altLang="zh-CN" b="0" dirty="0">
                <a:ea typeface="宋体" panose="02010600030101010101" pitchFamily="2" charset="-122"/>
              </a:rPr>
              <a:t>This problem equals to </a:t>
            </a:r>
            <a:r>
              <a:rPr lang="en-US" altLang="zh-CN" b="0" i="1" dirty="0">
                <a:solidFill>
                  <a:srgbClr val="0000FF"/>
                </a:solidFill>
                <a:ea typeface="宋体" panose="02010600030101010101" pitchFamily="2" charset="-122"/>
              </a:rPr>
              <a:t>dimer problem</a:t>
            </a:r>
            <a:r>
              <a:rPr lang="en-US" altLang="zh-CN" b="0" dirty="0">
                <a:ea typeface="宋体" panose="02010600030101010101" pitchFamily="2" charset="-122"/>
              </a:rPr>
              <a:t> in molecular physics.</a:t>
            </a:r>
          </a:p>
          <a:p>
            <a:pPr eaLnBrk="1" hangingPunct="1">
              <a:buClrTx/>
              <a:buSzTx/>
              <a:buFontTx/>
            </a:pPr>
            <a:r>
              <a:rPr lang="en-US" altLang="zh-CN" sz="2800" b="0" dirty="0">
                <a:ea typeface="宋体" panose="02010600030101010101" pitchFamily="2" charset="-122"/>
              </a:rPr>
              <a:t>Squares --- molecules</a:t>
            </a:r>
          </a:p>
          <a:p>
            <a:pPr eaLnBrk="1" hangingPunct="1">
              <a:buClrTx/>
              <a:buSzTx/>
              <a:buFontTx/>
            </a:pPr>
            <a:r>
              <a:rPr lang="en-US" altLang="zh-CN" sz="2800" b="0" dirty="0">
                <a:ea typeface="宋体" panose="02010600030101010101" pitchFamily="2" charset="-122"/>
              </a:rPr>
              <a:t>Dominoes --- dimers </a:t>
            </a:r>
            <a:r>
              <a:rPr lang="zh-CN" altLang="en-US" sz="2800" b="0" dirty="0">
                <a:ea typeface="宋体" panose="02010600030101010101" pitchFamily="2" charset="-122"/>
              </a:rPr>
              <a:t>（二聚物）</a:t>
            </a:r>
            <a:endParaRPr lang="en-US" altLang="zh-CN" sz="2800" b="0" dirty="0">
              <a:ea typeface="宋体" panose="02010600030101010101" pitchFamily="2" charset="-122"/>
            </a:endParaRPr>
          </a:p>
        </p:txBody>
      </p:sp>
      <p:graphicFrame>
        <p:nvGraphicFramePr>
          <p:cNvPr id="11365" name="Group 101"/>
          <p:cNvGraphicFramePr>
            <a:graphicFrameLocks noGrp="1"/>
          </p:cNvGraphicFramePr>
          <p:nvPr>
            <p:ph sz="quarter" idx="1"/>
          </p:nvPr>
        </p:nvGraphicFramePr>
        <p:xfrm>
          <a:off x="4648200" y="1981200"/>
          <a:ext cx="3810000" cy="4145088"/>
        </p:xfrm>
        <a:graphic>
          <a:graphicData uri="http://schemas.openxmlformats.org/drawingml/2006/table">
            <a:tbl>
              <a:tblPr/>
              <a:tblGrid>
                <a:gridCol w="476250"/>
                <a:gridCol w="476250"/>
                <a:gridCol w="476250"/>
                <a:gridCol w="476250"/>
                <a:gridCol w="476250"/>
                <a:gridCol w="476250"/>
                <a:gridCol w="476250"/>
                <a:gridCol w="476250"/>
              </a:tblGrid>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92" name="Text Box 90"/>
          <p:cNvSpPr txBox="1"/>
          <p:nvPr/>
        </p:nvSpPr>
        <p:spPr>
          <a:xfrm>
            <a:off x="900113" y="3500438"/>
            <a:ext cx="2663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endParaRPr lang="zh-CN" altLang="en-US" sz="2400" b="0" dirty="0">
              <a:ea typeface="宋体" panose="02010600030101010101" pitchFamily="2" charset="-122"/>
            </a:endParaRPr>
          </a:p>
        </p:txBody>
      </p:sp>
      <p:graphicFrame>
        <p:nvGraphicFramePr>
          <p:cNvPr id="11367" name="Group 103"/>
          <p:cNvGraphicFramePr>
            <a:graphicFrameLocks noGrp="1"/>
          </p:cNvGraphicFramePr>
          <p:nvPr>
            <p:ph sz="quarter" idx="1"/>
          </p:nvPr>
        </p:nvGraphicFramePr>
        <p:xfrm>
          <a:off x="4643438" y="1989138"/>
          <a:ext cx="936625" cy="517766"/>
        </p:xfrm>
        <a:graphic>
          <a:graphicData uri="http://schemas.openxmlformats.org/drawingml/2006/table">
            <a:tbl>
              <a:tblPr/>
              <a:tblGrid>
                <a:gridCol w="469900"/>
                <a:gridCol w="466725"/>
              </a:tblGrid>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23" marB="455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1601" name="Text Box 104"/>
          <p:cNvSpPr txBox="1"/>
          <p:nvPr/>
        </p:nvSpPr>
        <p:spPr>
          <a:xfrm>
            <a:off x="1403350" y="3860800"/>
            <a:ext cx="10810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endParaRPr lang="zh-CN" altLang="en-US" sz="2400" b="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7"/>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21</a:t>
            </a:fld>
            <a:endParaRPr lang="zh-CN" altLang="en-US" sz="1400" b="0" dirty="0">
              <a:ea typeface="宋体" panose="02010600030101010101" pitchFamily="2" charset="-122"/>
            </a:endParaRPr>
          </a:p>
        </p:txBody>
      </p:sp>
      <p:sp>
        <p:nvSpPr>
          <p:cNvPr id="21507"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Perfect Covers of Chessboards</a:t>
            </a:r>
          </a:p>
        </p:txBody>
      </p:sp>
      <p:graphicFrame>
        <p:nvGraphicFramePr>
          <p:cNvPr id="11365" name="Group 101"/>
          <p:cNvGraphicFramePr>
            <a:graphicFrameLocks noGrp="1"/>
          </p:cNvGraphicFramePr>
          <p:nvPr>
            <p:ph sz="quarter" idx="1"/>
            <p:extLst>
              <p:ext uri="{D42A27DB-BD31-4B8C-83A1-F6EECF244321}">
                <p14:modId xmlns:p14="http://schemas.microsoft.com/office/powerpoint/2010/main" val="4227019425"/>
              </p:ext>
            </p:extLst>
          </p:nvPr>
        </p:nvGraphicFramePr>
        <p:xfrm>
          <a:off x="4648200" y="1981200"/>
          <a:ext cx="3810000" cy="4145088"/>
        </p:xfrm>
        <a:graphic>
          <a:graphicData uri="http://schemas.openxmlformats.org/drawingml/2006/table">
            <a:tbl>
              <a:tblPr/>
              <a:tblGrid>
                <a:gridCol w="476250"/>
                <a:gridCol w="476250"/>
                <a:gridCol w="476250"/>
                <a:gridCol w="476250"/>
                <a:gridCol w="476250"/>
                <a:gridCol w="476250"/>
                <a:gridCol w="476250"/>
                <a:gridCol w="476250"/>
              </a:tblGrid>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2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bl>
          </a:graphicData>
        </a:graphic>
      </p:graphicFrame>
      <p:sp>
        <p:nvSpPr>
          <p:cNvPr id="21592" name="Text Box 90"/>
          <p:cNvSpPr txBox="1"/>
          <p:nvPr/>
        </p:nvSpPr>
        <p:spPr>
          <a:xfrm>
            <a:off x="900113" y="3500438"/>
            <a:ext cx="2663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endParaRPr lang="zh-CN" altLang="en-US" sz="2400" b="0" dirty="0">
              <a:ea typeface="宋体" panose="02010600030101010101" pitchFamily="2" charset="-122"/>
            </a:endParaRPr>
          </a:p>
        </p:txBody>
      </p:sp>
      <p:sp>
        <p:nvSpPr>
          <p:cNvPr id="21601" name="Text Box 104"/>
          <p:cNvSpPr txBox="1"/>
          <p:nvPr/>
        </p:nvSpPr>
        <p:spPr>
          <a:xfrm>
            <a:off x="1403350" y="3860800"/>
            <a:ext cx="10810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endParaRPr lang="zh-CN" altLang="en-US" sz="2400" b="0" dirty="0">
              <a:ea typeface="宋体" panose="02010600030101010101" pitchFamily="2" charset="-122"/>
            </a:endParaRPr>
          </a:p>
        </p:txBody>
      </p:sp>
      <p:sp>
        <p:nvSpPr>
          <p:cNvPr id="3" name="文本占位符 2"/>
          <p:cNvSpPr>
            <a:spLocks noGrp="1"/>
          </p:cNvSpPr>
          <p:nvPr>
            <p:ph type="body" sz="half" idx="1"/>
          </p:nvPr>
        </p:nvSpPr>
        <p:spPr>
          <a:xfrm>
            <a:off x="327024" y="1752600"/>
            <a:ext cx="4100960" cy="4114800"/>
          </a:xfrm>
        </p:spPr>
        <p:txBody>
          <a:bodyPr/>
          <a:lstStyle/>
          <a:p>
            <a:r>
              <a:rPr lang="en-US" altLang="zh-CN" b="0" dirty="0" smtClean="0"/>
              <a:t>Cut out two diagonally corner squares, is it possible to arrange 31 dominoes to obtain a perfect  cover of this “pruned” board?</a:t>
            </a:r>
            <a:endParaRPr lang="zh-CN" altLang="en-US" b="0" dirty="0"/>
          </a:p>
        </p:txBody>
      </p:sp>
    </p:spTree>
    <p:extLst>
      <p:ext uri="{BB962C8B-B14F-4D97-AF65-F5344CB8AC3E}">
        <p14:creationId xmlns:p14="http://schemas.microsoft.com/office/powerpoint/2010/main" val="3679416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6"/>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22</a:t>
            </a:fld>
            <a:endParaRPr lang="zh-CN" altLang="en-US" sz="1400" b="0" dirty="0">
              <a:ea typeface="宋体" panose="02010600030101010101" pitchFamily="2" charset="-122"/>
            </a:endParaRPr>
          </a:p>
        </p:txBody>
      </p:sp>
      <p:sp>
        <p:nvSpPr>
          <p:cNvPr id="22531" name="Rectangle 2"/>
          <p:cNvSpPr>
            <a:spLocks noGrp="1"/>
          </p:cNvSpPr>
          <p:nvPr>
            <p:ph type="title"/>
          </p:nvPr>
        </p:nvSpPr>
        <p:spPr>
          <a:xfrm>
            <a:off x="900113" y="765175"/>
            <a:ext cx="7772400" cy="1143000"/>
          </a:xfrm>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Magic Square</a:t>
            </a:r>
          </a:p>
        </p:txBody>
      </p:sp>
      <p:sp>
        <p:nvSpPr>
          <p:cNvPr id="22532" name="Rectangle 3"/>
          <p:cNvSpPr>
            <a:spLocks noGrp="1"/>
          </p:cNvSpPr>
          <p:nvPr>
            <p:ph type="body" sz="half" idx="1"/>
          </p:nvPr>
        </p:nvSpPr>
        <p:spPr>
          <a:xfrm>
            <a:off x="685800" y="1773238"/>
            <a:ext cx="4749800" cy="4322762"/>
          </a:xfrm>
        </p:spPr>
        <p:txBody>
          <a:bodyPr vert="horz" wrap="square" lIns="91440" tIns="45720" rIns="91440" bIns="45720" anchor="t" anchorCtr="0"/>
          <a:lstStyle/>
          <a:p>
            <a:pPr eaLnBrk="1" hangingPunct="1">
              <a:lnSpc>
                <a:spcPct val="80000"/>
              </a:lnSpc>
              <a:buClrTx/>
              <a:buSzTx/>
              <a:buFontTx/>
              <a:buNone/>
            </a:pPr>
            <a:endParaRPr lang="en-US" altLang="zh-CN" dirty="0">
              <a:solidFill>
                <a:srgbClr val="FF0000"/>
              </a:solidFill>
              <a:ea typeface="宋体" panose="02010600030101010101" pitchFamily="2" charset="-122"/>
            </a:endParaRPr>
          </a:p>
          <a:p>
            <a:pPr eaLnBrk="1" hangingPunct="1">
              <a:lnSpc>
                <a:spcPct val="80000"/>
              </a:lnSpc>
              <a:buClrTx/>
              <a:buSzTx/>
              <a:buFontTx/>
              <a:buNone/>
            </a:pPr>
            <a:r>
              <a:rPr lang="en-US" altLang="zh-CN" sz="2800" b="0" dirty="0">
                <a:ea typeface="宋体" panose="02010600030101010101" pitchFamily="2" charset="-122"/>
              </a:rPr>
              <a:t>    </a:t>
            </a:r>
            <a:r>
              <a:rPr lang="en-US" altLang="zh-CN" b="0" dirty="0">
                <a:ea typeface="宋体" panose="02010600030101010101" pitchFamily="2" charset="-122"/>
              </a:rPr>
              <a:t>Is a n-by-n array constructed out of the integers 1,2,…..n</a:t>
            </a:r>
            <a:r>
              <a:rPr lang="en-US" altLang="zh-CN" b="0" baseline="30000" dirty="0">
                <a:ea typeface="宋体" panose="02010600030101010101" pitchFamily="2" charset="-122"/>
              </a:rPr>
              <a:t>2</a:t>
            </a:r>
            <a:r>
              <a:rPr lang="en-US" altLang="zh-CN" b="0" dirty="0">
                <a:ea typeface="宋体" panose="02010600030101010101" pitchFamily="2" charset="-122"/>
              </a:rPr>
              <a:t> in such a way that the </a:t>
            </a:r>
            <a:r>
              <a:rPr lang="en-US" altLang="zh-CN" b="0" dirty="0">
                <a:solidFill>
                  <a:srgbClr val="0000FF"/>
                </a:solidFill>
                <a:ea typeface="宋体" panose="02010600030101010101" pitchFamily="2" charset="-122"/>
              </a:rPr>
              <a:t>sum</a:t>
            </a:r>
            <a:r>
              <a:rPr lang="en-US" altLang="zh-CN" b="0" dirty="0">
                <a:ea typeface="宋体" panose="02010600030101010101" pitchFamily="2" charset="-122"/>
              </a:rPr>
              <a:t> of the integers in each </a:t>
            </a:r>
            <a:r>
              <a:rPr lang="en-US" altLang="zh-CN" b="0" dirty="0">
                <a:solidFill>
                  <a:srgbClr val="0000FF"/>
                </a:solidFill>
                <a:ea typeface="宋体" panose="02010600030101010101" pitchFamily="2" charset="-122"/>
              </a:rPr>
              <a:t>row</a:t>
            </a:r>
            <a:r>
              <a:rPr lang="en-US" altLang="zh-CN" b="0" dirty="0">
                <a:ea typeface="宋体" panose="02010600030101010101" pitchFamily="2" charset="-122"/>
              </a:rPr>
              <a:t>, in each </a:t>
            </a:r>
            <a:r>
              <a:rPr lang="en-US" altLang="zh-CN" b="0" dirty="0">
                <a:solidFill>
                  <a:srgbClr val="0000FF"/>
                </a:solidFill>
                <a:ea typeface="宋体" panose="02010600030101010101" pitchFamily="2" charset="-122"/>
              </a:rPr>
              <a:t>column</a:t>
            </a:r>
            <a:r>
              <a:rPr lang="en-US" altLang="zh-CN" b="0" dirty="0">
                <a:ea typeface="宋体" panose="02010600030101010101" pitchFamily="2" charset="-122"/>
              </a:rPr>
              <a:t>, and in each of the two </a:t>
            </a:r>
            <a:r>
              <a:rPr lang="en-US" altLang="zh-CN" b="0" dirty="0">
                <a:solidFill>
                  <a:srgbClr val="0000FF"/>
                </a:solidFill>
                <a:ea typeface="宋体" panose="02010600030101010101" pitchFamily="2" charset="-122"/>
              </a:rPr>
              <a:t>diagonals</a:t>
            </a:r>
            <a:r>
              <a:rPr lang="en-US" altLang="zh-CN" b="0" dirty="0">
                <a:ea typeface="宋体" panose="02010600030101010101" pitchFamily="2" charset="-122"/>
              </a:rPr>
              <a:t> is the same number </a:t>
            </a:r>
            <a:r>
              <a:rPr lang="en-US" altLang="zh-CN" b="0" i="1" dirty="0">
                <a:ea typeface="宋体" panose="02010600030101010101" pitchFamily="2" charset="-122"/>
              </a:rPr>
              <a:t>s</a:t>
            </a:r>
            <a:r>
              <a:rPr lang="en-US" altLang="zh-CN" b="0" dirty="0">
                <a:ea typeface="宋体" panose="02010600030101010101" pitchFamily="2" charset="-122"/>
              </a:rPr>
              <a:t>.</a:t>
            </a:r>
          </a:p>
        </p:txBody>
      </p:sp>
      <p:graphicFrame>
        <p:nvGraphicFramePr>
          <p:cNvPr id="14382" name="Group 46"/>
          <p:cNvGraphicFramePr>
            <a:graphicFrameLocks noGrp="1"/>
          </p:cNvGraphicFramePr>
          <p:nvPr>
            <p:ph sz="half" idx="1"/>
          </p:nvPr>
        </p:nvGraphicFramePr>
        <p:xfrm>
          <a:off x="5656263" y="1989138"/>
          <a:ext cx="1508125" cy="1554378"/>
        </p:xfrm>
        <a:graphic>
          <a:graphicData uri="http://schemas.openxmlformats.org/drawingml/2006/table">
            <a:tbl>
              <a:tblPr/>
              <a:tblGrid>
                <a:gridCol w="501650"/>
                <a:gridCol w="504825"/>
                <a:gridCol w="501650"/>
              </a:tblGrid>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2551" name="Group 59"/>
          <p:cNvGrpSpPr/>
          <p:nvPr/>
        </p:nvGrpSpPr>
        <p:grpSpPr>
          <a:xfrm>
            <a:off x="5418138" y="3916363"/>
            <a:ext cx="1960562" cy="1836737"/>
            <a:chOff x="3413" y="2467"/>
            <a:chExt cx="1235" cy="1157"/>
          </a:xfrm>
        </p:grpSpPr>
        <p:sp>
          <p:nvSpPr>
            <p:cNvPr id="22552" name="AutoShape 18"/>
            <p:cNvSpPr/>
            <p:nvPr/>
          </p:nvSpPr>
          <p:spPr>
            <a:xfrm>
              <a:off x="3424" y="2478"/>
              <a:ext cx="1224" cy="1134"/>
            </a:xfrm>
            <a:prstGeom prst="cube">
              <a:avLst>
                <a:gd name="adj" fmla="val 25000"/>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2553" name="Line 47"/>
            <p:cNvSpPr/>
            <p:nvPr/>
          </p:nvSpPr>
          <p:spPr>
            <a:xfrm>
              <a:off x="3607" y="2568"/>
              <a:ext cx="953" cy="0"/>
            </a:xfrm>
            <a:prstGeom prst="line">
              <a:avLst/>
            </a:prstGeom>
            <a:ln w="9525" cap="flat" cmpd="sng">
              <a:solidFill>
                <a:schemeClr val="tx1"/>
              </a:solidFill>
              <a:prstDash val="solid"/>
              <a:headEnd type="none" w="med" len="med"/>
              <a:tailEnd type="none" w="med" len="med"/>
            </a:ln>
          </p:spPr>
        </p:sp>
        <p:sp>
          <p:nvSpPr>
            <p:cNvPr id="22554" name="Line 48"/>
            <p:cNvSpPr/>
            <p:nvPr/>
          </p:nvSpPr>
          <p:spPr>
            <a:xfrm>
              <a:off x="3504" y="2659"/>
              <a:ext cx="953" cy="0"/>
            </a:xfrm>
            <a:prstGeom prst="line">
              <a:avLst/>
            </a:prstGeom>
            <a:ln w="9525" cap="flat" cmpd="sng">
              <a:solidFill>
                <a:schemeClr val="tx1"/>
              </a:solidFill>
              <a:prstDash val="solid"/>
              <a:headEnd type="none" w="med" len="med"/>
              <a:tailEnd type="none" w="med" len="med"/>
            </a:ln>
          </p:spPr>
        </p:sp>
        <p:sp>
          <p:nvSpPr>
            <p:cNvPr id="22555" name="Line 49"/>
            <p:cNvSpPr/>
            <p:nvPr/>
          </p:nvSpPr>
          <p:spPr>
            <a:xfrm>
              <a:off x="3729" y="2751"/>
              <a:ext cx="0" cy="862"/>
            </a:xfrm>
            <a:prstGeom prst="line">
              <a:avLst/>
            </a:prstGeom>
            <a:ln w="9525" cap="flat" cmpd="sng">
              <a:solidFill>
                <a:schemeClr val="tx1"/>
              </a:solidFill>
              <a:prstDash val="solid"/>
              <a:headEnd type="none" w="med" len="med"/>
              <a:tailEnd type="none" w="med" len="med"/>
            </a:ln>
          </p:spPr>
        </p:sp>
        <p:sp>
          <p:nvSpPr>
            <p:cNvPr id="22556" name="Line 50"/>
            <p:cNvSpPr/>
            <p:nvPr/>
          </p:nvSpPr>
          <p:spPr>
            <a:xfrm>
              <a:off x="3413" y="3022"/>
              <a:ext cx="953" cy="0"/>
            </a:xfrm>
            <a:prstGeom prst="line">
              <a:avLst/>
            </a:prstGeom>
            <a:ln w="9525" cap="flat" cmpd="sng">
              <a:solidFill>
                <a:schemeClr val="tx1"/>
              </a:solidFill>
              <a:prstDash val="solid"/>
              <a:headEnd type="none" w="med" len="med"/>
              <a:tailEnd type="none" w="med" len="med"/>
            </a:ln>
          </p:spPr>
        </p:sp>
        <p:sp>
          <p:nvSpPr>
            <p:cNvPr id="22557" name="Line 51"/>
            <p:cNvSpPr/>
            <p:nvPr/>
          </p:nvSpPr>
          <p:spPr>
            <a:xfrm>
              <a:off x="3413" y="3295"/>
              <a:ext cx="953" cy="0"/>
            </a:xfrm>
            <a:prstGeom prst="line">
              <a:avLst/>
            </a:prstGeom>
            <a:ln w="9525" cap="flat" cmpd="sng">
              <a:solidFill>
                <a:schemeClr val="tx1"/>
              </a:solidFill>
              <a:prstDash val="solid"/>
              <a:headEnd type="none" w="med" len="med"/>
              <a:tailEnd type="none" w="med" len="med"/>
            </a:ln>
          </p:spPr>
        </p:sp>
        <p:sp>
          <p:nvSpPr>
            <p:cNvPr id="22558" name="Line 52"/>
            <p:cNvSpPr/>
            <p:nvPr/>
          </p:nvSpPr>
          <p:spPr>
            <a:xfrm>
              <a:off x="4059" y="2762"/>
              <a:ext cx="0" cy="862"/>
            </a:xfrm>
            <a:prstGeom prst="line">
              <a:avLst/>
            </a:prstGeom>
            <a:ln w="9525" cap="flat" cmpd="sng">
              <a:solidFill>
                <a:schemeClr val="tx1"/>
              </a:solidFill>
              <a:prstDash val="solid"/>
              <a:headEnd type="none" w="med" len="med"/>
              <a:tailEnd type="none" w="med" len="med"/>
            </a:ln>
          </p:spPr>
        </p:sp>
        <p:sp>
          <p:nvSpPr>
            <p:cNvPr id="22559" name="Line 53"/>
            <p:cNvSpPr/>
            <p:nvPr/>
          </p:nvSpPr>
          <p:spPr>
            <a:xfrm>
              <a:off x="4558" y="2592"/>
              <a:ext cx="0" cy="862"/>
            </a:xfrm>
            <a:prstGeom prst="line">
              <a:avLst/>
            </a:prstGeom>
            <a:ln w="9525" cap="flat" cmpd="sng">
              <a:solidFill>
                <a:schemeClr val="tx1"/>
              </a:solidFill>
              <a:prstDash val="solid"/>
              <a:headEnd type="none" w="med" len="med"/>
              <a:tailEnd type="none" w="med" len="med"/>
            </a:ln>
          </p:spPr>
        </p:sp>
        <p:sp>
          <p:nvSpPr>
            <p:cNvPr id="22560" name="Line 54"/>
            <p:cNvSpPr/>
            <p:nvPr/>
          </p:nvSpPr>
          <p:spPr>
            <a:xfrm>
              <a:off x="4468" y="2660"/>
              <a:ext cx="0" cy="862"/>
            </a:xfrm>
            <a:prstGeom prst="line">
              <a:avLst/>
            </a:prstGeom>
            <a:ln w="9525" cap="flat" cmpd="sng">
              <a:solidFill>
                <a:schemeClr val="tx1"/>
              </a:solidFill>
              <a:prstDash val="solid"/>
              <a:headEnd type="none" w="med" len="med"/>
              <a:tailEnd type="none" w="med" len="med"/>
            </a:ln>
          </p:spPr>
        </p:sp>
        <p:sp>
          <p:nvSpPr>
            <p:cNvPr id="22561" name="Line 55"/>
            <p:cNvSpPr/>
            <p:nvPr/>
          </p:nvSpPr>
          <p:spPr>
            <a:xfrm flipH="1">
              <a:off x="3718" y="2478"/>
              <a:ext cx="251" cy="282"/>
            </a:xfrm>
            <a:prstGeom prst="line">
              <a:avLst/>
            </a:prstGeom>
            <a:ln w="9525" cap="flat" cmpd="sng">
              <a:solidFill>
                <a:schemeClr val="tx1"/>
              </a:solidFill>
              <a:prstDash val="solid"/>
              <a:headEnd type="none" w="med" len="med"/>
              <a:tailEnd type="none" w="med" len="med"/>
            </a:ln>
          </p:spPr>
        </p:sp>
        <p:sp>
          <p:nvSpPr>
            <p:cNvPr id="22562" name="Line 56"/>
            <p:cNvSpPr/>
            <p:nvPr/>
          </p:nvSpPr>
          <p:spPr>
            <a:xfrm flipH="1">
              <a:off x="4059" y="2467"/>
              <a:ext cx="251" cy="282"/>
            </a:xfrm>
            <a:prstGeom prst="line">
              <a:avLst/>
            </a:prstGeom>
            <a:ln w="9525" cap="flat" cmpd="sng">
              <a:solidFill>
                <a:schemeClr val="tx1"/>
              </a:solidFill>
              <a:prstDash val="solid"/>
              <a:headEnd type="none" w="med" len="med"/>
              <a:tailEnd type="none" w="med" len="med"/>
            </a:ln>
          </p:spPr>
        </p:sp>
        <p:sp>
          <p:nvSpPr>
            <p:cNvPr id="22563" name="Line 57"/>
            <p:cNvSpPr/>
            <p:nvPr/>
          </p:nvSpPr>
          <p:spPr>
            <a:xfrm flipH="1">
              <a:off x="4377" y="2740"/>
              <a:ext cx="251" cy="282"/>
            </a:xfrm>
            <a:prstGeom prst="line">
              <a:avLst/>
            </a:prstGeom>
            <a:ln w="9525" cap="flat" cmpd="sng">
              <a:solidFill>
                <a:schemeClr val="tx1"/>
              </a:solidFill>
              <a:prstDash val="solid"/>
              <a:headEnd type="none" w="med" len="med"/>
              <a:tailEnd type="none" w="med" len="med"/>
            </a:ln>
          </p:spPr>
        </p:sp>
        <p:sp>
          <p:nvSpPr>
            <p:cNvPr id="22564" name="Line 58"/>
            <p:cNvSpPr/>
            <p:nvPr/>
          </p:nvSpPr>
          <p:spPr>
            <a:xfrm flipH="1">
              <a:off x="4387" y="3011"/>
              <a:ext cx="251" cy="282"/>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Constructing </a:t>
            </a:r>
            <a:r>
              <a:rPr lang="en-US" altLang="zh-CN" dirty="0"/>
              <a:t>magic squares of order n</a:t>
            </a:r>
            <a:endParaRPr lang="zh-CN" altLang="en-US" dirty="0"/>
          </a:p>
        </p:txBody>
      </p:sp>
      <p:pic>
        <p:nvPicPr>
          <p:cNvPr id="4" name="内容占位符 3"/>
          <p:cNvPicPr>
            <a:picLocks noGrp="1" noChangeAspect="1"/>
          </p:cNvPicPr>
          <p:nvPr>
            <p:ph idx="1"/>
          </p:nvPr>
        </p:nvPicPr>
        <p:blipFill>
          <a:blip r:embed="rId2"/>
          <a:stretch>
            <a:fillRect/>
          </a:stretch>
        </p:blipFill>
        <p:spPr>
          <a:xfrm>
            <a:off x="179511" y="1988840"/>
            <a:ext cx="6588359" cy="4057607"/>
          </a:xfrm>
          <a:prstGeom prst="rect">
            <a:avLst/>
          </a:prstGeom>
        </p:spPr>
      </p:pic>
      <p:pic>
        <p:nvPicPr>
          <p:cNvPr id="5" name="图片 4"/>
          <p:cNvPicPr>
            <a:picLocks noChangeAspect="1"/>
          </p:cNvPicPr>
          <p:nvPr/>
        </p:nvPicPr>
        <p:blipFill>
          <a:blip r:embed="rId3"/>
          <a:stretch>
            <a:fillRect/>
          </a:stretch>
        </p:blipFill>
        <p:spPr>
          <a:xfrm>
            <a:off x="6732240" y="2780928"/>
            <a:ext cx="2764658" cy="1683685"/>
          </a:xfrm>
          <a:prstGeom prst="rect">
            <a:avLst/>
          </a:prstGeom>
        </p:spPr>
      </p:pic>
    </p:spTree>
    <p:extLst>
      <p:ext uri="{BB962C8B-B14F-4D97-AF65-F5344CB8AC3E}">
        <p14:creationId xmlns:p14="http://schemas.microsoft.com/office/powerpoint/2010/main" val="6083775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24</a:t>
            </a:fld>
            <a:endParaRPr lang="zh-CN" altLang="en-US" sz="1400" b="0" dirty="0">
              <a:ea typeface="宋体" panose="02010600030101010101" pitchFamily="2" charset="-122"/>
            </a:endParaRPr>
          </a:p>
        </p:txBody>
      </p:sp>
      <p:sp>
        <p:nvSpPr>
          <p:cNvPr id="23555"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The Four-Color Problem</a:t>
            </a:r>
          </a:p>
        </p:txBody>
      </p:sp>
      <p:sp>
        <p:nvSpPr>
          <p:cNvPr id="23556" name="Rectangle 3"/>
          <p:cNvSpPr>
            <a:spLocks noGrp="1"/>
          </p:cNvSpPr>
          <p:nvPr>
            <p:ph idx="1"/>
          </p:nvPr>
        </p:nvSpPr>
        <p:spPr>
          <a:xfrm>
            <a:off x="539750" y="1844675"/>
            <a:ext cx="4248150" cy="4114800"/>
          </a:xfrm>
        </p:spPr>
        <p:txBody>
          <a:bodyPr vert="horz" wrap="square" lIns="91440" tIns="45720" rIns="91440" bIns="45720" anchor="t" anchorCtr="0"/>
          <a:lstStyle/>
          <a:p>
            <a:pPr eaLnBrk="1" hangingPunct="1">
              <a:lnSpc>
                <a:spcPct val="90000"/>
              </a:lnSpc>
              <a:buNone/>
            </a:pPr>
            <a:endParaRPr lang="en-US" altLang="zh-CN" dirty="0">
              <a:solidFill>
                <a:srgbClr val="FF0000"/>
              </a:solidFill>
              <a:ea typeface="宋体" panose="02010600030101010101" pitchFamily="2" charset="-122"/>
            </a:endParaRPr>
          </a:p>
          <a:p>
            <a:pPr eaLnBrk="1" hangingPunct="1">
              <a:lnSpc>
                <a:spcPct val="90000"/>
              </a:lnSpc>
              <a:buNone/>
            </a:pPr>
            <a:r>
              <a:rPr lang="en-US" altLang="zh-CN" b="0" dirty="0">
                <a:ea typeface="宋体" panose="02010600030101010101" pitchFamily="2" charset="-122"/>
              </a:rPr>
              <a:t>   In </a:t>
            </a:r>
            <a:r>
              <a:rPr lang="en-US" altLang="zh-CN" b="0" dirty="0">
                <a:solidFill>
                  <a:srgbClr val="0000FF"/>
                </a:solidFill>
                <a:ea typeface="宋体" panose="02010600030101010101" pitchFamily="2" charset="-122"/>
              </a:rPr>
              <a:t>communication networks</a:t>
            </a:r>
            <a:r>
              <a:rPr lang="en-US" altLang="zh-CN" b="0" dirty="0">
                <a:ea typeface="宋体" panose="02010600030101010101" pitchFamily="2" charset="-122"/>
              </a:rPr>
              <a:t>, the wavelength assignment problem can be converted to coloring problems</a:t>
            </a:r>
            <a:r>
              <a:rPr lang="en-US" altLang="zh-CN" dirty="0">
                <a:ea typeface="宋体" panose="02010600030101010101" pitchFamily="2" charset="-122"/>
              </a:rPr>
              <a:t>.</a:t>
            </a:r>
          </a:p>
        </p:txBody>
      </p:sp>
      <p:pic>
        <p:nvPicPr>
          <p:cNvPr id="2" name="图片 1"/>
          <p:cNvPicPr>
            <a:picLocks noChangeAspect="1"/>
          </p:cNvPicPr>
          <p:nvPr/>
        </p:nvPicPr>
        <p:blipFill>
          <a:blip r:embed="rId2"/>
          <a:stretch>
            <a:fillRect/>
          </a:stretch>
        </p:blipFill>
        <p:spPr>
          <a:xfrm>
            <a:off x="4427984" y="2221653"/>
            <a:ext cx="4464496" cy="382173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4"/>
          <p:cNvSpPr txBox="1"/>
          <p:nvPr/>
        </p:nvSpPr>
        <p:spPr>
          <a:xfrm>
            <a:off x="539750" y="1341438"/>
            <a:ext cx="4679950" cy="4838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just" eaLnBrk="1" hangingPunct="1">
              <a:spcBef>
                <a:spcPct val="0"/>
              </a:spcBef>
              <a:buNone/>
            </a:pPr>
            <a:r>
              <a:rPr lang="en-US" altLang="zh-CN" sz="2400" b="0" dirty="0">
                <a:latin typeface="Arial" panose="020B0604020202020204" pitchFamily="34" charset="0"/>
                <a:ea typeface="宋体" panose="02010600030101010101" pitchFamily="2" charset="-122"/>
                <a:sym typeface="Wingdings" panose="05000000000000000000" pitchFamily="2" charset="2"/>
              </a:rPr>
              <a:t>   </a:t>
            </a:r>
            <a:r>
              <a:rPr lang="zh-CN" altLang="en-US" sz="2400" b="0" dirty="0">
                <a:latin typeface="Arial" panose="020B0604020202020204" pitchFamily="34" charset="0"/>
                <a:ea typeface="宋体" panose="02010600030101010101" pitchFamily="2" charset="-122"/>
                <a:sym typeface="Wingdings" panose="05000000000000000000" pitchFamily="2" charset="2"/>
              </a:rPr>
              <a:t>四色问题是世界近代三大数学难题之一。 </a:t>
            </a:r>
          </a:p>
          <a:p>
            <a:pPr marL="0" lvl="0" indent="0" algn="just" eaLnBrk="1" hangingPunct="1">
              <a:spcBef>
                <a:spcPct val="0"/>
              </a:spcBef>
              <a:buNone/>
            </a:pPr>
            <a:r>
              <a:rPr lang="zh-CN" altLang="en-US" sz="2400" b="0" dirty="0">
                <a:latin typeface="Arial" panose="020B0604020202020204" pitchFamily="34" charset="0"/>
                <a:ea typeface="宋体" panose="02010600030101010101" pitchFamily="2" charset="-122"/>
                <a:sym typeface="Wingdings" panose="05000000000000000000" pitchFamily="2" charset="2"/>
              </a:rPr>
              <a:t>    四色问题的内容是：任何一张地图只用四种颜色就能使具有共同边界的国家着上不同的颜色。</a:t>
            </a:r>
          </a:p>
          <a:p>
            <a:pPr marL="0" lvl="0" indent="0" algn="just" eaLnBrk="1" hangingPunct="1">
              <a:spcBef>
                <a:spcPct val="0"/>
              </a:spcBef>
              <a:buNone/>
            </a:pPr>
            <a:r>
              <a:rPr lang="zh-CN" altLang="en-US" sz="2400" b="0" dirty="0">
                <a:latin typeface="Arial" panose="020B0604020202020204" pitchFamily="34" charset="0"/>
                <a:ea typeface="宋体" panose="02010600030101010101" pitchFamily="2" charset="-122"/>
                <a:sym typeface="Wingdings" panose="05000000000000000000" pitchFamily="2" charset="2"/>
              </a:rPr>
              <a:t>      它的提出来自英国。</a:t>
            </a:r>
            <a:r>
              <a:rPr lang="en-US" altLang="zh-CN" sz="2400" b="0" dirty="0">
                <a:latin typeface="Arial" panose="020B0604020202020204" pitchFamily="34" charset="0"/>
                <a:ea typeface="宋体" panose="02010600030101010101" pitchFamily="2" charset="-122"/>
                <a:sym typeface="Wingdings" panose="05000000000000000000" pitchFamily="2" charset="2"/>
              </a:rPr>
              <a:t>1852</a:t>
            </a:r>
            <a:r>
              <a:rPr lang="zh-CN" altLang="en-US" sz="2400" b="0" dirty="0">
                <a:latin typeface="Arial" panose="020B0604020202020204" pitchFamily="34" charset="0"/>
                <a:ea typeface="宋体" panose="02010600030101010101" pitchFamily="2" charset="-122"/>
                <a:sym typeface="Wingdings" panose="05000000000000000000" pitchFamily="2" charset="2"/>
              </a:rPr>
              <a:t>年，毕业于伦敦大学的弗南西斯</a:t>
            </a:r>
            <a:r>
              <a:rPr lang="en-US" altLang="zh-CN" sz="2400" b="0" dirty="0">
                <a:latin typeface="Arial" panose="020B0604020202020204" pitchFamily="34" charset="0"/>
                <a:ea typeface="宋体" panose="02010600030101010101" pitchFamily="2" charset="-122"/>
                <a:sym typeface="Wingdings" panose="05000000000000000000" pitchFamily="2" charset="2"/>
              </a:rPr>
              <a:t>·</a:t>
            </a:r>
            <a:r>
              <a:rPr lang="zh-CN" altLang="en-US" sz="2400" b="0" dirty="0">
                <a:latin typeface="Arial" panose="020B0604020202020204" pitchFamily="34" charset="0"/>
                <a:ea typeface="宋体" panose="02010600030101010101" pitchFamily="2" charset="-122"/>
                <a:sym typeface="Wingdings" panose="05000000000000000000" pitchFamily="2" charset="2"/>
              </a:rPr>
              <a:t>格思里</a:t>
            </a:r>
            <a:r>
              <a:rPr lang="en-US" altLang="zh-CN" sz="2400" b="0" dirty="0">
                <a:latin typeface="Arial" panose="020B0604020202020204" pitchFamily="34" charset="0"/>
                <a:ea typeface="宋体" panose="02010600030101010101" pitchFamily="2" charset="-122"/>
              </a:rPr>
              <a:t>(Guthrie)</a:t>
            </a:r>
            <a:r>
              <a:rPr lang="zh-CN" altLang="en-US" sz="2400" b="0" dirty="0">
                <a:latin typeface="Arial" panose="020B0604020202020204" pitchFamily="34" charset="0"/>
                <a:ea typeface="宋体" panose="02010600030101010101" pitchFamily="2" charset="-122"/>
                <a:sym typeface="Wingdings" panose="05000000000000000000" pitchFamily="2" charset="2"/>
              </a:rPr>
              <a:t>发现了一种有趣的现象：“看来，每幅地图都可以用四种颜色着色，使得有共同边界的国家都被着上不同的颜色。”这个现象能不能从数学上加以严格证明呢？</a:t>
            </a:r>
          </a:p>
        </p:txBody>
      </p:sp>
      <p:pic>
        <p:nvPicPr>
          <p:cNvPr id="166915" name="Picture 10" descr="4color"/>
          <p:cNvPicPr>
            <a:picLocks noChangeAspect="1"/>
          </p:cNvPicPr>
          <p:nvPr/>
        </p:nvPicPr>
        <p:blipFill>
          <a:blip r:embed="rId2"/>
          <a:stretch>
            <a:fillRect/>
          </a:stretch>
        </p:blipFill>
        <p:spPr>
          <a:xfrm>
            <a:off x="5580063" y="1412875"/>
            <a:ext cx="3384550" cy="4679950"/>
          </a:xfrm>
          <a:prstGeom prst="rect">
            <a:avLst/>
          </a:prstGeom>
          <a:noFill/>
          <a:ln w="9525">
            <a:noFill/>
          </a:ln>
        </p:spPr>
      </p:pic>
      <p:sp>
        <p:nvSpPr>
          <p:cNvPr id="166916" name="Rectangle 4"/>
          <p:cNvSpPr>
            <a:spLocks noRot="1" noChangeArrowheads="1"/>
          </p:cNvSpPr>
          <p:nvPr/>
        </p:nvSpPr>
        <p:spPr bwMode="auto">
          <a:xfrm>
            <a:off x="301625" y="260350"/>
            <a:ext cx="8540750" cy="1143000"/>
          </a:xfrm>
          <a:prstGeom prst="rect">
            <a:avLst/>
          </a:prstGeom>
          <a:noFill/>
          <a:ln w="9525">
            <a:noFill/>
            <a:miter lim="800000"/>
          </a:ln>
          <a:effec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三、四色问题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blinds(horizontal)">
                                      <p:cBhvr>
                                        <p:cTn id="7" dur="500"/>
                                        <p:tgtEl>
                                          <p:spTgt spid="166914"/>
                                        </p:tgtEl>
                                      </p:cBhvr>
                                    </p:animEffect>
                                  </p:childTnLst>
                                </p:cTn>
                              </p:par>
                              <p:par>
                                <p:cTn id="8" presetID="3" presetClass="entr" presetSubtype="10" fill="hold" nodeType="withEffect">
                                  <p:stCondLst>
                                    <p:cond delay="0"/>
                                  </p:stCondLst>
                                  <p:childTnLst>
                                    <p:set>
                                      <p:cBhvr>
                                        <p:cTn id="9" dur="1" fill="hold">
                                          <p:stCondLst>
                                            <p:cond delay="0"/>
                                          </p:stCondLst>
                                        </p:cTn>
                                        <p:tgtEl>
                                          <p:spTgt spid="166915"/>
                                        </p:tgtEl>
                                        <p:attrNameLst>
                                          <p:attrName>style.visibility</p:attrName>
                                        </p:attrNameLst>
                                      </p:cBhvr>
                                      <p:to>
                                        <p:strVal val="visible"/>
                                      </p:to>
                                    </p:set>
                                    <p:animEffect transition="in" filter="blinds(horizontal)">
                                      <p:cBhvr>
                                        <p:cTn id="10" dur="500"/>
                                        <p:tgtEl>
                                          <p:spTgt spid="166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4"/>
          <p:cNvSpPr txBox="1">
            <a:spLocks noChangeArrowheads="1"/>
          </p:cNvSpPr>
          <p:nvPr/>
        </p:nvSpPr>
        <p:spPr bwMode="auto">
          <a:xfrm>
            <a:off x="323850" y="620713"/>
            <a:ext cx="8424863" cy="5489575"/>
          </a:xfrm>
          <a:prstGeom prst="rect">
            <a:avLst/>
          </a:prstGeom>
          <a:noFill/>
          <a:ln w="9525">
            <a:noFill/>
            <a:miter lim="800000"/>
          </a:ln>
          <a:effec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1872</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年，英国当时最著名的数学家凯利正式向伦敦数学学会提出了这个问题，于是四色猜想成了世界数学界关注的问题。</a:t>
            </a:r>
            <a:endPar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9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1878</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1880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年两年间，著名的律师兼数学家</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肯普和泰勒</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两人分别提交了证明四色猜想的论文，宣布证明了四色定理，大家都认为四色猜想从此也就解决了。</a:t>
            </a: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9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1890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年，在牛津大学就读的年仅</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29</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岁的赫伍德以自己的精确计算指出了</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肯普</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在证明上的漏洞。不久，</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泰勒</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的证明也被人们否定了。后来，人们开始认识到，这个貌似容易的题目，其实是一个可与</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费马猜想</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相媲美的难题。</a:t>
            </a:r>
            <a:endPar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 calcmode="lin" valueType="num">
                                      <p:cBhvr additive="base">
                                        <p:cTn id="7" dur="500" fill="hold"/>
                                        <p:tgtEl>
                                          <p:spTgt spid="809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0900">
                                            <p:txEl>
                                              <p:pRg st="2" end="2"/>
                                            </p:txEl>
                                          </p:spTgt>
                                        </p:tgtEl>
                                        <p:attrNameLst>
                                          <p:attrName>style.visibility</p:attrName>
                                        </p:attrNameLst>
                                      </p:cBhvr>
                                      <p:to>
                                        <p:strVal val="visible"/>
                                      </p:to>
                                    </p:set>
                                    <p:anim calcmode="lin" valueType="num">
                                      <p:cBhvr additive="base">
                                        <p:cTn id="13" dur="500" fill="hold"/>
                                        <p:tgtEl>
                                          <p:spTgt spid="80900">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09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0900">
                                            <p:txEl>
                                              <p:pRg st="4" end="4"/>
                                            </p:txEl>
                                          </p:spTgt>
                                        </p:tgtEl>
                                        <p:attrNameLst>
                                          <p:attrName>style.visibility</p:attrName>
                                        </p:attrNameLst>
                                      </p:cBhvr>
                                      <p:to>
                                        <p:strVal val="visible"/>
                                      </p:to>
                                    </p:set>
                                    <p:anim calcmode="lin" valueType="num">
                                      <p:cBhvr additive="base">
                                        <p:cTn id="19" dur="500" fill="hold"/>
                                        <p:tgtEl>
                                          <p:spTgt spid="80900">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090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p:cNvSpPr txBox="1">
            <a:spLocks noChangeArrowheads="1"/>
          </p:cNvSpPr>
          <p:nvPr/>
        </p:nvSpPr>
        <p:spPr bwMode="auto">
          <a:xfrm>
            <a:off x="323850" y="404813"/>
            <a:ext cx="8174038" cy="5948363"/>
          </a:xfrm>
          <a:prstGeom prst="rect">
            <a:avLst/>
          </a:prstGeom>
          <a:noFill/>
          <a:ln w="9525">
            <a:noFill/>
            <a:miter lim="800000"/>
          </a:ln>
          <a:effec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进入</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世纪以来，科学家们对四色猜想的证明基本上是按照肯普的想法在进行。后来美国数学家</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富兰克林</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于</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1939</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年证明了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22</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国以下的地图都可以用四色着色。</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1950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年，有人从</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22</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国推进到</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35</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1960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年，有人又证明了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39</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国以下的地图可以只用四种颜色着色；随后又推进到了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50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国。</a:t>
            </a: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1976</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年</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6</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月，美国伊利诺大学</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哈肯</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a:t>
            </a:r>
            <a:r>
              <a:rPr kumimoji="1" lang="zh-CN" altLang="en-US" sz="28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sym typeface="Wingdings" panose="05000000000000000000" pitchFamily="2" charset="2"/>
              </a:rPr>
              <a:t>阿佩尔</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在两台不同的电子计算机上，用了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1200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个小时，作了</a:t>
            </a:r>
            <a:r>
              <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100</a:t>
            </a: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亿判断，终于完成了四色定理的证明，轰动了世界。</a:t>
            </a: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1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然而，真正数学上的严格证明仍然没有得到！数学家仍为此努力，并由此产生了多个不同的图论分支。</a:t>
            </a:r>
            <a:endParaRPr kumimoji="1" lang="en-US" altLang="zh-CN" sz="28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animEffect transition="in" filter="box(in)">
                                      <p:cBhvr>
                                        <p:cTn id="7" dur="500"/>
                                        <p:tgtEl>
                                          <p:spTgt spid="829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2948">
                                            <p:txEl>
                                              <p:pRg st="2" end="2"/>
                                            </p:txEl>
                                          </p:spTgt>
                                        </p:tgtEl>
                                        <p:attrNameLst>
                                          <p:attrName>style.visibility</p:attrName>
                                        </p:attrNameLst>
                                      </p:cBhvr>
                                      <p:to>
                                        <p:strVal val="visible"/>
                                      </p:to>
                                    </p:set>
                                    <p:animEffect transition="in" filter="box(in)">
                                      <p:cBhvr>
                                        <p:cTn id="12" dur="500"/>
                                        <p:tgtEl>
                                          <p:spTgt spid="829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2948">
                                            <p:txEl>
                                              <p:pRg st="4" end="4"/>
                                            </p:txEl>
                                          </p:spTgt>
                                        </p:tgtEl>
                                        <p:attrNameLst>
                                          <p:attrName>style.visibility</p:attrName>
                                        </p:attrNameLst>
                                      </p:cBhvr>
                                      <p:to>
                                        <p:strVal val="visible"/>
                                      </p:to>
                                    </p:set>
                                    <p:animEffect transition="in" filter="box(in)">
                                      <p:cBhvr>
                                        <p:cTn id="17" dur="500"/>
                                        <p:tgtEl>
                                          <p:spTgt spid="829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7"/>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28</a:t>
            </a:fld>
            <a:endParaRPr lang="zh-CN" altLang="en-US" sz="1400" b="0" dirty="0">
              <a:ea typeface="宋体" panose="02010600030101010101" pitchFamily="2" charset="-122"/>
            </a:endParaRPr>
          </a:p>
        </p:txBody>
      </p:sp>
      <p:sp>
        <p:nvSpPr>
          <p:cNvPr id="27651"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The Problem of 36 Officers</a:t>
            </a:r>
          </a:p>
        </p:txBody>
      </p:sp>
      <p:sp>
        <p:nvSpPr>
          <p:cNvPr id="27652" name="Rectangle 3"/>
          <p:cNvSpPr>
            <a:spLocks noGrp="1"/>
          </p:cNvSpPr>
          <p:nvPr>
            <p:ph type="body" sz="half" idx="1"/>
          </p:nvPr>
        </p:nvSpPr>
        <p:spPr>
          <a:xfrm>
            <a:off x="685800" y="1981200"/>
            <a:ext cx="5038725" cy="4114800"/>
          </a:xfrm>
        </p:spPr>
        <p:txBody>
          <a:bodyPr vert="horz" wrap="square" lIns="91440" tIns="45720" rIns="91440" bIns="45720" anchor="t" anchorCtr="0"/>
          <a:lstStyle/>
          <a:p>
            <a:pPr eaLnBrk="1" hangingPunct="1">
              <a:buClrTx/>
              <a:buSzTx/>
              <a:buFontTx/>
              <a:buNone/>
            </a:pPr>
            <a:r>
              <a:rPr lang="en-US" altLang="zh-CN" b="0" dirty="0">
                <a:solidFill>
                  <a:srgbClr val="0000FF"/>
                </a:solidFill>
                <a:ea typeface="宋体" panose="02010600030101010101" pitchFamily="2" charset="-122"/>
              </a:rPr>
              <a:t>Applied to statistics:</a:t>
            </a:r>
          </a:p>
          <a:p>
            <a:pPr eaLnBrk="1" hangingPunct="1">
              <a:buClrTx/>
              <a:buSzTx/>
              <a:buFontTx/>
              <a:buNone/>
            </a:pPr>
            <a:r>
              <a:rPr lang="en-US" altLang="zh-CN" sz="2400" b="0" dirty="0">
                <a:ea typeface="宋体" panose="02010600030101010101" pitchFamily="2" charset="-122"/>
              </a:rPr>
              <a:t>e.g., suppose 7 varieties of products need to be tested by 7 consumers. Each consumer is asked to compare a certain 3 of the varieties. </a:t>
            </a:r>
            <a:r>
              <a:rPr lang="zh-CN" altLang="en-US" sz="2400" b="0" dirty="0">
                <a:ea typeface="宋体" panose="02010600030101010101" pitchFamily="2" charset="-122"/>
              </a:rPr>
              <a:t> </a:t>
            </a:r>
            <a:r>
              <a:rPr lang="en-US" altLang="zh-CN" sz="2400" b="0" dirty="0">
                <a:ea typeface="宋体" panose="02010600030101010101" pitchFamily="2" charset="-122"/>
              </a:rPr>
              <a:t>The test is to have a property that each pair of the 7 varieties is compared by exactly one person. Can such a testing experiment be designed?</a:t>
            </a:r>
          </a:p>
          <a:p>
            <a:pPr eaLnBrk="1" hangingPunct="1">
              <a:buClrTx/>
              <a:buSzTx/>
              <a:buFontTx/>
              <a:buNone/>
            </a:pPr>
            <a:r>
              <a:rPr lang="en-US" altLang="zh-CN" sz="2400" b="0" dirty="0">
                <a:ea typeface="宋体" panose="02010600030101010101" pitchFamily="2" charset="-122"/>
              </a:rPr>
              <a:t> </a:t>
            </a:r>
          </a:p>
        </p:txBody>
      </p:sp>
      <p:graphicFrame>
        <p:nvGraphicFramePr>
          <p:cNvPr id="19606" name="Group 150"/>
          <p:cNvGraphicFramePr>
            <a:graphicFrameLocks noGrp="1"/>
          </p:cNvGraphicFramePr>
          <p:nvPr>
            <p:ph sz="quarter" idx="1"/>
          </p:nvPr>
        </p:nvGraphicFramePr>
        <p:xfrm>
          <a:off x="5867400" y="2349500"/>
          <a:ext cx="1081088" cy="1554378"/>
        </p:xfrm>
        <a:graphic>
          <a:graphicData uri="http://schemas.openxmlformats.org/drawingml/2006/table">
            <a:tbl>
              <a:tblPr/>
              <a:tblGrid>
                <a:gridCol w="360363"/>
                <a:gridCol w="360362"/>
                <a:gridCol w="360363"/>
              </a:tblGrid>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585" name="Group 129"/>
          <p:cNvGraphicFramePr>
            <a:graphicFrameLocks noGrp="1"/>
          </p:cNvGraphicFramePr>
          <p:nvPr>
            <p:ph sz="quarter" idx="1"/>
          </p:nvPr>
        </p:nvGraphicFramePr>
        <p:xfrm>
          <a:off x="7380288" y="2349500"/>
          <a:ext cx="1008062" cy="1554378"/>
        </p:xfrm>
        <a:graphic>
          <a:graphicData uri="http://schemas.openxmlformats.org/drawingml/2006/table">
            <a:tbl>
              <a:tblPr/>
              <a:tblGrid>
                <a:gridCol w="336550"/>
                <a:gridCol w="334962"/>
                <a:gridCol w="336550"/>
              </a:tblGrid>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buFont typeface="Wingdings" panose="05000000000000000000" pitchFamily="2" charset="2"/>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9608" name="Group 152"/>
          <p:cNvGraphicFramePr>
            <a:graphicFrameLocks noGrp="1"/>
          </p:cNvGraphicFramePr>
          <p:nvPr/>
        </p:nvGraphicFramePr>
        <p:xfrm>
          <a:off x="5651500" y="4252913"/>
          <a:ext cx="2808288" cy="1554288"/>
        </p:xfrm>
        <a:graphic>
          <a:graphicData uri="http://schemas.openxmlformats.org/drawingml/2006/table">
            <a:tbl>
              <a:tblPr/>
              <a:tblGrid>
                <a:gridCol w="936625"/>
                <a:gridCol w="935038"/>
                <a:gridCol w="936625"/>
              </a:tblGrid>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p>
                  </a:txBody>
                  <a:tcPr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p>
                  </a:txBody>
                  <a:tcPr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marT="45688" marB="4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29</a:t>
            </a:fld>
            <a:endParaRPr lang="zh-CN" altLang="en-US" sz="1400" b="0" dirty="0">
              <a:ea typeface="宋体" panose="02010600030101010101" pitchFamily="2" charset="-122"/>
            </a:endParaRPr>
          </a:p>
        </p:txBody>
      </p:sp>
      <p:sp>
        <p:nvSpPr>
          <p:cNvPr id="28675" name="Rectangle 2"/>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Shortest-Route Problem</a:t>
            </a:r>
            <a:endParaRPr lang="zh-CN" altLang="en-US" sz="4000" b="1" dirty="0">
              <a:solidFill>
                <a:schemeClr val="tx1"/>
              </a:solidFill>
              <a:ea typeface="宋体" panose="02010600030101010101" pitchFamily="2" charset="-122"/>
            </a:endParaRPr>
          </a:p>
        </p:txBody>
      </p:sp>
      <p:sp>
        <p:nvSpPr>
          <p:cNvPr id="28676" name="Rectangle 3"/>
          <p:cNvSpPr>
            <a:spLocks noGrp="1"/>
          </p:cNvSpPr>
          <p:nvPr>
            <p:ph idx="1"/>
          </p:nvPr>
        </p:nvSpPr>
        <p:spPr>
          <a:xfrm>
            <a:off x="685800" y="1981200"/>
            <a:ext cx="5181600" cy="4114800"/>
          </a:xfrm>
        </p:spPr>
        <p:txBody>
          <a:bodyPr vert="horz" wrap="square" lIns="91440" tIns="45720" rIns="91440" bIns="45720" anchor="t" anchorCtr="0"/>
          <a:lstStyle/>
          <a:p>
            <a:pPr eaLnBrk="1" hangingPunct="1">
              <a:buNone/>
            </a:pPr>
            <a:r>
              <a:rPr lang="en-US" altLang="zh-CN" sz="2800" b="0" dirty="0">
                <a:ea typeface="宋体" panose="02010600030101010101" pitchFamily="2" charset="-122"/>
              </a:rPr>
              <a:t>Graph theory is applied to </a:t>
            </a:r>
            <a:r>
              <a:rPr lang="en-US" altLang="zh-CN" sz="2800" b="0" dirty="0">
                <a:solidFill>
                  <a:srgbClr val="0000FF"/>
                </a:solidFill>
                <a:ea typeface="宋体" panose="02010600030101010101" pitchFamily="2" charset="-122"/>
              </a:rPr>
              <a:t>psychology, sociology, chemistry, genetics and communications science</a:t>
            </a:r>
            <a:r>
              <a:rPr lang="en-US" altLang="zh-CN" sz="2800" b="0" dirty="0">
                <a:ea typeface="宋体" panose="02010600030101010101" pitchFamily="2" charset="-122"/>
              </a:rPr>
              <a:t>.</a:t>
            </a:r>
            <a:r>
              <a:rPr lang="en-US" altLang="zh-CN" sz="2800" b="0" dirty="0">
                <a:solidFill>
                  <a:srgbClr val="FF0000"/>
                </a:solidFill>
                <a:ea typeface="宋体" panose="02010600030101010101" pitchFamily="2" charset="-122"/>
              </a:rPr>
              <a:t> </a:t>
            </a:r>
          </a:p>
          <a:p>
            <a:pPr eaLnBrk="1" hangingPunct="1">
              <a:buNone/>
            </a:pPr>
            <a:r>
              <a:rPr lang="en-US" altLang="zh-CN" sz="2800" b="0" dirty="0">
                <a:ea typeface="宋体" panose="02010600030101010101" pitchFamily="2" charset="-122"/>
              </a:rPr>
              <a:t>e.g., vertex --- people</a:t>
            </a:r>
          </a:p>
          <a:p>
            <a:pPr eaLnBrk="1" hangingPunct="1">
              <a:buNone/>
            </a:pPr>
            <a:r>
              <a:rPr lang="en-US" altLang="zh-CN" sz="2800" b="0" dirty="0">
                <a:ea typeface="宋体" panose="02010600030101010101" pitchFamily="2" charset="-122"/>
              </a:rPr>
              <a:t> edge --- people distrust each other</a:t>
            </a:r>
          </a:p>
          <a:p>
            <a:pPr eaLnBrk="1" hangingPunct="1">
              <a:buNone/>
            </a:pPr>
            <a:r>
              <a:rPr lang="en-US" altLang="zh-CN" sz="2800" b="0" dirty="0">
                <a:ea typeface="宋体" panose="02010600030101010101" pitchFamily="2" charset="-122"/>
              </a:rPr>
              <a:t>vertex --- atoms</a:t>
            </a:r>
          </a:p>
          <a:p>
            <a:pPr eaLnBrk="1" hangingPunct="1">
              <a:buNone/>
            </a:pPr>
            <a:r>
              <a:rPr lang="en-US" altLang="zh-CN" sz="2800" b="0" dirty="0">
                <a:ea typeface="宋体" panose="02010600030101010101" pitchFamily="2" charset="-122"/>
              </a:rPr>
              <a:t>edge --- bonds between atoms</a:t>
            </a:r>
          </a:p>
          <a:p>
            <a:pPr eaLnBrk="1" hangingPunct="1">
              <a:buNone/>
            </a:pPr>
            <a:endParaRPr lang="en-US" altLang="zh-CN" sz="2800" b="0" dirty="0">
              <a:solidFill>
                <a:srgbClr val="FF0000"/>
              </a:solidFill>
              <a:ea typeface="宋体" panose="02010600030101010101" pitchFamily="2" charset="-122"/>
            </a:endParaRPr>
          </a:p>
        </p:txBody>
      </p:sp>
      <p:grpSp>
        <p:nvGrpSpPr>
          <p:cNvPr id="28677" name="Group 105"/>
          <p:cNvGrpSpPr/>
          <p:nvPr/>
        </p:nvGrpSpPr>
        <p:grpSpPr>
          <a:xfrm>
            <a:off x="4932363" y="2492375"/>
            <a:ext cx="3763962" cy="2124075"/>
            <a:chOff x="3185" y="1775"/>
            <a:chExt cx="2371" cy="1338"/>
          </a:xfrm>
        </p:grpSpPr>
        <p:grpSp>
          <p:nvGrpSpPr>
            <p:cNvPr id="28678" name="Group 102"/>
            <p:cNvGrpSpPr/>
            <p:nvPr/>
          </p:nvGrpSpPr>
          <p:grpSpPr>
            <a:xfrm>
              <a:off x="3197" y="1775"/>
              <a:ext cx="2132" cy="1338"/>
              <a:chOff x="2517" y="1752"/>
              <a:chExt cx="2132" cy="1338"/>
            </a:xfrm>
          </p:grpSpPr>
          <p:sp>
            <p:nvSpPr>
              <p:cNvPr id="28681" name="Rectangle 86"/>
              <p:cNvSpPr/>
              <p:nvPr/>
            </p:nvSpPr>
            <p:spPr>
              <a:xfrm>
                <a:off x="2699" y="2024"/>
                <a:ext cx="1451" cy="86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8682" name="Line 88"/>
              <p:cNvSpPr/>
              <p:nvPr/>
            </p:nvSpPr>
            <p:spPr>
              <a:xfrm>
                <a:off x="2699" y="2024"/>
                <a:ext cx="1451" cy="862"/>
              </a:xfrm>
              <a:prstGeom prst="line">
                <a:avLst/>
              </a:prstGeom>
              <a:ln w="9525" cap="flat" cmpd="sng">
                <a:solidFill>
                  <a:schemeClr val="tx1"/>
                </a:solidFill>
                <a:prstDash val="solid"/>
                <a:headEnd type="none" w="med" len="med"/>
                <a:tailEnd type="none" w="med" len="med"/>
              </a:ln>
            </p:spPr>
          </p:sp>
          <p:sp>
            <p:nvSpPr>
              <p:cNvPr id="28683" name="Line 89"/>
              <p:cNvSpPr/>
              <p:nvPr/>
            </p:nvSpPr>
            <p:spPr>
              <a:xfrm flipV="1">
                <a:off x="2699" y="2024"/>
                <a:ext cx="1451" cy="862"/>
              </a:xfrm>
              <a:prstGeom prst="line">
                <a:avLst/>
              </a:prstGeom>
              <a:ln w="9525" cap="flat" cmpd="sng">
                <a:solidFill>
                  <a:schemeClr val="tx1"/>
                </a:solidFill>
                <a:prstDash val="solid"/>
                <a:headEnd type="none" w="med" len="med"/>
                <a:tailEnd type="none" w="med" len="med"/>
              </a:ln>
            </p:spPr>
          </p:sp>
          <p:sp>
            <p:nvSpPr>
              <p:cNvPr id="28684" name="Line 90"/>
              <p:cNvSpPr/>
              <p:nvPr/>
            </p:nvSpPr>
            <p:spPr>
              <a:xfrm>
                <a:off x="4150" y="2024"/>
                <a:ext cx="454" cy="499"/>
              </a:xfrm>
              <a:prstGeom prst="line">
                <a:avLst/>
              </a:prstGeom>
              <a:ln w="9525" cap="flat" cmpd="sng">
                <a:solidFill>
                  <a:schemeClr val="tx1"/>
                </a:solidFill>
                <a:prstDash val="solid"/>
                <a:headEnd type="none" w="med" len="med"/>
                <a:tailEnd type="none" w="med" len="med"/>
              </a:ln>
            </p:spPr>
          </p:sp>
          <p:sp>
            <p:nvSpPr>
              <p:cNvPr id="28685" name="Line 91"/>
              <p:cNvSpPr/>
              <p:nvPr/>
            </p:nvSpPr>
            <p:spPr>
              <a:xfrm flipV="1">
                <a:off x="4150" y="2523"/>
                <a:ext cx="454" cy="363"/>
              </a:xfrm>
              <a:prstGeom prst="line">
                <a:avLst/>
              </a:prstGeom>
              <a:ln w="9525" cap="flat" cmpd="sng">
                <a:solidFill>
                  <a:schemeClr val="tx1"/>
                </a:solidFill>
                <a:prstDash val="solid"/>
                <a:headEnd type="none" w="med" len="med"/>
                <a:tailEnd type="none" w="med" len="med"/>
              </a:ln>
            </p:spPr>
          </p:sp>
          <p:sp>
            <p:nvSpPr>
              <p:cNvPr id="28686" name="Text Box 92"/>
              <p:cNvSpPr txBox="1"/>
              <p:nvPr/>
            </p:nvSpPr>
            <p:spPr>
              <a:xfrm>
                <a:off x="2517" y="2341"/>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87" name="Text Box 93"/>
              <p:cNvSpPr txBox="1"/>
              <p:nvPr/>
            </p:nvSpPr>
            <p:spPr>
              <a:xfrm>
                <a:off x="2880" y="2477"/>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88" name="Text Box 94"/>
              <p:cNvSpPr txBox="1"/>
              <p:nvPr/>
            </p:nvSpPr>
            <p:spPr>
              <a:xfrm>
                <a:off x="3106" y="2099"/>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89" name="Text Box 95"/>
              <p:cNvSpPr txBox="1"/>
              <p:nvPr/>
            </p:nvSpPr>
            <p:spPr>
              <a:xfrm>
                <a:off x="3741" y="2462"/>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90" name="Text Box 96"/>
              <p:cNvSpPr txBox="1"/>
              <p:nvPr/>
            </p:nvSpPr>
            <p:spPr>
              <a:xfrm>
                <a:off x="3560" y="2069"/>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91" name="Text Box 97"/>
              <p:cNvSpPr txBox="1"/>
              <p:nvPr/>
            </p:nvSpPr>
            <p:spPr>
              <a:xfrm>
                <a:off x="4104" y="2371"/>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92" name="Text Box 98"/>
              <p:cNvSpPr txBox="1"/>
              <p:nvPr/>
            </p:nvSpPr>
            <p:spPr>
              <a:xfrm>
                <a:off x="4331" y="2643"/>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a:t>
                </a:r>
              </a:p>
            </p:txBody>
          </p:sp>
          <p:sp>
            <p:nvSpPr>
              <p:cNvPr id="28693" name="Text Box 99"/>
              <p:cNvSpPr txBox="1"/>
              <p:nvPr/>
            </p:nvSpPr>
            <p:spPr>
              <a:xfrm>
                <a:off x="4331" y="2069"/>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2</a:t>
                </a:r>
              </a:p>
            </p:txBody>
          </p:sp>
          <p:sp>
            <p:nvSpPr>
              <p:cNvPr id="28694" name="Text Box 100"/>
              <p:cNvSpPr txBox="1"/>
              <p:nvPr/>
            </p:nvSpPr>
            <p:spPr>
              <a:xfrm>
                <a:off x="3333" y="1752"/>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2</a:t>
                </a:r>
              </a:p>
            </p:txBody>
          </p:sp>
          <p:sp>
            <p:nvSpPr>
              <p:cNvPr id="28695" name="Text Box 101"/>
              <p:cNvSpPr txBox="1"/>
              <p:nvPr/>
            </p:nvSpPr>
            <p:spPr>
              <a:xfrm>
                <a:off x="3333" y="2840"/>
                <a:ext cx="31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2</a:t>
                </a:r>
              </a:p>
            </p:txBody>
          </p:sp>
        </p:grpSp>
        <p:sp>
          <p:nvSpPr>
            <p:cNvPr id="28679" name="Text Box 103"/>
            <p:cNvSpPr txBox="1"/>
            <p:nvPr/>
          </p:nvSpPr>
          <p:spPr>
            <a:xfrm>
              <a:off x="3185" y="1888"/>
              <a:ext cx="285"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zh-CN" sz="2000" i="1" dirty="0">
                  <a:ea typeface="宋体" panose="02010600030101010101" pitchFamily="2" charset="-122"/>
                </a:rPr>
                <a:t>x</a:t>
              </a:r>
            </a:p>
          </p:txBody>
        </p:sp>
        <p:sp>
          <p:nvSpPr>
            <p:cNvPr id="28680" name="Text Box 104"/>
            <p:cNvSpPr txBox="1"/>
            <p:nvPr/>
          </p:nvSpPr>
          <p:spPr>
            <a:xfrm>
              <a:off x="5271" y="2387"/>
              <a:ext cx="285"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r>
                <a:rPr lang="en-US" altLang="zh-CN" sz="2000" i="1" dirty="0">
                  <a:ea typeface="宋体" panose="02010600030101010101" pitchFamily="2" charset="-122"/>
                </a:rPr>
                <a:t>y</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a:t>
            </a:fld>
            <a:endParaRPr lang="zh-CN" altLang="en-US" sz="1400" b="0" dirty="0">
              <a:ea typeface="宋体" panose="02010600030101010101" pitchFamily="2" charset="-122"/>
            </a:endParaRPr>
          </a:p>
        </p:txBody>
      </p:sp>
      <p:sp>
        <p:nvSpPr>
          <p:cNvPr id="6147" name="Rectangle 2"/>
          <p:cNvSpPr>
            <a:spLocks noGrp="1"/>
          </p:cNvSpPr>
          <p:nvPr>
            <p:ph type="title"/>
          </p:nvPr>
        </p:nvSpPr>
        <p:spPr/>
        <p:txBody>
          <a:bodyPr vert="horz" wrap="square" lIns="91440" tIns="45720" rIns="91440" bIns="45720" anchor="ctr" anchorCtr="0"/>
          <a:lstStyle/>
          <a:p>
            <a:pPr eaLnBrk="1" hangingPunct="1"/>
            <a:r>
              <a:rPr lang="en-US" altLang="zh-CN" b="1" dirty="0">
                <a:ea typeface="宋体" panose="02010600030101010101" pitchFamily="2" charset="-122"/>
              </a:rPr>
              <a:t>Assignments</a:t>
            </a:r>
            <a:endParaRPr lang="zh-CN" altLang="en-US" b="1" dirty="0">
              <a:ea typeface="宋体" panose="02010600030101010101" pitchFamily="2" charset="-122"/>
            </a:endParaRPr>
          </a:p>
        </p:txBody>
      </p:sp>
      <p:sp>
        <p:nvSpPr>
          <p:cNvPr id="6148" name="Rectangle 3"/>
          <p:cNvSpPr>
            <a:spLocks noGrp="1"/>
          </p:cNvSpPr>
          <p:nvPr>
            <p:ph idx="1"/>
          </p:nvPr>
        </p:nvSpPr>
        <p:spPr/>
        <p:txBody>
          <a:bodyPr vert="horz" wrap="square" lIns="91440" tIns="45720" rIns="91440" bIns="45720" anchor="t" anchorCtr="0"/>
          <a:lstStyle/>
          <a:p>
            <a:pPr eaLnBrk="1" hangingPunct="1"/>
            <a:r>
              <a:rPr lang="en-US" altLang="zh-CN" b="0" dirty="0">
                <a:ea typeface="宋体" panose="02010600030101010101" pitchFamily="2" charset="-122"/>
              </a:rPr>
              <a:t>There will be some assignments. They will be assigned after the end of a chapter and be due on “next</a:t>
            </a:r>
            <a:r>
              <a:rPr lang="en-US" altLang="zh-CN" b="0" dirty="0" smtClean="0">
                <a:ea typeface="宋体" panose="02010600030101010101" pitchFamily="2" charset="-122"/>
              </a:rPr>
              <a:t>”</a:t>
            </a:r>
            <a:r>
              <a:rPr lang="en-US" altLang="zh-CN" b="0" dirty="0"/>
              <a:t> </a:t>
            </a:r>
            <a:r>
              <a:rPr lang="en-US" altLang="zh-CN" b="0" dirty="0" smtClean="0">
                <a:solidFill>
                  <a:srgbClr val="FF0000"/>
                </a:solidFill>
              </a:rPr>
              <a:t>Wednesday.</a:t>
            </a:r>
            <a:endParaRPr lang="zh-CN" altLang="en-US" b="0" dirty="0">
              <a:solidFill>
                <a:srgbClr val="FF0000"/>
              </a:solidFill>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30</a:t>
            </a:fld>
            <a:endParaRPr lang="zh-CN" altLang="en-US" sz="1400" b="0" dirty="0">
              <a:ea typeface="宋体" panose="02010600030101010101" pitchFamily="2" charset="-122"/>
            </a:endParaRPr>
          </a:p>
        </p:txBody>
      </p:sp>
      <p:sp>
        <p:nvSpPr>
          <p:cNvPr id="29699" name="Rectangle 2"/>
          <p:cNvSpPr>
            <a:spLocks noGrp="1"/>
          </p:cNvSpPr>
          <p:nvPr>
            <p:ph type="title"/>
          </p:nvPr>
        </p:nvSpPr>
        <p:spPr>
          <a:xfrm>
            <a:off x="685800" y="533400"/>
            <a:ext cx="7772400" cy="1143000"/>
          </a:xfrm>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The Pigeonhole Principle</a:t>
            </a:r>
          </a:p>
        </p:txBody>
      </p:sp>
      <p:sp>
        <p:nvSpPr>
          <p:cNvPr id="29700" name="Rectangle 3"/>
          <p:cNvSpPr>
            <a:spLocks noGrp="1"/>
          </p:cNvSpPr>
          <p:nvPr>
            <p:ph idx="1"/>
          </p:nvPr>
        </p:nvSpPr>
        <p:spPr>
          <a:xfrm>
            <a:off x="684213" y="1773238"/>
            <a:ext cx="7772400" cy="4343400"/>
          </a:xfrm>
        </p:spPr>
        <p:txBody>
          <a:bodyPr vert="horz" wrap="square" lIns="91440" tIns="45720" rIns="91440" bIns="45720" anchor="t" anchorCtr="0"/>
          <a:lstStyle/>
          <a:p>
            <a:pPr eaLnBrk="1" hangingPunct="1">
              <a:lnSpc>
                <a:spcPct val="90000"/>
              </a:lnSpc>
              <a:buNone/>
            </a:pPr>
            <a:endParaRPr lang="en-US" altLang="zh-CN" dirty="0">
              <a:solidFill>
                <a:srgbClr val="FF0000"/>
              </a:solidFill>
              <a:ea typeface="宋体" panose="02010600030101010101" pitchFamily="2" charset="-122"/>
            </a:endParaRPr>
          </a:p>
          <a:p>
            <a:pPr eaLnBrk="1" hangingPunct="1">
              <a:lnSpc>
                <a:spcPct val="90000"/>
              </a:lnSpc>
              <a:buNone/>
            </a:pPr>
            <a:r>
              <a:rPr lang="en-US" altLang="zh-CN" sz="2800" dirty="0">
                <a:ea typeface="宋体" panose="02010600030101010101" pitchFamily="2" charset="-122"/>
              </a:rPr>
              <a:t>Ex1.</a:t>
            </a:r>
            <a:r>
              <a:rPr lang="en-US" altLang="zh-CN" sz="2800" dirty="0">
                <a:solidFill>
                  <a:srgbClr val="FF0000"/>
                </a:solidFill>
                <a:ea typeface="宋体" panose="02010600030101010101" pitchFamily="2" charset="-122"/>
              </a:rPr>
              <a:t> </a:t>
            </a:r>
            <a:endParaRPr lang="en-US" altLang="zh-CN" sz="2400" b="0" dirty="0">
              <a:ea typeface="宋体" panose="02010600030101010101" pitchFamily="2" charset="-122"/>
            </a:endParaRPr>
          </a:p>
        </p:txBody>
      </p:sp>
      <p:grpSp>
        <p:nvGrpSpPr>
          <p:cNvPr id="29701" name="Group 87"/>
          <p:cNvGrpSpPr/>
          <p:nvPr/>
        </p:nvGrpSpPr>
        <p:grpSpPr>
          <a:xfrm>
            <a:off x="684213" y="3500438"/>
            <a:ext cx="3455987" cy="1657350"/>
            <a:chOff x="2608" y="1706"/>
            <a:chExt cx="2177" cy="1044"/>
          </a:xfrm>
        </p:grpSpPr>
        <p:sp>
          <p:nvSpPr>
            <p:cNvPr id="29711" name="Oval 78"/>
            <p:cNvSpPr/>
            <p:nvPr/>
          </p:nvSpPr>
          <p:spPr>
            <a:xfrm>
              <a:off x="2671" y="1843"/>
              <a:ext cx="1041" cy="329"/>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12" name="Text Box 79"/>
            <p:cNvSpPr txBox="1"/>
            <p:nvPr/>
          </p:nvSpPr>
          <p:spPr>
            <a:xfrm>
              <a:off x="2954" y="1916"/>
              <a:ext cx="697"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8 apples</a:t>
              </a:r>
            </a:p>
          </p:txBody>
        </p:sp>
        <p:sp>
          <p:nvSpPr>
            <p:cNvPr id="29713" name="Oval 80"/>
            <p:cNvSpPr/>
            <p:nvPr/>
          </p:nvSpPr>
          <p:spPr>
            <a:xfrm>
              <a:off x="3460" y="2172"/>
              <a:ext cx="821" cy="412"/>
            </a:xfrm>
            <a:prstGeom prst="ellipse">
              <a:avLst/>
            </a:prstGeom>
            <a:solidFill>
              <a:srgbClr val="FFFF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14" name="Text Box 81"/>
            <p:cNvSpPr txBox="1"/>
            <p:nvPr/>
          </p:nvSpPr>
          <p:spPr>
            <a:xfrm>
              <a:off x="3560" y="2283"/>
              <a:ext cx="631"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9 bananas</a:t>
              </a:r>
            </a:p>
          </p:txBody>
        </p:sp>
        <p:sp>
          <p:nvSpPr>
            <p:cNvPr id="29715" name="Oval 82"/>
            <p:cNvSpPr/>
            <p:nvPr/>
          </p:nvSpPr>
          <p:spPr>
            <a:xfrm>
              <a:off x="3933" y="1761"/>
              <a:ext cx="663" cy="411"/>
            </a:xfrm>
            <a:prstGeom prst="ellipse">
              <a:avLst/>
            </a:prstGeom>
            <a:solidFill>
              <a:srgbClr val="FF66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16" name="Text Box 83"/>
            <p:cNvSpPr txBox="1"/>
            <p:nvPr/>
          </p:nvSpPr>
          <p:spPr>
            <a:xfrm>
              <a:off x="3951" y="1871"/>
              <a:ext cx="834"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6 oranges</a:t>
              </a:r>
            </a:p>
          </p:txBody>
        </p:sp>
        <p:sp>
          <p:nvSpPr>
            <p:cNvPr id="29717" name="Rectangle 84"/>
            <p:cNvSpPr/>
            <p:nvPr/>
          </p:nvSpPr>
          <p:spPr>
            <a:xfrm>
              <a:off x="2608" y="1706"/>
              <a:ext cx="2177" cy="1043"/>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18" name="Text Box 86"/>
            <p:cNvSpPr txBox="1"/>
            <p:nvPr/>
          </p:nvSpPr>
          <p:spPr>
            <a:xfrm>
              <a:off x="2608" y="2519"/>
              <a:ext cx="1315"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800" b="0" dirty="0">
                  <a:solidFill>
                    <a:srgbClr val="0000FF"/>
                  </a:solidFill>
                  <a:ea typeface="宋体" panose="02010600030101010101" pitchFamily="2" charset="-122"/>
                </a:rPr>
                <a:t>How many fruits?</a:t>
              </a:r>
            </a:p>
          </p:txBody>
        </p:sp>
      </p:grpSp>
      <p:grpSp>
        <p:nvGrpSpPr>
          <p:cNvPr id="29702" name="Group 96"/>
          <p:cNvGrpSpPr/>
          <p:nvPr/>
        </p:nvGrpSpPr>
        <p:grpSpPr>
          <a:xfrm>
            <a:off x="4356100" y="2349500"/>
            <a:ext cx="4392613" cy="3959225"/>
            <a:chOff x="2744" y="1480"/>
            <a:chExt cx="2767" cy="2494"/>
          </a:xfrm>
        </p:grpSpPr>
        <p:sp>
          <p:nvSpPr>
            <p:cNvPr id="29703" name="Oval 88"/>
            <p:cNvSpPr/>
            <p:nvPr/>
          </p:nvSpPr>
          <p:spPr>
            <a:xfrm>
              <a:off x="3424" y="1842"/>
              <a:ext cx="771" cy="145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04" name="Rectangle 89"/>
            <p:cNvSpPr/>
            <p:nvPr/>
          </p:nvSpPr>
          <p:spPr>
            <a:xfrm>
              <a:off x="4468" y="1888"/>
              <a:ext cx="635" cy="1451"/>
            </a:xfrm>
            <a:prstGeom prst="rect">
              <a:avLst/>
            </a:prstGeom>
            <a:solidFill>
              <a:srgbClr val="FF99CC"/>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05" name="Text Box 90"/>
            <p:cNvSpPr txBox="1"/>
            <p:nvPr/>
          </p:nvSpPr>
          <p:spPr>
            <a:xfrm>
              <a:off x="3469" y="2387"/>
              <a:ext cx="817"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Sum of ages</a:t>
              </a:r>
            </a:p>
          </p:txBody>
        </p:sp>
        <p:sp>
          <p:nvSpPr>
            <p:cNvPr id="29706" name="Text Box 91"/>
            <p:cNvSpPr txBox="1"/>
            <p:nvPr/>
          </p:nvSpPr>
          <p:spPr>
            <a:xfrm>
              <a:off x="4411" y="2432"/>
              <a:ext cx="817"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1600" b="0" dirty="0">
                  <a:ea typeface="宋体" panose="02010600030101010101" pitchFamily="2" charset="-122"/>
                </a:rPr>
                <a:t>Sum of ages</a:t>
              </a:r>
            </a:p>
          </p:txBody>
        </p:sp>
        <p:sp>
          <p:nvSpPr>
            <p:cNvPr id="29707" name="Text Box 92"/>
            <p:cNvSpPr txBox="1"/>
            <p:nvPr/>
          </p:nvSpPr>
          <p:spPr>
            <a:xfrm>
              <a:off x="4150" y="2341"/>
              <a:ext cx="31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zh-CN" altLang="en-US" sz="2400" b="0" dirty="0">
                  <a:ea typeface="宋体" panose="02010600030101010101" pitchFamily="2" charset="-122"/>
                </a:rPr>
                <a:t>＝</a:t>
              </a:r>
              <a:endParaRPr lang="en-US" altLang="zh-CN" sz="2400" b="0" dirty="0">
                <a:ea typeface="宋体" panose="02010600030101010101" pitchFamily="2" charset="-122"/>
              </a:endParaRPr>
            </a:p>
          </p:txBody>
        </p:sp>
        <p:sp>
          <p:nvSpPr>
            <p:cNvPr id="29708" name="Rectangle 93"/>
            <p:cNvSpPr/>
            <p:nvPr/>
          </p:nvSpPr>
          <p:spPr>
            <a:xfrm>
              <a:off x="3288" y="1752"/>
              <a:ext cx="1905" cy="222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None/>
              </a:pPr>
              <a:endParaRPr lang="zh-CN" altLang="en-US" sz="2400" b="0" dirty="0">
                <a:ea typeface="宋体" panose="02010600030101010101" pitchFamily="2" charset="-122"/>
              </a:endParaRPr>
            </a:p>
          </p:txBody>
        </p:sp>
        <p:sp>
          <p:nvSpPr>
            <p:cNvPr id="29709" name="Text Box 94"/>
            <p:cNvSpPr txBox="1"/>
            <p:nvPr/>
          </p:nvSpPr>
          <p:spPr>
            <a:xfrm>
              <a:off x="2744" y="1480"/>
              <a:ext cx="68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800" dirty="0">
                  <a:ea typeface="宋体" panose="02010600030101010101" pitchFamily="2" charset="-122"/>
                </a:rPr>
                <a:t>Ex2.</a:t>
              </a:r>
            </a:p>
          </p:txBody>
        </p:sp>
        <p:sp>
          <p:nvSpPr>
            <p:cNvPr id="29710" name="Text Box 95"/>
            <p:cNvSpPr txBox="1"/>
            <p:nvPr/>
          </p:nvSpPr>
          <p:spPr>
            <a:xfrm>
              <a:off x="3334" y="3385"/>
              <a:ext cx="2177" cy="5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50000"/>
                </a:spcBef>
                <a:buNone/>
              </a:pPr>
              <a:r>
                <a:rPr lang="en-US" altLang="zh-CN" sz="2000" b="0" dirty="0">
                  <a:ea typeface="宋体" panose="02010600030101010101" pitchFamily="2" charset="-122"/>
                </a:rPr>
                <a:t>10 people in two groups</a:t>
              </a:r>
            </a:p>
            <a:p>
              <a:pPr marL="0" lvl="0" indent="0" eaLnBrk="1" hangingPunct="1">
                <a:spcBef>
                  <a:spcPct val="50000"/>
                </a:spcBef>
                <a:buNone/>
              </a:pPr>
              <a:r>
                <a:rPr lang="en-US" altLang="zh-CN" sz="2000" b="0" dirty="0">
                  <a:ea typeface="宋体" panose="02010600030101010101" pitchFamily="2" charset="-122"/>
                </a:rPr>
                <a:t>Age ∈ [</a:t>
              </a:r>
              <a:r>
                <a:rPr lang="en-US" altLang="zh-CN" sz="2000" b="0" dirty="0" smtClean="0">
                  <a:ea typeface="宋体" panose="02010600030101010101" pitchFamily="2" charset="-122"/>
                </a:rPr>
                <a:t>1</a:t>
              </a:r>
              <a:r>
                <a:rPr lang="en-US" altLang="zh-CN" sz="2000" b="0" dirty="0">
                  <a:ea typeface="宋体" panose="02010600030101010101" pitchFamily="2" charset="-122"/>
                </a:rPr>
                <a:t>, </a:t>
              </a:r>
              <a:r>
                <a:rPr lang="en-US" altLang="zh-CN" sz="2000" b="0" dirty="0" smtClean="0">
                  <a:ea typeface="宋体" panose="02010600030101010101" pitchFamily="2" charset="-122"/>
                </a:rPr>
                <a:t>60]</a:t>
              </a:r>
              <a:endParaRPr lang="en-US" altLang="zh-CN" sz="2000" b="0" dirty="0">
                <a:ea typeface="宋体" panose="02010600030101010101" pitchFamily="2"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31</a:t>
            </a:fld>
            <a:endParaRPr lang="zh-CN" altLang="en-US" sz="1400" b="0" dirty="0">
              <a:ea typeface="宋体" panose="02010600030101010101" pitchFamily="2" charset="-122"/>
            </a:endParaRPr>
          </a:p>
        </p:txBody>
      </p:sp>
      <p:sp>
        <p:nvSpPr>
          <p:cNvPr id="30723" name="Rectangle 2"/>
          <p:cNvSpPr>
            <a:spLocks noGrp="1"/>
          </p:cNvSpPr>
          <p:nvPr>
            <p:ph type="title"/>
          </p:nvPr>
        </p:nvSpPr>
        <p:spPr>
          <a:xfrm>
            <a:off x="762000" y="609600"/>
            <a:ext cx="7620000" cy="1143000"/>
          </a:xfrm>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Permutations and Combinations</a:t>
            </a:r>
            <a:endParaRPr lang="zh-CN" altLang="en-US" sz="4000" b="1" dirty="0">
              <a:solidFill>
                <a:schemeClr val="tx1"/>
              </a:solidFill>
              <a:ea typeface="宋体" panose="02010600030101010101" pitchFamily="2" charset="-122"/>
            </a:endParaRPr>
          </a:p>
        </p:txBody>
      </p:sp>
      <p:sp>
        <p:nvSpPr>
          <p:cNvPr id="30724" name="Rectangle 3"/>
          <p:cNvSpPr>
            <a:spLocks noGrp="1"/>
          </p:cNvSpPr>
          <p:nvPr>
            <p:ph idx="1"/>
          </p:nvPr>
        </p:nvSpPr>
        <p:spPr>
          <a:xfrm>
            <a:off x="762000" y="1981200"/>
            <a:ext cx="7620000" cy="4114800"/>
          </a:xfrm>
        </p:spPr>
        <p:txBody>
          <a:bodyPr vert="horz" wrap="square" lIns="91440" tIns="45720" rIns="91440" bIns="45720" anchor="t" anchorCtr="0"/>
          <a:lstStyle/>
          <a:p>
            <a:pPr marL="609600" indent="-609600" eaLnBrk="1" hangingPunct="1"/>
            <a:r>
              <a:rPr lang="en-US" altLang="zh-CN" b="0" dirty="0">
                <a:ea typeface="宋体" panose="02010600030101010101" pitchFamily="2" charset="-122"/>
              </a:rPr>
              <a:t>For n teams, each team played every other team exactly once, how many games the n teams would play?</a:t>
            </a:r>
          </a:p>
          <a:p>
            <a:pPr marL="609600" indent="-609600" eaLnBrk="1" hangingPunct="1"/>
            <a:r>
              <a:rPr lang="en-US" altLang="zh-CN" b="0" dirty="0">
                <a:ea typeface="宋体" panose="02010600030101010101" pitchFamily="2" charset="-122"/>
              </a:rPr>
              <a:t>100 students, 3 dormitories with capacities 25, 35 and 40 respectively. How many ways to fill the dormitories?</a:t>
            </a:r>
          </a:p>
          <a:p>
            <a:pPr marL="609600" indent="-609600" eaLnBrk="1" hangingPunct="1">
              <a:buNone/>
            </a:pPr>
            <a:endParaRPr lang="en-US" altLang="zh-CN" b="0"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32</a:t>
            </a:fld>
            <a:endParaRPr lang="zh-CN" altLang="en-US" sz="1400" b="0" dirty="0">
              <a:ea typeface="宋体" panose="02010600030101010101" pitchFamily="2" charset="-122"/>
            </a:endParaRPr>
          </a:p>
        </p:txBody>
      </p:sp>
      <p:sp>
        <p:nvSpPr>
          <p:cNvPr id="31747" name="Rectangle 2"/>
          <p:cNvSpPr>
            <a:spLocks noGrp="1"/>
          </p:cNvSpPr>
          <p:nvPr>
            <p:ph type="title"/>
          </p:nvPr>
        </p:nvSpPr>
        <p:spPr/>
        <p:txBody>
          <a:bodyPr vert="horz" wrap="square" lIns="91440" tIns="45720" rIns="91440" bIns="45720" anchor="ctr" anchorCtr="0"/>
          <a:lstStyle/>
          <a:p>
            <a:pPr eaLnBrk="1" hangingPunct="1"/>
            <a:r>
              <a:rPr lang="en-US" altLang="ko-KR" sz="4000" b="1" dirty="0">
                <a:ea typeface="굴림" pitchFamily="34" charset="-127"/>
              </a:rPr>
              <a:t>IP Address Example</a:t>
            </a:r>
            <a:endParaRPr lang="zh-CN" altLang="en-US" sz="4000" b="1" dirty="0">
              <a:ea typeface="굴림" pitchFamily="34" charset="-127"/>
            </a:endParaRPr>
          </a:p>
        </p:txBody>
      </p:sp>
      <p:sp>
        <p:nvSpPr>
          <p:cNvPr id="31748" name="Rectangle 4"/>
          <p:cNvSpPr>
            <a:spLocks noGrp="1"/>
          </p:cNvSpPr>
          <p:nvPr>
            <p:ph idx="1"/>
          </p:nvPr>
        </p:nvSpPr>
        <p:spPr>
          <a:solidFill>
            <a:schemeClr val="bg1">
              <a:alpha val="100000"/>
            </a:schemeClr>
          </a:solidFill>
        </p:spPr>
        <p:txBody>
          <a:bodyPr vert="horz" wrap="square" lIns="91440" tIns="45720" rIns="91440" bIns="45720" anchor="t" anchorCtr="0"/>
          <a:lstStyle/>
          <a:p>
            <a:pPr eaLnBrk="1" hangingPunct="1">
              <a:lnSpc>
                <a:spcPct val="90000"/>
              </a:lnSpc>
            </a:pPr>
            <a:r>
              <a:rPr lang="en-US" altLang="ko-KR" sz="2800" dirty="0">
                <a:ea typeface="굴림" pitchFamily="34" charset="-127"/>
              </a:rPr>
              <a:t>Some facts about Internet Protocol:</a:t>
            </a:r>
          </a:p>
          <a:p>
            <a:pPr lvl="1" eaLnBrk="1" hangingPunct="1">
              <a:lnSpc>
                <a:spcPct val="90000"/>
              </a:lnSpc>
            </a:pPr>
            <a:r>
              <a:rPr lang="en-US" altLang="ko-KR" sz="2400" dirty="0">
                <a:ea typeface="굴림" pitchFamily="34" charset="-127"/>
              </a:rPr>
              <a:t>Valid computer addresses are in one of 3 types:</a:t>
            </a:r>
          </a:p>
          <a:p>
            <a:pPr lvl="2" eaLnBrk="1" hangingPunct="1">
              <a:lnSpc>
                <a:spcPct val="90000"/>
              </a:lnSpc>
            </a:pPr>
            <a:r>
              <a:rPr lang="en-US" altLang="ko-KR" sz="2000" dirty="0">
                <a:ea typeface="굴림" pitchFamily="34" charset="-127"/>
              </a:rPr>
              <a:t>A </a:t>
            </a:r>
            <a:r>
              <a:rPr lang="en-US" altLang="ko-KR" sz="2000" i="1" dirty="0">
                <a:ea typeface="굴림" pitchFamily="34" charset="-127"/>
              </a:rPr>
              <a:t>class A</a:t>
            </a:r>
            <a:r>
              <a:rPr lang="en-US" altLang="ko-KR" sz="2000" dirty="0">
                <a:ea typeface="굴림" pitchFamily="34" charset="-127"/>
              </a:rPr>
              <a:t> IP address contains a 7-bit “netid” ≠ </a:t>
            </a:r>
            <a:r>
              <a:rPr lang="en-US" altLang="zh-CN" sz="2000" dirty="0">
                <a:ea typeface="宋体" panose="02010600030101010101" pitchFamily="2" charset="-122"/>
              </a:rPr>
              <a:t>1</a:t>
            </a:r>
            <a:r>
              <a:rPr lang="en-US" altLang="ko-KR" sz="2000" baseline="30000" dirty="0">
                <a:ea typeface="굴림" pitchFamily="34" charset="-127"/>
              </a:rPr>
              <a:t>7</a:t>
            </a:r>
            <a:r>
              <a:rPr lang="en-US" altLang="ko-KR" sz="2000" dirty="0">
                <a:ea typeface="굴림" pitchFamily="34" charset="-127"/>
              </a:rPr>
              <a:t>, </a:t>
            </a:r>
            <a:br>
              <a:rPr lang="en-US" altLang="ko-KR" sz="2000" dirty="0">
                <a:ea typeface="굴림" pitchFamily="34" charset="-127"/>
              </a:rPr>
            </a:br>
            <a:r>
              <a:rPr lang="en-US" altLang="ko-KR" sz="2000" dirty="0">
                <a:ea typeface="굴림" pitchFamily="34" charset="-127"/>
              </a:rPr>
              <a:t>and a 24-bit “hostid”</a:t>
            </a:r>
          </a:p>
          <a:p>
            <a:pPr lvl="2" eaLnBrk="1" hangingPunct="1">
              <a:lnSpc>
                <a:spcPct val="90000"/>
              </a:lnSpc>
            </a:pPr>
            <a:r>
              <a:rPr lang="en-US" altLang="ko-KR" sz="2000" dirty="0">
                <a:ea typeface="굴림" pitchFamily="34" charset="-127"/>
              </a:rPr>
              <a:t>A </a:t>
            </a:r>
            <a:r>
              <a:rPr lang="en-US" altLang="ko-KR" sz="2000" i="1" dirty="0">
                <a:ea typeface="굴림" pitchFamily="34" charset="-127"/>
              </a:rPr>
              <a:t>class B</a:t>
            </a:r>
            <a:r>
              <a:rPr lang="en-US" altLang="ko-KR" sz="2000" dirty="0">
                <a:ea typeface="굴림" pitchFamily="34" charset="-127"/>
              </a:rPr>
              <a:t> address has a 14-bit netid and a 16-bit hostid.</a:t>
            </a:r>
          </a:p>
          <a:p>
            <a:pPr lvl="2" eaLnBrk="1" hangingPunct="1">
              <a:lnSpc>
                <a:spcPct val="90000"/>
              </a:lnSpc>
            </a:pPr>
            <a:r>
              <a:rPr lang="en-US" altLang="ko-KR" sz="2000" dirty="0">
                <a:ea typeface="굴림" pitchFamily="34" charset="-127"/>
              </a:rPr>
              <a:t>A </a:t>
            </a:r>
            <a:r>
              <a:rPr lang="en-US" altLang="ko-KR" sz="2000" i="1" dirty="0">
                <a:ea typeface="굴림" pitchFamily="34" charset="-127"/>
              </a:rPr>
              <a:t>class C</a:t>
            </a:r>
            <a:r>
              <a:rPr lang="en-US" altLang="ko-KR" sz="2000" dirty="0">
                <a:ea typeface="굴림" pitchFamily="34" charset="-127"/>
              </a:rPr>
              <a:t> addr. Has 21-bit netid and an 8-bit hostid.</a:t>
            </a:r>
          </a:p>
          <a:p>
            <a:pPr lvl="1" eaLnBrk="1" hangingPunct="1">
              <a:lnSpc>
                <a:spcPct val="90000"/>
              </a:lnSpc>
            </a:pPr>
            <a:r>
              <a:rPr lang="en-US" altLang="ko-KR" sz="2400" dirty="0">
                <a:ea typeface="굴림" pitchFamily="34" charset="-127"/>
              </a:rPr>
              <a:t>The 3 classes have distinct headers (0, 10, 110)</a:t>
            </a:r>
          </a:p>
          <a:p>
            <a:pPr lvl="1" eaLnBrk="1" hangingPunct="1">
              <a:lnSpc>
                <a:spcPct val="90000"/>
              </a:lnSpc>
            </a:pPr>
            <a:r>
              <a:rPr lang="en-US" altLang="ko-KR" sz="2400" dirty="0">
                <a:ea typeface="굴림" pitchFamily="34" charset="-127"/>
              </a:rPr>
              <a:t>Hostids that are all 0s or all 1s are not allowed.</a:t>
            </a:r>
          </a:p>
          <a:p>
            <a:pPr eaLnBrk="1" hangingPunct="1">
              <a:lnSpc>
                <a:spcPct val="90000"/>
              </a:lnSpc>
            </a:pPr>
            <a:r>
              <a:rPr lang="en-US" altLang="ko-KR" sz="2800" dirty="0">
                <a:ea typeface="굴림" pitchFamily="34" charset="-127"/>
              </a:rPr>
              <a:t>How many valid computer addresses are there?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33</a:t>
            </a:fld>
            <a:endParaRPr lang="zh-CN" altLang="en-US" sz="1400" b="0" dirty="0">
              <a:ea typeface="宋体" panose="02010600030101010101" pitchFamily="2" charset="-122"/>
            </a:endParaRPr>
          </a:p>
        </p:txBody>
      </p:sp>
      <p:sp>
        <p:nvSpPr>
          <p:cNvPr id="32771" name="Rectangle 2"/>
          <p:cNvSpPr>
            <a:spLocks noGrp="1"/>
          </p:cNvSpPr>
          <p:nvPr>
            <p:ph type="title"/>
          </p:nvPr>
        </p:nvSpPr>
        <p:spPr/>
        <p:txBody>
          <a:bodyPr vert="horz" wrap="square" lIns="91440" tIns="45720" rIns="91440" bIns="45720" anchor="ctr" anchorCtr="0"/>
          <a:lstStyle/>
          <a:p>
            <a:pPr eaLnBrk="1" hangingPunct="1"/>
            <a:r>
              <a:rPr lang="en-US" altLang="ko-KR" sz="4000" b="1" dirty="0">
                <a:ea typeface="굴림" pitchFamily="34" charset="-127"/>
              </a:rPr>
              <a:t>IP </a:t>
            </a:r>
            <a:r>
              <a:rPr lang="en-US" altLang="zh-CN" sz="4000" b="1" dirty="0">
                <a:ea typeface="굴림" pitchFamily="34" charset="-127"/>
              </a:rPr>
              <a:t>A</a:t>
            </a:r>
            <a:r>
              <a:rPr lang="en-US" altLang="ko-KR" sz="4000" b="1" dirty="0">
                <a:ea typeface="굴림" pitchFamily="34" charset="-127"/>
              </a:rPr>
              <a:t>ddress </a:t>
            </a:r>
            <a:r>
              <a:rPr lang="en-US" altLang="zh-CN" sz="4000" b="1" dirty="0">
                <a:ea typeface="굴림" pitchFamily="34" charset="-127"/>
              </a:rPr>
              <a:t>S</a:t>
            </a:r>
            <a:r>
              <a:rPr lang="en-US" altLang="ko-KR" sz="4000" b="1" dirty="0">
                <a:ea typeface="굴림" pitchFamily="34" charset="-127"/>
              </a:rPr>
              <a:t>olution</a:t>
            </a:r>
            <a:endParaRPr lang="zh-CN" altLang="en-US" sz="4000" b="1" dirty="0">
              <a:ea typeface="굴림" pitchFamily="34" charset="-127"/>
            </a:endParaRPr>
          </a:p>
        </p:txBody>
      </p:sp>
      <p:sp>
        <p:nvSpPr>
          <p:cNvPr id="32772" name="Rectangle 4"/>
          <p:cNvSpPr>
            <a:spLocks noGrp="1"/>
          </p:cNvSpPr>
          <p:nvPr>
            <p:ph idx="1"/>
          </p:nvPr>
        </p:nvSpPr>
        <p:spPr>
          <a:solidFill>
            <a:schemeClr val="bg1">
              <a:alpha val="100000"/>
            </a:schemeClr>
          </a:solidFill>
        </p:spPr>
        <p:txBody>
          <a:bodyPr vert="horz" wrap="square" lIns="91440" tIns="45720" rIns="91440" bIns="45720" anchor="t" anchorCtr="0"/>
          <a:lstStyle/>
          <a:p>
            <a:pPr eaLnBrk="1" hangingPunct="1">
              <a:lnSpc>
                <a:spcPct val="80000"/>
              </a:lnSpc>
            </a:pPr>
            <a:r>
              <a:rPr lang="en-US" altLang="ko-KR" sz="2800" dirty="0">
                <a:ea typeface="굴림" pitchFamily="34" charset="-127"/>
              </a:rPr>
              <a:t># class A = (# valid netids)·(# valid hostids)</a:t>
            </a:r>
          </a:p>
          <a:p>
            <a:pPr lvl="1" eaLnBrk="1" hangingPunct="1">
              <a:lnSpc>
                <a:spcPct val="80000"/>
              </a:lnSpc>
              <a:buNone/>
            </a:pPr>
            <a:r>
              <a:rPr lang="en-US" altLang="zh-CN" sz="2400" dirty="0">
                <a:ea typeface="宋体" panose="02010600030101010101" pitchFamily="2" charset="-122"/>
              </a:rPr>
              <a:t>   </a:t>
            </a:r>
            <a:r>
              <a:rPr lang="en-US" altLang="ko-KR" sz="2400" dirty="0">
                <a:ea typeface="굴림" pitchFamily="34" charset="-127"/>
              </a:rPr>
              <a:t>(by product rule)</a:t>
            </a:r>
          </a:p>
          <a:p>
            <a:pPr eaLnBrk="1" hangingPunct="1">
              <a:lnSpc>
                <a:spcPct val="80000"/>
              </a:lnSpc>
            </a:pPr>
            <a:r>
              <a:rPr lang="en-US" altLang="ko-KR" sz="2800" dirty="0">
                <a:ea typeface="굴림" pitchFamily="34" charset="-127"/>
              </a:rPr>
              <a:t>(# addrs) </a:t>
            </a:r>
            <a:br>
              <a:rPr lang="en-US" altLang="ko-KR" sz="2800" dirty="0">
                <a:ea typeface="굴림" pitchFamily="34" charset="-127"/>
              </a:rPr>
            </a:br>
            <a:r>
              <a:rPr lang="en-US" altLang="ko-KR" sz="2800" dirty="0">
                <a:ea typeface="굴림" pitchFamily="34" charset="-127"/>
              </a:rPr>
              <a:t>     = (# class A) + (# class B) + (# class C)</a:t>
            </a:r>
          </a:p>
          <a:p>
            <a:pPr lvl="1" eaLnBrk="1" hangingPunct="1">
              <a:lnSpc>
                <a:spcPct val="80000"/>
              </a:lnSpc>
              <a:buNone/>
            </a:pPr>
            <a:r>
              <a:rPr lang="en-US" altLang="zh-CN" sz="2400" dirty="0">
                <a:ea typeface="宋体" panose="02010600030101010101" pitchFamily="2" charset="-122"/>
              </a:rPr>
              <a:t>    </a:t>
            </a:r>
            <a:r>
              <a:rPr lang="en-US" altLang="ko-KR" sz="2400" dirty="0">
                <a:ea typeface="굴림" pitchFamily="34" charset="-127"/>
              </a:rPr>
              <a:t>(by sum rule)</a:t>
            </a:r>
          </a:p>
          <a:p>
            <a:pPr eaLnBrk="1" hangingPunct="1">
              <a:lnSpc>
                <a:spcPct val="80000"/>
              </a:lnSpc>
            </a:pPr>
            <a:r>
              <a:rPr lang="en-US" altLang="ko-KR" sz="2800" dirty="0">
                <a:ea typeface="굴림" pitchFamily="34" charset="-127"/>
              </a:rPr>
              <a:t>(# valid class A netids) = 2</a:t>
            </a:r>
            <a:r>
              <a:rPr lang="en-US" altLang="zh-CN" sz="2800" baseline="30000" dirty="0">
                <a:ea typeface="宋体" panose="02010600030101010101" pitchFamily="2" charset="-122"/>
              </a:rPr>
              <a:t>7</a:t>
            </a:r>
            <a:r>
              <a:rPr lang="en-US" altLang="ko-KR" sz="2800" dirty="0">
                <a:ea typeface="굴림" pitchFamily="34" charset="-127"/>
              </a:rPr>
              <a:t> − 1 = 127.</a:t>
            </a:r>
          </a:p>
          <a:p>
            <a:pPr eaLnBrk="1" hangingPunct="1">
              <a:lnSpc>
                <a:spcPct val="80000"/>
              </a:lnSpc>
            </a:pPr>
            <a:r>
              <a:rPr lang="en-US" altLang="ko-KR" sz="2800" dirty="0">
                <a:ea typeface="굴림" pitchFamily="34" charset="-127"/>
              </a:rPr>
              <a:t>(# valid class A hostids) =</a:t>
            </a:r>
            <a:r>
              <a:rPr lang="en-US" altLang="zh-CN" sz="2800" dirty="0">
                <a:ea typeface="宋体" panose="02010600030101010101" pitchFamily="2" charset="-122"/>
              </a:rPr>
              <a:t> 2</a:t>
            </a:r>
            <a:r>
              <a:rPr lang="en-US" altLang="ko-KR" sz="2800" baseline="30000" dirty="0">
                <a:ea typeface="굴림" pitchFamily="34" charset="-127"/>
              </a:rPr>
              <a:t>24</a:t>
            </a:r>
            <a:r>
              <a:rPr lang="en-US" altLang="ko-KR" sz="2800" dirty="0">
                <a:ea typeface="굴림" pitchFamily="34" charset="-127"/>
              </a:rPr>
              <a:t> − 2 = 16,777,214.</a:t>
            </a:r>
          </a:p>
          <a:p>
            <a:pPr eaLnBrk="1" hangingPunct="1">
              <a:lnSpc>
                <a:spcPct val="80000"/>
              </a:lnSpc>
            </a:pPr>
            <a:r>
              <a:rPr lang="en-US" altLang="ko-KR" sz="2800" dirty="0">
                <a:ea typeface="굴림" pitchFamily="34" charset="-127"/>
              </a:rPr>
              <a:t>Continuing in this fashion we find the answer is:</a:t>
            </a:r>
            <a:br>
              <a:rPr lang="en-US" altLang="ko-KR" sz="2800" dirty="0">
                <a:ea typeface="굴림" pitchFamily="34" charset="-127"/>
              </a:rPr>
            </a:br>
            <a:r>
              <a:rPr lang="en-US" altLang="ko-KR" sz="2800" dirty="0">
                <a:ea typeface="굴림" pitchFamily="34" charset="-127"/>
              </a:rPr>
              <a:t>	3,737,091,842  (3.7 billion IP addresses)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34</a:t>
            </a:fld>
            <a:endParaRPr lang="zh-CN" altLang="en-US" sz="1400" b="0" dirty="0">
              <a:ea typeface="宋体" panose="02010600030101010101" pitchFamily="2" charset="-122"/>
            </a:endParaRPr>
          </a:p>
        </p:txBody>
      </p:sp>
      <p:sp>
        <p:nvSpPr>
          <p:cNvPr id="33795" name="Rectangle 2"/>
          <p:cNvSpPr>
            <a:spLocks noGrp="1"/>
          </p:cNvSpPr>
          <p:nvPr>
            <p:ph type="title"/>
          </p:nvPr>
        </p:nvSpPr>
        <p:spPr>
          <a:xfrm>
            <a:off x="685800" y="609600"/>
            <a:ext cx="7924800" cy="1143000"/>
          </a:xfrm>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Conclusion</a:t>
            </a:r>
          </a:p>
        </p:txBody>
      </p:sp>
      <p:sp>
        <p:nvSpPr>
          <p:cNvPr id="33796" name="Rectangle 3"/>
          <p:cNvSpPr>
            <a:spLocks noGrp="1"/>
          </p:cNvSpPr>
          <p:nvPr>
            <p:ph idx="1"/>
          </p:nvPr>
        </p:nvSpPr>
        <p:spPr/>
        <p:txBody>
          <a:bodyPr vert="horz" wrap="square" lIns="91440" tIns="45720" rIns="91440" bIns="45720" anchor="t" anchorCtr="0"/>
          <a:lstStyle/>
          <a:p>
            <a:pPr indent="-317500" eaLnBrk="1" hangingPunct="1">
              <a:buNone/>
            </a:pPr>
            <a:r>
              <a:rPr lang="en-US" altLang="zh-CN" dirty="0">
                <a:ea typeface="宋体" panose="02010600030101010101" pitchFamily="2" charset="-122"/>
              </a:rPr>
              <a:t>With combinatorics, as with mathematics in general, the </a:t>
            </a:r>
            <a:r>
              <a:rPr lang="en-US" altLang="zh-CN" dirty="0">
                <a:solidFill>
                  <a:srgbClr val="0000FF"/>
                </a:solidFill>
                <a:ea typeface="宋体" panose="02010600030101010101" pitchFamily="2" charset="-122"/>
              </a:rPr>
              <a:t>more </a:t>
            </a:r>
            <a:r>
              <a:rPr lang="en-US" altLang="zh-CN" dirty="0">
                <a:ea typeface="宋体" panose="02010600030101010101" pitchFamily="2" charset="-122"/>
              </a:rPr>
              <a:t>problems one solves, the </a:t>
            </a:r>
            <a:r>
              <a:rPr lang="en-US" altLang="zh-CN" dirty="0">
                <a:solidFill>
                  <a:srgbClr val="0000FF"/>
                </a:solidFill>
                <a:ea typeface="宋体" panose="02010600030101010101" pitchFamily="2" charset="-122"/>
              </a:rPr>
              <a:t>more</a:t>
            </a:r>
            <a:r>
              <a:rPr lang="en-US" altLang="zh-CN" dirty="0">
                <a:ea typeface="宋体" panose="02010600030101010101" pitchFamily="2" charset="-122"/>
              </a:rPr>
              <a:t> likely one is able to solve the next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4</a:t>
            </a:fld>
            <a:endParaRPr lang="zh-CN" altLang="en-US" sz="1400" b="0" dirty="0">
              <a:ea typeface="宋体" panose="02010600030101010101" pitchFamily="2" charset="-122"/>
            </a:endParaRPr>
          </a:p>
        </p:txBody>
      </p:sp>
      <p:sp>
        <p:nvSpPr>
          <p:cNvPr id="7171" name="Rectangle 2"/>
          <p:cNvSpPr/>
          <p:nvPr/>
        </p:nvSpPr>
        <p:spPr>
          <a:xfrm>
            <a:off x="685800" y="2057400"/>
            <a:ext cx="7772400" cy="1295400"/>
          </a:xfrm>
          <a:prstGeom prst="rect">
            <a:avLst/>
          </a:prstGeom>
          <a:noFill/>
          <a:ln w="12700">
            <a:noFill/>
          </a:ln>
        </p:spPr>
        <p:txBody>
          <a:bodyPr lIns="90488" tIns="44450" rIns="90488" bIns="4445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buClr>
                <a:schemeClr val="accent1"/>
              </a:buClr>
              <a:buSzPct val="75000"/>
              <a:buFont typeface="Monotype Sorts" pitchFamily="2" charset="2"/>
              <a:buChar char="l"/>
            </a:pPr>
            <a:endParaRPr lang="en-GB" altLang="zh-CN" b="0" dirty="0">
              <a:latin typeface="Arial" panose="020B0604020202020204" pitchFamily="34" charset="0"/>
              <a:ea typeface="宋体" panose="02010600030101010101" pitchFamily="2" charset="-122"/>
            </a:endParaRPr>
          </a:p>
        </p:txBody>
      </p:sp>
      <p:sp>
        <p:nvSpPr>
          <p:cNvPr id="7172" name="Rectangle 3"/>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Tutorials</a:t>
            </a:r>
          </a:p>
        </p:txBody>
      </p:sp>
      <p:sp>
        <p:nvSpPr>
          <p:cNvPr id="70660" name="Text Box 4"/>
          <p:cNvSpPr txBox="1"/>
          <p:nvPr/>
        </p:nvSpPr>
        <p:spPr>
          <a:xfrm>
            <a:off x="533400" y="1828800"/>
            <a:ext cx="8610600"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a:spcBef>
                <a:spcPct val="0"/>
              </a:spcBef>
              <a:buNone/>
            </a:pPr>
            <a:r>
              <a:rPr lang="en-US" altLang="zh-CN" sz="2400" b="0" dirty="0">
                <a:latin typeface="Arial" panose="020B0604020202020204" pitchFamily="34" charset="0"/>
                <a:ea typeface="宋体" panose="02010600030101010101" pitchFamily="2" charset="-122"/>
              </a:rPr>
              <a:t>Graduate student Teaching Assistants will be responsible for the tutorials. They will present examples, answer student questions, and return marked assignments. They will </a:t>
            </a:r>
            <a:r>
              <a:rPr lang="en-US" altLang="zh-CN" sz="2400" i="1" dirty="0">
                <a:solidFill>
                  <a:srgbClr val="0000FF"/>
                </a:solidFill>
                <a:latin typeface="Arial" panose="020B0604020202020204" pitchFamily="34" charset="0"/>
                <a:ea typeface="宋体" panose="02010600030101010101" pitchFamily="2" charset="-122"/>
              </a:rPr>
              <a:t>not</a:t>
            </a:r>
            <a:r>
              <a:rPr lang="en-US" altLang="zh-CN" sz="2400" b="0" dirty="0">
                <a:solidFill>
                  <a:srgbClr val="0000FF"/>
                </a:solidFill>
                <a:latin typeface="Arial" panose="020B0604020202020204" pitchFamily="34" charset="0"/>
                <a:ea typeface="宋体" panose="02010600030101010101" pitchFamily="2" charset="-122"/>
              </a:rPr>
              <a:t> </a:t>
            </a:r>
            <a:r>
              <a:rPr lang="en-US" altLang="zh-CN" sz="2400" b="0" dirty="0">
                <a:latin typeface="Arial" panose="020B0604020202020204" pitchFamily="34" charset="0"/>
                <a:ea typeface="宋体" panose="02010600030101010101" pitchFamily="2" charset="-122"/>
              </a:rPr>
              <a:t>present solutions to assignment problems before the deadline. However, they can do related examples, and can also answer some specific questions related to an assignment problem (without giving away the solution) provided the problem has been seriously attempted. </a:t>
            </a:r>
          </a:p>
          <a:p>
            <a:pPr marL="457200" lvl="0" indent="-457200">
              <a:spcBef>
                <a:spcPct val="0"/>
              </a:spcBef>
              <a:buNone/>
            </a:pPr>
            <a:endParaRPr lang="en-US" altLang="zh-CN" sz="2400" b="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5</a:t>
            </a:fld>
            <a:endParaRPr lang="zh-CN" altLang="en-US" sz="1400" b="0" dirty="0">
              <a:ea typeface="宋体" panose="02010600030101010101" pitchFamily="2" charset="-122"/>
            </a:endParaRPr>
          </a:p>
        </p:txBody>
      </p:sp>
      <p:sp>
        <p:nvSpPr>
          <p:cNvPr id="8195" name="Rectangle 2"/>
          <p:cNvSpPr/>
          <p:nvPr/>
        </p:nvSpPr>
        <p:spPr>
          <a:xfrm>
            <a:off x="685800" y="2057400"/>
            <a:ext cx="7772400" cy="1295400"/>
          </a:xfrm>
          <a:prstGeom prst="rect">
            <a:avLst/>
          </a:prstGeom>
          <a:noFill/>
          <a:ln w="12700">
            <a:noFill/>
          </a:ln>
        </p:spPr>
        <p:txBody>
          <a:bodyPr lIns="90488" tIns="44450" rIns="90488" bIns="4445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buClr>
                <a:schemeClr val="accent1"/>
              </a:buClr>
              <a:buSzPct val="75000"/>
              <a:buFont typeface="Monotype Sorts" pitchFamily="2" charset="2"/>
              <a:buChar char="l"/>
            </a:pPr>
            <a:endParaRPr lang="en-GB" altLang="zh-CN" b="0" dirty="0">
              <a:latin typeface="Arial" panose="020B0604020202020204" pitchFamily="34" charset="0"/>
              <a:ea typeface="宋体" panose="02010600030101010101" pitchFamily="2" charset="-122"/>
            </a:endParaRPr>
          </a:p>
        </p:txBody>
      </p:sp>
      <p:sp>
        <p:nvSpPr>
          <p:cNvPr id="8196" name="Rectangle 3"/>
          <p:cNvSpPr>
            <a:spLocks noGrp="1"/>
          </p:cNvSpPr>
          <p:nvPr>
            <p:ph type="title"/>
          </p:nvPr>
        </p:nvSpPr>
        <p:spPr/>
        <p:txBody>
          <a:bodyPr vert="horz" wrap="square" lIns="91440" tIns="45720" rIns="91440" bIns="45720" anchor="ctr" anchorCtr="0"/>
          <a:lstStyle/>
          <a:p>
            <a:pPr eaLnBrk="1" hangingPunct="1"/>
            <a:r>
              <a:rPr lang="en-US" altLang="zh-CN" sz="4000" b="1" dirty="0">
                <a:ea typeface="宋体" panose="02010600030101010101" pitchFamily="2" charset="-122"/>
              </a:rPr>
              <a:t>Examination</a:t>
            </a:r>
          </a:p>
        </p:txBody>
      </p:sp>
      <p:sp>
        <p:nvSpPr>
          <p:cNvPr id="71684" name="Text Box 4"/>
          <p:cNvSpPr txBox="1"/>
          <p:nvPr/>
        </p:nvSpPr>
        <p:spPr>
          <a:xfrm>
            <a:off x="533400" y="1828800"/>
            <a:ext cx="86106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a:spcBef>
                <a:spcPct val="0"/>
              </a:spcBef>
              <a:buNone/>
            </a:pPr>
            <a:endParaRPr lang="zh-CN" altLang="en-US" sz="2400" b="0" dirty="0">
              <a:solidFill>
                <a:schemeClr val="accent2"/>
              </a:solidFill>
              <a:latin typeface="Arial" panose="020B0604020202020204" pitchFamily="34" charset="0"/>
              <a:ea typeface="宋体" panose="02010600030101010101" pitchFamily="2" charset="-122"/>
            </a:endParaRPr>
          </a:p>
          <a:p>
            <a:pPr marL="457200" lvl="0" indent="-457200">
              <a:spcBef>
                <a:spcPct val="0"/>
              </a:spcBef>
              <a:buNone/>
            </a:pPr>
            <a:r>
              <a:rPr lang="en-US" altLang="zh-CN" sz="2400" dirty="0">
                <a:latin typeface="Arial" panose="020B0604020202020204" pitchFamily="34" charset="0"/>
                <a:ea typeface="宋体" panose="02010600030101010101" pitchFamily="2" charset="-122"/>
              </a:rPr>
              <a:t>Close book</a:t>
            </a:r>
            <a:r>
              <a:rPr lang="en-US" altLang="zh-CN" sz="2400" b="0" dirty="0">
                <a:latin typeface="Arial" panose="020B0604020202020204" pitchFamily="34" charset="0"/>
                <a:ea typeface="宋体" panose="02010600030101010101" pitchFamily="2" charset="-122"/>
              </a:rPr>
              <a:t>. But some important formulas will be presented for you.</a:t>
            </a:r>
          </a:p>
          <a:p>
            <a:pPr marL="457200" lvl="0" indent="-457200">
              <a:spcBef>
                <a:spcPct val="0"/>
              </a:spcBef>
              <a:buNone/>
            </a:pPr>
            <a:endParaRPr lang="en-US" altLang="zh-CN" sz="2400" b="0" dirty="0">
              <a:latin typeface="Arial" panose="020B0604020202020204" pitchFamily="34" charset="0"/>
              <a:ea typeface="宋体" panose="02010600030101010101" pitchFamily="2" charset="-122"/>
            </a:endParaRPr>
          </a:p>
          <a:p>
            <a:pPr marL="457200" lvl="0" indent="-457200">
              <a:spcBef>
                <a:spcPct val="0"/>
              </a:spcBef>
              <a:buNone/>
            </a:pPr>
            <a:r>
              <a:rPr lang="en-US" altLang="zh-CN" sz="2400" dirty="0">
                <a:latin typeface="Arial" panose="020B0604020202020204" pitchFamily="34" charset="0"/>
                <a:ea typeface="宋体" panose="02010600030101010101" pitchFamily="2" charset="-122"/>
              </a:rPr>
              <a:t>Final grade:</a:t>
            </a:r>
            <a:r>
              <a:rPr lang="en-US" altLang="zh-CN" sz="2400" b="0" dirty="0">
                <a:latin typeface="Arial" panose="020B0604020202020204" pitchFamily="34" charset="0"/>
                <a:ea typeface="宋体" panose="02010600030101010101" pitchFamily="2" charset="-122"/>
              </a:rPr>
              <a:t> </a:t>
            </a:r>
            <a:r>
              <a:rPr lang="en-US" altLang="zh-CN" sz="2400" b="0" dirty="0">
                <a:solidFill>
                  <a:srgbClr val="FF0000"/>
                </a:solidFill>
                <a:latin typeface="Arial" panose="020B0604020202020204" pitchFamily="34" charset="0"/>
                <a:ea typeface="宋体" panose="02010600030101010101" pitchFamily="2" charset="-122"/>
              </a:rPr>
              <a:t>Exam 70%,  Assignments  30%.</a:t>
            </a:r>
          </a:p>
          <a:p>
            <a:pPr marL="457200" lvl="0" indent="-457200">
              <a:spcBef>
                <a:spcPct val="0"/>
              </a:spcBef>
              <a:buNone/>
            </a:pPr>
            <a:endParaRPr lang="zh-CN" altLang="en-US" sz="2400" b="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6</a:t>
            </a:fld>
            <a:endParaRPr lang="zh-CN" altLang="en-US" sz="1400" b="0" dirty="0">
              <a:ea typeface="宋体" panose="02010600030101010101" pitchFamily="2" charset="-122"/>
            </a:endParaRPr>
          </a:p>
        </p:txBody>
      </p:sp>
      <p:sp>
        <p:nvSpPr>
          <p:cNvPr id="9219" name="Rectangle 2"/>
          <p:cNvSpPr/>
          <p:nvPr/>
        </p:nvSpPr>
        <p:spPr>
          <a:xfrm>
            <a:off x="685800" y="2057400"/>
            <a:ext cx="7772400" cy="1295400"/>
          </a:xfrm>
          <a:prstGeom prst="rect">
            <a:avLst/>
          </a:prstGeom>
          <a:noFill/>
          <a:ln w="12700">
            <a:noFill/>
          </a:ln>
        </p:spPr>
        <p:txBody>
          <a:bodyPr lIns="90488" tIns="44450" rIns="90488" bIns="4445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buClr>
                <a:schemeClr val="accent1"/>
              </a:buClr>
              <a:buSzPct val="75000"/>
              <a:buFont typeface="Monotype Sorts" pitchFamily="2" charset="2"/>
              <a:buChar char="l"/>
            </a:pPr>
            <a:endParaRPr lang="en-GB" altLang="zh-CN" b="0" dirty="0">
              <a:latin typeface="Arial" panose="020B0604020202020204" pitchFamily="34" charset="0"/>
              <a:ea typeface="宋体" panose="02010600030101010101" pitchFamily="2" charset="-122"/>
            </a:endParaRPr>
          </a:p>
        </p:txBody>
      </p:sp>
      <p:sp>
        <p:nvSpPr>
          <p:cNvPr id="9220" name="Rectangle 3"/>
          <p:cNvSpPr>
            <a:spLocks noGrp="1"/>
          </p:cNvSpPr>
          <p:nvPr>
            <p:ph type="title"/>
          </p:nvPr>
        </p:nvSpPr>
        <p:spPr/>
        <p:txBody>
          <a:bodyPr vert="horz" wrap="square" lIns="91440" tIns="45720" rIns="91440" bIns="45720" anchor="ctr" anchorCtr="0"/>
          <a:lstStyle/>
          <a:p>
            <a:pPr eaLnBrk="1" hangingPunct="1"/>
            <a:r>
              <a:rPr lang="en-US" altLang="zh-CN" sz="4000" b="1" dirty="0">
                <a:solidFill>
                  <a:schemeClr val="tx1"/>
                </a:solidFill>
                <a:ea typeface="宋体" panose="02010600030101010101" pitchFamily="2" charset="-122"/>
              </a:rPr>
              <a:t>Policy on Cheating</a:t>
            </a:r>
          </a:p>
        </p:txBody>
      </p:sp>
      <p:sp>
        <p:nvSpPr>
          <p:cNvPr id="72708" name="Text Box 4"/>
          <p:cNvSpPr txBox="1"/>
          <p:nvPr/>
        </p:nvSpPr>
        <p:spPr>
          <a:xfrm>
            <a:off x="0" y="1524000"/>
            <a:ext cx="9144000" cy="3743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a:spcBef>
                <a:spcPct val="0"/>
              </a:spcBef>
              <a:buNone/>
            </a:pPr>
            <a:endParaRPr lang="zh-CN" altLang="en-US" sz="2400" b="0" dirty="0">
              <a:solidFill>
                <a:schemeClr val="accent2"/>
              </a:solidFill>
              <a:latin typeface="Arial" panose="020B0604020202020204" pitchFamily="34" charset="0"/>
              <a:ea typeface="宋体" panose="02010600030101010101" pitchFamily="2" charset="-122"/>
            </a:endParaRPr>
          </a:p>
          <a:p>
            <a:pPr marL="457200" lvl="0" indent="-457200">
              <a:spcBef>
                <a:spcPct val="0"/>
              </a:spcBef>
            </a:pPr>
            <a:r>
              <a:rPr lang="en-US" altLang="zh-CN" sz="2400" b="0" dirty="0">
                <a:latin typeface="Arial" panose="020B0604020202020204" pitchFamily="34" charset="0"/>
                <a:ea typeface="宋体" panose="02010600030101010101" pitchFamily="2" charset="-122"/>
              </a:rPr>
              <a:t>If you copy a classmate's assignment or permit a classmate to copy your assignment, you are cheating. If you have received help with an assignment problem, we expect that you will write out a solution in your own words, without ANY reference to written notes. If you are cheating, your mark will be 0.</a:t>
            </a:r>
          </a:p>
          <a:p>
            <a:pPr marL="457200" lvl="0" indent="-457200">
              <a:spcBef>
                <a:spcPct val="0"/>
              </a:spcBef>
              <a:buNone/>
            </a:pPr>
            <a:endParaRPr lang="en-US" altLang="zh-CN" sz="2400" b="0" dirty="0">
              <a:latin typeface="Arial" panose="020B0604020202020204" pitchFamily="34" charset="0"/>
              <a:ea typeface="宋体" panose="02010600030101010101" pitchFamily="2" charset="-122"/>
            </a:endParaRPr>
          </a:p>
          <a:p>
            <a:pPr marL="457200" lvl="0" indent="-457200">
              <a:spcBef>
                <a:spcPct val="0"/>
              </a:spcBef>
            </a:pPr>
            <a:r>
              <a:rPr lang="en-US" altLang="zh-CN" sz="2400" dirty="0">
                <a:ea typeface="宋体" panose="02010600030101010101" pitchFamily="2" charset="-122"/>
              </a:rPr>
              <a:t>Policy on Lectures and Assignments:</a:t>
            </a:r>
            <a:r>
              <a:rPr lang="en-US" altLang="zh-CN" sz="2400" b="0" dirty="0">
                <a:ea typeface="宋体" panose="02010600030101010101" pitchFamily="2" charset="-122"/>
              </a:rPr>
              <a:t> Students are expected to attend all lectures and to submit all assignments for grading.</a:t>
            </a:r>
            <a:endParaRPr lang="en-US" altLang="zh-CN" sz="2400" b="0" dirty="0">
              <a:latin typeface="Arial" panose="020B0604020202020204" pitchFamily="34" charset="0"/>
              <a:ea typeface="宋体" panose="02010600030101010101" pitchFamily="2" charset="-122"/>
            </a:endParaRPr>
          </a:p>
          <a:p>
            <a:pPr marL="457200" lvl="0" indent="-457200">
              <a:spcBef>
                <a:spcPct val="0"/>
              </a:spcBef>
              <a:buNone/>
            </a:pPr>
            <a:endParaRPr lang="en-US" altLang="zh-CN" sz="2400" b="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7</a:t>
            </a:fld>
            <a:endParaRPr lang="zh-CN" altLang="en-US" sz="1400" b="0" dirty="0">
              <a:ea typeface="宋体" panose="02010600030101010101" pitchFamily="2" charset="-122"/>
            </a:endParaRPr>
          </a:p>
        </p:txBody>
      </p:sp>
      <p:sp>
        <p:nvSpPr>
          <p:cNvPr id="10243" name="Rectangle 2"/>
          <p:cNvSpPr/>
          <p:nvPr/>
        </p:nvSpPr>
        <p:spPr>
          <a:xfrm>
            <a:off x="685800" y="2057400"/>
            <a:ext cx="7772400" cy="1295400"/>
          </a:xfrm>
          <a:prstGeom prst="rect">
            <a:avLst/>
          </a:prstGeom>
          <a:noFill/>
          <a:ln w="12700">
            <a:noFill/>
          </a:ln>
        </p:spPr>
        <p:txBody>
          <a:bodyPr lIns="90488" tIns="44450" rIns="90488" bIns="44450"/>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42900" lvl="0" indent="-342900">
              <a:buClr>
                <a:schemeClr val="accent1"/>
              </a:buClr>
              <a:buSzPct val="75000"/>
              <a:buFont typeface="Monotype Sorts" pitchFamily="2" charset="2"/>
              <a:buChar char="l"/>
            </a:pPr>
            <a:endParaRPr lang="en-GB" altLang="zh-CN" b="0" dirty="0">
              <a:latin typeface="Arial" panose="020B0604020202020204" pitchFamily="34" charset="0"/>
              <a:ea typeface="宋体" panose="02010600030101010101" pitchFamily="2" charset="-122"/>
            </a:endParaRPr>
          </a:p>
        </p:txBody>
      </p:sp>
      <p:sp>
        <p:nvSpPr>
          <p:cNvPr id="10244" name="Rectangle 3"/>
          <p:cNvSpPr>
            <a:spLocks noGrp="1"/>
          </p:cNvSpPr>
          <p:nvPr>
            <p:ph type="title"/>
          </p:nvPr>
        </p:nvSpPr>
        <p:spPr/>
        <p:txBody>
          <a:bodyPr vert="horz" wrap="square" lIns="91440" tIns="45720" rIns="91440" bIns="45720" anchor="ctr" anchorCtr="0"/>
          <a:lstStyle/>
          <a:p>
            <a:pPr eaLnBrk="1" hangingPunct="1"/>
            <a:r>
              <a:rPr lang="en-CA" altLang="zh-CN" sz="4000" b="1" dirty="0">
                <a:latin typeface="Arial" panose="020B0604020202020204" pitchFamily="34" charset="0"/>
                <a:ea typeface="宋体" panose="02010600030101010101" pitchFamily="2" charset="-122"/>
              </a:rPr>
              <a:t>How do I get a good mark in this course?</a:t>
            </a:r>
            <a:endParaRPr lang="en-US" altLang="zh-CN" sz="4000" b="1" dirty="0">
              <a:latin typeface="Arial" panose="020B0604020202020204" pitchFamily="34" charset="0"/>
              <a:ea typeface="宋体" panose="02010600030101010101" pitchFamily="2" charset="-122"/>
            </a:endParaRPr>
          </a:p>
        </p:txBody>
      </p:sp>
      <p:sp>
        <p:nvSpPr>
          <p:cNvPr id="74756" name="Text Box 4"/>
          <p:cNvSpPr txBox="1"/>
          <p:nvPr/>
        </p:nvSpPr>
        <p:spPr>
          <a:xfrm>
            <a:off x="533400" y="1828800"/>
            <a:ext cx="7924800"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eaLnBrk="1" hangingPunct="1">
              <a:spcBef>
                <a:spcPct val="50000"/>
              </a:spcBef>
            </a:pPr>
            <a:r>
              <a:rPr lang="en-CA" altLang="zh-CN" sz="2800" dirty="0">
                <a:solidFill>
                  <a:srgbClr val="FF0000"/>
                </a:solidFill>
                <a:latin typeface="Arial" panose="020B0604020202020204" pitchFamily="34" charset="0"/>
                <a:ea typeface="宋体" panose="02010600030101010101" pitchFamily="2" charset="-122"/>
              </a:rPr>
              <a:t>Make the lecture time efficient.</a:t>
            </a:r>
            <a:r>
              <a:rPr lang="en-CA" altLang="zh-CN" sz="2800" b="0" dirty="0">
                <a:latin typeface="Arial" panose="020B0604020202020204" pitchFamily="34" charset="0"/>
                <a:ea typeface="宋体" panose="02010600030101010101" pitchFamily="2" charset="-122"/>
              </a:rPr>
              <a:t> Listen to me carefully and solve the exercises in lecture time independently.</a:t>
            </a:r>
          </a:p>
        </p:txBody>
      </p:sp>
      <p:sp>
        <p:nvSpPr>
          <p:cNvPr id="74757" name="Text Box 5"/>
          <p:cNvSpPr txBox="1"/>
          <p:nvPr/>
        </p:nvSpPr>
        <p:spPr>
          <a:xfrm>
            <a:off x="533400" y="3516313"/>
            <a:ext cx="7924800" cy="2227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457200" lvl="0" indent="-457200" eaLnBrk="1" hangingPunct="1">
              <a:spcBef>
                <a:spcPct val="50000"/>
              </a:spcBef>
            </a:pPr>
            <a:r>
              <a:rPr lang="en-CA" altLang="zh-CN" sz="2800" dirty="0">
                <a:solidFill>
                  <a:srgbClr val="FC0128"/>
                </a:solidFill>
                <a:latin typeface="Arial" panose="020B0604020202020204" pitchFamily="34" charset="0"/>
                <a:ea typeface="宋体" panose="02010600030101010101" pitchFamily="2" charset="-122"/>
              </a:rPr>
              <a:t>Give the assignments an honest effort.</a:t>
            </a:r>
            <a:r>
              <a:rPr lang="en-CA" altLang="zh-CN" sz="2800" b="0" dirty="0">
                <a:latin typeface="Arial" panose="020B0604020202020204" pitchFamily="34" charset="0"/>
                <a:ea typeface="宋体" panose="02010600030101010101" pitchFamily="2" charset="-122"/>
              </a:rPr>
              <a:t> Their primary purpose is to help you learn the material. Don’t just show up to the tutorials or office hours fishing for answers. Try the problems first.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8</a:t>
            </a:fld>
            <a:endParaRPr lang="zh-CN" altLang="en-US" sz="1400" b="0" dirty="0">
              <a:ea typeface="宋体" panose="02010600030101010101" pitchFamily="2" charset="-122"/>
            </a:endParaRPr>
          </a:p>
        </p:txBody>
      </p:sp>
      <p:sp>
        <p:nvSpPr>
          <p:cNvPr id="11267" name="Rectangle 2"/>
          <p:cNvSpPr>
            <a:spLocks noGrp="1"/>
          </p:cNvSpPr>
          <p:nvPr>
            <p:ph type="title"/>
          </p:nvPr>
        </p:nvSpPr>
        <p:spPr/>
        <p:txBody>
          <a:bodyPr vert="horz" wrap="square" lIns="91440" tIns="45720" rIns="91440" bIns="45720" anchor="ctr" anchorCtr="0"/>
          <a:lstStyle/>
          <a:p>
            <a:pPr eaLnBrk="1" hangingPunct="1"/>
            <a:r>
              <a:rPr lang="en-US" altLang="zh-CN" sz="4000" b="1" dirty="0">
                <a:ea typeface="宋体" panose="02010600030101010101" pitchFamily="2" charset="-122"/>
              </a:rPr>
              <a:t>Our Information</a:t>
            </a:r>
          </a:p>
        </p:txBody>
      </p:sp>
      <p:sp>
        <p:nvSpPr>
          <p:cNvPr id="11268" name="Rectangle 3"/>
          <p:cNvSpPr>
            <a:spLocks noGrp="1"/>
          </p:cNvSpPr>
          <p:nvPr>
            <p:ph idx="1"/>
          </p:nvPr>
        </p:nvSpPr>
        <p:spPr/>
        <p:txBody>
          <a:bodyPr vert="horz" wrap="square" lIns="91440" tIns="45720" rIns="91440" bIns="45720" anchor="t" anchorCtr="0"/>
          <a:lstStyle/>
          <a:p>
            <a:pPr eaLnBrk="1" hangingPunct="1"/>
            <a:r>
              <a:rPr lang="en-US" altLang="zh-CN" sz="2800" dirty="0">
                <a:solidFill>
                  <a:srgbClr val="0000FF"/>
                </a:solidFill>
                <a:ea typeface="宋体" panose="02010600030101010101" pitchFamily="2" charset="-122"/>
              </a:rPr>
              <a:t>Prof. Hejiao Huang</a:t>
            </a:r>
            <a:r>
              <a:rPr lang="en-US" altLang="zh-CN" sz="2800" dirty="0">
                <a:ea typeface="宋体" panose="02010600030101010101" pitchFamily="2" charset="-122"/>
              </a:rPr>
              <a:t>  (L1621)</a:t>
            </a:r>
          </a:p>
          <a:p>
            <a:pPr eaLnBrk="1" hangingPunct="1">
              <a:buNone/>
            </a:pPr>
            <a:r>
              <a:rPr lang="en-US" altLang="zh-CN" sz="2800" dirty="0">
                <a:ea typeface="宋体" panose="02010600030101010101" pitchFamily="2" charset="-122"/>
              </a:rPr>
              <a:t>       Email: huanghejiao@hit.edu.cn</a:t>
            </a:r>
          </a:p>
          <a:p>
            <a:pPr eaLnBrk="1" hangingPunct="1">
              <a:buNone/>
            </a:pPr>
            <a:r>
              <a:rPr lang="en-US" altLang="zh-CN" sz="2800" dirty="0">
                <a:ea typeface="宋体" panose="02010600030101010101" pitchFamily="2" charset="-122"/>
              </a:rPr>
              <a:t>       Tel: 26033487; 13632597055</a:t>
            </a:r>
          </a:p>
          <a:p>
            <a:pPr algn="l" eaLnBrk="1" hangingPunct="1">
              <a:buClrTx/>
              <a:buSzTx/>
            </a:pPr>
            <a:r>
              <a:rPr lang="en-US" altLang="zh-CN" sz="2800" dirty="0">
                <a:ea typeface="宋体" panose="02010600030101010101" pitchFamily="2" charset="-122"/>
              </a:rPr>
              <a:t>Mr. Xinyuan Wang (L1516)</a:t>
            </a:r>
          </a:p>
          <a:p>
            <a:pPr algn="l" eaLnBrk="1" hangingPunct="1">
              <a:buClrTx/>
              <a:buSzTx/>
            </a:pPr>
            <a:r>
              <a:rPr lang="en-US" altLang="zh-CN" sz="2800" dirty="0">
                <a:ea typeface="宋体" panose="02010600030101010101" pitchFamily="2" charset="-122"/>
              </a:rPr>
              <a:t>Mr. </a:t>
            </a:r>
            <a:r>
              <a:rPr lang="en-US" altLang="zh-CN" sz="2800" dirty="0" err="1">
                <a:ea typeface="宋体" panose="02010600030101010101" pitchFamily="2" charset="-122"/>
              </a:rPr>
              <a:t>Wanqiang</a:t>
            </a:r>
            <a:r>
              <a:rPr lang="en-US" altLang="zh-CN" sz="2800" dirty="0">
                <a:ea typeface="宋体" panose="02010600030101010101" pitchFamily="2" charset="-122"/>
              </a:rPr>
              <a:t> Zeng(L1516) </a:t>
            </a:r>
          </a:p>
          <a:p>
            <a:pPr algn="l" eaLnBrk="1" hangingPunct="1">
              <a:buClrTx/>
              <a:buSzTx/>
            </a:pPr>
            <a:r>
              <a:rPr lang="en-US" altLang="zh-CN" sz="2800" dirty="0">
                <a:ea typeface="宋体" panose="02010600030101010101" pitchFamily="2" charset="-122"/>
              </a:rPr>
              <a:t>Mr. Yan Qin(L1616)               </a:t>
            </a:r>
          </a:p>
          <a:p>
            <a:pPr eaLnBrk="1" hangingPunct="1">
              <a:buNone/>
            </a:pPr>
            <a:endParaRPr lang="en-US" altLang="zh-CN" sz="2800" dirty="0">
              <a:ea typeface="宋体" panose="02010600030101010101" pitchFamily="2" charset="-122"/>
            </a:endParaRPr>
          </a:p>
          <a:p>
            <a:pPr eaLnBrk="1" hangingPunct="1">
              <a:buNone/>
            </a:pPr>
            <a:endParaRPr lang="zh-CN" altLang="en-US" sz="2800" dirty="0">
              <a:ea typeface="宋体" panose="02010600030101010101" pitchFamily="2" charset="-122"/>
            </a:endParaRPr>
          </a:p>
          <a:p>
            <a:pPr eaLnBrk="1" hangingPunct="1">
              <a:buNone/>
            </a:pPr>
            <a:endParaRPr lang="en-US" altLang="zh-CN" sz="2800" dirty="0">
              <a:ea typeface="宋体" panose="02010600030101010101" pitchFamily="2" charset="-122"/>
            </a:endParaRPr>
          </a:p>
        </p:txBody>
      </p:sp>
    </p:spTree>
    <p:extLst>
      <p:ext uri="{BB962C8B-B14F-4D97-AF65-F5344CB8AC3E}">
        <p14:creationId xmlns:p14="http://schemas.microsoft.com/office/powerpoint/2010/main" val="203709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vert="horz" wrap="square" lIns="91440" tIns="45720" rIns="91440" bIns="45720" anchor="ctr" anchorCtr="0"/>
          <a:lstStyle/>
          <a:p>
            <a:r>
              <a:rPr lang="en-US" altLang="zh-CN" dirty="0">
                <a:solidFill>
                  <a:srgbClr val="FF0000"/>
                </a:solidFill>
                <a:ea typeface="宋体" panose="02010600030101010101" pitchFamily="2" charset="-122"/>
              </a:rPr>
              <a:t>Assignment Submission</a:t>
            </a:r>
            <a:endParaRPr lang="zh-CN" altLang="en-US" dirty="0">
              <a:solidFill>
                <a:srgbClr val="FF0000"/>
              </a:solidFill>
              <a:ea typeface="宋体" panose="02010600030101010101" pitchFamily="2" charset="-122"/>
            </a:endParaRPr>
          </a:p>
        </p:txBody>
      </p:sp>
      <p:sp>
        <p:nvSpPr>
          <p:cNvPr id="12291" name="内容占位符 2"/>
          <p:cNvSpPr>
            <a:spLocks noGrp="1"/>
          </p:cNvSpPr>
          <p:nvPr>
            <p:ph idx="1"/>
          </p:nvPr>
        </p:nvSpPr>
        <p:spPr/>
        <p:txBody>
          <a:bodyPr vert="horz" wrap="square" lIns="91440" tIns="45720" rIns="91440" bIns="45720" anchor="t" anchorCtr="0"/>
          <a:lstStyle/>
          <a:p>
            <a:r>
              <a:rPr lang="en-US" altLang="zh-CN" dirty="0">
                <a:solidFill>
                  <a:srgbClr val="0000FF"/>
                </a:solidFill>
                <a:ea typeface="宋体" panose="02010600030101010101" pitchFamily="2" charset="-122"/>
              </a:rPr>
              <a:t>Electronic version</a:t>
            </a:r>
            <a:r>
              <a:rPr lang="zh-CN" altLang="en-US" dirty="0">
                <a:solidFill>
                  <a:srgbClr val="0000FF"/>
                </a:solidFill>
                <a:ea typeface="宋体" panose="02010600030101010101" pitchFamily="2" charset="-122"/>
              </a:rPr>
              <a:t>：</a:t>
            </a:r>
            <a:r>
              <a:rPr lang="en-US" altLang="zh-CN" dirty="0">
                <a:solidFill>
                  <a:srgbClr val="0000FF"/>
                </a:solidFill>
                <a:ea typeface="宋体" panose="02010600030101010101" pitchFamily="2" charset="-122"/>
              </a:rPr>
              <a:t>submit to</a:t>
            </a:r>
            <a:r>
              <a:rPr lang="zh-CN" altLang="en-US" dirty="0">
                <a:solidFill>
                  <a:srgbClr val="0000FF"/>
                </a:solidFill>
                <a:ea typeface="宋体" panose="02010600030101010101" pitchFamily="2" charset="-122"/>
              </a:rPr>
              <a:t>账号：</a:t>
            </a:r>
            <a:r>
              <a:rPr lang="en-US" altLang="zh-CN" dirty="0">
                <a:solidFill>
                  <a:srgbClr val="FF0000"/>
                </a:solidFill>
                <a:ea typeface="宋体" panose="02010600030101010101" pitchFamily="2" charset="-122"/>
              </a:rPr>
              <a:t> hitsz2024zhsx@163.com </a:t>
            </a:r>
            <a:r>
              <a:rPr lang="zh-CN" altLang="en-US" dirty="0">
                <a:solidFill>
                  <a:srgbClr val="0000FF"/>
                </a:solidFill>
                <a:ea typeface="宋体" panose="02010600030101010101" pitchFamily="2" charset="-122"/>
              </a:rPr>
              <a:t>。If you are writing homework on the workbook, please also take photos and organize them and send them to the designated mailbox。</a:t>
            </a:r>
          </a:p>
          <a:p>
            <a:endParaRPr lang="zh-CN" altLang="en-US" dirty="0">
              <a:solidFill>
                <a:srgbClr val="FF0000"/>
              </a:solidFill>
              <a:ea typeface="宋体" panose="02010600030101010101" pitchFamily="2" charset="-122"/>
            </a:endParaRPr>
          </a:p>
        </p:txBody>
      </p:sp>
      <p:sp>
        <p:nvSpPr>
          <p:cNvPr id="12292" name="灯片编号占位符 3"/>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zh-CN" altLang="en-US" sz="1400" b="0" dirty="0">
                <a:ea typeface="宋体" panose="02010600030101010101" pitchFamily="2" charset="-122"/>
              </a:rPr>
              <a:t>9</a:t>
            </a:fld>
            <a:endParaRPr lang="zh-CN" altLang="en-US" sz="1400" b="0" dirty="0">
              <a:ea typeface="宋体" panose="02010600030101010101" pitchFamily="2" charset="-122"/>
            </a:endParaRPr>
          </a:p>
        </p:txBody>
      </p:sp>
    </p:spTree>
    <p:extLst>
      <p:ext uri="{BB962C8B-B14F-4D97-AF65-F5344CB8AC3E}">
        <p14:creationId xmlns:p14="http://schemas.microsoft.com/office/powerpoint/2010/main" val="851392164"/>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1667</Words>
  <Application>Microsoft Office PowerPoint</Application>
  <PresentationFormat>全屏显示(4:3)</PresentationFormat>
  <Paragraphs>243</Paragraphs>
  <Slides>34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굴림</vt:lpstr>
      <vt:lpstr>Monotype Sorts</vt:lpstr>
      <vt:lpstr>黑体</vt:lpstr>
      <vt:lpstr>宋体</vt:lpstr>
      <vt:lpstr>Arial</vt:lpstr>
      <vt:lpstr>Times New Roman</vt:lpstr>
      <vt:lpstr>Wingdings</vt:lpstr>
      <vt:lpstr>Default Design</vt:lpstr>
      <vt:lpstr>Combinatorics </vt:lpstr>
      <vt:lpstr>Reference Books</vt:lpstr>
      <vt:lpstr>Assignments</vt:lpstr>
      <vt:lpstr>Tutorials</vt:lpstr>
      <vt:lpstr>Examination</vt:lpstr>
      <vt:lpstr>Policy on Cheating</vt:lpstr>
      <vt:lpstr>How do I get a good mark in this course?</vt:lpstr>
      <vt:lpstr>Our Information</vt:lpstr>
      <vt:lpstr>Assignment Submission</vt:lpstr>
      <vt:lpstr>Assignment Submission</vt:lpstr>
      <vt:lpstr>作业提交的相关要求</vt:lpstr>
      <vt:lpstr>Course Materials</vt:lpstr>
      <vt:lpstr>Summary</vt:lpstr>
      <vt:lpstr>What is Combinatorics</vt:lpstr>
      <vt:lpstr>Existence of the Arrangement</vt:lpstr>
      <vt:lpstr>PowerPoint 演示文稿</vt:lpstr>
      <vt:lpstr>Study of a Known Arrangement</vt:lpstr>
      <vt:lpstr>Construction of an Optimal Arrangement</vt:lpstr>
      <vt:lpstr>The Application Areas of Combinatorics </vt:lpstr>
      <vt:lpstr>Perfect Covers of Chessboards</vt:lpstr>
      <vt:lpstr>Perfect Covers of Chessboards</vt:lpstr>
      <vt:lpstr>Magic Square</vt:lpstr>
      <vt:lpstr>Constructing magic squares of order n</vt:lpstr>
      <vt:lpstr>The Four-Color Problem</vt:lpstr>
      <vt:lpstr>PowerPoint 演示文稿</vt:lpstr>
      <vt:lpstr>PowerPoint 演示文稿</vt:lpstr>
      <vt:lpstr>PowerPoint 演示文稿</vt:lpstr>
      <vt:lpstr>The Problem of 36 Officers</vt:lpstr>
      <vt:lpstr>Shortest-Route Problem</vt:lpstr>
      <vt:lpstr>The Pigeonhole Principle</vt:lpstr>
      <vt:lpstr>Permutations and Combinations</vt:lpstr>
      <vt:lpstr>IP Address Example</vt:lpstr>
      <vt:lpstr>IP Address Solution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the Property-preserving Petri Net Process Algebra for Component-based System Design  (with applications to designing multi-agent systems and manufacturing systems)</dc:title>
  <dc:creator>CS</dc:creator>
  <cp:lastModifiedBy>lenovo</cp:lastModifiedBy>
  <cp:revision>186</cp:revision>
  <dcterms:created xsi:type="dcterms:W3CDTF">2004-05-31T07:07:00Z</dcterms:created>
  <dcterms:modified xsi:type="dcterms:W3CDTF">2024-10-29T03:15:47Z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65FE9F5EC34C4DFF98D913177BCE6EE7</vt:lpwstr>
  </property>
  <property fmtid="{D5CDD505-2E9C-101B-9397-08002B2CF9AE}" pid="3" name="KSOProductBuildVer">
    <vt:lpwstr>2052-11.1.0.10650</vt:lpwstr>
  </property>
</Properties>
</file>