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77640" autoAdjust="0"/>
  </p:normalViewPr>
  <p:slideViewPr>
    <p:cSldViewPr snapToGrid="0">
      <p:cViewPr>
        <p:scale>
          <a:sx n="121" d="100"/>
          <a:sy n="121" d="100"/>
        </p:scale>
        <p:origin x="84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04068-1671-4FF2-AF78-FFD7245F1D46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AA3C1-9898-491F-AA9C-8C34A6D41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1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首先我们从各大平台爬取了各个公司的舆情初始文本，进行了去重，质量评估（目前采用的是判断文本的内容是否大于</a:t>
            </a:r>
            <a:r>
              <a:rPr lang="en-US" altLang="zh-CN" dirty="0"/>
              <a:t>200</a:t>
            </a:r>
            <a:r>
              <a:rPr lang="zh-CN" altLang="en-US" dirty="0"/>
              <a:t>个字视作有效文本），后续思考是否加入</a:t>
            </a:r>
            <a:r>
              <a:rPr lang="en-US" altLang="zh-CN" dirty="0"/>
              <a:t>GPT4</a:t>
            </a:r>
            <a:r>
              <a:rPr lang="zh-CN" altLang="en-US" dirty="0"/>
              <a:t>进行质量评估。最后我们挑选出了和非法集资相关的有效文本数据。我们对这部分高质量的例子（数量目前只有</a:t>
            </a:r>
            <a:r>
              <a:rPr lang="en-US" altLang="zh-CN" dirty="0"/>
              <a:t>18</a:t>
            </a:r>
            <a:r>
              <a:rPr lang="zh-CN" altLang="en-US" dirty="0"/>
              <a:t>条）进行了手动分类。分为了</a:t>
            </a:r>
            <a:r>
              <a:rPr lang="en-US" altLang="zh-CN" dirty="0"/>
              <a:t>5</a:t>
            </a:r>
            <a:r>
              <a:rPr lang="zh-CN" altLang="en-US" dirty="0"/>
              <a:t>个类别，分别为软件广告、</a:t>
            </a:r>
            <a:r>
              <a:rPr lang="en-US" altLang="zh-CN" dirty="0"/>
              <a:t>APP</a:t>
            </a:r>
            <a:r>
              <a:rPr lang="zh-CN" altLang="en-US" dirty="0"/>
              <a:t>介绍、其他用户推荐、社会负面舆情和其他舆情。这部分数据会利用到后续基于大模型的数据生成中作为例子。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AA3C1-9898-491F-AA9C-8C34A6D410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我们让生成的数据更加符合真实的舆情，我们在</a:t>
            </a:r>
            <a:r>
              <a:rPr lang="en-US" altLang="zh-CN" dirty="0"/>
              <a:t>prompt</a:t>
            </a:r>
            <a:r>
              <a:rPr lang="zh-CN" altLang="en-US" dirty="0"/>
              <a:t>提示中对五种新型非法集资舆情文本的类别给出了</a:t>
            </a:r>
            <a:r>
              <a:rPr lang="en-US" altLang="zh-CN" dirty="0"/>
              <a:t>n</a:t>
            </a:r>
            <a:r>
              <a:rPr lang="zh-CN" altLang="en-US" dirty="0"/>
              <a:t>个例子（</a:t>
            </a:r>
            <a:r>
              <a:rPr lang="en-US" altLang="zh-CN" dirty="0"/>
              <a:t>Few-shot</a:t>
            </a:r>
            <a:r>
              <a:rPr lang="zh-CN" altLang="en-US" dirty="0"/>
              <a:t>方法），让模型在生成的时候可以基于这些例子生成更为可靠的结果，同时我们也让模型进行了工具的角色扮演，告诉他要扮演一个舆情文本生成器，为了让大模型能更有逻辑和条理的生成最终的结果，我采样了</a:t>
            </a:r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r>
              <a:rPr lang="zh-CN" altLang="en-US" dirty="0"/>
              <a:t>思维链方法，让模型在输出生成的结果之前对任务进行分析和推理。</a:t>
            </a:r>
            <a:endParaRPr lang="en-US" altLang="zh-CN" dirty="0"/>
          </a:p>
          <a:p>
            <a:r>
              <a:rPr lang="zh-CN" altLang="en-US" dirty="0"/>
              <a:t>最终根据每一条标签类型、风险点以及从高质量示例中随机采样出的例子，我们通过调用</a:t>
            </a:r>
            <a:r>
              <a:rPr lang="en-US" altLang="zh-CN" dirty="0"/>
              <a:t>GPT4</a:t>
            </a:r>
            <a:r>
              <a:rPr lang="zh-CN" altLang="en-US" dirty="0"/>
              <a:t>的结果进行数据合成。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AA3C1-9898-491F-AA9C-8C34A6D41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38E8C-1651-42C2-815B-B4964583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62F2B6-7F51-46CA-A11C-A36DEDF4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18ECF-8B4A-4C39-9E49-5CA3E721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E06FE-4442-49AA-A735-E02606F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0E60B-2CC1-41F4-8814-FB38B6D3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3A7E-746A-45A6-A10F-5B50E54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7CC92-6472-4CAA-B2B1-86A16AD7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CB620-3A02-4EB8-AD9B-7376BB0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0E01C-9032-478C-AAE0-B86090E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E390B-B7D4-4FB7-858F-7D4E18C7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8FA6A-9283-4A98-9C51-CB24106A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477AC-96EE-4247-828D-B36726F8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EAF56-D311-4661-9739-C196DAE6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72F89-9AC5-46BC-B5FC-F2E23E07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33A11-BA5C-4C2D-85DF-03E98C17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5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E40D9-992A-4C93-A612-ACCBB2B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19226-D9E1-4B4B-B40F-0DB311AB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D88BE-946B-44E7-A1B1-C6DBFC81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3C187-B011-4588-94D6-618CF688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04C0-78CA-4809-908F-EAED48C5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8BF54-DDF5-4DBA-9022-88FB2F07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D6A29-F473-43B8-BA77-B21B3054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10FC4-67D6-4B62-9A41-9274CA97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C27E-A3F8-4F08-83FD-345485C3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8AA20-57C7-44D2-9BD4-02CEADB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80DE-EFEA-4645-AFD9-6DBF3AAC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077-6207-4C27-9631-08396448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7DC40-772C-46D3-AF21-D090EFE7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6D458-0599-4DB4-A19F-A0CEEC3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B3C3F-2834-4E92-A58B-88B903FD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7240E-BC8A-4978-A570-7887134C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2904-36F3-4FC4-B798-6A1CED3B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C6ABF-0238-4EC5-ACA7-D3E9B6C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B04D1-19E7-40D1-A01F-BCA9B086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E7CAF-2786-4C09-99F4-BD1641A7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D57355-5358-493D-8E1B-589E77C7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D7AE9-499F-4B35-BC28-2427664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9D3B4-A7C3-456C-A7F4-266DDA01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A0C64-B3C1-4312-8A03-0E28E22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762F-0176-46CD-8AF7-F895797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16F8E-FFD4-46E9-99B9-AC6C88A9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000BD1-E7F7-4423-B085-7A1179C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69052-1923-491B-AA20-FB5C21E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341E34-7066-44D5-8F13-A366AB1B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226B0-B80F-4312-B1FE-580C4169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F3B11-3E36-4AA0-A91F-D6D9C33A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AEF54-403E-44A0-BB24-3545C7F5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952C7-CC84-48E5-9A75-91CBF146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CA222-C6AE-4D34-AA98-317BB3A0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4F7D0-DE7E-4C9D-B639-3B793558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D144E-5415-429C-ABFA-F35DAAA8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EE5D6-5506-4B03-BC16-042D5222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075BA-23B0-46C6-8837-2FF90BF2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6248EC-13CC-4719-A913-CF50DEF60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55387-7066-4FAD-BBF7-2AB078A9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D8498-7408-4501-BA48-98C4B426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2A485-0834-47D6-9D85-90651531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52B7C-78BD-4A97-8C93-3FA1E042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7B509-7BEE-4BFC-A3FC-31C02EDC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F17BC-EB60-4D78-946C-9F8B5649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61A9-A9D0-4DDE-9654-88C2288B6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F24D-AFAF-4384-8947-99081EAFA60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A95CE-AC91-4868-8CDC-FE92A7526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2096C-95B8-484D-AE22-EFD17C467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CBF0-C9A9-418B-AE34-B47EFFF04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6.png"/><Relationship Id="rId3" Type="http://schemas.openxmlformats.org/officeDocument/2006/relationships/tags" Target="../tags/tag14.xml"/><Relationship Id="rId21" Type="http://schemas.openxmlformats.org/officeDocument/2006/relationships/image" Target="../media/image9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5" Type="http://schemas.openxmlformats.org/officeDocument/2006/relationships/image" Target="../media/image13.svg"/><Relationship Id="rId2" Type="http://schemas.openxmlformats.org/officeDocument/2006/relationships/tags" Target="../tags/tag13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12.png"/><Relationship Id="rId5" Type="http://schemas.openxmlformats.org/officeDocument/2006/relationships/tags" Target="../tags/tag16.xml"/><Relationship Id="rId15" Type="http://schemas.openxmlformats.org/officeDocument/2006/relationships/image" Target="../media/image3.png"/><Relationship Id="rId23" Type="http://schemas.openxmlformats.org/officeDocument/2006/relationships/image" Target="../media/image11.svg"/><Relationship Id="rId10" Type="http://schemas.openxmlformats.org/officeDocument/2006/relationships/tags" Target="../tags/tag21.xml"/><Relationship Id="rId19" Type="http://schemas.openxmlformats.org/officeDocument/2006/relationships/image" Target="../media/image7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679B21DC-AF92-C729-9375-AE75FE54EB46}"/>
              </a:ext>
            </a:extLst>
          </p:cNvPr>
          <p:cNvSpPr/>
          <p:nvPr/>
        </p:nvSpPr>
        <p:spPr>
          <a:xfrm>
            <a:off x="8493840" y="1313619"/>
            <a:ext cx="3301131" cy="4788244"/>
          </a:xfrm>
          <a:prstGeom prst="roundRect">
            <a:avLst>
              <a:gd name="adj" fmla="val 7878"/>
            </a:avLst>
          </a:prstGeom>
          <a:solidFill>
            <a:srgbClr val="E8E6E7"/>
          </a:solidFill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01131"/>
                      <a:gd name="connsiteY0" fmla="*/ 260063 h 4788244"/>
                      <a:gd name="connsiteX1" fmla="*/ 260063 w 3301131"/>
                      <a:gd name="connsiteY1" fmla="*/ 0 h 4788244"/>
                      <a:gd name="connsiteX2" fmla="*/ 788454 w 3301131"/>
                      <a:gd name="connsiteY2" fmla="*/ 0 h 4788244"/>
                      <a:gd name="connsiteX3" fmla="*/ 1289035 w 3301131"/>
                      <a:gd name="connsiteY3" fmla="*/ 0 h 4788244"/>
                      <a:gd name="connsiteX4" fmla="*/ 1873046 w 3301131"/>
                      <a:gd name="connsiteY4" fmla="*/ 0 h 4788244"/>
                      <a:gd name="connsiteX5" fmla="*/ 2373627 w 3301131"/>
                      <a:gd name="connsiteY5" fmla="*/ 0 h 4788244"/>
                      <a:gd name="connsiteX6" fmla="*/ 3041068 w 3301131"/>
                      <a:gd name="connsiteY6" fmla="*/ 0 h 4788244"/>
                      <a:gd name="connsiteX7" fmla="*/ 3301131 w 3301131"/>
                      <a:gd name="connsiteY7" fmla="*/ 260063 h 4788244"/>
                      <a:gd name="connsiteX8" fmla="*/ 3301131 w 3301131"/>
                      <a:gd name="connsiteY8" fmla="*/ 836259 h 4788244"/>
                      <a:gd name="connsiteX9" fmla="*/ 3301131 w 3301131"/>
                      <a:gd name="connsiteY9" fmla="*/ 1284411 h 4788244"/>
                      <a:gd name="connsiteX10" fmla="*/ 3301131 w 3301131"/>
                      <a:gd name="connsiteY10" fmla="*/ 1903288 h 4788244"/>
                      <a:gd name="connsiteX11" fmla="*/ 3301131 w 3301131"/>
                      <a:gd name="connsiteY11" fmla="*/ 2436803 h 4788244"/>
                      <a:gd name="connsiteX12" fmla="*/ 3301131 w 3301131"/>
                      <a:gd name="connsiteY12" fmla="*/ 3055680 h 4788244"/>
                      <a:gd name="connsiteX13" fmla="*/ 3301131 w 3301131"/>
                      <a:gd name="connsiteY13" fmla="*/ 3631876 h 4788244"/>
                      <a:gd name="connsiteX14" fmla="*/ 3301131 w 3301131"/>
                      <a:gd name="connsiteY14" fmla="*/ 4528181 h 4788244"/>
                      <a:gd name="connsiteX15" fmla="*/ 3041068 w 3301131"/>
                      <a:gd name="connsiteY15" fmla="*/ 4788244 h 4788244"/>
                      <a:gd name="connsiteX16" fmla="*/ 2512677 w 3301131"/>
                      <a:gd name="connsiteY16" fmla="*/ 4788244 h 4788244"/>
                      <a:gd name="connsiteX17" fmla="*/ 2039906 w 3301131"/>
                      <a:gd name="connsiteY17" fmla="*/ 4788244 h 4788244"/>
                      <a:gd name="connsiteX18" fmla="*/ 1428085 w 3301131"/>
                      <a:gd name="connsiteY18" fmla="*/ 4788244 h 4788244"/>
                      <a:gd name="connsiteX19" fmla="*/ 871884 w 3301131"/>
                      <a:gd name="connsiteY19" fmla="*/ 4788244 h 4788244"/>
                      <a:gd name="connsiteX20" fmla="*/ 260063 w 3301131"/>
                      <a:gd name="connsiteY20" fmla="*/ 4788244 h 4788244"/>
                      <a:gd name="connsiteX21" fmla="*/ 0 w 3301131"/>
                      <a:gd name="connsiteY21" fmla="*/ 4528181 h 4788244"/>
                      <a:gd name="connsiteX22" fmla="*/ 0 w 3301131"/>
                      <a:gd name="connsiteY22" fmla="*/ 3951985 h 4788244"/>
                      <a:gd name="connsiteX23" fmla="*/ 0 w 3301131"/>
                      <a:gd name="connsiteY23" fmla="*/ 3375789 h 4788244"/>
                      <a:gd name="connsiteX24" fmla="*/ 0 w 3301131"/>
                      <a:gd name="connsiteY24" fmla="*/ 2756912 h 4788244"/>
                      <a:gd name="connsiteX25" fmla="*/ 0 w 3301131"/>
                      <a:gd name="connsiteY25" fmla="*/ 2180716 h 4788244"/>
                      <a:gd name="connsiteX26" fmla="*/ 0 w 3301131"/>
                      <a:gd name="connsiteY26" fmla="*/ 1561839 h 4788244"/>
                      <a:gd name="connsiteX27" fmla="*/ 0 w 3301131"/>
                      <a:gd name="connsiteY27" fmla="*/ 985643 h 4788244"/>
                      <a:gd name="connsiteX28" fmla="*/ 0 w 3301131"/>
                      <a:gd name="connsiteY28" fmla="*/ 260063 h 4788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301131" h="4788244" fill="none" extrusionOk="0">
                        <a:moveTo>
                          <a:pt x="0" y="260063"/>
                        </a:moveTo>
                        <a:cubicBezTo>
                          <a:pt x="3101" y="111050"/>
                          <a:pt x="97807" y="-7141"/>
                          <a:pt x="260063" y="0"/>
                        </a:cubicBezTo>
                        <a:cubicBezTo>
                          <a:pt x="411969" y="-12412"/>
                          <a:pt x="591453" y="37839"/>
                          <a:pt x="788454" y="0"/>
                        </a:cubicBezTo>
                        <a:cubicBezTo>
                          <a:pt x="985455" y="-37839"/>
                          <a:pt x="1056654" y="49403"/>
                          <a:pt x="1289035" y="0"/>
                        </a:cubicBezTo>
                        <a:cubicBezTo>
                          <a:pt x="1521416" y="-49403"/>
                          <a:pt x="1755647" y="48589"/>
                          <a:pt x="1873046" y="0"/>
                        </a:cubicBezTo>
                        <a:cubicBezTo>
                          <a:pt x="1990445" y="-48589"/>
                          <a:pt x="2195310" y="18914"/>
                          <a:pt x="2373627" y="0"/>
                        </a:cubicBezTo>
                        <a:cubicBezTo>
                          <a:pt x="2551944" y="-18914"/>
                          <a:pt x="2845577" y="70185"/>
                          <a:pt x="3041068" y="0"/>
                        </a:cubicBezTo>
                        <a:cubicBezTo>
                          <a:pt x="3226265" y="8243"/>
                          <a:pt x="3274553" y="133594"/>
                          <a:pt x="3301131" y="260063"/>
                        </a:cubicBezTo>
                        <a:cubicBezTo>
                          <a:pt x="3308712" y="479243"/>
                          <a:pt x="3300580" y="595502"/>
                          <a:pt x="3301131" y="836259"/>
                        </a:cubicBezTo>
                        <a:cubicBezTo>
                          <a:pt x="3301682" y="1077016"/>
                          <a:pt x="3265574" y="1099402"/>
                          <a:pt x="3301131" y="1284411"/>
                        </a:cubicBezTo>
                        <a:cubicBezTo>
                          <a:pt x="3336688" y="1469420"/>
                          <a:pt x="3290543" y="1600988"/>
                          <a:pt x="3301131" y="1903288"/>
                        </a:cubicBezTo>
                        <a:cubicBezTo>
                          <a:pt x="3311719" y="2205588"/>
                          <a:pt x="3237713" y="2231485"/>
                          <a:pt x="3301131" y="2436803"/>
                        </a:cubicBezTo>
                        <a:cubicBezTo>
                          <a:pt x="3364549" y="2642122"/>
                          <a:pt x="3290613" y="2845354"/>
                          <a:pt x="3301131" y="3055680"/>
                        </a:cubicBezTo>
                        <a:cubicBezTo>
                          <a:pt x="3311649" y="3266006"/>
                          <a:pt x="3296289" y="3473535"/>
                          <a:pt x="3301131" y="3631876"/>
                        </a:cubicBezTo>
                        <a:cubicBezTo>
                          <a:pt x="3305973" y="3790217"/>
                          <a:pt x="3252125" y="4203082"/>
                          <a:pt x="3301131" y="4528181"/>
                        </a:cubicBezTo>
                        <a:cubicBezTo>
                          <a:pt x="3327138" y="4676268"/>
                          <a:pt x="3153106" y="4799802"/>
                          <a:pt x="3041068" y="4788244"/>
                        </a:cubicBezTo>
                        <a:cubicBezTo>
                          <a:pt x="2807957" y="4810066"/>
                          <a:pt x="2740414" y="4736744"/>
                          <a:pt x="2512677" y="4788244"/>
                        </a:cubicBezTo>
                        <a:cubicBezTo>
                          <a:pt x="2284940" y="4839744"/>
                          <a:pt x="2200929" y="4771491"/>
                          <a:pt x="2039906" y="4788244"/>
                        </a:cubicBezTo>
                        <a:cubicBezTo>
                          <a:pt x="1878883" y="4804997"/>
                          <a:pt x="1629575" y="4763498"/>
                          <a:pt x="1428085" y="4788244"/>
                        </a:cubicBezTo>
                        <a:cubicBezTo>
                          <a:pt x="1226595" y="4812990"/>
                          <a:pt x="1009282" y="4736976"/>
                          <a:pt x="871884" y="4788244"/>
                        </a:cubicBezTo>
                        <a:cubicBezTo>
                          <a:pt x="734486" y="4839512"/>
                          <a:pt x="500728" y="4787478"/>
                          <a:pt x="260063" y="4788244"/>
                        </a:cubicBezTo>
                        <a:cubicBezTo>
                          <a:pt x="118760" y="4793208"/>
                          <a:pt x="-5092" y="4692637"/>
                          <a:pt x="0" y="4528181"/>
                        </a:cubicBezTo>
                        <a:cubicBezTo>
                          <a:pt x="-48873" y="4398160"/>
                          <a:pt x="24791" y="4193000"/>
                          <a:pt x="0" y="3951985"/>
                        </a:cubicBezTo>
                        <a:cubicBezTo>
                          <a:pt x="-24791" y="3710970"/>
                          <a:pt x="31064" y="3636723"/>
                          <a:pt x="0" y="3375789"/>
                        </a:cubicBezTo>
                        <a:cubicBezTo>
                          <a:pt x="-31064" y="3114855"/>
                          <a:pt x="26610" y="2961321"/>
                          <a:pt x="0" y="2756912"/>
                        </a:cubicBezTo>
                        <a:cubicBezTo>
                          <a:pt x="-26610" y="2552503"/>
                          <a:pt x="24602" y="2424832"/>
                          <a:pt x="0" y="2180716"/>
                        </a:cubicBezTo>
                        <a:cubicBezTo>
                          <a:pt x="-24602" y="1936600"/>
                          <a:pt x="6607" y="1708087"/>
                          <a:pt x="0" y="1561839"/>
                        </a:cubicBezTo>
                        <a:cubicBezTo>
                          <a:pt x="-6607" y="1415591"/>
                          <a:pt x="9579" y="1120925"/>
                          <a:pt x="0" y="985643"/>
                        </a:cubicBezTo>
                        <a:cubicBezTo>
                          <a:pt x="-9579" y="850361"/>
                          <a:pt x="82455" y="407614"/>
                          <a:pt x="0" y="260063"/>
                        </a:cubicBezTo>
                        <a:close/>
                      </a:path>
                      <a:path w="3301131" h="4788244" stroke="0" extrusionOk="0">
                        <a:moveTo>
                          <a:pt x="0" y="260063"/>
                        </a:moveTo>
                        <a:cubicBezTo>
                          <a:pt x="-5980" y="112746"/>
                          <a:pt x="76412" y="15021"/>
                          <a:pt x="260063" y="0"/>
                        </a:cubicBezTo>
                        <a:cubicBezTo>
                          <a:pt x="501893" y="-37092"/>
                          <a:pt x="710169" y="50236"/>
                          <a:pt x="871884" y="0"/>
                        </a:cubicBezTo>
                        <a:cubicBezTo>
                          <a:pt x="1033599" y="-50236"/>
                          <a:pt x="1268588" y="37036"/>
                          <a:pt x="1400275" y="0"/>
                        </a:cubicBezTo>
                        <a:cubicBezTo>
                          <a:pt x="1531962" y="-37036"/>
                          <a:pt x="1677932" y="42085"/>
                          <a:pt x="1900856" y="0"/>
                        </a:cubicBezTo>
                        <a:cubicBezTo>
                          <a:pt x="2123780" y="-42085"/>
                          <a:pt x="2269613" y="58053"/>
                          <a:pt x="2484867" y="0"/>
                        </a:cubicBezTo>
                        <a:cubicBezTo>
                          <a:pt x="2700121" y="-58053"/>
                          <a:pt x="2903511" y="13991"/>
                          <a:pt x="3041068" y="0"/>
                        </a:cubicBezTo>
                        <a:cubicBezTo>
                          <a:pt x="3191842" y="-11627"/>
                          <a:pt x="3290740" y="125566"/>
                          <a:pt x="3301131" y="260063"/>
                        </a:cubicBezTo>
                        <a:cubicBezTo>
                          <a:pt x="3339554" y="407557"/>
                          <a:pt x="3300902" y="679597"/>
                          <a:pt x="3301131" y="793578"/>
                        </a:cubicBezTo>
                        <a:cubicBezTo>
                          <a:pt x="3301360" y="907559"/>
                          <a:pt x="3278028" y="1043208"/>
                          <a:pt x="3301131" y="1199049"/>
                        </a:cubicBezTo>
                        <a:cubicBezTo>
                          <a:pt x="3324234" y="1354890"/>
                          <a:pt x="3270889" y="1621927"/>
                          <a:pt x="3301131" y="1732564"/>
                        </a:cubicBezTo>
                        <a:cubicBezTo>
                          <a:pt x="3331373" y="1843202"/>
                          <a:pt x="3245221" y="2125916"/>
                          <a:pt x="3301131" y="2266078"/>
                        </a:cubicBezTo>
                        <a:cubicBezTo>
                          <a:pt x="3357041" y="2406240"/>
                          <a:pt x="3263617" y="2643671"/>
                          <a:pt x="3301131" y="2756912"/>
                        </a:cubicBezTo>
                        <a:cubicBezTo>
                          <a:pt x="3338645" y="2870153"/>
                          <a:pt x="3248894" y="3207566"/>
                          <a:pt x="3301131" y="3375789"/>
                        </a:cubicBezTo>
                        <a:cubicBezTo>
                          <a:pt x="3353368" y="3544012"/>
                          <a:pt x="3231473" y="3700196"/>
                          <a:pt x="3301131" y="3994666"/>
                        </a:cubicBezTo>
                        <a:cubicBezTo>
                          <a:pt x="3370789" y="4289136"/>
                          <a:pt x="3293701" y="4300173"/>
                          <a:pt x="3301131" y="4528181"/>
                        </a:cubicBezTo>
                        <a:cubicBezTo>
                          <a:pt x="3287428" y="4658899"/>
                          <a:pt x="3161612" y="4753735"/>
                          <a:pt x="3041068" y="4788244"/>
                        </a:cubicBezTo>
                        <a:cubicBezTo>
                          <a:pt x="2826617" y="4826961"/>
                          <a:pt x="2615438" y="4729396"/>
                          <a:pt x="2457057" y="4788244"/>
                        </a:cubicBezTo>
                        <a:cubicBezTo>
                          <a:pt x="2298676" y="4847092"/>
                          <a:pt x="2130689" y="4766225"/>
                          <a:pt x="1984286" y="4788244"/>
                        </a:cubicBezTo>
                        <a:cubicBezTo>
                          <a:pt x="1837883" y="4810263"/>
                          <a:pt x="1724835" y="4783028"/>
                          <a:pt x="1483705" y="4788244"/>
                        </a:cubicBezTo>
                        <a:cubicBezTo>
                          <a:pt x="1242575" y="4793460"/>
                          <a:pt x="1112164" y="4735402"/>
                          <a:pt x="871884" y="4788244"/>
                        </a:cubicBezTo>
                        <a:cubicBezTo>
                          <a:pt x="631604" y="4841086"/>
                          <a:pt x="478287" y="4730941"/>
                          <a:pt x="260063" y="4788244"/>
                        </a:cubicBezTo>
                        <a:cubicBezTo>
                          <a:pt x="130993" y="4817070"/>
                          <a:pt x="-23893" y="4684410"/>
                          <a:pt x="0" y="4528181"/>
                        </a:cubicBezTo>
                        <a:cubicBezTo>
                          <a:pt x="-32171" y="4279814"/>
                          <a:pt x="46163" y="4162919"/>
                          <a:pt x="0" y="3951985"/>
                        </a:cubicBezTo>
                        <a:cubicBezTo>
                          <a:pt x="-46163" y="3741051"/>
                          <a:pt x="28878" y="3652060"/>
                          <a:pt x="0" y="3546514"/>
                        </a:cubicBezTo>
                        <a:cubicBezTo>
                          <a:pt x="-28878" y="3440968"/>
                          <a:pt x="61596" y="3180339"/>
                          <a:pt x="0" y="3012999"/>
                        </a:cubicBezTo>
                        <a:cubicBezTo>
                          <a:pt x="-61596" y="2845659"/>
                          <a:pt x="37630" y="2669984"/>
                          <a:pt x="0" y="2564847"/>
                        </a:cubicBezTo>
                        <a:cubicBezTo>
                          <a:pt x="-37630" y="2459710"/>
                          <a:pt x="20685" y="2143975"/>
                          <a:pt x="0" y="1988651"/>
                        </a:cubicBezTo>
                        <a:cubicBezTo>
                          <a:pt x="-20685" y="1833327"/>
                          <a:pt x="31763" y="1725472"/>
                          <a:pt x="0" y="1540498"/>
                        </a:cubicBezTo>
                        <a:cubicBezTo>
                          <a:pt x="-31763" y="1355524"/>
                          <a:pt x="3847" y="1173691"/>
                          <a:pt x="0" y="964302"/>
                        </a:cubicBezTo>
                        <a:cubicBezTo>
                          <a:pt x="-3847" y="754913"/>
                          <a:pt x="35871" y="602138"/>
                          <a:pt x="0" y="2600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904056-2D71-60FA-43CC-D6B7905FDD79}"/>
              </a:ext>
            </a:extLst>
          </p:cNvPr>
          <p:cNvSpPr txBox="1"/>
          <p:nvPr/>
        </p:nvSpPr>
        <p:spPr>
          <a:xfrm>
            <a:off x="8493840" y="1775384"/>
            <a:ext cx="3301131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最新项目、新机遇～</a:t>
            </a:r>
          </a:p>
          <a:p>
            <a:r>
              <a:rPr lang="zh-CN" altLang="en-US" sz="1050" dirty="0"/>
              <a:t>最简单最耀眼的商业模式：</a:t>
            </a:r>
          </a:p>
          <a:p>
            <a:r>
              <a:rPr lang="zh-CN" altLang="en-US" sz="1050" dirty="0"/>
              <a:t>上海巨指集团打造全球最大的财富消费平台～众植园，8月1日正式开园，结合了摸金派、巨氧超宝，消费返利、资产证券复利滚存、农场游戏、线下实体商户对接等多模式为一体的平台！</a:t>
            </a:r>
          </a:p>
          <a:p>
            <a:r>
              <a:rPr lang="zh-CN" altLang="en-US" sz="1050" dirty="0"/>
              <a:t>收获：从第三方交易平台购买金粒1号转到众植园积分商城易物消费并播种，赠送3倍的种子，平均分为36块土地，每10天自然成熟一块土地，收获的金豆交粮之后80%变成金粒一号，随时可转到百币网上变现，也可直接重新用于播种！</a:t>
            </a:r>
          </a:p>
          <a:p>
            <a:r>
              <a:rPr lang="zh-CN" altLang="en-US" sz="1050" dirty="0"/>
              <a:t>加速：</a:t>
            </a:r>
          </a:p>
          <a:p>
            <a:r>
              <a:rPr lang="zh-CN" altLang="en-US" sz="1050" dirty="0"/>
              <a:t>邀请朋友施肥加速10%，小部落灌溉加速9%，邀请你的朋友注册众植园并播种，就是帮你施肥，可以快速让你的土地快速成熟！你直接邀请的朋友就是你的部落，建立两个以上部落之后，你的小部落所有小伙伴的播种都是在帮你灌溉，让你的土地快速成熟，但是灌溉成熟的土地，每天封顶最多只能成熟三块！</a:t>
            </a:r>
          </a:p>
          <a:p>
            <a:r>
              <a:rPr lang="zh-CN" altLang="en-US" sz="1050" dirty="0"/>
              <a:t>集团拥有：基金、保险、文交所、网络游戏、虚拟资产，国家PPP牌照，旗下8家子公司。</a:t>
            </a:r>
          </a:p>
          <a:p>
            <a:r>
              <a:rPr lang="zh-CN" altLang="en-US" sz="1050" dirty="0"/>
              <a:t>现在我们巨指集团与央企瑞宝国际合作，瑞宝巨指将共同打造全球最大的消费财富平台！</a:t>
            </a:r>
          </a:p>
          <a:p>
            <a:r>
              <a:rPr lang="zh-CN" altLang="en-US" sz="1050" dirty="0"/>
              <a:t>我们的平台，有自己的聊天工具，有自己的聊天好友，有自己的游戏农场，有自己的积分商城，有自己的商户，有自己的保险，有自己的农业……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9410C6-7E62-F2BE-12A5-36A47B465D77}"/>
              </a:ext>
            </a:extLst>
          </p:cNvPr>
          <p:cNvSpPr txBox="1"/>
          <p:nvPr/>
        </p:nvSpPr>
        <p:spPr>
          <a:xfrm>
            <a:off x="9160810" y="1396139"/>
            <a:ext cx="196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Demo</a:t>
            </a:r>
            <a:r>
              <a:rPr lang="zh-CN" altLang="en-US" b="1" dirty="0">
                <a:latin typeface="Comic Sans MS" panose="030F0702030302020204" pitchFamily="66" charset="0"/>
              </a:rPr>
              <a:t>：软件广告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487241B-CC6F-CCF1-681C-CB4C52EA07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4189" y="1921993"/>
            <a:ext cx="7772400" cy="32906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6D2D9560-D52F-E5AF-7EBF-A3E8CB45D249}"/>
              </a:ext>
            </a:extLst>
          </p:cNvPr>
          <p:cNvSpPr/>
          <p:nvPr/>
        </p:nvSpPr>
        <p:spPr>
          <a:xfrm>
            <a:off x="1086914" y="5571956"/>
            <a:ext cx="2016899" cy="57131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97BBBA-A472-4DCB-82D4-5B262E46D8BF}"/>
              </a:ext>
            </a:extLst>
          </p:cNvPr>
          <p:cNvGrpSpPr/>
          <p:nvPr/>
        </p:nvGrpSpPr>
        <p:grpSpPr>
          <a:xfrm>
            <a:off x="4463406" y="1157219"/>
            <a:ext cx="3634015" cy="4128770"/>
            <a:chOff x="4061265" y="887822"/>
            <a:chExt cx="3358551" cy="364908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E8F91EE-63C8-41B2-96F1-17FF80F43D36}"/>
                </a:ext>
              </a:extLst>
            </p:cNvPr>
            <p:cNvSpPr/>
            <p:nvPr/>
          </p:nvSpPr>
          <p:spPr>
            <a:xfrm>
              <a:off x="4121911" y="1062149"/>
              <a:ext cx="3297905" cy="3474755"/>
            </a:xfrm>
            <a:prstGeom prst="roundRect">
              <a:avLst>
                <a:gd name="adj" fmla="val 5889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请你扮演一个**</a:t>
              </a:r>
              <a:r>
                <a:rPr lang="zh-CN" altLang="en-US" sz="7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新型非法集资的舆情文本生成器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**，请协助我生成相应的舆情文本数据，以及对应的风险详情描述。</a:t>
              </a:r>
            </a:p>
            <a:p>
              <a:endParaRPr lang="zh-CN" altLang="en-US" sz="7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首先基于给定的</a:t>
              </a:r>
              <a:r>
                <a:rPr lang="zh-CN" altLang="en-US" sz="7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标签类别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zh-CN" altLang="en-US" sz="7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风险点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，生成其相对应的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非法集资舆情文本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。其次按照给定的风险详情描述格式生成对应的描述文本。</a:t>
              </a:r>
            </a:p>
            <a:p>
              <a:endParaRPr lang="zh-CN" altLang="en-US" sz="7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要求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1. 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舆情文本要尽可能真实且详细，至少包含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350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个字，内容丰富。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2. 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舆情文本描述了某一个非法集资主体的相关舆情信息，例如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软件广告、</a:t>
              </a:r>
              <a:r>
                <a:rPr lang="en" altLang="zh-CN" sz="7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APP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介绍、用户推荐、社会负面舆情等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3. 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舆情文本要包含给定的风险标签、风险点。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4. 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生成的舆情文本以非法集资主体的视角进行描述。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5. 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风险详情描述要包含风险点的详细信息并且符合给定的格式，进行较为深入的分析。</a:t>
              </a:r>
            </a:p>
            <a:p>
              <a:endParaRPr lang="zh-CN" altLang="en-US" sz="7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以下给出了不同类型的舆情文本生成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示例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，请选择一种类型进行生成。</a:t>
              </a:r>
            </a:p>
            <a:p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软件广告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adv}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" altLang="zh-CN" sz="7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APP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介绍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app_intro}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用户推荐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usr_rec}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社会负面舆情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neg_op}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00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其他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**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intro}</a:t>
              </a:r>
            </a:p>
            <a:p>
              <a:endParaRPr lang="en" altLang="zh-CN" sz="7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给定的输入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标签分类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 type}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风险点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risk}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风险详请描述格式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{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risk format}</a:t>
              </a:r>
            </a:p>
            <a:p>
              <a:endParaRPr lang="en" altLang="zh-CN" sz="7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请在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"## 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Analysis:"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后生成你对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问题的分析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，以及</a:t>
              </a:r>
              <a:r>
                <a:rPr lang="zh-CN" altLang="en-US" sz="700" dirty="0">
                  <a:solidFill>
                    <a:schemeClr val="tx1"/>
                  </a:solidFill>
                  <a:highlight>
                    <a:srgbClr val="FFFF00"/>
                  </a:highlight>
                  <a:latin typeface="华文楷体" panose="02010600040101010101" pitchFamily="2" charset="-122"/>
                  <a:ea typeface="华文楷体" panose="02010600040101010101" pitchFamily="2" charset="-122"/>
                </a:rPr>
                <a:t>推理过程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"## 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Output:"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后生成</a:t>
              </a:r>
              <a:r>
                <a:rPr lang="zh-CN" altLang="en-US" sz="7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zh-CN" altLang="en-US" sz="7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风险详情描述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，注意格式要求，不要有多余的空格或换行。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Analysis: xxx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## Output: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舆情文本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xxx</a:t>
              </a:r>
            </a:p>
            <a:p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风险详请描述</a:t>
              </a:r>
              <a:r>
                <a:rPr lang="en-US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]: </a:t>
              </a:r>
              <a:r>
                <a:rPr lang="en" altLang="zh-CN" sz="7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xxx</a:t>
              </a:r>
              <a:endParaRPr lang="zh-CN" altLang="en-US" sz="7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B8DC754-08ED-4229-98F0-D9424B512667}"/>
                </a:ext>
              </a:extLst>
            </p:cNvPr>
            <p:cNvSpPr txBox="1"/>
            <p:nvPr/>
          </p:nvSpPr>
          <p:spPr>
            <a:xfrm>
              <a:off x="4061265" y="887822"/>
              <a:ext cx="990600" cy="36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Comic Sans MS" panose="030F0702030302020204" pitchFamily="66" charset="0"/>
                </a:rPr>
                <a:t>Prompt</a:t>
              </a:r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BEF805-9663-45A0-ADC1-9D1E80892C0D}"/>
              </a:ext>
            </a:extLst>
          </p:cNvPr>
          <p:cNvSpPr txBox="1"/>
          <p:nvPr/>
        </p:nvSpPr>
        <p:spPr>
          <a:xfrm>
            <a:off x="1322971" y="1683460"/>
            <a:ext cx="200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非法集资标签体系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5F1374A-E742-4D9F-9019-0B947E70E06C}"/>
              </a:ext>
            </a:extLst>
          </p:cNvPr>
          <p:cNvSpPr/>
          <p:nvPr/>
        </p:nvSpPr>
        <p:spPr>
          <a:xfrm>
            <a:off x="3610137" y="3219712"/>
            <a:ext cx="877341" cy="3453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77341"/>
                      <a:gd name="connsiteY0" fmla="*/ 86339 h 345357"/>
                      <a:gd name="connsiteX1" fmla="*/ 704663 w 877341"/>
                      <a:gd name="connsiteY1" fmla="*/ 86339 h 345357"/>
                      <a:gd name="connsiteX2" fmla="*/ 704663 w 877341"/>
                      <a:gd name="connsiteY2" fmla="*/ 0 h 345357"/>
                      <a:gd name="connsiteX3" fmla="*/ 877341 w 877341"/>
                      <a:gd name="connsiteY3" fmla="*/ 172679 h 345357"/>
                      <a:gd name="connsiteX4" fmla="*/ 704663 w 877341"/>
                      <a:gd name="connsiteY4" fmla="*/ 345357 h 345357"/>
                      <a:gd name="connsiteX5" fmla="*/ 704663 w 877341"/>
                      <a:gd name="connsiteY5" fmla="*/ 259018 h 345357"/>
                      <a:gd name="connsiteX6" fmla="*/ 0 w 877341"/>
                      <a:gd name="connsiteY6" fmla="*/ 259018 h 345357"/>
                      <a:gd name="connsiteX7" fmla="*/ 0 w 877341"/>
                      <a:gd name="connsiteY7" fmla="*/ 86339 h 345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341" h="345357" fill="none" extrusionOk="0">
                        <a:moveTo>
                          <a:pt x="0" y="86339"/>
                        </a:moveTo>
                        <a:cubicBezTo>
                          <a:pt x="339375" y="126495"/>
                          <a:pt x="384515" y="93450"/>
                          <a:pt x="704663" y="86339"/>
                        </a:cubicBezTo>
                        <a:cubicBezTo>
                          <a:pt x="709107" y="49390"/>
                          <a:pt x="711276" y="21831"/>
                          <a:pt x="704663" y="0"/>
                        </a:cubicBezTo>
                        <a:cubicBezTo>
                          <a:pt x="762786" y="59985"/>
                          <a:pt x="844947" y="130415"/>
                          <a:pt x="877341" y="172679"/>
                        </a:cubicBezTo>
                        <a:cubicBezTo>
                          <a:pt x="833139" y="209713"/>
                          <a:pt x="787067" y="269166"/>
                          <a:pt x="704663" y="345357"/>
                        </a:cubicBezTo>
                        <a:cubicBezTo>
                          <a:pt x="710469" y="305670"/>
                          <a:pt x="707721" y="292005"/>
                          <a:pt x="704663" y="259018"/>
                        </a:cubicBezTo>
                        <a:cubicBezTo>
                          <a:pt x="504611" y="259612"/>
                          <a:pt x="215032" y="310277"/>
                          <a:pt x="0" y="259018"/>
                        </a:cubicBezTo>
                        <a:cubicBezTo>
                          <a:pt x="1945" y="226782"/>
                          <a:pt x="15041" y="154084"/>
                          <a:pt x="0" y="86339"/>
                        </a:cubicBezTo>
                        <a:close/>
                      </a:path>
                      <a:path w="877341" h="345357" stroke="0" extrusionOk="0">
                        <a:moveTo>
                          <a:pt x="0" y="86339"/>
                        </a:moveTo>
                        <a:cubicBezTo>
                          <a:pt x="333583" y="52977"/>
                          <a:pt x="551433" y="25792"/>
                          <a:pt x="704663" y="86339"/>
                        </a:cubicBezTo>
                        <a:cubicBezTo>
                          <a:pt x="710514" y="51377"/>
                          <a:pt x="699989" y="31714"/>
                          <a:pt x="704663" y="0"/>
                        </a:cubicBezTo>
                        <a:cubicBezTo>
                          <a:pt x="762199" y="38907"/>
                          <a:pt x="847294" y="165098"/>
                          <a:pt x="877341" y="172679"/>
                        </a:cubicBezTo>
                        <a:cubicBezTo>
                          <a:pt x="838344" y="230951"/>
                          <a:pt x="803035" y="276688"/>
                          <a:pt x="704663" y="345357"/>
                        </a:cubicBezTo>
                        <a:cubicBezTo>
                          <a:pt x="711906" y="320268"/>
                          <a:pt x="696900" y="278722"/>
                          <a:pt x="704663" y="259018"/>
                        </a:cubicBezTo>
                        <a:cubicBezTo>
                          <a:pt x="491132" y="250168"/>
                          <a:pt x="304869" y="207469"/>
                          <a:pt x="0" y="259018"/>
                        </a:cubicBezTo>
                        <a:cubicBezTo>
                          <a:pt x="-4892" y="191250"/>
                          <a:pt x="6125" y="171265"/>
                          <a:pt x="0" y="863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10B206-3D33-4F1C-9FCD-743C298FC374}"/>
              </a:ext>
            </a:extLst>
          </p:cNvPr>
          <p:cNvSpPr txBox="1"/>
          <p:nvPr/>
        </p:nvSpPr>
        <p:spPr>
          <a:xfrm>
            <a:off x="3520743" y="292917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人工构造模板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8089FF13-AF29-40F4-8EEA-144D886BEF55}"/>
              </a:ext>
            </a:extLst>
          </p:cNvPr>
          <p:cNvSpPr/>
          <p:nvPr/>
        </p:nvSpPr>
        <p:spPr>
          <a:xfrm>
            <a:off x="8161268" y="3295947"/>
            <a:ext cx="1214377" cy="27699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C7F9C48-3B50-4F01-99C5-C82B5206947F}"/>
              </a:ext>
            </a:extLst>
          </p:cNvPr>
          <p:cNvGrpSpPr/>
          <p:nvPr/>
        </p:nvGrpSpPr>
        <p:grpSpPr>
          <a:xfrm>
            <a:off x="9377657" y="3285789"/>
            <a:ext cx="1972945" cy="1033323"/>
            <a:chOff x="5509100" y="1752316"/>
            <a:chExt cx="1973234" cy="1033227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BE11E9-652B-412E-A56C-64AC1112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09100" y="1752316"/>
              <a:ext cx="1754544" cy="57922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98DEFB2-A55B-42FF-9E82-172D80B0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08513" y="2284098"/>
              <a:ext cx="1873821" cy="501445"/>
            </a:xfrm>
            <a:prstGeom prst="rect">
              <a:avLst/>
            </a:prstGeom>
          </p:spPr>
        </p:pic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4D1CC81-ACF3-49DD-AA2E-09265DA61C5C}"/>
              </a:ext>
            </a:extLst>
          </p:cNvPr>
          <p:cNvSpPr/>
          <p:nvPr/>
        </p:nvSpPr>
        <p:spPr>
          <a:xfrm>
            <a:off x="9416392" y="2456025"/>
            <a:ext cx="1995170" cy="1972945"/>
          </a:xfrm>
          <a:prstGeom prst="roundRect">
            <a:avLst>
              <a:gd name="adj" fmla="val 129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文本框 52">
            <a:extLst>
              <a:ext uri="{FF2B5EF4-FFF2-40B4-BE49-F238E27FC236}">
                <a16:creationId xmlns:a16="http://schemas.microsoft.com/office/drawing/2014/main" id="{CFC463A8-741B-48D7-8434-71CDD44CFE77}"/>
              </a:ext>
            </a:extLst>
          </p:cNvPr>
          <p:cNvSpPr txBox="1"/>
          <p:nvPr/>
        </p:nvSpPr>
        <p:spPr>
          <a:xfrm>
            <a:off x="10053932" y="2472535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LLMs</a:t>
            </a:r>
            <a:endParaRPr lang="zh-CN" altLang="en-US" sz="2000" b="1" dirty="0">
              <a:solidFill>
                <a:srgbClr val="000000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CE34AA-947D-15B0-01F2-BB8A3CA32665}"/>
              </a:ext>
            </a:extLst>
          </p:cNvPr>
          <p:cNvSpPr txBox="1"/>
          <p:nvPr/>
        </p:nvSpPr>
        <p:spPr>
          <a:xfrm>
            <a:off x="1340405" y="3014905"/>
            <a:ext cx="189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高质量舆情示例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AB5CE7A-F948-3916-666A-6B29707B33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9122" y="3366323"/>
            <a:ext cx="2550407" cy="12303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92CCF08-6693-F28E-8180-4FCC3C09BA00}"/>
              </a:ext>
            </a:extLst>
          </p:cNvPr>
          <p:cNvSpPr txBox="1"/>
          <p:nvPr/>
        </p:nvSpPr>
        <p:spPr>
          <a:xfrm>
            <a:off x="3585946" y="356507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舆情的例子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16348-2FAE-1F9A-C9B9-26F4E31020E3}"/>
              </a:ext>
            </a:extLst>
          </p:cNvPr>
          <p:cNvSpPr txBox="1"/>
          <p:nvPr/>
        </p:nvSpPr>
        <p:spPr>
          <a:xfrm>
            <a:off x="8058197" y="3014977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Comic Sans MS" panose="030F0902030302020204" pitchFamily="66" charset="0"/>
              </a:rPr>
              <a:t>Chain</a:t>
            </a:r>
            <a:r>
              <a:rPr kumimoji="1" lang="zh-CN" altLang="en-US" sz="1200" b="1" dirty="0">
                <a:latin typeface="Comic Sans MS" panose="030F0902030302020204" pitchFamily="66" charset="0"/>
              </a:rPr>
              <a:t> </a:t>
            </a:r>
            <a:r>
              <a:rPr kumimoji="1" lang="en-US" altLang="zh-CN" sz="1200" b="1" dirty="0">
                <a:latin typeface="Comic Sans MS" panose="030F0902030302020204" pitchFamily="66" charset="0"/>
              </a:rPr>
              <a:t>of</a:t>
            </a:r>
            <a:r>
              <a:rPr kumimoji="1" lang="zh-CN" altLang="en-US" sz="1200" b="1" dirty="0">
                <a:latin typeface="Comic Sans MS" panose="030F0902030302020204" pitchFamily="66" charset="0"/>
              </a:rPr>
              <a:t> </a:t>
            </a:r>
            <a:r>
              <a:rPr kumimoji="1" lang="en-US" altLang="zh-CN" sz="1200" b="1" dirty="0">
                <a:latin typeface="Comic Sans MS" panose="030F0902030302020204" pitchFamily="66" charset="0"/>
              </a:rPr>
              <a:t>Thought</a:t>
            </a:r>
            <a:endParaRPr kumimoji="1" lang="zh-CN" altLang="en-US" sz="1200" b="1" dirty="0">
              <a:latin typeface="Comic Sans MS" panose="030F0902030302020204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6DD47C-DF30-4E0D-5C47-A9C0B91E5A3D}"/>
              </a:ext>
            </a:extLst>
          </p:cNvPr>
          <p:cNvSpPr txBox="1"/>
          <p:nvPr/>
        </p:nvSpPr>
        <p:spPr>
          <a:xfrm>
            <a:off x="8330687" y="3540621"/>
            <a:ext cx="9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Comic Sans MS" panose="030F0902030302020204" pitchFamily="66" charset="0"/>
              </a:rPr>
              <a:t>Few-Shot</a:t>
            </a:r>
            <a:endParaRPr kumimoji="1" lang="zh-CN" altLang="en-US" sz="1200" b="1" dirty="0">
              <a:latin typeface="Comic Sans MS" panose="030F0902030302020204" pitchFamily="66" charset="0"/>
            </a:endParaRPr>
          </a:p>
        </p:txBody>
      </p:sp>
      <p:pic>
        <p:nvPicPr>
          <p:cNvPr id="1026" name="Picture 2" descr="GitHub - QwenLM/Qwen2: Qwen2 is the large language model ...">
            <a:extLst>
              <a:ext uri="{FF2B5EF4-FFF2-40B4-BE49-F238E27FC236}">
                <a16:creationId xmlns:a16="http://schemas.microsoft.com/office/drawing/2014/main" id="{3DB90EAC-3A22-2799-7F26-833C3654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86" y="2849375"/>
            <a:ext cx="1459054" cy="4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5A7605-4190-C341-187A-8778A2A61A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90773" y="2007217"/>
            <a:ext cx="1821998" cy="1048508"/>
          </a:xfrm>
          <a:prstGeom prst="rect">
            <a:avLst/>
          </a:prstGeom>
        </p:spPr>
      </p:pic>
      <p:sp>
        <p:nvSpPr>
          <p:cNvPr id="29" name="箭头: 右 27">
            <a:extLst>
              <a:ext uri="{FF2B5EF4-FFF2-40B4-BE49-F238E27FC236}">
                <a16:creationId xmlns:a16="http://schemas.microsoft.com/office/drawing/2014/main" id="{9BE40C8C-7D02-A37D-DD26-FA6288642E54}"/>
              </a:ext>
            </a:extLst>
          </p:cNvPr>
          <p:cNvSpPr/>
          <p:nvPr/>
        </p:nvSpPr>
        <p:spPr>
          <a:xfrm rot="5400000">
            <a:off x="10049895" y="4687966"/>
            <a:ext cx="730895" cy="4212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CD1962A-4BB9-F02A-1F67-8839381FEB0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36981" y="5417084"/>
            <a:ext cx="2226261" cy="1090718"/>
          </a:xfrm>
          <a:prstGeom prst="rect">
            <a:avLst/>
          </a:prstGeom>
        </p:spPr>
      </p:pic>
      <p:sp>
        <p:nvSpPr>
          <p:cNvPr id="38" name="箭头: 右 27">
            <a:extLst>
              <a:ext uri="{FF2B5EF4-FFF2-40B4-BE49-F238E27FC236}">
                <a16:creationId xmlns:a16="http://schemas.microsoft.com/office/drawing/2014/main" id="{C13E320E-ACAA-824B-DDEE-AAA3DBC0EB1A}"/>
              </a:ext>
            </a:extLst>
          </p:cNvPr>
          <p:cNvSpPr/>
          <p:nvPr/>
        </p:nvSpPr>
        <p:spPr>
          <a:xfrm rot="10800000">
            <a:off x="8382432" y="5803578"/>
            <a:ext cx="802803" cy="33969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Total Score">
            <a:extLst>
              <a:ext uri="{FF2B5EF4-FFF2-40B4-BE49-F238E27FC236}">
                <a16:creationId xmlns:a16="http://schemas.microsoft.com/office/drawing/2014/main" id="{B747C198-8260-517A-0E20-3B2B93BA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20" y="5614267"/>
            <a:ext cx="701901" cy="70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97DCFD4-CB51-7E33-D2C9-579814015E9D}"/>
              </a:ext>
            </a:extLst>
          </p:cNvPr>
          <p:cNvSpPr txBox="1"/>
          <p:nvPr/>
        </p:nvSpPr>
        <p:spPr>
          <a:xfrm>
            <a:off x="8415783" y="5576482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指令微调</a:t>
            </a:r>
          </a:p>
        </p:txBody>
      </p:sp>
      <p:sp>
        <p:nvSpPr>
          <p:cNvPr id="44" name="圆角矩形标注 43">
            <a:extLst>
              <a:ext uri="{FF2B5EF4-FFF2-40B4-BE49-F238E27FC236}">
                <a16:creationId xmlns:a16="http://schemas.microsoft.com/office/drawing/2014/main" id="{E2C771BB-AE47-182C-FACA-3A2A0AE8DB0E}"/>
              </a:ext>
            </a:extLst>
          </p:cNvPr>
          <p:cNvSpPr/>
          <p:nvPr/>
        </p:nvSpPr>
        <p:spPr>
          <a:xfrm>
            <a:off x="5129048" y="5604965"/>
            <a:ext cx="1793571" cy="627669"/>
          </a:xfrm>
          <a:prstGeom prst="wedgeRoundRectCallout">
            <a:avLst>
              <a:gd name="adj1" fmla="val 91288"/>
              <a:gd name="adj2" fmla="val 20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93571"/>
                      <a:gd name="connsiteY0" fmla="*/ 104614 h 627669"/>
                      <a:gd name="connsiteX1" fmla="*/ 104614 w 1793571"/>
                      <a:gd name="connsiteY1" fmla="*/ 0 h 627669"/>
                      <a:gd name="connsiteX2" fmla="*/ 1046250 w 1793571"/>
                      <a:gd name="connsiteY2" fmla="*/ 0 h 627669"/>
                      <a:gd name="connsiteX3" fmla="*/ 1046250 w 1793571"/>
                      <a:gd name="connsiteY3" fmla="*/ 0 h 627669"/>
                      <a:gd name="connsiteX4" fmla="*/ 1494643 w 1793571"/>
                      <a:gd name="connsiteY4" fmla="*/ 0 h 627669"/>
                      <a:gd name="connsiteX5" fmla="*/ 1688957 w 1793571"/>
                      <a:gd name="connsiteY5" fmla="*/ 0 h 627669"/>
                      <a:gd name="connsiteX6" fmla="*/ 1793571 w 1793571"/>
                      <a:gd name="connsiteY6" fmla="*/ 104614 h 627669"/>
                      <a:gd name="connsiteX7" fmla="*/ 1793571 w 1793571"/>
                      <a:gd name="connsiteY7" fmla="*/ 366140 h 627669"/>
                      <a:gd name="connsiteX8" fmla="*/ 2534101 w 1793571"/>
                      <a:gd name="connsiteY8" fmla="*/ 326834 h 627669"/>
                      <a:gd name="connsiteX9" fmla="*/ 1793571 w 1793571"/>
                      <a:gd name="connsiteY9" fmla="*/ 523058 h 627669"/>
                      <a:gd name="connsiteX10" fmla="*/ 1793571 w 1793571"/>
                      <a:gd name="connsiteY10" fmla="*/ 523055 h 627669"/>
                      <a:gd name="connsiteX11" fmla="*/ 1688957 w 1793571"/>
                      <a:gd name="connsiteY11" fmla="*/ 627669 h 627669"/>
                      <a:gd name="connsiteX12" fmla="*/ 1494643 w 1793571"/>
                      <a:gd name="connsiteY12" fmla="*/ 627669 h 627669"/>
                      <a:gd name="connsiteX13" fmla="*/ 1046250 w 1793571"/>
                      <a:gd name="connsiteY13" fmla="*/ 627669 h 627669"/>
                      <a:gd name="connsiteX14" fmla="*/ 1046250 w 1793571"/>
                      <a:gd name="connsiteY14" fmla="*/ 627669 h 627669"/>
                      <a:gd name="connsiteX15" fmla="*/ 104614 w 1793571"/>
                      <a:gd name="connsiteY15" fmla="*/ 627669 h 627669"/>
                      <a:gd name="connsiteX16" fmla="*/ 0 w 1793571"/>
                      <a:gd name="connsiteY16" fmla="*/ 523055 h 627669"/>
                      <a:gd name="connsiteX17" fmla="*/ 0 w 1793571"/>
                      <a:gd name="connsiteY17" fmla="*/ 523058 h 627669"/>
                      <a:gd name="connsiteX18" fmla="*/ 0 w 1793571"/>
                      <a:gd name="connsiteY18" fmla="*/ 366140 h 627669"/>
                      <a:gd name="connsiteX19" fmla="*/ 0 w 1793571"/>
                      <a:gd name="connsiteY19" fmla="*/ 366140 h 627669"/>
                      <a:gd name="connsiteX20" fmla="*/ 0 w 1793571"/>
                      <a:gd name="connsiteY20" fmla="*/ 104614 h 62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793571" h="627669" fill="none" extrusionOk="0">
                        <a:moveTo>
                          <a:pt x="0" y="104614"/>
                        </a:moveTo>
                        <a:cubicBezTo>
                          <a:pt x="-4079" y="54131"/>
                          <a:pt x="54592" y="5763"/>
                          <a:pt x="104614" y="0"/>
                        </a:cubicBezTo>
                        <a:cubicBezTo>
                          <a:pt x="305641" y="-35402"/>
                          <a:pt x="886668" y="82630"/>
                          <a:pt x="1046250" y="0"/>
                        </a:cubicBezTo>
                        <a:lnTo>
                          <a:pt x="1046250" y="0"/>
                        </a:lnTo>
                        <a:cubicBezTo>
                          <a:pt x="1182739" y="-17741"/>
                          <a:pt x="1352002" y="7551"/>
                          <a:pt x="1494643" y="0"/>
                        </a:cubicBezTo>
                        <a:cubicBezTo>
                          <a:pt x="1517095" y="9154"/>
                          <a:pt x="1594153" y="-13961"/>
                          <a:pt x="1688957" y="0"/>
                        </a:cubicBezTo>
                        <a:cubicBezTo>
                          <a:pt x="1747827" y="-6248"/>
                          <a:pt x="1791094" y="46697"/>
                          <a:pt x="1793571" y="104614"/>
                        </a:cubicBezTo>
                        <a:cubicBezTo>
                          <a:pt x="1797572" y="177366"/>
                          <a:pt x="1812014" y="249384"/>
                          <a:pt x="1793571" y="366140"/>
                        </a:cubicBezTo>
                        <a:cubicBezTo>
                          <a:pt x="2148979" y="341145"/>
                          <a:pt x="2305819" y="350607"/>
                          <a:pt x="2534101" y="326834"/>
                        </a:cubicBezTo>
                        <a:cubicBezTo>
                          <a:pt x="2360334" y="348327"/>
                          <a:pt x="2092552" y="502336"/>
                          <a:pt x="1793571" y="523058"/>
                        </a:cubicBezTo>
                        <a:lnTo>
                          <a:pt x="1793571" y="523055"/>
                        </a:lnTo>
                        <a:cubicBezTo>
                          <a:pt x="1802749" y="586614"/>
                          <a:pt x="1746019" y="627826"/>
                          <a:pt x="1688957" y="627669"/>
                        </a:cubicBezTo>
                        <a:cubicBezTo>
                          <a:pt x="1633112" y="625058"/>
                          <a:pt x="1572351" y="612442"/>
                          <a:pt x="1494643" y="627669"/>
                        </a:cubicBezTo>
                        <a:cubicBezTo>
                          <a:pt x="1312704" y="611302"/>
                          <a:pt x="1199388" y="637270"/>
                          <a:pt x="1046250" y="627669"/>
                        </a:cubicBezTo>
                        <a:lnTo>
                          <a:pt x="1046250" y="627669"/>
                        </a:lnTo>
                        <a:cubicBezTo>
                          <a:pt x="635436" y="666402"/>
                          <a:pt x="316520" y="579269"/>
                          <a:pt x="104614" y="627669"/>
                        </a:cubicBezTo>
                        <a:cubicBezTo>
                          <a:pt x="37355" y="632986"/>
                          <a:pt x="2103" y="586531"/>
                          <a:pt x="0" y="523055"/>
                        </a:cubicBezTo>
                        <a:lnTo>
                          <a:pt x="0" y="523058"/>
                        </a:lnTo>
                        <a:cubicBezTo>
                          <a:pt x="-6155" y="479229"/>
                          <a:pt x="-7850" y="383666"/>
                          <a:pt x="0" y="366140"/>
                        </a:cubicBezTo>
                        <a:lnTo>
                          <a:pt x="0" y="366140"/>
                        </a:lnTo>
                        <a:cubicBezTo>
                          <a:pt x="19779" y="241096"/>
                          <a:pt x="14498" y="198439"/>
                          <a:pt x="0" y="104614"/>
                        </a:cubicBezTo>
                        <a:close/>
                      </a:path>
                      <a:path w="1793571" h="627669" stroke="0" extrusionOk="0">
                        <a:moveTo>
                          <a:pt x="0" y="104614"/>
                        </a:moveTo>
                        <a:cubicBezTo>
                          <a:pt x="-4376" y="44138"/>
                          <a:pt x="36097" y="4031"/>
                          <a:pt x="104614" y="0"/>
                        </a:cubicBezTo>
                        <a:cubicBezTo>
                          <a:pt x="352053" y="-70268"/>
                          <a:pt x="621386" y="-2558"/>
                          <a:pt x="1046250" y="0"/>
                        </a:cubicBezTo>
                        <a:lnTo>
                          <a:pt x="1046250" y="0"/>
                        </a:lnTo>
                        <a:cubicBezTo>
                          <a:pt x="1117720" y="-4139"/>
                          <a:pt x="1338858" y="-336"/>
                          <a:pt x="1494643" y="0"/>
                        </a:cubicBezTo>
                        <a:cubicBezTo>
                          <a:pt x="1586773" y="4486"/>
                          <a:pt x="1620338" y="10671"/>
                          <a:pt x="1688957" y="0"/>
                        </a:cubicBezTo>
                        <a:cubicBezTo>
                          <a:pt x="1757781" y="1311"/>
                          <a:pt x="1798276" y="37155"/>
                          <a:pt x="1793571" y="104614"/>
                        </a:cubicBezTo>
                        <a:cubicBezTo>
                          <a:pt x="1815944" y="134972"/>
                          <a:pt x="1789375" y="326586"/>
                          <a:pt x="1793571" y="366140"/>
                        </a:cubicBezTo>
                        <a:cubicBezTo>
                          <a:pt x="1942167" y="327933"/>
                          <a:pt x="2383657" y="338326"/>
                          <a:pt x="2534101" y="326834"/>
                        </a:cubicBezTo>
                        <a:cubicBezTo>
                          <a:pt x="2252110" y="468190"/>
                          <a:pt x="2122719" y="367623"/>
                          <a:pt x="1793571" y="523058"/>
                        </a:cubicBezTo>
                        <a:lnTo>
                          <a:pt x="1793571" y="523055"/>
                        </a:lnTo>
                        <a:cubicBezTo>
                          <a:pt x="1783239" y="579161"/>
                          <a:pt x="1748398" y="629030"/>
                          <a:pt x="1688957" y="627669"/>
                        </a:cubicBezTo>
                        <a:cubicBezTo>
                          <a:pt x="1617912" y="610823"/>
                          <a:pt x="1582712" y="623630"/>
                          <a:pt x="1494643" y="627669"/>
                        </a:cubicBezTo>
                        <a:cubicBezTo>
                          <a:pt x="1410182" y="654911"/>
                          <a:pt x="1159074" y="640271"/>
                          <a:pt x="1046250" y="627669"/>
                        </a:cubicBezTo>
                        <a:lnTo>
                          <a:pt x="1046250" y="627669"/>
                        </a:lnTo>
                        <a:cubicBezTo>
                          <a:pt x="607886" y="637626"/>
                          <a:pt x="453906" y="599417"/>
                          <a:pt x="104614" y="627669"/>
                        </a:cubicBezTo>
                        <a:cubicBezTo>
                          <a:pt x="44414" y="628067"/>
                          <a:pt x="-9021" y="574607"/>
                          <a:pt x="0" y="523055"/>
                        </a:cubicBezTo>
                        <a:lnTo>
                          <a:pt x="0" y="523058"/>
                        </a:lnTo>
                        <a:cubicBezTo>
                          <a:pt x="-6161" y="462979"/>
                          <a:pt x="11085" y="430434"/>
                          <a:pt x="0" y="366140"/>
                        </a:cubicBezTo>
                        <a:lnTo>
                          <a:pt x="0" y="366140"/>
                        </a:lnTo>
                        <a:cubicBezTo>
                          <a:pt x="5203" y="270889"/>
                          <a:pt x="-16871" y="203026"/>
                          <a:pt x="0" y="10461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我能辅助标注</a:t>
            </a:r>
            <a:endParaRPr kumimoji="1" lang="en-US" altLang="zh-CN" sz="1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非集舆情文本啦！</a:t>
            </a:r>
          </a:p>
        </p:txBody>
      </p:sp>
      <p:sp>
        <p:nvSpPr>
          <p:cNvPr id="45" name="箭头: 右 27">
            <a:extLst>
              <a:ext uri="{FF2B5EF4-FFF2-40B4-BE49-F238E27FC236}">
                <a16:creationId xmlns:a16="http://schemas.microsoft.com/office/drawing/2014/main" id="{2A6305F5-F65F-C3C4-6A9A-55320D03ABCA}"/>
              </a:ext>
            </a:extLst>
          </p:cNvPr>
          <p:cNvSpPr/>
          <p:nvPr/>
        </p:nvSpPr>
        <p:spPr>
          <a:xfrm rot="10800000">
            <a:off x="4127625" y="5733046"/>
            <a:ext cx="802803" cy="33969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3E8E5E-95B9-55E3-A784-F1D595E0D8E2}"/>
              </a:ext>
            </a:extLst>
          </p:cNvPr>
          <p:cNvSpPr txBox="1"/>
          <p:nvPr/>
        </p:nvSpPr>
        <p:spPr>
          <a:xfrm>
            <a:off x="4305761" y="5523946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KaiTi" panose="02010609060101010101" pitchFamily="49" charset="-122"/>
                <a:ea typeface="KaiTi" panose="02010609060101010101" pitchFamily="49" charset="-122"/>
              </a:rPr>
              <a:t>评估</a:t>
            </a:r>
          </a:p>
        </p:txBody>
      </p:sp>
      <p:pic>
        <p:nvPicPr>
          <p:cNvPr id="50" name="图形 49" descr="哭泣的脸轮廓 纯色填充">
            <a:extLst>
              <a:ext uri="{FF2B5EF4-FFF2-40B4-BE49-F238E27FC236}">
                <a16:creationId xmlns:a16="http://schemas.microsoft.com/office/drawing/2014/main" id="{D843C102-1325-3BB2-2ADC-9D170B1D7D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74323" y="5843068"/>
            <a:ext cx="500731" cy="500731"/>
          </a:xfrm>
          <a:prstGeom prst="rect">
            <a:avLst/>
          </a:prstGeom>
        </p:spPr>
      </p:pic>
      <p:pic>
        <p:nvPicPr>
          <p:cNvPr id="54" name="图形 53" descr="搞笑的脸轮廓 纯色填充">
            <a:extLst>
              <a:ext uri="{FF2B5EF4-FFF2-40B4-BE49-F238E27FC236}">
                <a16:creationId xmlns:a16="http://schemas.microsoft.com/office/drawing/2014/main" id="{0E85607B-81B1-F449-B505-B2F6A4E636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69719" y="5362517"/>
            <a:ext cx="509941" cy="50994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3ED5CF1A-E6DC-028C-F844-E6C82F94F90C}"/>
              </a:ext>
            </a:extLst>
          </p:cNvPr>
          <p:cNvSpPr txBox="1"/>
          <p:nvPr/>
        </p:nvSpPr>
        <p:spPr>
          <a:xfrm>
            <a:off x="1181413" y="562678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200" dirty="0">
                <a:latin typeface="KaiTi" panose="02010609060101010101" pitchFamily="49" charset="-122"/>
                <a:ea typeface="KaiTi" panose="02010609060101010101" pitchFamily="49" charset="-122"/>
              </a:rPr>
              <a:t>达到人类标注水平</a:t>
            </a:r>
            <a:endParaRPr kumimoji="1" lang="en-US" altLang="zh-CN" sz="1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sz="1200" dirty="0">
                <a:latin typeface="KaiTi" panose="02010609060101010101" pitchFamily="49" charset="-122"/>
                <a:ea typeface="KaiTi" panose="02010609060101010101" pitchFamily="49" charset="-122"/>
              </a:rPr>
              <a:t>超越</a:t>
            </a:r>
            <a:r>
              <a:rPr kumimoji="1" lang="en-US" altLang="zh-CN" sz="1200" dirty="0">
                <a:latin typeface="KaiTi" panose="02010609060101010101" pitchFamily="49" charset="-122"/>
                <a:ea typeface="KaiTi" panose="02010609060101010101" pitchFamily="49" charset="-122"/>
              </a:rPr>
              <a:t>GPT4</a:t>
            </a:r>
            <a:r>
              <a:rPr kumimoji="1" lang="zh-CN" altLang="en-US" sz="1200" dirty="0">
                <a:latin typeface="KaiTi" panose="02010609060101010101" pitchFamily="49" charset="-122"/>
                <a:ea typeface="KaiTi" panose="02010609060101010101" pitchFamily="49" charset="-122"/>
              </a:rPr>
              <a:t>标注水平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0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491121D-8605-45A8-8735-18690FB52FA2}"/>
              </a:ext>
            </a:extLst>
          </p:cNvPr>
          <p:cNvSpPr/>
          <p:nvPr/>
        </p:nvSpPr>
        <p:spPr>
          <a:xfrm>
            <a:off x="5918346" y="1366376"/>
            <a:ext cx="6048597" cy="4952535"/>
          </a:xfrm>
          <a:prstGeom prst="roundRect">
            <a:avLst>
              <a:gd name="adj" fmla="val 3678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3ECB38-1CB3-4613-A1DB-8D4D2650DA73}"/>
              </a:ext>
            </a:extLst>
          </p:cNvPr>
          <p:cNvSpPr/>
          <p:nvPr/>
        </p:nvSpPr>
        <p:spPr>
          <a:xfrm>
            <a:off x="509819" y="1366376"/>
            <a:ext cx="5286254" cy="4952535"/>
          </a:xfrm>
          <a:prstGeom prst="roundRect">
            <a:avLst>
              <a:gd name="adj" fmla="val 4537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748" y="0"/>
            <a:ext cx="12193748" cy="6858000"/>
            <a:chOff x="-1748" y="0"/>
            <a:chExt cx="12193748" cy="6858000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8" y="496033"/>
              <a:ext cx="5730792" cy="567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896984" y="517731"/>
              <a:ext cx="4791435" cy="5404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LLM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的非法集资数据生成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0" y="6660859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-1748" y="6660858"/>
              <a:ext cx="898732" cy="1971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" y="6660860"/>
              <a:ext cx="513805" cy="1971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-1748" y="0"/>
              <a:ext cx="12192000" cy="19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-1748" y="496280"/>
              <a:ext cx="898732" cy="5618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-1748" y="501967"/>
              <a:ext cx="515554" cy="5561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5" name="Picture 10" descr="复旦大学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50" y="208808"/>
            <a:ext cx="743294" cy="74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65EAC-B854-4BF1-96D2-866EA9864629}"/>
              </a:ext>
            </a:extLst>
          </p:cNvPr>
          <p:cNvSpPr txBox="1"/>
          <p:nvPr/>
        </p:nvSpPr>
        <p:spPr>
          <a:xfrm>
            <a:off x="706996" y="1543629"/>
            <a:ext cx="517141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{"id": 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"B4",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risk_type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高息诱导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"risk":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返现等间接形式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risk_format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平台通过返现等间接形式吸引商户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投资者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如舆情反映“”</a:t>
            </a:r>
            <a:r>
              <a:rPr lang="en-US" altLang="zh-CN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risk_text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新兴购物返现平台“超值返现购”近日在市场上迅速走红，其标榜的“购物返现、投资增值”模式吸引了大量消费者和投资者的关注。据悉，超值返现购声称只要在平台上进行购物，每一笔消费都会获得高额返现，这种诱人的政策吸引了大批用户纷纷涌入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超值返现购的运作方式非常简单：用户在平台上购买商品后，平台会在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7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天内将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购物金额的</a:t>
            </a:r>
            <a:r>
              <a:rPr lang="en-US" altLang="zh-CN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50%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至</a:t>
            </a:r>
            <a:r>
              <a:rPr lang="en-US" altLang="zh-CN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100%</a:t>
            </a:r>
            <a:r>
              <a:rPr lang="zh-CN" altLang="en-US" sz="11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返现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至用户账户。比如用户花费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1000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元购买了一款电子产品，平台将返还用户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1000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元甚至更多。此外，超值返现购还推出了“投资返现”计划，用户可以选择将返现金额再投资，平台承诺每月可获得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10%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至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20%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的收益。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\n\n“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这是一个不可错过的赚钱机会！”很多用户在社交媒体上分享了自己的经历，声称已经通过平台赚取了数千元的返现收益。然而，随着参与人数的增多，一些用户也开始质疑平台的合法性。有用户反映，尽管平台承诺返现，但提现时却遇到重重困难，有些甚至被告知需缴纳高额手续费才能提现成功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针对这些质疑，超值返现购的客服表示，提现困难是由于系统升级和用户量激增导致的暂时性问题，平台正在加紧处理，用户需耐心等待。然而，业内专家指出，这种高额返现模式存在巨大的资金风险，平台很可能无法持续运营，最终导致投资者血本无归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据了解，超值返现购的实际运营方是一家注册资本仅为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50</a:t>
            </a:r>
            <a:r>
              <a:rPr lang="zh-CN" altLang="en-US" sz="1100" b="1" dirty="0">
                <a:effectLst/>
                <a:latin typeface="Consolas" panose="020B0609020204030204" pitchFamily="49" charset="0"/>
              </a:rPr>
              <a:t>万元的小公司，其背后并无强大资金支持。专家提醒消费者和投资者，面对这种高息诱导的返现平台，应保持警惕，避免陷入非法集资陷阱。</a:t>
            </a:r>
            <a:r>
              <a:rPr lang="en-US" altLang="zh-CN" sz="1100" b="1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risk_analysis</a:t>
            </a:r>
            <a:r>
              <a:rPr lang="en-US" altLang="zh-CN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平台通过返现等间接形式吸引商户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投资者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如舆情反映“</a:t>
            </a:r>
            <a:r>
              <a:rPr lang="zh-CN" altLang="en-US" sz="11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超值返现购通过高额返现和投资返现</a:t>
            </a:r>
            <a:r>
              <a:rPr lang="zh-CN" altLang="en-US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计划吸引大量用户参与，但部分用户在提现过程中遇到困难，需缴纳高额手续费才能提现成功。这种模式存在巨大的资金风险，平台可能无法持续运营，最终导致投资者血本无归。”</a:t>
            </a:r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EED8779-7641-4A8D-9248-147D7EB3A7F6}"/>
              </a:ext>
            </a:extLst>
          </p:cNvPr>
          <p:cNvSpPr txBox="1"/>
          <p:nvPr/>
        </p:nvSpPr>
        <p:spPr>
          <a:xfrm>
            <a:off x="5918347" y="1543629"/>
            <a:ext cx="59263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altLang="zh-CN" sz="12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id": 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"B1",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risk_type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高息诱导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"risk":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收益率过高（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&gt;10%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risk_format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平台收益率较高，（舆情反映）年化收益为“”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risk_text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，一款风靡市场的高收益理财软件，现已强势登陆。我们秉持“投资成就梦想，财富创造未来”的理念，为广大用户提供前所未有的投资机会。炫彩财宝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不仅仅是一个理财平台，更是一个通往财富自由的大门。只要下载并注册炫彩财宝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，你就可以立即享受到</a:t>
            </a:r>
            <a:r>
              <a:rPr lang="zh-CN" alt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高达</a:t>
            </a:r>
            <a:r>
              <a:rPr lang="en-US" altLang="zh-CN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15%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的年化收益，让你的每一笔投资都能获得超值回报！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通过严格的风险控制机制，确保用户资金安全，所有项目均由权威机构进行风险评估和监控。平台设有多种理财产品供用户选择，无论是短期高收益理财，还是长期稳健增值计划，都能满足你的不同需求。此外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还提供一对一的专业理财顾问服务，帮助用户量身定制最佳的投资方案，让你的财富稳步增长。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值得一提的是，炫彩财宝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特别推出新用户专享福利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——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注册即送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500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元体验金，投资即可享受</a:t>
            </a:r>
            <a:r>
              <a:rPr lang="zh-CN" alt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高达</a:t>
            </a:r>
            <a:r>
              <a:rPr lang="en-US" altLang="zh-CN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20%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的首投奖励，让你零成本开启财富之旅！同时，炫彩财宝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还设有邀请好友奖励机制，邀请好友注册并投资，你将获得高额返利，收益无上限，让你和你的朋友一起实现财富梦想。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不仅在收益率上独占鳌头，用户体验也是首屈一指。简洁的界面设计、流畅的操作体验、贴心的客服服务，让每一位用户都能轻松愉快地进行投资理财。平台还提供丰富的金融资讯、市场分析、理财课堂等内容，帮助用户全面提升金融素养，做出更明智的投资决策。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\n\n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总之，炫彩财宝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是一款集高收益、安全性、便捷性于一体的理财平台，绝对是你投资理财的最佳选择。立即下载炫彩财宝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APP</a:t>
            </a:r>
            <a:r>
              <a:rPr lang="zh-CN" altLang="en-US" sz="1200" b="1" dirty="0">
                <a:effectLst/>
                <a:latin typeface="Consolas" panose="020B0609020204030204" pitchFamily="49" charset="0"/>
              </a:rPr>
              <a:t>，开启你的财富增值之旅吧！</a:t>
            </a:r>
            <a:r>
              <a:rPr lang="en-US" altLang="zh-CN" sz="1200" b="1" dirty="0"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risk_analysis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平台收益率较高，（舆情反映）</a:t>
            </a:r>
            <a:r>
              <a:rPr lang="zh-CN" altLang="en-US" sz="12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年化收益为</a:t>
            </a:r>
            <a:r>
              <a:rPr lang="en-US" altLang="zh-CN" sz="12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15%-20%</a:t>
            </a:r>
            <a:r>
              <a:rPr lang="zh-CN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。高于市场平均水平，存在极大的金融风险，用户可能会因平台运营不稳定或非法操作而遭受资金损失。</a:t>
            </a:r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597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2084</Words>
  <Application>Microsoft Macintosh PowerPoint</Application>
  <PresentationFormat>宽屏</PresentationFormat>
  <Paragraphs>74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仿宋</vt:lpstr>
      <vt:lpstr>华文楷体</vt:lpstr>
      <vt:lpstr>KaiTi</vt:lpstr>
      <vt:lpstr>Arial</vt:lpstr>
      <vt:lpstr>Century Gothic</vt:lpstr>
      <vt:lpstr>Comic Sans MS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SHEN</dc:creator>
  <cp:lastModifiedBy>shenhao</cp:lastModifiedBy>
  <cp:revision>9</cp:revision>
  <dcterms:created xsi:type="dcterms:W3CDTF">2024-08-01T16:20:30Z</dcterms:created>
  <dcterms:modified xsi:type="dcterms:W3CDTF">2024-09-12T04:12:04Z</dcterms:modified>
</cp:coreProperties>
</file>