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2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6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2041" autoAdjust="0"/>
  </p:normalViewPr>
  <p:slideViewPr>
    <p:cSldViewPr snapToGrid="0">
      <p:cViewPr varScale="1">
        <p:scale>
          <a:sx n="117" d="100"/>
          <a:sy n="117" d="100"/>
        </p:scale>
        <p:origin x="9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04068-1671-4FF2-AF78-FFD7245F1D46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AA3C1-9898-491F-AA9C-8C34A6D410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710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首先我们从各大平台爬取了各个公司的舆情初始文本，进行了去重，质量评估（目前采用的是判断文本的内容是否大于</a:t>
            </a:r>
            <a:r>
              <a:rPr lang="en-US" altLang="zh-CN" dirty="0"/>
              <a:t>200</a:t>
            </a:r>
            <a:r>
              <a:rPr lang="zh-CN" altLang="en-US" dirty="0"/>
              <a:t>个字视作有效文本），后续思考是否加入</a:t>
            </a:r>
            <a:r>
              <a:rPr lang="en-US" altLang="zh-CN" dirty="0"/>
              <a:t>GPT4</a:t>
            </a:r>
            <a:r>
              <a:rPr lang="zh-CN" altLang="en-US" dirty="0"/>
              <a:t>进行质量评估。最后我们挑选出了和非法集资相关的有效文本数据。我们对这部分高质量的例子（数量目前只有</a:t>
            </a:r>
            <a:r>
              <a:rPr lang="en-US" altLang="zh-CN" dirty="0"/>
              <a:t>18</a:t>
            </a:r>
            <a:r>
              <a:rPr lang="zh-CN" altLang="en-US" dirty="0"/>
              <a:t>条）进行了手动分类。分为了</a:t>
            </a:r>
            <a:r>
              <a:rPr lang="en-US" altLang="zh-CN" dirty="0"/>
              <a:t>5</a:t>
            </a:r>
            <a:r>
              <a:rPr lang="zh-CN" altLang="en-US" dirty="0"/>
              <a:t>个类别，分别为软件广告、</a:t>
            </a:r>
            <a:r>
              <a:rPr lang="en-US" altLang="zh-CN" dirty="0"/>
              <a:t>APP</a:t>
            </a:r>
            <a:r>
              <a:rPr lang="zh-CN" altLang="en-US" dirty="0"/>
              <a:t>介绍、其他用户推荐、社会负面舆情和其他舆情。这部分数据会利用到后续基于大模型的数据生成中作为例子。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CAA3C1-9898-491F-AA9C-8C34A6D410B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493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我们让生成的数据更加符合真实的舆情，我们在</a:t>
            </a:r>
            <a:r>
              <a:rPr lang="en-US" altLang="zh-CN" dirty="0"/>
              <a:t>prompt</a:t>
            </a:r>
            <a:r>
              <a:rPr lang="zh-CN" altLang="en-US" dirty="0"/>
              <a:t>提示中对五种新型非法集资舆情文本的类别给出了</a:t>
            </a:r>
            <a:r>
              <a:rPr lang="en-US" altLang="zh-CN" dirty="0"/>
              <a:t>n</a:t>
            </a:r>
            <a:r>
              <a:rPr lang="zh-CN" altLang="en-US" dirty="0"/>
              <a:t>个例子（</a:t>
            </a:r>
            <a:r>
              <a:rPr lang="en-US" altLang="zh-CN" dirty="0"/>
              <a:t>Few-shot</a:t>
            </a:r>
            <a:r>
              <a:rPr lang="zh-CN" altLang="en-US" dirty="0"/>
              <a:t>方法），让模型在生成的时候可以基于这些例子生成更为可靠的结果，同时我们也让模型进行了工具的角色扮演，告诉他要扮演一个舆情文本生成器，为了让大模型能更有逻辑和条理的生成最终的结果，我采样了</a:t>
            </a:r>
            <a:r>
              <a:rPr lang="en-US" altLang="zh-CN" dirty="0"/>
              <a:t>chain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thought</a:t>
            </a:r>
            <a:r>
              <a:rPr lang="zh-CN" altLang="en-US" dirty="0"/>
              <a:t>思维链方法，让模型在输出生成的结果之前对任务进行分析和推理。</a:t>
            </a:r>
            <a:endParaRPr lang="en-US" altLang="zh-CN" dirty="0"/>
          </a:p>
          <a:p>
            <a:r>
              <a:rPr lang="zh-CN" altLang="en-US" dirty="0"/>
              <a:t>最终根据每一条标签类型、风险点以及从高质量示例中随机采样出的例子，我们通过调用</a:t>
            </a:r>
            <a:r>
              <a:rPr lang="en-US" altLang="zh-CN" dirty="0"/>
              <a:t>GPT4</a:t>
            </a:r>
            <a:r>
              <a:rPr lang="zh-CN" altLang="en-US" dirty="0"/>
              <a:t>的结果进行数据合成。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CAA3C1-9898-491F-AA9C-8C34A6D410B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34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238E8C-1651-42C2-815B-B49645839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62F2B6-7F51-46CA-A11C-A36DEDF49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718ECF-8B4A-4C39-9E49-5CA3E7215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4F24D-AFAF-4384-8947-99081EAFA60F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AE06FE-4442-49AA-A735-E02606F8B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00E60B-2CC1-41F4-8814-FB38B6D36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CBF0-C9A9-418B-AE34-B47EFFF04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629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F13A7E-746A-45A6-A10F-5B50E546A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87CC92-6472-4CAA-B2B1-86A16AD76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3CB620-3A02-4EB8-AD9B-7376BB037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4F24D-AFAF-4384-8947-99081EAFA60F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80E01C-9032-478C-AAE0-B86090E1C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4E390B-B7D4-4FB7-858F-7D4E18C79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CBF0-C9A9-418B-AE34-B47EFFF04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92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148FA6A-9283-4A98-9C51-CB24106ADF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B477AC-96EE-4247-828D-B36726F85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5EAF56-D311-4661-9739-C196DAE67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4F24D-AFAF-4384-8947-99081EAFA60F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72F89-9AC5-46BC-B5FC-F2E23E077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533A11-BA5C-4C2D-85DF-03E98C176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CBF0-C9A9-418B-AE34-B47EFFF04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754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2E40D9-992A-4C93-A612-ACCBB2B8C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119226-D9E1-4B4B-B40F-0DB311AB5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0D88BE-946B-44E7-A1B1-C6DBFC81F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4F24D-AFAF-4384-8947-99081EAFA60F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83C187-B011-4588-94D6-618CF6880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9E04C0-78CA-4809-908F-EAED48C5F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CBF0-C9A9-418B-AE34-B47EFFF04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496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8BF54-DDF5-4DBA-9022-88FB2F07F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ED6A29-F473-43B8-BA77-B21B30540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A10FC4-67D6-4B62-9A41-9274CA973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4F24D-AFAF-4384-8947-99081EAFA60F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03C27E-A3F8-4F08-83FD-345485C3B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C8AA20-57C7-44D2-9BD4-02CEADB7A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CBF0-C9A9-418B-AE34-B47EFFF04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531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080DE-EFEA-4645-AFD9-6DBF3AACD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C2F077-6207-4C27-9631-08396448D6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17DC40-772C-46D3-AF21-D090EFE75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C6D458-0599-4DB4-A19F-A0CEEC3D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4F24D-AFAF-4384-8947-99081EAFA60F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BB3C3F-2834-4E92-A58B-88B903FD0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97240E-BC8A-4978-A570-7887134C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CBF0-C9A9-418B-AE34-B47EFFF04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058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92904-36F3-4FC4-B798-6A1CED3B1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C6ABF-0238-4EC5-ACA7-D3E9B6CBC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6B04D1-19E7-40D1-A01F-BCA9B0862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EE7CAF-2786-4C09-99F4-BD1641A79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3D57355-5358-493D-8E1B-589E77C730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4D7AE9-499F-4B35-BC28-24276646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4F24D-AFAF-4384-8947-99081EAFA60F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79D3B4-A7C3-456C-A7F4-266DDA01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7A0C64-B3C1-4312-8A03-0E28E22D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CBF0-C9A9-418B-AE34-B47EFFF04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634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1762F-0176-46CD-8AF7-F89579757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816F8E-FFD4-46E9-99B9-AC6C88A9D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4F24D-AFAF-4384-8947-99081EAFA60F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000BD1-E7F7-4423-B085-7A1179C0A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469052-1923-491B-AA20-FB5C21EB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CBF0-C9A9-418B-AE34-B47EFFF04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791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341E34-7066-44D5-8F13-A366AB1B7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4F24D-AFAF-4384-8947-99081EAFA60F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B226B0-B80F-4312-B1FE-580C41694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7F3B11-3E36-4AA0-A91F-D6D9C33A9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CBF0-C9A9-418B-AE34-B47EFFF04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23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BAEF54-403E-44A0-BB24-3545C7F59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7952C7-CC84-48E5-9A75-91CBF1466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0CA222-C6AE-4D34-AA98-317BB3A0F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54F7D0-DE7E-4C9D-B639-3B7935583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4F24D-AFAF-4384-8947-99081EAFA60F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3D144E-5415-429C-ABFA-F35DAAA8F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DEE5D6-5506-4B03-BC16-042D52225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CBF0-C9A9-418B-AE34-B47EFFF04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87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075BA-23B0-46C6-8837-2FF90BF2C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6248EC-13CC-4719-A913-CF50DEF60B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555387-7066-4FAD-BBF7-2AB078A92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2D8498-7408-4501-BA48-98C4B4265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4F24D-AFAF-4384-8947-99081EAFA60F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72A485-0834-47D6-9D85-90651531E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F52B7C-78BD-4A97-8C93-3FA1E042C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CBF0-C9A9-418B-AE34-B47EFFF04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816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967B509-7BEE-4BFC-A3FC-31C02EDCF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3F17BC-EB60-4D78-946C-9F8B56498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E761A9-A9D0-4DDE-9654-88C2288B6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4F24D-AFAF-4384-8947-99081EAFA60F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9A95CE-AC91-4868-8CDC-FE92A75260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A2096C-95B8-484D-AE22-EFD17C4672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2CBF0-C9A9-418B-AE34-B47EFFF04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37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notesSlide" Target="../notesSlides/notesSlide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2.png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notesSlide" Target="../notesSlides/notesSlide2.xml"/><Relationship Id="rId18" Type="http://schemas.openxmlformats.org/officeDocument/2006/relationships/image" Target="../media/image6.png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slideLayout" Target="../slideLayouts/slideLayout1.xml"/><Relationship Id="rId17" Type="http://schemas.openxmlformats.org/officeDocument/2006/relationships/image" Target="../media/image5.png"/><Relationship Id="rId2" Type="http://schemas.openxmlformats.org/officeDocument/2006/relationships/tags" Target="../tags/tag13.xml"/><Relationship Id="rId16" Type="http://schemas.openxmlformats.org/officeDocument/2006/relationships/image" Target="../media/image4.png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5" Type="http://schemas.openxmlformats.org/officeDocument/2006/relationships/tags" Target="../tags/tag16.xml"/><Relationship Id="rId15" Type="http://schemas.openxmlformats.org/officeDocument/2006/relationships/image" Target="../media/image3.png"/><Relationship Id="rId10" Type="http://schemas.openxmlformats.org/officeDocument/2006/relationships/tags" Target="../tags/tag21.xml"/><Relationship Id="rId19" Type="http://schemas.openxmlformats.org/officeDocument/2006/relationships/image" Target="../media/image7.png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image" Target="../media/image1.png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slideLayout" Target="../slideLayouts/slideLayout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5" Type="http://schemas.openxmlformats.org/officeDocument/2006/relationships/tags" Target="../tags/tag27.xml"/><Relationship Id="rId10" Type="http://schemas.openxmlformats.org/officeDocument/2006/relationships/tags" Target="../tags/tag32.xml"/><Relationship Id="rId4" Type="http://schemas.openxmlformats.org/officeDocument/2006/relationships/tags" Target="../tags/tag26.xml"/><Relationship Id="rId9" Type="http://schemas.openxmlformats.org/officeDocument/2006/relationships/tags" Target="../tags/tag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>
            <a:extLst>
              <a:ext uri="{FF2B5EF4-FFF2-40B4-BE49-F238E27FC236}">
                <a16:creationId xmlns:a16="http://schemas.microsoft.com/office/drawing/2014/main" id="{679B21DC-AF92-C729-9375-AE75FE54EB46}"/>
              </a:ext>
            </a:extLst>
          </p:cNvPr>
          <p:cNvSpPr/>
          <p:nvPr/>
        </p:nvSpPr>
        <p:spPr>
          <a:xfrm>
            <a:off x="8493840" y="1313619"/>
            <a:ext cx="3301131" cy="4788244"/>
          </a:xfrm>
          <a:prstGeom prst="roundRect">
            <a:avLst>
              <a:gd name="adj" fmla="val 7878"/>
            </a:avLst>
          </a:prstGeom>
          <a:solidFill>
            <a:srgbClr val="E8E6E7"/>
          </a:solidFill>
          <a:ln>
            <a:solidFill>
              <a:schemeClr val="accent1">
                <a:shade val="1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301131"/>
                      <a:gd name="connsiteY0" fmla="*/ 260063 h 4788244"/>
                      <a:gd name="connsiteX1" fmla="*/ 260063 w 3301131"/>
                      <a:gd name="connsiteY1" fmla="*/ 0 h 4788244"/>
                      <a:gd name="connsiteX2" fmla="*/ 788454 w 3301131"/>
                      <a:gd name="connsiteY2" fmla="*/ 0 h 4788244"/>
                      <a:gd name="connsiteX3" fmla="*/ 1289035 w 3301131"/>
                      <a:gd name="connsiteY3" fmla="*/ 0 h 4788244"/>
                      <a:gd name="connsiteX4" fmla="*/ 1873046 w 3301131"/>
                      <a:gd name="connsiteY4" fmla="*/ 0 h 4788244"/>
                      <a:gd name="connsiteX5" fmla="*/ 2373627 w 3301131"/>
                      <a:gd name="connsiteY5" fmla="*/ 0 h 4788244"/>
                      <a:gd name="connsiteX6" fmla="*/ 3041068 w 3301131"/>
                      <a:gd name="connsiteY6" fmla="*/ 0 h 4788244"/>
                      <a:gd name="connsiteX7" fmla="*/ 3301131 w 3301131"/>
                      <a:gd name="connsiteY7" fmla="*/ 260063 h 4788244"/>
                      <a:gd name="connsiteX8" fmla="*/ 3301131 w 3301131"/>
                      <a:gd name="connsiteY8" fmla="*/ 836259 h 4788244"/>
                      <a:gd name="connsiteX9" fmla="*/ 3301131 w 3301131"/>
                      <a:gd name="connsiteY9" fmla="*/ 1284411 h 4788244"/>
                      <a:gd name="connsiteX10" fmla="*/ 3301131 w 3301131"/>
                      <a:gd name="connsiteY10" fmla="*/ 1903288 h 4788244"/>
                      <a:gd name="connsiteX11" fmla="*/ 3301131 w 3301131"/>
                      <a:gd name="connsiteY11" fmla="*/ 2436803 h 4788244"/>
                      <a:gd name="connsiteX12" fmla="*/ 3301131 w 3301131"/>
                      <a:gd name="connsiteY12" fmla="*/ 3055680 h 4788244"/>
                      <a:gd name="connsiteX13" fmla="*/ 3301131 w 3301131"/>
                      <a:gd name="connsiteY13" fmla="*/ 3631876 h 4788244"/>
                      <a:gd name="connsiteX14" fmla="*/ 3301131 w 3301131"/>
                      <a:gd name="connsiteY14" fmla="*/ 4528181 h 4788244"/>
                      <a:gd name="connsiteX15" fmla="*/ 3041068 w 3301131"/>
                      <a:gd name="connsiteY15" fmla="*/ 4788244 h 4788244"/>
                      <a:gd name="connsiteX16" fmla="*/ 2512677 w 3301131"/>
                      <a:gd name="connsiteY16" fmla="*/ 4788244 h 4788244"/>
                      <a:gd name="connsiteX17" fmla="*/ 2039906 w 3301131"/>
                      <a:gd name="connsiteY17" fmla="*/ 4788244 h 4788244"/>
                      <a:gd name="connsiteX18" fmla="*/ 1428085 w 3301131"/>
                      <a:gd name="connsiteY18" fmla="*/ 4788244 h 4788244"/>
                      <a:gd name="connsiteX19" fmla="*/ 871884 w 3301131"/>
                      <a:gd name="connsiteY19" fmla="*/ 4788244 h 4788244"/>
                      <a:gd name="connsiteX20" fmla="*/ 260063 w 3301131"/>
                      <a:gd name="connsiteY20" fmla="*/ 4788244 h 4788244"/>
                      <a:gd name="connsiteX21" fmla="*/ 0 w 3301131"/>
                      <a:gd name="connsiteY21" fmla="*/ 4528181 h 4788244"/>
                      <a:gd name="connsiteX22" fmla="*/ 0 w 3301131"/>
                      <a:gd name="connsiteY22" fmla="*/ 3951985 h 4788244"/>
                      <a:gd name="connsiteX23" fmla="*/ 0 w 3301131"/>
                      <a:gd name="connsiteY23" fmla="*/ 3375789 h 4788244"/>
                      <a:gd name="connsiteX24" fmla="*/ 0 w 3301131"/>
                      <a:gd name="connsiteY24" fmla="*/ 2756912 h 4788244"/>
                      <a:gd name="connsiteX25" fmla="*/ 0 w 3301131"/>
                      <a:gd name="connsiteY25" fmla="*/ 2180716 h 4788244"/>
                      <a:gd name="connsiteX26" fmla="*/ 0 w 3301131"/>
                      <a:gd name="connsiteY26" fmla="*/ 1561839 h 4788244"/>
                      <a:gd name="connsiteX27" fmla="*/ 0 w 3301131"/>
                      <a:gd name="connsiteY27" fmla="*/ 985643 h 4788244"/>
                      <a:gd name="connsiteX28" fmla="*/ 0 w 3301131"/>
                      <a:gd name="connsiteY28" fmla="*/ 260063 h 47882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301131" h="4788244" fill="none" extrusionOk="0">
                        <a:moveTo>
                          <a:pt x="0" y="260063"/>
                        </a:moveTo>
                        <a:cubicBezTo>
                          <a:pt x="3101" y="111050"/>
                          <a:pt x="97807" y="-7141"/>
                          <a:pt x="260063" y="0"/>
                        </a:cubicBezTo>
                        <a:cubicBezTo>
                          <a:pt x="411969" y="-12412"/>
                          <a:pt x="591453" y="37839"/>
                          <a:pt x="788454" y="0"/>
                        </a:cubicBezTo>
                        <a:cubicBezTo>
                          <a:pt x="985455" y="-37839"/>
                          <a:pt x="1056654" y="49403"/>
                          <a:pt x="1289035" y="0"/>
                        </a:cubicBezTo>
                        <a:cubicBezTo>
                          <a:pt x="1521416" y="-49403"/>
                          <a:pt x="1755647" y="48589"/>
                          <a:pt x="1873046" y="0"/>
                        </a:cubicBezTo>
                        <a:cubicBezTo>
                          <a:pt x="1990445" y="-48589"/>
                          <a:pt x="2195310" y="18914"/>
                          <a:pt x="2373627" y="0"/>
                        </a:cubicBezTo>
                        <a:cubicBezTo>
                          <a:pt x="2551944" y="-18914"/>
                          <a:pt x="2845577" y="70185"/>
                          <a:pt x="3041068" y="0"/>
                        </a:cubicBezTo>
                        <a:cubicBezTo>
                          <a:pt x="3226265" y="8243"/>
                          <a:pt x="3274553" y="133594"/>
                          <a:pt x="3301131" y="260063"/>
                        </a:cubicBezTo>
                        <a:cubicBezTo>
                          <a:pt x="3308712" y="479243"/>
                          <a:pt x="3300580" y="595502"/>
                          <a:pt x="3301131" y="836259"/>
                        </a:cubicBezTo>
                        <a:cubicBezTo>
                          <a:pt x="3301682" y="1077016"/>
                          <a:pt x="3265574" y="1099402"/>
                          <a:pt x="3301131" y="1284411"/>
                        </a:cubicBezTo>
                        <a:cubicBezTo>
                          <a:pt x="3336688" y="1469420"/>
                          <a:pt x="3290543" y="1600988"/>
                          <a:pt x="3301131" y="1903288"/>
                        </a:cubicBezTo>
                        <a:cubicBezTo>
                          <a:pt x="3311719" y="2205588"/>
                          <a:pt x="3237713" y="2231485"/>
                          <a:pt x="3301131" y="2436803"/>
                        </a:cubicBezTo>
                        <a:cubicBezTo>
                          <a:pt x="3364549" y="2642122"/>
                          <a:pt x="3290613" y="2845354"/>
                          <a:pt x="3301131" y="3055680"/>
                        </a:cubicBezTo>
                        <a:cubicBezTo>
                          <a:pt x="3311649" y="3266006"/>
                          <a:pt x="3296289" y="3473535"/>
                          <a:pt x="3301131" y="3631876"/>
                        </a:cubicBezTo>
                        <a:cubicBezTo>
                          <a:pt x="3305973" y="3790217"/>
                          <a:pt x="3252125" y="4203082"/>
                          <a:pt x="3301131" y="4528181"/>
                        </a:cubicBezTo>
                        <a:cubicBezTo>
                          <a:pt x="3327138" y="4676268"/>
                          <a:pt x="3153106" y="4799802"/>
                          <a:pt x="3041068" y="4788244"/>
                        </a:cubicBezTo>
                        <a:cubicBezTo>
                          <a:pt x="2807957" y="4810066"/>
                          <a:pt x="2740414" y="4736744"/>
                          <a:pt x="2512677" y="4788244"/>
                        </a:cubicBezTo>
                        <a:cubicBezTo>
                          <a:pt x="2284940" y="4839744"/>
                          <a:pt x="2200929" y="4771491"/>
                          <a:pt x="2039906" y="4788244"/>
                        </a:cubicBezTo>
                        <a:cubicBezTo>
                          <a:pt x="1878883" y="4804997"/>
                          <a:pt x="1629575" y="4763498"/>
                          <a:pt x="1428085" y="4788244"/>
                        </a:cubicBezTo>
                        <a:cubicBezTo>
                          <a:pt x="1226595" y="4812990"/>
                          <a:pt x="1009282" y="4736976"/>
                          <a:pt x="871884" y="4788244"/>
                        </a:cubicBezTo>
                        <a:cubicBezTo>
                          <a:pt x="734486" y="4839512"/>
                          <a:pt x="500728" y="4787478"/>
                          <a:pt x="260063" y="4788244"/>
                        </a:cubicBezTo>
                        <a:cubicBezTo>
                          <a:pt x="118760" y="4793208"/>
                          <a:pt x="-5092" y="4692637"/>
                          <a:pt x="0" y="4528181"/>
                        </a:cubicBezTo>
                        <a:cubicBezTo>
                          <a:pt x="-48873" y="4398160"/>
                          <a:pt x="24791" y="4193000"/>
                          <a:pt x="0" y="3951985"/>
                        </a:cubicBezTo>
                        <a:cubicBezTo>
                          <a:pt x="-24791" y="3710970"/>
                          <a:pt x="31064" y="3636723"/>
                          <a:pt x="0" y="3375789"/>
                        </a:cubicBezTo>
                        <a:cubicBezTo>
                          <a:pt x="-31064" y="3114855"/>
                          <a:pt x="26610" y="2961321"/>
                          <a:pt x="0" y="2756912"/>
                        </a:cubicBezTo>
                        <a:cubicBezTo>
                          <a:pt x="-26610" y="2552503"/>
                          <a:pt x="24602" y="2424832"/>
                          <a:pt x="0" y="2180716"/>
                        </a:cubicBezTo>
                        <a:cubicBezTo>
                          <a:pt x="-24602" y="1936600"/>
                          <a:pt x="6607" y="1708087"/>
                          <a:pt x="0" y="1561839"/>
                        </a:cubicBezTo>
                        <a:cubicBezTo>
                          <a:pt x="-6607" y="1415591"/>
                          <a:pt x="9579" y="1120925"/>
                          <a:pt x="0" y="985643"/>
                        </a:cubicBezTo>
                        <a:cubicBezTo>
                          <a:pt x="-9579" y="850361"/>
                          <a:pt x="82455" y="407614"/>
                          <a:pt x="0" y="260063"/>
                        </a:cubicBezTo>
                        <a:close/>
                      </a:path>
                      <a:path w="3301131" h="4788244" stroke="0" extrusionOk="0">
                        <a:moveTo>
                          <a:pt x="0" y="260063"/>
                        </a:moveTo>
                        <a:cubicBezTo>
                          <a:pt x="-5980" y="112746"/>
                          <a:pt x="76412" y="15021"/>
                          <a:pt x="260063" y="0"/>
                        </a:cubicBezTo>
                        <a:cubicBezTo>
                          <a:pt x="501893" y="-37092"/>
                          <a:pt x="710169" y="50236"/>
                          <a:pt x="871884" y="0"/>
                        </a:cubicBezTo>
                        <a:cubicBezTo>
                          <a:pt x="1033599" y="-50236"/>
                          <a:pt x="1268588" y="37036"/>
                          <a:pt x="1400275" y="0"/>
                        </a:cubicBezTo>
                        <a:cubicBezTo>
                          <a:pt x="1531962" y="-37036"/>
                          <a:pt x="1677932" y="42085"/>
                          <a:pt x="1900856" y="0"/>
                        </a:cubicBezTo>
                        <a:cubicBezTo>
                          <a:pt x="2123780" y="-42085"/>
                          <a:pt x="2269613" y="58053"/>
                          <a:pt x="2484867" y="0"/>
                        </a:cubicBezTo>
                        <a:cubicBezTo>
                          <a:pt x="2700121" y="-58053"/>
                          <a:pt x="2903511" y="13991"/>
                          <a:pt x="3041068" y="0"/>
                        </a:cubicBezTo>
                        <a:cubicBezTo>
                          <a:pt x="3191842" y="-11627"/>
                          <a:pt x="3290740" y="125566"/>
                          <a:pt x="3301131" y="260063"/>
                        </a:cubicBezTo>
                        <a:cubicBezTo>
                          <a:pt x="3339554" y="407557"/>
                          <a:pt x="3300902" y="679597"/>
                          <a:pt x="3301131" y="793578"/>
                        </a:cubicBezTo>
                        <a:cubicBezTo>
                          <a:pt x="3301360" y="907559"/>
                          <a:pt x="3278028" y="1043208"/>
                          <a:pt x="3301131" y="1199049"/>
                        </a:cubicBezTo>
                        <a:cubicBezTo>
                          <a:pt x="3324234" y="1354890"/>
                          <a:pt x="3270889" y="1621927"/>
                          <a:pt x="3301131" y="1732564"/>
                        </a:cubicBezTo>
                        <a:cubicBezTo>
                          <a:pt x="3331373" y="1843202"/>
                          <a:pt x="3245221" y="2125916"/>
                          <a:pt x="3301131" y="2266078"/>
                        </a:cubicBezTo>
                        <a:cubicBezTo>
                          <a:pt x="3357041" y="2406240"/>
                          <a:pt x="3263617" y="2643671"/>
                          <a:pt x="3301131" y="2756912"/>
                        </a:cubicBezTo>
                        <a:cubicBezTo>
                          <a:pt x="3338645" y="2870153"/>
                          <a:pt x="3248894" y="3207566"/>
                          <a:pt x="3301131" y="3375789"/>
                        </a:cubicBezTo>
                        <a:cubicBezTo>
                          <a:pt x="3353368" y="3544012"/>
                          <a:pt x="3231473" y="3700196"/>
                          <a:pt x="3301131" y="3994666"/>
                        </a:cubicBezTo>
                        <a:cubicBezTo>
                          <a:pt x="3370789" y="4289136"/>
                          <a:pt x="3293701" y="4300173"/>
                          <a:pt x="3301131" y="4528181"/>
                        </a:cubicBezTo>
                        <a:cubicBezTo>
                          <a:pt x="3287428" y="4658899"/>
                          <a:pt x="3161612" y="4753735"/>
                          <a:pt x="3041068" y="4788244"/>
                        </a:cubicBezTo>
                        <a:cubicBezTo>
                          <a:pt x="2826617" y="4826961"/>
                          <a:pt x="2615438" y="4729396"/>
                          <a:pt x="2457057" y="4788244"/>
                        </a:cubicBezTo>
                        <a:cubicBezTo>
                          <a:pt x="2298676" y="4847092"/>
                          <a:pt x="2130689" y="4766225"/>
                          <a:pt x="1984286" y="4788244"/>
                        </a:cubicBezTo>
                        <a:cubicBezTo>
                          <a:pt x="1837883" y="4810263"/>
                          <a:pt x="1724835" y="4783028"/>
                          <a:pt x="1483705" y="4788244"/>
                        </a:cubicBezTo>
                        <a:cubicBezTo>
                          <a:pt x="1242575" y="4793460"/>
                          <a:pt x="1112164" y="4735402"/>
                          <a:pt x="871884" y="4788244"/>
                        </a:cubicBezTo>
                        <a:cubicBezTo>
                          <a:pt x="631604" y="4841086"/>
                          <a:pt x="478287" y="4730941"/>
                          <a:pt x="260063" y="4788244"/>
                        </a:cubicBezTo>
                        <a:cubicBezTo>
                          <a:pt x="130993" y="4817070"/>
                          <a:pt x="-23893" y="4684410"/>
                          <a:pt x="0" y="4528181"/>
                        </a:cubicBezTo>
                        <a:cubicBezTo>
                          <a:pt x="-32171" y="4279814"/>
                          <a:pt x="46163" y="4162919"/>
                          <a:pt x="0" y="3951985"/>
                        </a:cubicBezTo>
                        <a:cubicBezTo>
                          <a:pt x="-46163" y="3741051"/>
                          <a:pt x="28878" y="3652060"/>
                          <a:pt x="0" y="3546514"/>
                        </a:cubicBezTo>
                        <a:cubicBezTo>
                          <a:pt x="-28878" y="3440968"/>
                          <a:pt x="61596" y="3180339"/>
                          <a:pt x="0" y="3012999"/>
                        </a:cubicBezTo>
                        <a:cubicBezTo>
                          <a:pt x="-61596" y="2845659"/>
                          <a:pt x="37630" y="2669984"/>
                          <a:pt x="0" y="2564847"/>
                        </a:cubicBezTo>
                        <a:cubicBezTo>
                          <a:pt x="-37630" y="2459710"/>
                          <a:pt x="20685" y="2143975"/>
                          <a:pt x="0" y="1988651"/>
                        </a:cubicBezTo>
                        <a:cubicBezTo>
                          <a:pt x="-20685" y="1833327"/>
                          <a:pt x="31763" y="1725472"/>
                          <a:pt x="0" y="1540498"/>
                        </a:cubicBezTo>
                        <a:cubicBezTo>
                          <a:pt x="-31763" y="1355524"/>
                          <a:pt x="3847" y="1173691"/>
                          <a:pt x="0" y="964302"/>
                        </a:cubicBezTo>
                        <a:cubicBezTo>
                          <a:pt x="-3847" y="754913"/>
                          <a:pt x="35871" y="602138"/>
                          <a:pt x="0" y="260063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-1748" y="0"/>
            <a:ext cx="12193748" cy="6858000"/>
            <a:chOff x="-1748" y="0"/>
            <a:chExt cx="12193748" cy="6858000"/>
          </a:xfrm>
        </p:grpSpPr>
        <p:sp>
          <p:nvSpPr>
            <p:cNvPr id="5" name="矩形 4"/>
            <p:cNvSpPr/>
            <p:nvPr>
              <p:custDataLst>
                <p:tags r:id="rId4"/>
              </p:custDataLst>
            </p:nvPr>
          </p:nvSpPr>
          <p:spPr>
            <a:xfrm>
              <a:off x="158" y="496033"/>
              <a:ext cx="5730792" cy="56780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6" name="文本框 5"/>
            <p:cNvSpPr txBox="1"/>
            <p:nvPr>
              <p:custDataLst>
                <p:tags r:id="rId5"/>
              </p:custDataLst>
            </p:nvPr>
          </p:nvSpPr>
          <p:spPr>
            <a:xfrm>
              <a:off x="896984" y="517731"/>
              <a:ext cx="4791435" cy="540425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r>
                <a:rPr lang="zh-CN" altLang="en-US" sz="2800" b="1" kern="100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Times New Roman" panose="02020603050405020304" pitchFamily="18" charset="0"/>
                </a:rPr>
                <a:t>基于</a:t>
              </a:r>
              <a:r>
                <a:rPr lang="en-US" altLang="zh-CN" sz="2800" b="1" kern="100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Times New Roman" panose="02020603050405020304" pitchFamily="18" charset="0"/>
                </a:rPr>
                <a:t>LLM</a:t>
              </a:r>
              <a:r>
                <a:rPr lang="zh-CN" altLang="en-US" sz="2800" b="1" kern="100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Times New Roman" panose="02020603050405020304" pitchFamily="18" charset="0"/>
                </a:rPr>
                <a:t>的非法集资数据生成</a:t>
              </a:r>
            </a:p>
          </p:txBody>
        </p:sp>
        <p:sp>
          <p:nvSpPr>
            <p:cNvPr id="7" name="矩形 6"/>
            <p:cNvSpPr/>
            <p:nvPr>
              <p:custDataLst>
                <p:tags r:id="rId6"/>
              </p:custDataLst>
            </p:nvPr>
          </p:nvSpPr>
          <p:spPr>
            <a:xfrm>
              <a:off x="0" y="6660859"/>
              <a:ext cx="12192000" cy="1971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>
              <p:custDataLst>
                <p:tags r:id="rId7"/>
              </p:custDataLst>
            </p:nvPr>
          </p:nvSpPr>
          <p:spPr>
            <a:xfrm>
              <a:off x="-1748" y="6660858"/>
              <a:ext cx="898732" cy="19714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1" name="矩形 20"/>
            <p:cNvSpPr/>
            <p:nvPr>
              <p:custDataLst>
                <p:tags r:id="rId8"/>
              </p:custDataLst>
            </p:nvPr>
          </p:nvSpPr>
          <p:spPr>
            <a:xfrm>
              <a:off x="1" y="6660860"/>
              <a:ext cx="513805" cy="19714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2" name="矩形 21"/>
            <p:cNvSpPr/>
            <p:nvPr>
              <p:custDataLst>
                <p:tags r:id="rId9"/>
              </p:custDataLst>
            </p:nvPr>
          </p:nvSpPr>
          <p:spPr>
            <a:xfrm>
              <a:off x="-1748" y="0"/>
              <a:ext cx="12192000" cy="1971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3" name="矩形 22"/>
            <p:cNvSpPr/>
            <p:nvPr>
              <p:custDataLst>
                <p:tags r:id="rId10"/>
              </p:custDataLst>
            </p:nvPr>
          </p:nvSpPr>
          <p:spPr>
            <a:xfrm>
              <a:off x="-1748" y="496280"/>
              <a:ext cx="898732" cy="5618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4" name="矩形 23"/>
            <p:cNvSpPr/>
            <p:nvPr>
              <p:custDataLst>
                <p:tags r:id="rId11"/>
              </p:custDataLst>
            </p:nvPr>
          </p:nvSpPr>
          <p:spPr>
            <a:xfrm>
              <a:off x="-1748" y="501967"/>
              <a:ext cx="515554" cy="55618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pic>
        <p:nvPicPr>
          <p:cNvPr id="25" name="Picture 10" descr="复旦大学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8250" y="208808"/>
            <a:ext cx="743294" cy="74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4904056-2D71-60FA-43CC-D6B7905FDD79}"/>
              </a:ext>
            </a:extLst>
          </p:cNvPr>
          <p:cNvSpPr txBox="1"/>
          <p:nvPr/>
        </p:nvSpPr>
        <p:spPr>
          <a:xfrm>
            <a:off x="8493840" y="1775384"/>
            <a:ext cx="3301131" cy="4131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 dirty="0"/>
              <a:t>最新项目、新机遇～</a:t>
            </a:r>
          </a:p>
          <a:p>
            <a:r>
              <a:rPr lang="zh-CN" altLang="en-US" sz="1050" dirty="0"/>
              <a:t>最简单最耀眼的商业模式：</a:t>
            </a:r>
          </a:p>
          <a:p>
            <a:r>
              <a:rPr lang="zh-CN" altLang="en-US" sz="1050" dirty="0"/>
              <a:t>上海巨指集团打造全球最大的财富消费平台～众植园，8月1日正式开园，结合了摸金派、巨氧超宝，消费返利、资产证券复利滚存、农场游戏、线下实体商户对接等多模式为一体的平台！</a:t>
            </a:r>
          </a:p>
          <a:p>
            <a:r>
              <a:rPr lang="zh-CN" altLang="en-US" sz="1050" dirty="0"/>
              <a:t>收获：从第三方交易平台购买金粒1号转到众植园积分商城易物消费并播种，赠送3倍的种子，平均分为36块土地，每10天自然成熟一块土地，收获的金豆交粮之后80%变成金粒一号，随时可转到百币网上变现，也可直接重新用于播种！</a:t>
            </a:r>
          </a:p>
          <a:p>
            <a:r>
              <a:rPr lang="zh-CN" altLang="en-US" sz="1050" dirty="0"/>
              <a:t>加速：</a:t>
            </a:r>
          </a:p>
          <a:p>
            <a:r>
              <a:rPr lang="zh-CN" altLang="en-US" sz="1050" dirty="0"/>
              <a:t>邀请朋友施肥加速10%，小部落灌溉加速9%，邀请你的朋友注册众植园并播种，就是帮你施肥，可以快速让你的土地快速成熟！你直接邀请的朋友就是你的部落，建立两个以上部落之后，你的小部落所有小伙伴的播种都是在帮你灌溉，让你的土地快速成熟，但是灌溉成熟的土地，每天封顶最多只能成熟三块！</a:t>
            </a:r>
          </a:p>
          <a:p>
            <a:r>
              <a:rPr lang="zh-CN" altLang="en-US" sz="1050" dirty="0"/>
              <a:t>集团拥有：基金、保险、文交所、网络游戏、虚拟资产，国家PPP牌照，旗下8家子公司。</a:t>
            </a:r>
          </a:p>
          <a:p>
            <a:r>
              <a:rPr lang="zh-CN" altLang="en-US" sz="1050" dirty="0"/>
              <a:t>现在我们巨指集团与央企瑞宝国际合作，瑞宝巨指将共同打造全球最大的消费财富平台！</a:t>
            </a:r>
          </a:p>
          <a:p>
            <a:r>
              <a:rPr lang="zh-CN" altLang="en-US" sz="1050" dirty="0"/>
              <a:t>我们的平台，有自己的聊天工具，有自己的聊天好友，有自己的游戏农场，有自己的积分商城，有自己的商户，有自己的保险，有自己的农业……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69410C6-7E62-F2BE-12A5-36A47B465D77}"/>
              </a:ext>
            </a:extLst>
          </p:cNvPr>
          <p:cNvSpPr txBox="1"/>
          <p:nvPr/>
        </p:nvSpPr>
        <p:spPr>
          <a:xfrm>
            <a:off x="9160810" y="1396139"/>
            <a:ext cx="196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mic Sans MS" panose="030F0702030302020204" pitchFamily="66" charset="0"/>
              </a:rPr>
              <a:t>Demo</a:t>
            </a:r>
            <a:r>
              <a:rPr lang="zh-CN" altLang="en-US" b="1" dirty="0">
                <a:latin typeface="Comic Sans MS" panose="030F0702030302020204" pitchFamily="66" charset="0"/>
              </a:rPr>
              <a:t>：软件广告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F487241B-CC6F-CCF1-681C-CB4C52EA078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4189" y="1921993"/>
            <a:ext cx="7772400" cy="329067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748" y="0"/>
            <a:ext cx="12193748" cy="6858000"/>
            <a:chOff x="-1748" y="0"/>
            <a:chExt cx="12193748" cy="6858000"/>
          </a:xfrm>
        </p:grpSpPr>
        <p:sp>
          <p:nvSpPr>
            <p:cNvPr id="5" name="矩形 4"/>
            <p:cNvSpPr/>
            <p:nvPr>
              <p:custDataLst>
                <p:tags r:id="rId4"/>
              </p:custDataLst>
            </p:nvPr>
          </p:nvSpPr>
          <p:spPr>
            <a:xfrm>
              <a:off x="158" y="496033"/>
              <a:ext cx="5730792" cy="56780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6" name="文本框 5"/>
            <p:cNvSpPr txBox="1"/>
            <p:nvPr>
              <p:custDataLst>
                <p:tags r:id="rId5"/>
              </p:custDataLst>
            </p:nvPr>
          </p:nvSpPr>
          <p:spPr>
            <a:xfrm>
              <a:off x="896984" y="517731"/>
              <a:ext cx="4791435" cy="540425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r>
                <a:rPr lang="zh-CN" altLang="en-US" sz="2800" b="1" kern="100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Times New Roman" panose="02020603050405020304" pitchFamily="18" charset="0"/>
                </a:rPr>
                <a:t>基于</a:t>
              </a:r>
              <a:r>
                <a:rPr lang="en-US" altLang="zh-CN" sz="2800" b="1" kern="100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Times New Roman" panose="02020603050405020304" pitchFamily="18" charset="0"/>
                </a:rPr>
                <a:t>LLM</a:t>
              </a:r>
              <a:r>
                <a:rPr lang="zh-CN" altLang="en-US" sz="2800" b="1" kern="100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Times New Roman" panose="02020603050405020304" pitchFamily="18" charset="0"/>
                </a:rPr>
                <a:t>的非法集资数据生成</a:t>
              </a:r>
            </a:p>
          </p:txBody>
        </p:sp>
        <p:sp>
          <p:nvSpPr>
            <p:cNvPr id="7" name="矩形 6"/>
            <p:cNvSpPr/>
            <p:nvPr>
              <p:custDataLst>
                <p:tags r:id="rId6"/>
              </p:custDataLst>
            </p:nvPr>
          </p:nvSpPr>
          <p:spPr>
            <a:xfrm>
              <a:off x="0" y="6660859"/>
              <a:ext cx="12192000" cy="1971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>
              <p:custDataLst>
                <p:tags r:id="rId7"/>
              </p:custDataLst>
            </p:nvPr>
          </p:nvSpPr>
          <p:spPr>
            <a:xfrm>
              <a:off x="-1748" y="6660858"/>
              <a:ext cx="898732" cy="19714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1" name="矩形 20"/>
            <p:cNvSpPr/>
            <p:nvPr>
              <p:custDataLst>
                <p:tags r:id="rId8"/>
              </p:custDataLst>
            </p:nvPr>
          </p:nvSpPr>
          <p:spPr>
            <a:xfrm>
              <a:off x="1" y="6660860"/>
              <a:ext cx="513805" cy="19714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2" name="矩形 21"/>
            <p:cNvSpPr/>
            <p:nvPr>
              <p:custDataLst>
                <p:tags r:id="rId9"/>
              </p:custDataLst>
            </p:nvPr>
          </p:nvSpPr>
          <p:spPr>
            <a:xfrm>
              <a:off x="-1748" y="0"/>
              <a:ext cx="12192000" cy="1971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3" name="矩形 22"/>
            <p:cNvSpPr/>
            <p:nvPr>
              <p:custDataLst>
                <p:tags r:id="rId10"/>
              </p:custDataLst>
            </p:nvPr>
          </p:nvSpPr>
          <p:spPr>
            <a:xfrm>
              <a:off x="-1748" y="496280"/>
              <a:ext cx="898732" cy="5618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4" name="矩形 23"/>
            <p:cNvSpPr/>
            <p:nvPr>
              <p:custDataLst>
                <p:tags r:id="rId11"/>
              </p:custDataLst>
            </p:nvPr>
          </p:nvSpPr>
          <p:spPr>
            <a:xfrm>
              <a:off x="-1748" y="501967"/>
              <a:ext cx="515554" cy="55618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pic>
        <p:nvPicPr>
          <p:cNvPr id="25" name="Picture 10" descr="复旦大学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8250" y="208808"/>
            <a:ext cx="743294" cy="74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197BBBA-A472-4DCB-82D4-5B262E46D8BF}"/>
              </a:ext>
            </a:extLst>
          </p:cNvPr>
          <p:cNvGrpSpPr/>
          <p:nvPr/>
        </p:nvGrpSpPr>
        <p:grpSpPr>
          <a:xfrm>
            <a:off x="4463406" y="1157220"/>
            <a:ext cx="4291193" cy="5153700"/>
            <a:chOff x="4061265" y="887822"/>
            <a:chExt cx="4263824" cy="4689980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FE8F91EE-63C8-41B2-96F1-17FF80F43D36}"/>
                </a:ext>
              </a:extLst>
            </p:cNvPr>
            <p:cNvSpPr/>
            <p:nvPr/>
          </p:nvSpPr>
          <p:spPr>
            <a:xfrm>
              <a:off x="4121911" y="1062149"/>
              <a:ext cx="4203178" cy="4515653"/>
            </a:xfrm>
            <a:prstGeom prst="roundRect">
              <a:avLst>
                <a:gd name="adj" fmla="val 5889"/>
              </a:avLst>
            </a:prstGeom>
            <a:solidFill>
              <a:schemeClr val="bg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请你扮演一个**</a:t>
              </a:r>
              <a:r>
                <a:rPr lang="zh-CN" altLang="en-US" sz="9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新型非法集资的舆情文本生成器</a:t>
              </a:r>
              <a:r>
                <a:rPr lang="zh-CN" altLang="en-US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**，请协助我生成相应的舆情文本数据，以及对应的风险详情描述。</a:t>
              </a:r>
            </a:p>
            <a:p>
              <a:endParaRPr lang="zh-CN" altLang="en-US" sz="9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r>
                <a:rPr lang="zh-CN" altLang="en-US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首先基于给定的</a:t>
              </a:r>
              <a:r>
                <a:rPr lang="zh-CN" altLang="en-US" sz="900" b="1" dirty="0">
                  <a:solidFill>
                    <a:srgbClr val="0070C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标签类别</a:t>
              </a:r>
              <a:r>
                <a:rPr lang="zh-CN" altLang="en-US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，</a:t>
              </a:r>
              <a:r>
                <a:rPr lang="zh-CN" altLang="en-US" sz="900" b="1" dirty="0">
                  <a:solidFill>
                    <a:srgbClr val="0070C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风险点</a:t>
              </a:r>
              <a:r>
                <a:rPr lang="zh-CN" altLang="en-US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，生成其相对应的</a:t>
              </a:r>
              <a:r>
                <a:rPr lang="zh-CN" altLang="en-US" sz="900" dirty="0">
                  <a:solidFill>
                    <a:schemeClr val="tx1"/>
                  </a:solidFill>
                  <a:highlight>
                    <a:srgbClr val="FFFF00"/>
                  </a:highlight>
                  <a:latin typeface="华文楷体" panose="02010600040101010101" pitchFamily="2" charset="-122"/>
                  <a:ea typeface="华文楷体" panose="02010600040101010101" pitchFamily="2" charset="-122"/>
                </a:rPr>
                <a:t>非法集资舆情文本</a:t>
              </a:r>
              <a:r>
                <a:rPr lang="zh-CN" altLang="en-US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。其次按照给定的风险详情描述格式生成对应的描述文本。</a:t>
              </a:r>
            </a:p>
            <a:p>
              <a:endParaRPr lang="zh-CN" altLang="en-US" sz="9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r>
                <a:rPr lang="zh-CN" altLang="en-US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要求</a:t>
              </a:r>
              <a:r>
                <a:rPr lang="en-US" altLang="zh-CN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:</a:t>
              </a:r>
            </a:p>
            <a:p>
              <a:r>
                <a:rPr lang="en-US" altLang="zh-CN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1. </a:t>
              </a:r>
              <a:r>
                <a:rPr lang="zh-CN" altLang="en-US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舆情文本要尽可能真实且详细，至少包含</a:t>
              </a:r>
              <a:r>
                <a:rPr lang="en-US" altLang="zh-CN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350</a:t>
              </a:r>
              <a:r>
                <a:rPr lang="zh-CN" altLang="en-US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个字，内容丰富。</a:t>
              </a:r>
            </a:p>
            <a:p>
              <a:r>
                <a:rPr lang="en-US" altLang="zh-CN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2. </a:t>
              </a:r>
              <a:r>
                <a:rPr lang="zh-CN" altLang="en-US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舆情文本描述了某一个非法集资主体的相关舆情信息，例如</a:t>
              </a:r>
              <a:r>
                <a:rPr lang="zh-CN" altLang="en-US" sz="900" dirty="0">
                  <a:solidFill>
                    <a:schemeClr val="tx1"/>
                  </a:solidFill>
                  <a:highlight>
                    <a:srgbClr val="FFFF00"/>
                  </a:highlight>
                  <a:latin typeface="华文楷体" panose="02010600040101010101" pitchFamily="2" charset="-122"/>
                  <a:ea typeface="华文楷体" panose="02010600040101010101" pitchFamily="2" charset="-122"/>
                </a:rPr>
                <a:t>软件广告、</a:t>
              </a:r>
              <a:r>
                <a:rPr lang="en" altLang="zh-CN" sz="900" dirty="0">
                  <a:solidFill>
                    <a:schemeClr val="tx1"/>
                  </a:solidFill>
                  <a:highlight>
                    <a:srgbClr val="FFFF00"/>
                  </a:highlight>
                  <a:latin typeface="华文楷体" panose="02010600040101010101" pitchFamily="2" charset="-122"/>
                  <a:ea typeface="华文楷体" panose="02010600040101010101" pitchFamily="2" charset="-122"/>
                </a:rPr>
                <a:t>APP</a:t>
              </a:r>
              <a:r>
                <a:rPr lang="zh-CN" altLang="en-US" sz="900" dirty="0">
                  <a:solidFill>
                    <a:schemeClr val="tx1"/>
                  </a:solidFill>
                  <a:highlight>
                    <a:srgbClr val="FFFF00"/>
                  </a:highlight>
                  <a:latin typeface="华文楷体" panose="02010600040101010101" pitchFamily="2" charset="-122"/>
                  <a:ea typeface="华文楷体" panose="02010600040101010101" pitchFamily="2" charset="-122"/>
                </a:rPr>
                <a:t>介绍、用户推荐、社会负面舆情等</a:t>
              </a:r>
              <a:r>
                <a:rPr lang="zh-CN" altLang="en-US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。</a:t>
              </a:r>
            </a:p>
            <a:p>
              <a:r>
                <a:rPr lang="en-US" altLang="zh-CN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3. </a:t>
              </a:r>
              <a:r>
                <a:rPr lang="zh-CN" altLang="en-US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舆情文本要包含给定的风险标签、风险点。</a:t>
              </a:r>
            </a:p>
            <a:p>
              <a:r>
                <a:rPr lang="en-US" altLang="zh-CN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4. </a:t>
              </a:r>
              <a:r>
                <a:rPr lang="zh-CN" altLang="en-US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生成的舆情文本以非法集资主体的视角进行描述。</a:t>
              </a:r>
            </a:p>
            <a:p>
              <a:r>
                <a:rPr lang="en-US" altLang="zh-CN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5. </a:t>
              </a:r>
              <a:r>
                <a:rPr lang="zh-CN" altLang="en-US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风险详情描述要包含风险点的详细信息并且符合给定的格式，进行较为深入的分析。</a:t>
              </a:r>
            </a:p>
            <a:p>
              <a:endParaRPr lang="zh-CN" altLang="en-US" sz="9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r>
                <a:rPr lang="zh-CN" altLang="en-US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以下给出了不同类型的舆情文本生成</a:t>
              </a:r>
              <a:r>
                <a:rPr lang="zh-CN" altLang="en-US" sz="900" dirty="0">
                  <a:solidFill>
                    <a:schemeClr val="tx1"/>
                  </a:solidFill>
                  <a:highlight>
                    <a:srgbClr val="FFFF00"/>
                  </a:highlight>
                  <a:latin typeface="华文楷体" panose="02010600040101010101" pitchFamily="2" charset="-122"/>
                  <a:ea typeface="华文楷体" panose="02010600040101010101" pitchFamily="2" charset="-122"/>
                </a:rPr>
                <a:t>示例</a:t>
              </a:r>
              <a:r>
                <a:rPr lang="zh-CN" altLang="en-US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，请选择一种类型进行生成。</a:t>
              </a:r>
            </a:p>
            <a:p>
              <a:r>
                <a:rPr lang="zh-CN" altLang="en-US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**</a:t>
              </a:r>
              <a:r>
                <a:rPr lang="zh-CN" altLang="en-US" sz="900" dirty="0">
                  <a:solidFill>
                    <a:schemeClr val="tx1"/>
                  </a:solidFill>
                  <a:highlight>
                    <a:srgbClr val="00FF00"/>
                  </a:highlight>
                  <a:latin typeface="华文楷体" panose="02010600040101010101" pitchFamily="2" charset="-122"/>
                  <a:ea typeface="华文楷体" panose="02010600040101010101" pitchFamily="2" charset="-122"/>
                </a:rPr>
                <a:t>软件广告</a:t>
              </a:r>
              <a:r>
                <a:rPr lang="zh-CN" altLang="en-US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**</a:t>
              </a:r>
              <a:r>
                <a:rPr lang="en-US" altLang="zh-CN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:</a:t>
              </a:r>
              <a:r>
                <a:rPr lang="zh-CN" altLang="en-US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</a:t>
              </a:r>
              <a:r>
                <a:rPr lang="en-US" altLang="zh-CN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{</a:t>
              </a:r>
              <a:r>
                <a:rPr lang="en" altLang="zh-CN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adv}</a:t>
              </a:r>
            </a:p>
            <a:p>
              <a:r>
                <a:rPr lang="en" altLang="zh-CN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**</a:t>
              </a:r>
              <a:r>
                <a:rPr lang="en" altLang="zh-CN" sz="900" dirty="0">
                  <a:solidFill>
                    <a:schemeClr val="tx1"/>
                  </a:solidFill>
                  <a:highlight>
                    <a:srgbClr val="00FF00"/>
                  </a:highlight>
                  <a:latin typeface="华文楷体" panose="02010600040101010101" pitchFamily="2" charset="-122"/>
                  <a:ea typeface="华文楷体" panose="02010600040101010101" pitchFamily="2" charset="-122"/>
                </a:rPr>
                <a:t>APP</a:t>
              </a:r>
              <a:r>
                <a:rPr lang="zh-CN" altLang="en-US" sz="900" dirty="0">
                  <a:solidFill>
                    <a:schemeClr val="tx1"/>
                  </a:solidFill>
                  <a:highlight>
                    <a:srgbClr val="00FF00"/>
                  </a:highlight>
                  <a:latin typeface="华文楷体" panose="02010600040101010101" pitchFamily="2" charset="-122"/>
                  <a:ea typeface="华文楷体" panose="02010600040101010101" pitchFamily="2" charset="-122"/>
                </a:rPr>
                <a:t>介绍</a:t>
              </a:r>
              <a:r>
                <a:rPr lang="zh-CN" altLang="en-US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**</a:t>
              </a:r>
              <a:r>
                <a:rPr lang="en-US" altLang="zh-CN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:</a:t>
              </a:r>
              <a:r>
                <a:rPr lang="zh-CN" altLang="en-US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</a:t>
              </a:r>
              <a:r>
                <a:rPr lang="en-US" altLang="zh-CN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{</a:t>
              </a:r>
              <a:r>
                <a:rPr lang="en" altLang="zh-CN" sz="900" dirty="0" err="1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app_intro</a:t>
              </a:r>
              <a:r>
                <a:rPr lang="en" altLang="zh-CN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}</a:t>
              </a:r>
            </a:p>
            <a:p>
              <a:r>
                <a:rPr lang="en" altLang="zh-CN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**</a:t>
              </a:r>
              <a:r>
                <a:rPr lang="zh-CN" altLang="en-US" sz="900" dirty="0">
                  <a:solidFill>
                    <a:schemeClr val="tx1"/>
                  </a:solidFill>
                  <a:highlight>
                    <a:srgbClr val="00FF00"/>
                  </a:highlight>
                  <a:latin typeface="华文楷体" panose="02010600040101010101" pitchFamily="2" charset="-122"/>
                  <a:ea typeface="华文楷体" panose="02010600040101010101" pitchFamily="2" charset="-122"/>
                </a:rPr>
                <a:t>用户推荐</a:t>
              </a:r>
              <a:r>
                <a:rPr lang="zh-CN" altLang="en-US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**</a:t>
              </a:r>
              <a:r>
                <a:rPr lang="en-US" altLang="zh-CN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:</a:t>
              </a:r>
              <a:r>
                <a:rPr lang="zh-CN" altLang="en-US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</a:t>
              </a:r>
              <a:r>
                <a:rPr lang="en-US" altLang="zh-CN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{</a:t>
              </a:r>
              <a:r>
                <a:rPr lang="en" altLang="zh-CN" sz="900" dirty="0" err="1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usr_rec</a:t>
              </a:r>
              <a:r>
                <a:rPr lang="en" altLang="zh-CN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}</a:t>
              </a:r>
            </a:p>
            <a:p>
              <a:r>
                <a:rPr lang="en" altLang="zh-CN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**</a:t>
              </a:r>
              <a:r>
                <a:rPr lang="zh-CN" altLang="en-US" sz="900" dirty="0">
                  <a:solidFill>
                    <a:schemeClr val="tx1"/>
                  </a:solidFill>
                  <a:highlight>
                    <a:srgbClr val="00FF00"/>
                  </a:highlight>
                  <a:latin typeface="华文楷体" panose="02010600040101010101" pitchFamily="2" charset="-122"/>
                  <a:ea typeface="华文楷体" panose="02010600040101010101" pitchFamily="2" charset="-122"/>
                </a:rPr>
                <a:t>社会负面舆情</a:t>
              </a:r>
              <a:r>
                <a:rPr lang="zh-CN" altLang="en-US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**</a:t>
              </a:r>
              <a:r>
                <a:rPr lang="en-US" altLang="zh-CN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:</a:t>
              </a:r>
              <a:r>
                <a:rPr lang="zh-CN" altLang="en-US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</a:t>
              </a:r>
              <a:r>
                <a:rPr lang="en-US" altLang="zh-CN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{</a:t>
              </a:r>
              <a:r>
                <a:rPr lang="en" altLang="zh-CN" sz="900" dirty="0" err="1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neg_op</a:t>
              </a:r>
              <a:r>
                <a:rPr lang="en" altLang="zh-CN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}</a:t>
              </a:r>
            </a:p>
            <a:p>
              <a:r>
                <a:rPr lang="en" altLang="zh-CN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**</a:t>
              </a:r>
              <a:r>
                <a:rPr lang="zh-CN" altLang="en-US" sz="900" dirty="0">
                  <a:solidFill>
                    <a:schemeClr val="tx1"/>
                  </a:solidFill>
                  <a:highlight>
                    <a:srgbClr val="00FF00"/>
                  </a:highlight>
                  <a:latin typeface="华文楷体" panose="02010600040101010101" pitchFamily="2" charset="-122"/>
                  <a:ea typeface="华文楷体" panose="02010600040101010101" pitchFamily="2" charset="-122"/>
                </a:rPr>
                <a:t>其他</a:t>
              </a:r>
              <a:r>
                <a:rPr lang="zh-CN" altLang="en-US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**</a:t>
              </a:r>
              <a:r>
                <a:rPr lang="en-US" altLang="zh-CN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:</a:t>
              </a:r>
              <a:r>
                <a:rPr lang="zh-CN" altLang="en-US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</a:t>
              </a:r>
              <a:r>
                <a:rPr lang="en-US" altLang="zh-CN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{</a:t>
              </a:r>
              <a:r>
                <a:rPr lang="en" altLang="zh-CN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intro}</a:t>
              </a:r>
            </a:p>
            <a:p>
              <a:endParaRPr lang="en" altLang="zh-CN" sz="9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r>
                <a:rPr lang="en" altLang="zh-CN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## </a:t>
              </a:r>
              <a:r>
                <a:rPr lang="zh-CN" altLang="en-US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给定的输入</a:t>
              </a:r>
            </a:p>
            <a:p>
              <a:r>
                <a:rPr lang="en-US" altLang="zh-CN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[</a:t>
              </a:r>
              <a:r>
                <a:rPr lang="zh-CN" altLang="en-US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标签分类</a:t>
              </a:r>
              <a:r>
                <a:rPr lang="en-US" altLang="zh-CN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]: {</a:t>
              </a:r>
              <a:r>
                <a:rPr lang="en" altLang="zh-CN" sz="900" dirty="0" err="1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risk_type</a:t>
              </a:r>
              <a:r>
                <a:rPr lang="en" altLang="zh-CN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}</a:t>
              </a:r>
            </a:p>
            <a:p>
              <a:r>
                <a:rPr lang="en" altLang="zh-CN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[</a:t>
              </a:r>
              <a:r>
                <a:rPr lang="zh-CN" altLang="en-US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风险点</a:t>
              </a:r>
              <a:r>
                <a:rPr lang="en-US" altLang="zh-CN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]: {</a:t>
              </a:r>
              <a:r>
                <a:rPr lang="en" altLang="zh-CN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risk}</a:t>
              </a:r>
            </a:p>
            <a:p>
              <a:r>
                <a:rPr lang="en" altLang="zh-CN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[</a:t>
              </a:r>
              <a:r>
                <a:rPr lang="zh-CN" altLang="en-US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风险详请描述格式</a:t>
              </a:r>
              <a:r>
                <a:rPr lang="en-US" altLang="zh-CN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]: {</a:t>
              </a:r>
              <a:r>
                <a:rPr lang="en" altLang="zh-CN" sz="900" dirty="0" err="1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risk_format</a:t>
              </a:r>
              <a:r>
                <a:rPr lang="en" altLang="zh-CN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}</a:t>
              </a:r>
            </a:p>
            <a:p>
              <a:endParaRPr lang="en" altLang="zh-CN" sz="9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r>
                <a:rPr lang="zh-CN" altLang="en-US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请在</a:t>
              </a:r>
              <a:r>
                <a:rPr lang="en-US" altLang="zh-CN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"## </a:t>
              </a:r>
              <a:r>
                <a:rPr lang="en" altLang="zh-CN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Analysis:"</a:t>
              </a:r>
              <a:r>
                <a:rPr lang="zh-CN" altLang="en-US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后生成你对</a:t>
              </a:r>
              <a:r>
                <a:rPr lang="zh-CN" altLang="en-US" sz="900" dirty="0">
                  <a:solidFill>
                    <a:schemeClr val="tx1"/>
                  </a:solidFill>
                  <a:highlight>
                    <a:srgbClr val="FFFF00"/>
                  </a:highlight>
                  <a:latin typeface="华文楷体" panose="02010600040101010101" pitchFamily="2" charset="-122"/>
                  <a:ea typeface="华文楷体" panose="02010600040101010101" pitchFamily="2" charset="-122"/>
                </a:rPr>
                <a:t>问题的分析</a:t>
              </a:r>
              <a:r>
                <a:rPr lang="zh-CN" altLang="en-US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，以及</a:t>
              </a:r>
              <a:r>
                <a:rPr lang="zh-CN" altLang="en-US" sz="900" dirty="0">
                  <a:solidFill>
                    <a:schemeClr val="tx1"/>
                  </a:solidFill>
                  <a:highlight>
                    <a:srgbClr val="FFFF00"/>
                  </a:highlight>
                  <a:latin typeface="华文楷体" panose="02010600040101010101" pitchFamily="2" charset="-122"/>
                  <a:ea typeface="华文楷体" panose="02010600040101010101" pitchFamily="2" charset="-122"/>
                </a:rPr>
                <a:t>推理过程</a:t>
              </a:r>
              <a:r>
                <a:rPr lang="zh-CN" altLang="en-US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，</a:t>
              </a:r>
              <a:r>
                <a:rPr lang="en-US" altLang="zh-CN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"## </a:t>
              </a:r>
              <a:r>
                <a:rPr lang="en" altLang="zh-CN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Output:"</a:t>
              </a:r>
              <a:r>
                <a:rPr lang="zh-CN" altLang="en-US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后生成</a:t>
              </a:r>
              <a:r>
                <a:rPr lang="zh-CN" altLang="en-US" sz="9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舆情文本</a:t>
              </a:r>
              <a:r>
                <a:rPr lang="zh-CN" altLang="en-US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和</a:t>
              </a:r>
              <a:r>
                <a:rPr lang="zh-CN" altLang="en-US" sz="9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风险详情描述</a:t>
              </a:r>
              <a:r>
                <a:rPr lang="zh-CN" altLang="en-US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，注意格式要求，不要有多余的空格或换行。</a:t>
              </a:r>
            </a:p>
            <a:p>
              <a:r>
                <a:rPr lang="en-US" altLang="zh-CN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## </a:t>
              </a:r>
              <a:r>
                <a:rPr lang="en" altLang="zh-CN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Analysis: xxx</a:t>
              </a:r>
            </a:p>
            <a:p>
              <a:r>
                <a:rPr lang="en" altLang="zh-CN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## Output:</a:t>
              </a:r>
            </a:p>
            <a:p>
              <a:r>
                <a:rPr lang="en" altLang="zh-CN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[</a:t>
              </a:r>
              <a:r>
                <a:rPr lang="zh-CN" altLang="en-US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舆情文本</a:t>
              </a:r>
              <a:r>
                <a:rPr lang="en-US" altLang="zh-CN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]: </a:t>
              </a:r>
              <a:r>
                <a:rPr lang="en" altLang="zh-CN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xxx</a:t>
              </a:r>
            </a:p>
            <a:p>
              <a:r>
                <a:rPr lang="en" altLang="zh-CN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[</a:t>
              </a:r>
              <a:r>
                <a:rPr lang="zh-CN" altLang="en-US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风险详请描述</a:t>
              </a:r>
              <a:r>
                <a:rPr lang="en-US" altLang="zh-CN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]: </a:t>
              </a:r>
              <a:r>
                <a:rPr lang="en" altLang="zh-CN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xxx</a:t>
              </a:r>
              <a:endParaRPr lang="zh-CN" altLang="en-US" sz="900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AB8DC754-08ED-4229-98F0-D9424B512667}"/>
                </a:ext>
              </a:extLst>
            </p:cNvPr>
            <p:cNvSpPr txBox="1"/>
            <p:nvPr/>
          </p:nvSpPr>
          <p:spPr>
            <a:xfrm>
              <a:off x="4061265" y="887822"/>
              <a:ext cx="990600" cy="366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Comic Sans MS" panose="030F0702030302020204" pitchFamily="66" charset="0"/>
                </a:rPr>
                <a:t>Prompt</a:t>
              </a:r>
              <a:endParaRPr lang="zh-CN" altLang="en-US" b="1" dirty="0">
                <a:latin typeface="Comic Sans MS" panose="030F0702030302020204" pitchFamily="66" charset="0"/>
              </a:endParaRP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B22C734D-FC3A-4F16-8EDF-121CF5FF0F5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48719" y="2084790"/>
            <a:ext cx="2169043" cy="135770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0BEF805-9663-45A0-ADC1-9D1E80892C0D}"/>
              </a:ext>
            </a:extLst>
          </p:cNvPr>
          <p:cNvSpPr txBox="1"/>
          <p:nvPr/>
        </p:nvSpPr>
        <p:spPr>
          <a:xfrm>
            <a:off x="1252566" y="1673040"/>
            <a:ext cx="2005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u="sng" dirty="0">
                <a:latin typeface="华文楷体" panose="02010600040101010101" pitchFamily="2" charset="-122"/>
                <a:ea typeface="华文楷体" panose="02010600040101010101" pitchFamily="2" charset="-122"/>
              </a:rPr>
              <a:t>非法集资标签体系</a:t>
            </a: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65F1374A-E742-4D9F-9019-0B947E70E06C}"/>
              </a:ext>
            </a:extLst>
          </p:cNvPr>
          <p:cNvSpPr/>
          <p:nvPr/>
        </p:nvSpPr>
        <p:spPr>
          <a:xfrm>
            <a:off x="3610137" y="3219712"/>
            <a:ext cx="877341" cy="345357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77341"/>
                      <a:gd name="connsiteY0" fmla="*/ 86339 h 345357"/>
                      <a:gd name="connsiteX1" fmla="*/ 704663 w 877341"/>
                      <a:gd name="connsiteY1" fmla="*/ 86339 h 345357"/>
                      <a:gd name="connsiteX2" fmla="*/ 704663 w 877341"/>
                      <a:gd name="connsiteY2" fmla="*/ 0 h 345357"/>
                      <a:gd name="connsiteX3" fmla="*/ 877341 w 877341"/>
                      <a:gd name="connsiteY3" fmla="*/ 172679 h 345357"/>
                      <a:gd name="connsiteX4" fmla="*/ 704663 w 877341"/>
                      <a:gd name="connsiteY4" fmla="*/ 345357 h 345357"/>
                      <a:gd name="connsiteX5" fmla="*/ 704663 w 877341"/>
                      <a:gd name="connsiteY5" fmla="*/ 259018 h 345357"/>
                      <a:gd name="connsiteX6" fmla="*/ 0 w 877341"/>
                      <a:gd name="connsiteY6" fmla="*/ 259018 h 345357"/>
                      <a:gd name="connsiteX7" fmla="*/ 0 w 877341"/>
                      <a:gd name="connsiteY7" fmla="*/ 86339 h 3453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877341" h="345357" fill="none" extrusionOk="0">
                        <a:moveTo>
                          <a:pt x="0" y="86339"/>
                        </a:moveTo>
                        <a:cubicBezTo>
                          <a:pt x="339375" y="126495"/>
                          <a:pt x="384515" y="93450"/>
                          <a:pt x="704663" y="86339"/>
                        </a:cubicBezTo>
                        <a:cubicBezTo>
                          <a:pt x="709107" y="49390"/>
                          <a:pt x="711276" y="21831"/>
                          <a:pt x="704663" y="0"/>
                        </a:cubicBezTo>
                        <a:cubicBezTo>
                          <a:pt x="762786" y="59985"/>
                          <a:pt x="844947" y="130415"/>
                          <a:pt x="877341" y="172679"/>
                        </a:cubicBezTo>
                        <a:cubicBezTo>
                          <a:pt x="833139" y="209713"/>
                          <a:pt x="787067" y="269166"/>
                          <a:pt x="704663" y="345357"/>
                        </a:cubicBezTo>
                        <a:cubicBezTo>
                          <a:pt x="710469" y="305670"/>
                          <a:pt x="707721" y="292005"/>
                          <a:pt x="704663" y="259018"/>
                        </a:cubicBezTo>
                        <a:cubicBezTo>
                          <a:pt x="504611" y="259612"/>
                          <a:pt x="215032" y="310277"/>
                          <a:pt x="0" y="259018"/>
                        </a:cubicBezTo>
                        <a:cubicBezTo>
                          <a:pt x="1945" y="226782"/>
                          <a:pt x="15041" y="154084"/>
                          <a:pt x="0" y="86339"/>
                        </a:cubicBezTo>
                        <a:close/>
                      </a:path>
                      <a:path w="877341" h="345357" stroke="0" extrusionOk="0">
                        <a:moveTo>
                          <a:pt x="0" y="86339"/>
                        </a:moveTo>
                        <a:cubicBezTo>
                          <a:pt x="333583" y="52977"/>
                          <a:pt x="551433" y="25792"/>
                          <a:pt x="704663" y="86339"/>
                        </a:cubicBezTo>
                        <a:cubicBezTo>
                          <a:pt x="710514" y="51377"/>
                          <a:pt x="699989" y="31714"/>
                          <a:pt x="704663" y="0"/>
                        </a:cubicBezTo>
                        <a:cubicBezTo>
                          <a:pt x="762199" y="38907"/>
                          <a:pt x="847294" y="165098"/>
                          <a:pt x="877341" y="172679"/>
                        </a:cubicBezTo>
                        <a:cubicBezTo>
                          <a:pt x="838344" y="230951"/>
                          <a:pt x="803035" y="276688"/>
                          <a:pt x="704663" y="345357"/>
                        </a:cubicBezTo>
                        <a:cubicBezTo>
                          <a:pt x="711906" y="320268"/>
                          <a:pt x="696900" y="278722"/>
                          <a:pt x="704663" y="259018"/>
                        </a:cubicBezTo>
                        <a:cubicBezTo>
                          <a:pt x="491132" y="250168"/>
                          <a:pt x="304869" y="207469"/>
                          <a:pt x="0" y="259018"/>
                        </a:cubicBezTo>
                        <a:cubicBezTo>
                          <a:pt x="-4892" y="191250"/>
                          <a:pt x="6125" y="171265"/>
                          <a:pt x="0" y="8633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510B206-3D33-4F1C-9FCD-743C298FC374}"/>
              </a:ext>
            </a:extLst>
          </p:cNvPr>
          <p:cNvSpPr txBox="1"/>
          <p:nvPr/>
        </p:nvSpPr>
        <p:spPr>
          <a:xfrm>
            <a:off x="3520743" y="2929173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b="1" dirty="0">
                <a:latin typeface="KaiTi" panose="02010609060101010101" pitchFamily="49" charset="-122"/>
                <a:ea typeface="KaiTi" panose="02010609060101010101" pitchFamily="49" charset="-122"/>
              </a:rPr>
              <a:t>人工构造模板</a:t>
            </a:r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8089FF13-AF29-40F4-8EEA-144D886BEF55}"/>
              </a:ext>
            </a:extLst>
          </p:cNvPr>
          <p:cNvSpPr/>
          <p:nvPr/>
        </p:nvSpPr>
        <p:spPr>
          <a:xfrm>
            <a:off x="8815633" y="3282449"/>
            <a:ext cx="1214377" cy="276999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DC7F9C48-3B50-4F01-99C5-C82B5206947F}"/>
              </a:ext>
            </a:extLst>
          </p:cNvPr>
          <p:cNvGrpSpPr/>
          <p:nvPr/>
        </p:nvGrpSpPr>
        <p:grpSpPr>
          <a:xfrm>
            <a:off x="10032022" y="2836860"/>
            <a:ext cx="1972945" cy="1468753"/>
            <a:chOff x="5509100" y="1316926"/>
            <a:chExt cx="1973234" cy="1468617"/>
          </a:xfrm>
        </p:grpSpPr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B5BE11E9-652B-412E-A56C-64AC11124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509100" y="1752316"/>
              <a:ext cx="1754544" cy="579224"/>
            </a:xfrm>
            <a:prstGeom prst="rect">
              <a:avLst/>
            </a:prstGeom>
          </p:spPr>
        </p:pic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698DEFB2-A55B-42FF-9E82-172D80B04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608513" y="2284098"/>
              <a:ext cx="1873821" cy="501445"/>
            </a:xfrm>
            <a:prstGeom prst="rect">
              <a:avLst/>
            </a:prstGeom>
          </p:spPr>
        </p:pic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59CFBC4C-49F8-4A66-B4B8-BCC9595223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5651561" y="1316926"/>
              <a:ext cx="1612083" cy="447802"/>
            </a:xfrm>
            <a:prstGeom prst="rect">
              <a:avLst/>
            </a:prstGeom>
          </p:spPr>
        </p:pic>
      </p:grp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04D1CC81-ACF3-49DD-AA2E-09265DA61C5C}"/>
              </a:ext>
            </a:extLst>
          </p:cNvPr>
          <p:cNvSpPr/>
          <p:nvPr/>
        </p:nvSpPr>
        <p:spPr>
          <a:xfrm>
            <a:off x="10070757" y="2442527"/>
            <a:ext cx="1995170" cy="1972945"/>
          </a:xfrm>
          <a:prstGeom prst="roundRect">
            <a:avLst>
              <a:gd name="adj" fmla="val 1293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2" name="文本框 52">
            <a:extLst>
              <a:ext uri="{FF2B5EF4-FFF2-40B4-BE49-F238E27FC236}">
                <a16:creationId xmlns:a16="http://schemas.microsoft.com/office/drawing/2014/main" id="{CFC463A8-741B-48D7-8434-71CDD44CFE77}"/>
              </a:ext>
            </a:extLst>
          </p:cNvPr>
          <p:cNvSpPr txBox="1"/>
          <p:nvPr/>
        </p:nvSpPr>
        <p:spPr>
          <a:xfrm>
            <a:off x="10708297" y="2459037"/>
            <a:ext cx="7467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>
                <a:solidFill>
                  <a:srgbClr val="000000"/>
                </a:solidFill>
                <a:latin typeface="Century Gothic" panose="020B0502020202020204" pitchFamily="34" charset="0"/>
                <a:cs typeface="Century Gothic" panose="020B0502020202020204" pitchFamily="34" charset="0"/>
              </a:rPr>
              <a:t>LLMs</a:t>
            </a:r>
            <a:endParaRPr lang="zh-CN" altLang="en-US" sz="2000" b="1" dirty="0">
              <a:solidFill>
                <a:srgbClr val="000000"/>
              </a:solidFill>
              <a:latin typeface="Century Gothic" panose="020B0502020202020204" pitchFamily="34" charset="0"/>
              <a:cs typeface="Century Gothic" panose="020B0502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7CE34AA-947D-15B0-01F2-BB8A3CA32665}"/>
              </a:ext>
            </a:extLst>
          </p:cNvPr>
          <p:cNvSpPr txBox="1"/>
          <p:nvPr/>
        </p:nvSpPr>
        <p:spPr>
          <a:xfrm>
            <a:off x="1310927" y="3465720"/>
            <a:ext cx="1899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u="sng" dirty="0">
                <a:latin typeface="华文楷体" panose="02010600040101010101" pitchFamily="2" charset="-122"/>
                <a:ea typeface="华文楷体" panose="02010600040101010101" pitchFamily="2" charset="-122"/>
              </a:rPr>
              <a:t>高质量舆情示例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AB5CE7A-F948-3916-666A-6B29707B33C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21865" y="3818986"/>
            <a:ext cx="2550407" cy="1230347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D92CCF08-6693-F28E-8180-4FCC3C09BA00}"/>
              </a:ext>
            </a:extLst>
          </p:cNvPr>
          <p:cNvSpPr txBox="1"/>
          <p:nvPr/>
        </p:nvSpPr>
        <p:spPr>
          <a:xfrm>
            <a:off x="3585946" y="3565070"/>
            <a:ext cx="8739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b="1" dirty="0">
                <a:latin typeface="KaiTi" panose="02010609060101010101" pitchFamily="49" charset="-122"/>
                <a:ea typeface="KaiTi" panose="02010609060101010101" pitchFamily="49" charset="-122"/>
              </a:rPr>
              <a:t>舆情的例子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4616348-2FAE-1F9A-C9B9-26F4E31020E3}"/>
              </a:ext>
            </a:extLst>
          </p:cNvPr>
          <p:cNvSpPr txBox="1"/>
          <p:nvPr/>
        </p:nvSpPr>
        <p:spPr>
          <a:xfrm>
            <a:off x="8712562" y="3001479"/>
            <a:ext cx="1459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Comic Sans MS" panose="030F0902030302020204" pitchFamily="66" charset="0"/>
              </a:rPr>
              <a:t>Chain</a:t>
            </a:r>
            <a:r>
              <a:rPr kumimoji="1" lang="zh-CN" altLang="en-US" sz="1200" b="1" dirty="0">
                <a:latin typeface="Comic Sans MS" panose="030F0902030302020204" pitchFamily="66" charset="0"/>
              </a:rPr>
              <a:t> </a:t>
            </a:r>
            <a:r>
              <a:rPr kumimoji="1" lang="en-US" altLang="zh-CN" sz="1200" b="1" dirty="0">
                <a:latin typeface="Comic Sans MS" panose="030F0902030302020204" pitchFamily="66" charset="0"/>
              </a:rPr>
              <a:t>of</a:t>
            </a:r>
            <a:r>
              <a:rPr kumimoji="1" lang="zh-CN" altLang="en-US" sz="1200" b="1" dirty="0">
                <a:latin typeface="Comic Sans MS" panose="030F0902030302020204" pitchFamily="66" charset="0"/>
              </a:rPr>
              <a:t> </a:t>
            </a:r>
            <a:r>
              <a:rPr kumimoji="1" lang="en-US" altLang="zh-CN" sz="1200" b="1" dirty="0">
                <a:latin typeface="Comic Sans MS" panose="030F0902030302020204" pitchFamily="66" charset="0"/>
              </a:rPr>
              <a:t>Thought</a:t>
            </a:r>
            <a:endParaRPr kumimoji="1" lang="zh-CN" altLang="en-US" sz="1200" b="1" dirty="0">
              <a:latin typeface="Comic Sans MS" panose="030F0902030302020204" pitchFamily="66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86DD47C-DF30-4E0D-5C47-A9C0B91E5A3D}"/>
              </a:ext>
            </a:extLst>
          </p:cNvPr>
          <p:cNvSpPr txBox="1"/>
          <p:nvPr/>
        </p:nvSpPr>
        <p:spPr>
          <a:xfrm>
            <a:off x="8985052" y="3527123"/>
            <a:ext cx="906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Comic Sans MS" panose="030F0902030302020204" pitchFamily="66" charset="0"/>
              </a:rPr>
              <a:t>Few-Shot</a:t>
            </a:r>
            <a:endParaRPr kumimoji="1" lang="zh-CN" altLang="en-US" sz="1200" dirty="0">
              <a:latin typeface="Comic Sans MS" panose="030F0902030302020204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2020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0491121D-8605-45A8-8735-18690FB52FA2}"/>
              </a:ext>
            </a:extLst>
          </p:cNvPr>
          <p:cNvSpPr/>
          <p:nvPr/>
        </p:nvSpPr>
        <p:spPr>
          <a:xfrm>
            <a:off x="5918346" y="1366376"/>
            <a:ext cx="6048597" cy="4952535"/>
          </a:xfrm>
          <a:prstGeom prst="roundRect">
            <a:avLst>
              <a:gd name="adj" fmla="val 3678"/>
            </a:avLst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9C3ECB38-1CB3-4613-A1DB-8D4D2650DA73}"/>
              </a:ext>
            </a:extLst>
          </p:cNvPr>
          <p:cNvSpPr/>
          <p:nvPr/>
        </p:nvSpPr>
        <p:spPr>
          <a:xfrm>
            <a:off x="509819" y="1366376"/>
            <a:ext cx="5286254" cy="4952535"/>
          </a:xfrm>
          <a:prstGeom prst="roundRect">
            <a:avLst>
              <a:gd name="adj" fmla="val 4537"/>
            </a:avLst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-1748" y="0"/>
            <a:ext cx="12193748" cy="6858000"/>
            <a:chOff x="-1748" y="0"/>
            <a:chExt cx="12193748" cy="6858000"/>
          </a:xfrm>
        </p:grpSpPr>
        <p:sp>
          <p:nvSpPr>
            <p:cNvPr id="5" name="矩形 4"/>
            <p:cNvSpPr/>
            <p:nvPr>
              <p:custDataLst>
                <p:tags r:id="rId4"/>
              </p:custDataLst>
            </p:nvPr>
          </p:nvSpPr>
          <p:spPr>
            <a:xfrm>
              <a:off x="158" y="496033"/>
              <a:ext cx="5730792" cy="56780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6" name="文本框 5"/>
            <p:cNvSpPr txBox="1"/>
            <p:nvPr>
              <p:custDataLst>
                <p:tags r:id="rId5"/>
              </p:custDataLst>
            </p:nvPr>
          </p:nvSpPr>
          <p:spPr>
            <a:xfrm>
              <a:off x="896984" y="517731"/>
              <a:ext cx="4791435" cy="540425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r>
                <a:rPr lang="zh-CN" altLang="en-US" sz="2800" b="1" kern="100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Times New Roman" panose="02020603050405020304" pitchFamily="18" charset="0"/>
                </a:rPr>
                <a:t>基于</a:t>
              </a:r>
              <a:r>
                <a:rPr lang="en-US" altLang="zh-CN" sz="2800" b="1" kern="100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Times New Roman" panose="02020603050405020304" pitchFamily="18" charset="0"/>
                </a:rPr>
                <a:t>LLM</a:t>
              </a:r>
              <a:r>
                <a:rPr lang="zh-CN" altLang="en-US" sz="2800" b="1" kern="100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Times New Roman" panose="02020603050405020304" pitchFamily="18" charset="0"/>
                </a:rPr>
                <a:t>的非法集资数据生成</a:t>
              </a:r>
            </a:p>
          </p:txBody>
        </p:sp>
        <p:sp>
          <p:nvSpPr>
            <p:cNvPr id="7" name="矩形 6"/>
            <p:cNvSpPr/>
            <p:nvPr>
              <p:custDataLst>
                <p:tags r:id="rId6"/>
              </p:custDataLst>
            </p:nvPr>
          </p:nvSpPr>
          <p:spPr>
            <a:xfrm>
              <a:off x="0" y="6660859"/>
              <a:ext cx="12192000" cy="1971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>
              <p:custDataLst>
                <p:tags r:id="rId7"/>
              </p:custDataLst>
            </p:nvPr>
          </p:nvSpPr>
          <p:spPr>
            <a:xfrm>
              <a:off x="-1748" y="6660858"/>
              <a:ext cx="898732" cy="19714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1" name="矩形 20"/>
            <p:cNvSpPr/>
            <p:nvPr>
              <p:custDataLst>
                <p:tags r:id="rId8"/>
              </p:custDataLst>
            </p:nvPr>
          </p:nvSpPr>
          <p:spPr>
            <a:xfrm>
              <a:off x="1" y="6660860"/>
              <a:ext cx="513805" cy="19714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2" name="矩形 21"/>
            <p:cNvSpPr/>
            <p:nvPr>
              <p:custDataLst>
                <p:tags r:id="rId9"/>
              </p:custDataLst>
            </p:nvPr>
          </p:nvSpPr>
          <p:spPr>
            <a:xfrm>
              <a:off x="-1748" y="0"/>
              <a:ext cx="12192000" cy="1971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3" name="矩形 22"/>
            <p:cNvSpPr/>
            <p:nvPr>
              <p:custDataLst>
                <p:tags r:id="rId10"/>
              </p:custDataLst>
            </p:nvPr>
          </p:nvSpPr>
          <p:spPr>
            <a:xfrm>
              <a:off x="-1748" y="496280"/>
              <a:ext cx="898732" cy="5618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4" name="矩形 23"/>
            <p:cNvSpPr/>
            <p:nvPr>
              <p:custDataLst>
                <p:tags r:id="rId11"/>
              </p:custDataLst>
            </p:nvPr>
          </p:nvSpPr>
          <p:spPr>
            <a:xfrm>
              <a:off x="-1748" y="501967"/>
              <a:ext cx="515554" cy="55618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pic>
        <p:nvPicPr>
          <p:cNvPr id="25" name="Picture 10" descr="复旦大学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8250" y="208808"/>
            <a:ext cx="743294" cy="74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8965EAC-B854-4BF1-96D2-866EA9864629}"/>
              </a:ext>
            </a:extLst>
          </p:cNvPr>
          <p:cNvSpPr txBox="1"/>
          <p:nvPr/>
        </p:nvSpPr>
        <p:spPr>
          <a:xfrm>
            <a:off x="706996" y="1543629"/>
            <a:ext cx="517141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{"id": </a:t>
            </a:r>
            <a:r>
              <a:rPr lang="en-US" altLang="zh-CN" sz="1100" b="1" dirty="0">
                <a:effectLst/>
                <a:latin typeface="Consolas" panose="020B0609020204030204" pitchFamily="49" charset="0"/>
              </a:rPr>
              <a:t>"B4",</a:t>
            </a:r>
          </a:p>
          <a:p>
            <a:r>
              <a:rPr lang="en-US" altLang="zh-CN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altLang="zh-CN" sz="11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risk_type</a:t>
            </a:r>
            <a:r>
              <a:rPr lang="en-US" altLang="zh-CN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": </a:t>
            </a:r>
            <a:r>
              <a:rPr lang="en-US" altLang="zh-CN" sz="11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1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高息诱导</a:t>
            </a:r>
            <a:r>
              <a:rPr lang="en-US" altLang="zh-CN" sz="11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r>
              <a:rPr lang="en-US" altLang="zh-CN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"risk": </a:t>
            </a:r>
            <a:r>
              <a:rPr lang="en-US" altLang="zh-CN" sz="11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1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返现等间接形式</a:t>
            </a:r>
            <a:r>
              <a:rPr lang="en-US" altLang="zh-CN" sz="11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r>
              <a:rPr lang="en-US" altLang="zh-CN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altLang="zh-CN" sz="11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risk_format</a:t>
            </a:r>
            <a:r>
              <a:rPr lang="en-US" altLang="zh-CN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": </a:t>
            </a:r>
            <a:r>
              <a:rPr lang="en-US" altLang="zh-CN" sz="11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1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平台通过返现等间接形式吸引商户</a:t>
            </a:r>
            <a:r>
              <a:rPr lang="en-US" altLang="zh-CN" sz="11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CN" altLang="en-US" sz="11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消费者</a:t>
            </a:r>
            <a:r>
              <a:rPr lang="en-US" altLang="zh-CN" sz="11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CN" altLang="en-US" sz="11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投资者</a:t>
            </a:r>
            <a:r>
              <a:rPr lang="en-US" altLang="zh-CN" sz="11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11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如舆情反映“”</a:t>
            </a:r>
            <a:r>
              <a:rPr lang="en-US" altLang="zh-CN" sz="11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r>
              <a:rPr lang="en-US" altLang="zh-CN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altLang="zh-CN" sz="11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risk_text</a:t>
            </a:r>
            <a:r>
              <a:rPr lang="en-US" altLang="zh-CN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": </a:t>
            </a:r>
            <a:r>
              <a:rPr lang="en-US" altLang="zh-CN" sz="1100" b="1" dirty="0"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100" b="1" dirty="0">
                <a:effectLst/>
                <a:latin typeface="Consolas" panose="020B0609020204030204" pitchFamily="49" charset="0"/>
              </a:rPr>
              <a:t>新兴购物返现平台“超值返现购”近日在市场上迅速走红，其标榜的“购物返现、投资增值”模式吸引了大量消费者和投资者的关注。据悉，超值返现购声称只要在平台上进行购物，每一笔消费都会获得高额返现，这种诱人的政策吸引了大批用户纷纷涌入。</a:t>
            </a:r>
            <a:r>
              <a:rPr lang="en-US" altLang="zh-CN" sz="1100" b="1" dirty="0">
                <a:effectLst/>
                <a:latin typeface="Consolas" panose="020B0609020204030204" pitchFamily="49" charset="0"/>
              </a:rPr>
              <a:t>\n\n</a:t>
            </a:r>
            <a:r>
              <a:rPr lang="zh-CN" altLang="en-US" sz="1100" b="1" dirty="0">
                <a:effectLst/>
                <a:latin typeface="Consolas" panose="020B0609020204030204" pitchFamily="49" charset="0"/>
              </a:rPr>
              <a:t>超值返现购的运作方式非常简单：用户在平台上购买商品后，平台会在</a:t>
            </a:r>
            <a:r>
              <a:rPr lang="en-US" altLang="zh-CN" sz="1100" b="1" dirty="0">
                <a:effectLst/>
                <a:latin typeface="Consolas" panose="020B0609020204030204" pitchFamily="49" charset="0"/>
              </a:rPr>
              <a:t>7</a:t>
            </a:r>
            <a:r>
              <a:rPr lang="zh-CN" altLang="en-US" sz="1100" b="1" dirty="0">
                <a:effectLst/>
                <a:latin typeface="Consolas" panose="020B0609020204030204" pitchFamily="49" charset="0"/>
              </a:rPr>
              <a:t>天内将</a:t>
            </a:r>
            <a:r>
              <a:rPr lang="zh-CN" altLang="en-US" sz="1100" b="1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购物金额的</a:t>
            </a:r>
            <a:r>
              <a:rPr lang="en-US" altLang="zh-CN" sz="1100" b="1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50%</a:t>
            </a:r>
            <a:r>
              <a:rPr lang="zh-CN" altLang="en-US" sz="1100" b="1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至</a:t>
            </a:r>
            <a:r>
              <a:rPr lang="en-US" altLang="zh-CN" sz="1100" b="1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100%</a:t>
            </a:r>
            <a:r>
              <a:rPr lang="zh-CN" altLang="en-US" sz="1100" b="1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返现</a:t>
            </a:r>
            <a:r>
              <a:rPr lang="zh-CN" altLang="en-US" sz="1100" b="1" dirty="0">
                <a:effectLst/>
                <a:latin typeface="Consolas" panose="020B0609020204030204" pitchFamily="49" charset="0"/>
              </a:rPr>
              <a:t>至用户账户。比如用户花费</a:t>
            </a:r>
            <a:r>
              <a:rPr lang="en-US" altLang="zh-CN" sz="1100" b="1" dirty="0">
                <a:effectLst/>
                <a:latin typeface="Consolas" panose="020B0609020204030204" pitchFamily="49" charset="0"/>
              </a:rPr>
              <a:t>1000</a:t>
            </a:r>
            <a:r>
              <a:rPr lang="zh-CN" altLang="en-US" sz="1100" b="1" dirty="0">
                <a:effectLst/>
                <a:latin typeface="Consolas" panose="020B0609020204030204" pitchFamily="49" charset="0"/>
              </a:rPr>
              <a:t>元购买了一款电子产品，平台将返还用户</a:t>
            </a:r>
            <a:r>
              <a:rPr lang="en-US" altLang="zh-CN" sz="1100" b="1" dirty="0">
                <a:effectLst/>
                <a:latin typeface="Consolas" panose="020B0609020204030204" pitchFamily="49" charset="0"/>
              </a:rPr>
              <a:t>1000</a:t>
            </a:r>
            <a:r>
              <a:rPr lang="zh-CN" altLang="en-US" sz="1100" b="1" dirty="0">
                <a:effectLst/>
                <a:latin typeface="Consolas" panose="020B0609020204030204" pitchFamily="49" charset="0"/>
              </a:rPr>
              <a:t>元甚至更多。此外，超值返现购还推出了“投资返现”计划，用户可以选择将返现金额再投资，平台承诺每月可获得</a:t>
            </a:r>
            <a:r>
              <a:rPr lang="en-US" altLang="zh-CN" sz="1100" b="1" dirty="0">
                <a:effectLst/>
                <a:latin typeface="Consolas" panose="020B0609020204030204" pitchFamily="49" charset="0"/>
              </a:rPr>
              <a:t>10%</a:t>
            </a:r>
            <a:r>
              <a:rPr lang="zh-CN" altLang="en-US" sz="1100" b="1" dirty="0">
                <a:effectLst/>
                <a:latin typeface="Consolas" panose="020B0609020204030204" pitchFamily="49" charset="0"/>
              </a:rPr>
              <a:t>至</a:t>
            </a:r>
            <a:r>
              <a:rPr lang="en-US" altLang="zh-CN" sz="1100" b="1" dirty="0">
                <a:effectLst/>
                <a:latin typeface="Consolas" panose="020B0609020204030204" pitchFamily="49" charset="0"/>
              </a:rPr>
              <a:t>20%</a:t>
            </a:r>
            <a:r>
              <a:rPr lang="zh-CN" altLang="en-US" sz="1100" b="1" dirty="0">
                <a:effectLst/>
                <a:latin typeface="Consolas" panose="020B0609020204030204" pitchFamily="49" charset="0"/>
              </a:rPr>
              <a:t>的收益。</a:t>
            </a:r>
            <a:r>
              <a:rPr lang="en-US" altLang="zh-CN" sz="1100" b="1" dirty="0">
                <a:effectLst/>
                <a:latin typeface="Consolas" panose="020B0609020204030204" pitchFamily="49" charset="0"/>
              </a:rPr>
              <a:t>\n\n“</a:t>
            </a:r>
            <a:r>
              <a:rPr lang="zh-CN" altLang="en-US" sz="1100" b="1" dirty="0">
                <a:effectLst/>
                <a:latin typeface="Consolas" panose="020B0609020204030204" pitchFamily="49" charset="0"/>
              </a:rPr>
              <a:t>这是一个不可错过的赚钱机会！”很多用户在社交媒体上分享了自己的经历，声称已经通过平台赚取了数千元的返现收益。然而，随着参与人数的增多，一些用户也开始质疑平台的合法性。有用户反映，尽管平台承诺返现，但提现时却遇到重重困难，有些甚至被告知需缴纳高额手续费才能提现成功。</a:t>
            </a:r>
            <a:r>
              <a:rPr lang="en-US" altLang="zh-CN" sz="1100" b="1" dirty="0">
                <a:effectLst/>
                <a:latin typeface="Consolas" panose="020B0609020204030204" pitchFamily="49" charset="0"/>
              </a:rPr>
              <a:t>\n\n</a:t>
            </a:r>
            <a:r>
              <a:rPr lang="zh-CN" altLang="en-US" sz="1100" b="1" dirty="0">
                <a:effectLst/>
                <a:latin typeface="Consolas" panose="020B0609020204030204" pitchFamily="49" charset="0"/>
              </a:rPr>
              <a:t>针对这些质疑，超值返现购的客服表示，提现困难是由于系统升级和用户量激增导致的暂时性问题，平台正在加紧处理，用户需耐心等待。然而，业内专家指出，这种高额返现模式存在巨大的资金风险，平台很可能无法持续运营，最终导致投资者血本无归。</a:t>
            </a:r>
            <a:r>
              <a:rPr lang="en-US" altLang="zh-CN" sz="1100" b="1" dirty="0">
                <a:effectLst/>
                <a:latin typeface="Consolas" panose="020B0609020204030204" pitchFamily="49" charset="0"/>
              </a:rPr>
              <a:t>\n\n</a:t>
            </a:r>
            <a:r>
              <a:rPr lang="zh-CN" altLang="en-US" sz="1100" b="1" dirty="0">
                <a:effectLst/>
                <a:latin typeface="Consolas" panose="020B0609020204030204" pitchFamily="49" charset="0"/>
              </a:rPr>
              <a:t>据了解，超值返现购的实际运营方是一家注册资本仅为</a:t>
            </a:r>
            <a:r>
              <a:rPr lang="en-US" altLang="zh-CN" sz="1100" b="1" dirty="0">
                <a:effectLst/>
                <a:latin typeface="Consolas" panose="020B0609020204030204" pitchFamily="49" charset="0"/>
              </a:rPr>
              <a:t>50</a:t>
            </a:r>
            <a:r>
              <a:rPr lang="zh-CN" altLang="en-US" sz="1100" b="1" dirty="0">
                <a:effectLst/>
                <a:latin typeface="Consolas" panose="020B0609020204030204" pitchFamily="49" charset="0"/>
              </a:rPr>
              <a:t>万元的小公司，其背后并无强大资金支持。专家提醒消费者和投资者，面对这种高息诱导的返现平台，应保持警惕，避免陷入非法集资陷阱。</a:t>
            </a:r>
            <a:r>
              <a:rPr lang="en-US" altLang="zh-CN" sz="1100" b="1" dirty="0">
                <a:effectLst/>
                <a:latin typeface="Consolas" panose="020B0609020204030204" pitchFamily="49" charset="0"/>
              </a:rPr>
              <a:t>",</a:t>
            </a:r>
          </a:p>
          <a:p>
            <a:r>
              <a:rPr lang="en-US" altLang="zh-CN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altLang="zh-CN" sz="11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risk_analysis</a:t>
            </a:r>
            <a:r>
              <a:rPr lang="en-US" altLang="zh-CN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": </a:t>
            </a:r>
            <a:r>
              <a:rPr lang="en-US" altLang="zh-CN" sz="11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1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平台通过返现等间接形式吸引商户</a:t>
            </a:r>
            <a:r>
              <a:rPr lang="en-US" altLang="zh-CN" sz="11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CN" altLang="en-US" sz="11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消费者</a:t>
            </a:r>
            <a:r>
              <a:rPr lang="en-US" altLang="zh-CN" sz="11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CN" altLang="en-US" sz="11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投资者</a:t>
            </a:r>
            <a:r>
              <a:rPr lang="en-US" altLang="zh-CN" sz="11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11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如舆情反映“</a:t>
            </a:r>
            <a:r>
              <a:rPr lang="zh-CN" altLang="en-US" sz="1100" b="1" dirty="0">
                <a:solidFill>
                  <a:srgbClr val="00B05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超值返现购通过高额返现和投资返现</a:t>
            </a:r>
            <a:r>
              <a:rPr lang="zh-CN" altLang="en-US" sz="11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计划吸引大量用户参与，但部分用户在提现过程中遇到困难，需缴纳高额手续费才能提现成功。这种模式存在巨大的资金风险，平台可能无法持续运营，最终导致投资者血本无归。”</a:t>
            </a:r>
            <a:r>
              <a:rPr lang="en-US" altLang="zh-CN" sz="11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r>
              <a:rPr lang="en-US" altLang="zh-CN" sz="11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EED8779-7641-4A8D-9248-147D7EB3A7F6}"/>
              </a:ext>
            </a:extLst>
          </p:cNvPr>
          <p:cNvSpPr txBox="1"/>
          <p:nvPr/>
        </p:nvSpPr>
        <p:spPr>
          <a:xfrm>
            <a:off x="5918347" y="1543629"/>
            <a:ext cx="5926323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{"</a:t>
            </a:r>
            <a:r>
              <a:rPr lang="en-US" altLang="zh-CN" sz="1200" b="1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id": </a:t>
            </a:r>
            <a:r>
              <a:rPr lang="en-US" altLang="zh-CN" sz="1200" b="1" dirty="0">
                <a:effectLst/>
                <a:latin typeface="Consolas" panose="020B0609020204030204" pitchFamily="49" charset="0"/>
              </a:rPr>
              <a:t>"B1",</a:t>
            </a:r>
          </a:p>
          <a:p>
            <a:r>
              <a:rPr lang="en-US" altLang="zh-C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altLang="zh-CN" sz="12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risk_type</a:t>
            </a:r>
            <a:r>
              <a:rPr lang="en-US" altLang="zh-C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": </a:t>
            </a:r>
            <a:r>
              <a:rPr lang="en-US" altLang="zh-CN" sz="12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2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高息诱导</a:t>
            </a:r>
            <a:r>
              <a:rPr lang="en-US" altLang="zh-CN" sz="12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r>
              <a:rPr lang="en-US" altLang="zh-C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"risk": </a:t>
            </a:r>
            <a:r>
              <a:rPr lang="en-US" altLang="zh-CN" sz="12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2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收益率过高（</a:t>
            </a:r>
            <a:r>
              <a:rPr lang="en-US" altLang="zh-CN" sz="12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&gt;10%</a:t>
            </a:r>
            <a:r>
              <a:rPr lang="zh-CN" altLang="en-US" sz="12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）</a:t>
            </a:r>
            <a:r>
              <a:rPr lang="en-US" altLang="zh-CN" sz="12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r>
              <a:rPr lang="en-US" altLang="zh-C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altLang="zh-CN" sz="12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risk_format</a:t>
            </a:r>
            <a:r>
              <a:rPr lang="en-US" altLang="zh-C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": </a:t>
            </a:r>
            <a:r>
              <a:rPr lang="en-US" altLang="zh-CN" sz="12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2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平台收益率较高，（舆情反映）年化收益为“”</a:t>
            </a:r>
            <a:r>
              <a:rPr lang="en-US" altLang="zh-CN" sz="12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r>
              <a:rPr lang="en-US" altLang="zh-C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altLang="zh-CN" sz="12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risk_text</a:t>
            </a:r>
            <a:r>
              <a:rPr lang="en-US" altLang="zh-C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": </a:t>
            </a:r>
            <a:r>
              <a:rPr lang="en-US" altLang="zh-CN" sz="1200" b="1" dirty="0"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200" b="1" dirty="0">
                <a:effectLst/>
                <a:latin typeface="Consolas" panose="020B0609020204030204" pitchFamily="49" charset="0"/>
              </a:rPr>
              <a:t>炫彩财宝</a:t>
            </a:r>
            <a:r>
              <a:rPr lang="en-US" altLang="zh-CN" sz="1200" b="1" dirty="0">
                <a:effectLst/>
                <a:latin typeface="Consolas" panose="020B0609020204030204" pitchFamily="49" charset="0"/>
              </a:rPr>
              <a:t>APP</a:t>
            </a:r>
            <a:r>
              <a:rPr lang="zh-CN" altLang="en-US" sz="1200" b="1" dirty="0">
                <a:effectLst/>
                <a:latin typeface="Consolas" panose="020B0609020204030204" pitchFamily="49" charset="0"/>
              </a:rPr>
              <a:t>，一款风靡市场的高收益理财软件，现已强势登陆。我们秉持“投资成就梦想，财富创造未来”的理念，为广大用户提供前所未有的投资机会。炫彩财宝</a:t>
            </a:r>
            <a:r>
              <a:rPr lang="en-US" altLang="zh-CN" sz="1200" b="1" dirty="0">
                <a:effectLst/>
                <a:latin typeface="Consolas" panose="020B0609020204030204" pitchFamily="49" charset="0"/>
              </a:rPr>
              <a:t>APP</a:t>
            </a:r>
            <a:r>
              <a:rPr lang="zh-CN" altLang="en-US" sz="1200" b="1" dirty="0">
                <a:effectLst/>
                <a:latin typeface="Consolas" panose="020B0609020204030204" pitchFamily="49" charset="0"/>
              </a:rPr>
              <a:t>不仅仅是一个理财平台，更是一个通往财富自由的大门。只要下载并注册炫彩财宝</a:t>
            </a:r>
            <a:r>
              <a:rPr lang="en-US" altLang="zh-CN" sz="1200" b="1" dirty="0">
                <a:effectLst/>
                <a:latin typeface="Consolas" panose="020B0609020204030204" pitchFamily="49" charset="0"/>
              </a:rPr>
              <a:t>APP</a:t>
            </a:r>
            <a:r>
              <a:rPr lang="zh-CN" altLang="en-US" sz="1200" b="1" dirty="0">
                <a:effectLst/>
                <a:latin typeface="Consolas" panose="020B0609020204030204" pitchFamily="49" charset="0"/>
              </a:rPr>
              <a:t>，你就可以立即享受到</a:t>
            </a:r>
            <a:r>
              <a:rPr lang="zh-CN" altLang="en-US" sz="1200" b="1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高达</a:t>
            </a:r>
            <a:r>
              <a:rPr lang="en-US" altLang="zh-CN" sz="1200" b="1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15%</a:t>
            </a:r>
            <a:r>
              <a:rPr lang="zh-CN" altLang="en-US" sz="1200" b="1" dirty="0">
                <a:effectLst/>
                <a:latin typeface="Consolas" panose="020B0609020204030204" pitchFamily="49" charset="0"/>
              </a:rPr>
              <a:t>的年化收益，让你的每一笔投资都能获得超值回报！</a:t>
            </a:r>
            <a:r>
              <a:rPr lang="en-US" altLang="zh-CN" sz="1200" b="1" dirty="0">
                <a:effectLst/>
                <a:latin typeface="Consolas" panose="020B0609020204030204" pitchFamily="49" charset="0"/>
              </a:rPr>
              <a:t>\n\n</a:t>
            </a:r>
            <a:r>
              <a:rPr lang="zh-CN" altLang="en-US" sz="1200" b="1" dirty="0">
                <a:effectLst/>
                <a:latin typeface="Consolas" panose="020B0609020204030204" pitchFamily="49" charset="0"/>
              </a:rPr>
              <a:t>炫彩财宝</a:t>
            </a:r>
            <a:r>
              <a:rPr lang="en-US" altLang="zh-CN" sz="1200" b="1" dirty="0">
                <a:effectLst/>
                <a:latin typeface="Consolas" panose="020B0609020204030204" pitchFamily="49" charset="0"/>
              </a:rPr>
              <a:t>APP</a:t>
            </a:r>
            <a:r>
              <a:rPr lang="zh-CN" altLang="en-US" sz="1200" b="1" dirty="0">
                <a:effectLst/>
                <a:latin typeface="Consolas" panose="020B0609020204030204" pitchFamily="49" charset="0"/>
              </a:rPr>
              <a:t>通过严格的风险控制机制，确保用户资金安全，所有项目均由权威机构进行风险评估和监控。平台设有多种理财产品供用户选择，无论是短期高收益理财，还是长期稳健增值计划，都能满足你的不同需求。此外，炫彩财宝</a:t>
            </a:r>
            <a:r>
              <a:rPr lang="en-US" altLang="zh-CN" sz="1200" b="1" dirty="0">
                <a:effectLst/>
                <a:latin typeface="Consolas" panose="020B0609020204030204" pitchFamily="49" charset="0"/>
              </a:rPr>
              <a:t>APP</a:t>
            </a:r>
            <a:r>
              <a:rPr lang="zh-CN" altLang="en-US" sz="1200" b="1" dirty="0">
                <a:effectLst/>
                <a:latin typeface="Consolas" panose="020B0609020204030204" pitchFamily="49" charset="0"/>
              </a:rPr>
              <a:t>还提供一对一的专业理财顾问服务，帮助用户量身定制最佳的投资方案，让你的财富稳步增长。</a:t>
            </a:r>
            <a:r>
              <a:rPr lang="en-US" altLang="zh-CN" sz="1200" b="1" dirty="0">
                <a:effectLst/>
                <a:latin typeface="Consolas" panose="020B0609020204030204" pitchFamily="49" charset="0"/>
              </a:rPr>
              <a:t>\n\n</a:t>
            </a:r>
            <a:r>
              <a:rPr lang="zh-CN" altLang="en-US" sz="1200" b="1" dirty="0">
                <a:effectLst/>
                <a:latin typeface="Consolas" panose="020B0609020204030204" pitchFamily="49" charset="0"/>
              </a:rPr>
              <a:t>值得一提的是，炫彩财宝</a:t>
            </a:r>
            <a:r>
              <a:rPr lang="en-US" altLang="zh-CN" sz="1200" b="1" dirty="0">
                <a:effectLst/>
                <a:latin typeface="Consolas" panose="020B0609020204030204" pitchFamily="49" charset="0"/>
              </a:rPr>
              <a:t>APP</a:t>
            </a:r>
            <a:r>
              <a:rPr lang="zh-CN" altLang="en-US" sz="1200" b="1" dirty="0">
                <a:effectLst/>
                <a:latin typeface="Consolas" panose="020B0609020204030204" pitchFamily="49" charset="0"/>
              </a:rPr>
              <a:t>特别推出新用户专享福利</a:t>
            </a:r>
            <a:r>
              <a:rPr lang="en-US" altLang="zh-CN" sz="1200" b="1" dirty="0">
                <a:effectLst/>
                <a:latin typeface="Consolas" panose="020B0609020204030204" pitchFamily="49" charset="0"/>
              </a:rPr>
              <a:t>——</a:t>
            </a:r>
            <a:r>
              <a:rPr lang="zh-CN" altLang="en-US" sz="1200" b="1" dirty="0">
                <a:effectLst/>
                <a:latin typeface="Consolas" panose="020B0609020204030204" pitchFamily="49" charset="0"/>
              </a:rPr>
              <a:t>注册即送</a:t>
            </a:r>
            <a:r>
              <a:rPr lang="en-US" altLang="zh-CN" sz="1200" b="1" dirty="0">
                <a:effectLst/>
                <a:latin typeface="Consolas" panose="020B0609020204030204" pitchFamily="49" charset="0"/>
              </a:rPr>
              <a:t>500</a:t>
            </a:r>
            <a:r>
              <a:rPr lang="zh-CN" altLang="en-US" sz="1200" b="1" dirty="0">
                <a:effectLst/>
                <a:latin typeface="Consolas" panose="020B0609020204030204" pitchFamily="49" charset="0"/>
              </a:rPr>
              <a:t>元体验金，投资即可享受</a:t>
            </a:r>
            <a:r>
              <a:rPr lang="zh-CN" altLang="en-US" sz="1200" b="1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高达</a:t>
            </a:r>
            <a:r>
              <a:rPr lang="en-US" altLang="zh-CN" sz="1200" b="1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20%</a:t>
            </a:r>
            <a:r>
              <a:rPr lang="zh-CN" altLang="en-US" sz="1200" b="1" dirty="0">
                <a:effectLst/>
                <a:latin typeface="Consolas" panose="020B0609020204030204" pitchFamily="49" charset="0"/>
              </a:rPr>
              <a:t>的首投奖励，让你零成本开启财富之旅！同时，炫彩财宝</a:t>
            </a:r>
            <a:r>
              <a:rPr lang="en-US" altLang="zh-CN" sz="1200" b="1" dirty="0">
                <a:effectLst/>
                <a:latin typeface="Consolas" panose="020B0609020204030204" pitchFamily="49" charset="0"/>
              </a:rPr>
              <a:t>APP</a:t>
            </a:r>
            <a:r>
              <a:rPr lang="zh-CN" altLang="en-US" sz="1200" b="1" dirty="0">
                <a:effectLst/>
                <a:latin typeface="Consolas" panose="020B0609020204030204" pitchFamily="49" charset="0"/>
              </a:rPr>
              <a:t>还设有邀请好友奖励机制，邀请好友注册并投资，你将获得高额返利，收益无上限，让你和你的朋友一起实现财富梦想。</a:t>
            </a:r>
            <a:r>
              <a:rPr lang="en-US" altLang="zh-CN" sz="1200" b="1" dirty="0">
                <a:effectLst/>
                <a:latin typeface="Consolas" panose="020B0609020204030204" pitchFamily="49" charset="0"/>
              </a:rPr>
              <a:t>\n\n</a:t>
            </a:r>
            <a:r>
              <a:rPr lang="zh-CN" altLang="en-US" sz="1200" b="1" dirty="0">
                <a:effectLst/>
                <a:latin typeface="Consolas" panose="020B0609020204030204" pitchFamily="49" charset="0"/>
              </a:rPr>
              <a:t>炫彩财宝</a:t>
            </a:r>
            <a:r>
              <a:rPr lang="en-US" altLang="zh-CN" sz="1200" b="1" dirty="0">
                <a:effectLst/>
                <a:latin typeface="Consolas" panose="020B0609020204030204" pitchFamily="49" charset="0"/>
              </a:rPr>
              <a:t>APP</a:t>
            </a:r>
            <a:r>
              <a:rPr lang="zh-CN" altLang="en-US" sz="1200" b="1" dirty="0">
                <a:effectLst/>
                <a:latin typeface="Consolas" panose="020B0609020204030204" pitchFamily="49" charset="0"/>
              </a:rPr>
              <a:t>不仅在收益率上独占鳌头，用户体验也是首屈一指。简洁的界面设计、流畅的操作体验、贴心的客服服务，让每一位用户都能轻松愉快地进行投资理财。平台还提供丰富的金融资讯、市场分析、理财课堂等内容，帮助用户全面提升金融素养，做出更明智的投资决策。</a:t>
            </a:r>
            <a:r>
              <a:rPr lang="en-US" altLang="zh-CN" sz="1200" b="1" dirty="0">
                <a:effectLst/>
                <a:latin typeface="Consolas" panose="020B0609020204030204" pitchFamily="49" charset="0"/>
              </a:rPr>
              <a:t>\n\n</a:t>
            </a:r>
            <a:r>
              <a:rPr lang="zh-CN" altLang="en-US" sz="1200" b="1" dirty="0">
                <a:effectLst/>
                <a:latin typeface="Consolas" panose="020B0609020204030204" pitchFamily="49" charset="0"/>
              </a:rPr>
              <a:t>总之，炫彩财宝</a:t>
            </a:r>
            <a:r>
              <a:rPr lang="en-US" altLang="zh-CN" sz="1200" b="1" dirty="0">
                <a:effectLst/>
                <a:latin typeface="Consolas" panose="020B0609020204030204" pitchFamily="49" charset="0"/>
              </a:rPr>
              <a:t>APP</a:t>
            </a:r>
            <a:r>
              <a:rPr lang="zh-CN" altLang="en-US" sz="1200" b="1" dirty="0">
                <a:effectLst/>
                <a:latin typeface="Consolas" panose="020B0609020204030204" pitchFamily="49" charset="0"/>
              </a:rPr>
              <a:t>是一款集高收益、安全性、便捷性于一体的理财平台，绝对是你投资理财的最佳选择。立即下载炫彩财宝</a:t>
            </a:r>
            <a:r>
              <a:rPr lang="en-US" altLang="zh-CN" sz="1200" b="1" dirty="0">
                <a:effectLst/>
                <a:latin typeface="Consolas" panose="020B0609020204030204" pitchFamily="49" charset="0"/>
              </a:rPr>
              <a:t>APP</a:t>
            </a:r>
            <a:r>
              <a:rPr lang="zh-CN" altLang="en-US" sz="1200" b="1" dirty="0">
                <a:effectLst/>
                <a:latin typeface="Consolas" panose="020B0609020204030204" pitchFamily="49" charset="0"/>
              </a:rPr>
              <a:t>，开启你的财富增值之旅吧！</a:t>
            </a:r>
            <a:r>
              <a:rPr lang="en-US" altLang="zh-CN" sz="1200" b="1" dirty="0"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altLang="zh-CN" sz="12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risk_analysis</a:t>
            </a:r>
            <a:r>
              <a:rPr lang="en-US" altLang="zh-C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": </a:t>
            </a:r>
            <a:r>
              <a:rPr lang="en-US" altLang="zh-CN" sz="12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2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平台收益率较高，（舆情反映）</a:t>
            </a:r>
            <a:r>
              <a:rPr lang="zh-CN" altLang="en-US" sz="1200" b="1" dirty="0">
                <a:solidFill>
                  <a:srgbClr val="00B05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年化收益为</a:t>
            </a:r>
            <a:r>
              <a:rPr lang="en-US" altLang="zh-CN" sz="1200" b="1" dirty="0">
                <a:solidFill>
                  <a:srgbClr val="00B05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15%-20%</a:t>
            </a:r>
            <a:r>
              <a:rPr lang="zh-CN" altLang="en-US" sz="12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。高于市场平均水平，存在极大的金融风险，用户可能会因平台运营不稳定或非法操作而遭受资金损失。</a:t>
            </a:r>
            <a:r>
              <a:rPr lang="en-US" altLang="zh-CN" sz="12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r>
              <a:rPr lang="en-US" altLang="zh-CN" sz="12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55974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2065</Words>
  <Application>Microsoft Macintosh PowerPoint</Application>
  <PresentationFormat>宽屏</PresentationFormat>
  <Paragraphs>68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等线</vt:lpstr>
      <vt:lpstr>等线 Light</vt:lpstr>
      <vt:lpstr>仿宋</vt:lpstr>
      <vt:lpstr>华文楷体</vt:lpstr>
      <vt:lpstr>KaiTi</vt:lpstr>
      <vt:lpstr>Arial</vt:lpstr>
      <vt:lpstr>Century Gothic</vt:lpstr>
      <vt:lpstr>Comic Sans MS</vt:lpstr>
      <vt:lpstr>Consolas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 SHEN</dc:creator>
  <cp:lastModifiedBy>shenhao</cp:lastModifiedBy>
  <cp:revision>6</cp:revision>
  <dcterms:created xsi:type="dcterms:W3CDTF">2024-08-01T16:20:30Z</dcterms:created>
  <dcterms:modified xsi:type="dcterms:W3CDTF">2024-08-09T02:36:43Z</dcterms:modified>
</cp:coreProperties>
</file>