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C84C033A-C372-44B0-9D33-CC8260641A33}" type="datetimeFigureOut">
              <a:rPr lang="en-IL" smtClean="0"/>
              <a:t>23/04/2021</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34AACBAC-4338-46CC-9374-BA55ACFC4D82}" type="slidenum">
              <a:rPr lang="en-IL" smtClean="0"/>
              <a:t>‹#›</a:t>
            </a:fld>
            <a:endParaRPr lang="en-IL"/>
          </a:p>
        </p:txBody>
      </p:sp>
    </p:spTree>
    <p:extLst>
      <p:ext uri="{BB962C8B-B14F-4D97-AF65-F5344CB8AC3E}">
        <p14:creationId xmlns:p14="http://schemas.microsoft.com/office/powerpoint/2010/main" val="241387461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he-IL"/>
              <a:t>לחץ כדי לערוך סגנון כותרת של תבנית בסיס</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96D4E45-F6FE-49A5-8A54-B270E038FFAD}"/>
              </a:ext>
            </a:extLst>
          </p:cNvPr>
          <p:cNvSpPr>
            <a:spLocks noGrp="1"/>
          </p:cNvSpPr>
          <p:nvPr>
            <p:ph type="ctrTitle"/>
          </p:nvPr>
        </p:nvSpPr>
        <p:spPr>
          <a:xfrm>
            <a:off x="1524000" y="212652"/>
            <a:ext cx="9144000" cy="1238643"/>
          </a:xfrm>
        </p:spPr>
        <p:txBody>
          <a:bodyPr>
            <a:normAutofit/>
          </a:bodyPr>
          <a:lstStyle/>
          <a:p>
            <a:pPr algn="ctr"/>
            <a:r>
              <a:rPr lang="he-IL" u="sng" dirty="0"/>
              <a:t>פרויקט גמר</a:t>
            </a:r>
            <a:endParaRPr lang="en-IL" u="sng" dirty="0"/>
          </a:p>
        </p:txBody>
      </p:sp>
      <p:sp>
        <p:nvSpPr>
          <p:cNvPr id="5" name="כותרת משנה 2">
            <a:extLst>
              <a:ext uri="{FF2B5EF4-FFF2-40B4-BE49-F238E27FC236}">
                <a16:creationId xmlns:a16="http://schemas.microsoft.com/office/drawing/2014/main" id="{38ED76E1-2186-4B9E-85D5-74D2B52A4D63}"/>
              </a:ext>
            </a:extLst>
          </p:cNvPr>
          <p:cNvSpPr>
            <a:spLocks noGrp="1"/>
          </p:cNvSpPr>
          <p:nvPr>
            <p:ph type="subTitle" idx="1"/>
          </p:nvPr>
        </p:nvSpPr>
        <p:spPr>
          <a:xfrm>
            <a:off x="1524000" y="4541605"/>
            <a:ext cx="9144000" cy="1655762"/>
          </a:xfrm>
        </p:spPr>
        <p:txBody>
          <a:bodyPr/>
          <a:lstStyle/>
          <a:p>
            <a:pPr algn="ctr"/>
            <a:r>
              <a:rPr lang="he-IL" dirty="0"/>
              <a:t>מגיש : שנהב מור</a:t>
            </a:r>
            <a:endParaRPr lang="en-IL" dirty="0"/>
          </a:p>
        </p:txBody>
      </p:sp>
      <p:sp>
        <p:nvSpPr>
          <p:cNvPr id="6" name="כותרת 1">
            <a:extLst>
              <a:ext uri="{FF2B5EF4-FFF2-40B4-BE49-F238E27FC236}">
                <a16:creationId xmlns:a16="http://schemas.microsoft.com/office/drawing/2014/main" id="{B8E255F9-ABB2-4434-BFF7-659B04CA37A4}"/>
              </a:ext>
            </a:extLst>
          </p:cNvPr>
          <p:cNvSpPr txBox="1">
            <a:spLocks/>
          </p:cNvSpPr>
          <p:nvPr/>
        </p:nvSpPr>
        <p:spPr>
          <a:xfrm>
            <a:off x="1524000" y="2423398"/>
            <a:ext cx="9144000" cy="123864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dirty="0"/>
              <a:t>Static Analysis Platform</a:t>
            </a:r>
            <a:endParaRPr lang="en-IL" dirty="0"/>
          </a:p>
        </p:txBody>
      </p:sp>
    </p:spTree>
    <p:extLst>
      <p:ext uri="{BB962C8B-B14F-4D97-AF65-F5344CB8AC3E}">
        <p14:creationId xmlns:p14="http://schemas.microsoft.com/office/powerpoint/2010/main" val="344692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A6DFFC-20B9-4305-9FBB-A7B7B68D29A9}"/>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המשך - פלטפורמה</a:t>
            </a:r>
            <a:endParaRPr lang="en-IL" dirty="0"/>
          </a:p>
        </p:txBody>
      </p:sp>
      <p:sp>
        <p:nvSpPr>
          <p:cNvPr id="3" name="תיבת טקסט 2">
            <a:extLst>
              <a:ext uri="{FF2B5EF4-FFF2-40B4-BE49-F238E27FC236}">
                <a16:creationId xmlns:a16="http://schemas.microsoft.com/office/drawing/2014/main" id="{5AB950CF-7830-4228-A598-D55910F8AC0A}"/>
              </a:ext>
            </a:extLst>
          </p:cNvPr>
          <p:cNvSpPr txBox="1"/>
          <p:nvPr/>
        </p:nvSpPr>
        <p:spPr>
          <a:xfrm>
            <a:off x="1493240" y="1526796"/>
            <a:ext cx="9555061" cy="2308324"/>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t>שליחת המידע ל</a:t>
            </a:r>
            <a:r>
              <a:rPr lang="en-US" sz="2400" dirty="0"/>
              <a:t>REST</a:t>
            </a:r>
            <a:r>
              <a:rPr lang="he-IL" sz="2400" dirty="0"/>
              <a:t>.</a:t>
            </a:r>
          </a:p>
          <a:p>
            <a:pPr marL="342900" indent="-342900" algn="r" rtl="1">
              <a:buFont typeface="Arial" panose="020B0604020202020204" pitchFamily="34" charset="0"/>
              <a:buChar char="•"/>
            </a:pPr>
            <a:r>
              <a:rPr lang="he-IL" sz="2400" dirty="0"/>
              <a:t>הפעלת הכלים בתזמון נכון.</a:t>
            </a:r>
          </a:p>
          <a:p>
            <a:pPr marL="342900" indent="-342900" algn="r" rtl="1">
              <a:buFont typeface="Arial" panose="020B0604020202020204" pitchFamily="34" charset="0"/>
              <a:buChar char="•"/>
            </a:pPr>
            <a:r>
              <a:rPr lang="he-IL" sz="2400" dirty="0"/>
              <a:t>סידור קובץ </a:t>
            </a:r>
            <a:r>
              <a:rPr lang="en-US" sz="2400" dirty="0"/>
              <a:t>LOG</a:t>
            </a:r>
            <a:r>
              <a:rPr lang="he-IL" sz="2400" dirty="0"/>
              <a:t> לגבי תוצאות הכלים.</a:t>
            </a:r>
          </a:p>
          <a:p>
            <a:pPr marL="342900" indent="-342900" algn="r" rtl="1">
              <a:buFont typeface="Arial" panose="020B0604020202020204" pitchFamily="34" charset="0"/>
              <a:buChar char="•"/>
            </a:pPr>
            <a:r>
              <a:rPr lang="en-US" sz="2400" dirty="0"/>
              <a:t>Tool Handle</a:t>
            </a:r>
            <a:r>
              <a:rPr lang="he-IL" sz="2400" dirty="0"/>
              <a:t> – וידוא שכל הכלים לא נתקעים ולא עוברים את הזמן המוקצה להם. </a:t>
            </a:r>
          </a:p>
          <a:p>
            <a:pPr marL="342900" indent="-342900" algn="r" rtl="1">
              <a:buFont typeface="Arial" panose="020B0604020202020204" pitchFamily="34" charset="0"/>
              <a:buChar char="•"/>
            </a:pPr>
            <a:r>
              <a:rPr lang="he-IL" sz="2400" dirty="0"/>
              <a:t>שליחת התוצאה.</a:t>
            </a:r>
          </a:p>
        </p:txBody>
      </p:sp>
    </p:spTree>
    <p:extLst>
      <p:ext uri="{BB962C8B-B14F-4D97-AF65-F5344CB8AC3E}">
        <p14:creationId xmlns:p14="http://schemas.microsoft.com/office/powerpoint/2010/main" val="322339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780BD4E-9FD1-4838-814E-4FA6E29CC19F}"/>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dirty="0"/>
              <a:t>GUI</a:t>
            </a:r>
            <a:r>
              <a:rPr lang="he-IL" dirty="0"/>
              <a:t> – ממשק המשתמש הראשי</a:t>
            </a:r>
            <a:endParaRPr lang="en-IL" dirty="0"/>
          </a:p>
        </p:txBody>
      </p:sp>
      <p:sp>
        <p:nvSpPr>
          <p:cNvPr id="5" name="תיבת טקסט 4">
            <a:extLst>
              <a:ext uri="{FF2B5EF4-FFF2-40B4-BE49-F238E27FC236}">
                <a16:creationId xmlns:a16="http://schemas.microsoft.com/office/drawing/2014/main" id="{80BD9133-DAE0-4FFA-B960-3928A7264521}"/>
              </a:ext>
            </a:extLst>
          </p:cNvPr>
          <p:cNvSpPr txBox="1"/>
          <p:nvPr/>
        </p:nvSpPr>
        <p:spPr>
          <a:xfrm>
            <a:off x="1493240" y="1526796"/>
            <a:ext cx="9555061" cy="3231654"/>
          </a:xfrm>
          <a:prstGeom prst="rect">
            <a:avLst/>
          </a:prstGeom>
          <a:noFill/>
        </p:spPr>
        <p:txBody>
          <a:bodyPr wrap="square" rtlCol="0">
            <a:spAutoFit/>
          </a:bodyPr>
          <a:lstStyle/>
          <a:p>
            <a:pPr algn="r" rtl="1"/>
            <a:r>
              <a:rPr lang="he-IL" sz="3600" dirty="0"/>
              <a:t>אחראי על :</a:t>
            </a:r>
          </a:p>
          <a:p>
            <a:pPr marL="342900" indent="-342900" algn="r" rtl="1">
              <a:buFont typeface="Arial" panose="020B0604020202020204" pitchFamily="34" charset="0"/>
              <a:buChar char="•"/>
            </a:pPr>
            <a:r>
              <a:rPr lang="he-IL" sz="2400" dirty="0"/>
              <a:t>יצירת פרוטוקול השליחה עם הנתונים שהלקוח הכניס לממשק המשתמש ושליחתם לפלטפורמה.</a:t>
            </a:r>
          </a:p>
          <a:p>
            <a:pPr marL="342900" indent="-342900" algn="r" rtl="1">
              <a:buFont typeface="Arial" panose="020B0604020202020204" pitchFamily="34" charset="0"/>
              <a:buChar char="•"/>
            </a:pPr>
            <a:r>
              <a:rPr lang="he-IL" sz="2400" dirty="0"/>
              <a:t>הבאת הכלים ממסד הנתונים.</a:t>
            </a:r>
          </a:p>
          <a:p>
            <a:pPr marL="342900" indent="-342900" algn="r" rtl="1">
              <a:buFont typeface="Arial" panose="020B0604020202020204" pitchFamily="34" charset="0"/>
              <a:buChar char="•"/>
            </a:pPr>
            <a:r>
              <a:rPr lang="he-IL" sz="2400" dirty="0"/>
              <a:t>חיבור באמצעות </a:t>
            </a:r>
            <a:r>
              <a:rPr lang="en-US" sz="2400" dirty="0"/>
              <a:t>SOCKET</a:t>
            </a:r>
            <a:r>
              <a:rPr lang="he-IL" sz="2400" dirty="0"/>
              <a:t> עם הפלטפורמה.</a:t>
            </a:r>
          </a:p>
          <a:p>
            <a:pPr marL="342900" indent="-342900" algn="r" rtl="1">
              <a:buFont typeface="Arial" panose="020B0604020202020204" pitchFamily="34" charset="0"/>
              <a:buChar char="•"/>
            </a:pPr>
            <a:r>
              <a:rPr lang="he-IL" sz="2400" dirty="0"/>
              <a:t>סידור הכלים – ישנם כלים שדורשים כלים אחרים ולכן יש סדר הכרחי לכלים (יש כלים שלא עובדים בלי תוצאה של כלי אחר).</a:t>
            </a:r>
          </a:p>
          <a:p>
            <a:pPr marL="342900" indent="-342900" algn="r" rtl="1">
              <a:buFont typeface="Arial" panose="020B0604020202020204" pitchFamily="34" charset="0"/>
              <a:buChar char="•"/>
            </a:pPr>
            <a:r>
              <a:rPr lang="he-IL" sz="2400" dirty="0"/>
              <a:t>אחראי על החזר התשובה מהפלטפורמה.</a:t>
            </a:r>
          </a:p>
        </p:txBody>
      </p:sp>
    </p:spTree>
    <p:extLst>
      <p:ext uri="{BB962C8B-B14F-4D97-AF65-F5344CB8AC3E}">
        <p14:creationId xmlns:p14="http://schemas.microsoft.com/office/powerpoint/2010/main" val="249372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46407DA8-B836-4BE5-923E-AC0846A49A7D}"/>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dirty="0"/>
              <a:t>Rest api</a:t>
            </a:r>
            <a:r>
              <a:rPr lang="he-IL" dirty="0"/>
              <a:t> – חלק מהפלטפורמה</a:t>
            </a:r>
            <a:endParaRPr lang="en-IL" dirty="0"/>
          </a:p>
        </p:txBody>
      </p:sp>
      <p:sp>
        <p:nvSpPr>
          <p:cNvPr id="5" name="תיבת טקסט 4">
            <a:extLst>
              <a:ext uri="{FF2B5EF4-FFF2-40B4-BE49-F238E27FC236}">
                <a16:creationId xmlns:a16="http://schemas.microsoft.com/office/drawing/2014/main" id="{E42E409D-514A-4F5B-A238-0B98AEC343E9}"/>
              </a:ext>
            </a:extLst>
          </p:cNvPr>
          <p:cNvSpPr txBox="1"/>
          <p:nvPr/>
        </p:nvSpPr>
        <p:spPr>
          <a:xfrm>
            <a:off x="1493240" y="1526796"/>
            <a:ext cx="9555061" cy="4524315"/>
          </a:xfrm>
          <a:prstGeom prst="rect">
            <a:avLst/>
          </a:prstGeom>
          <a:noFill/>
        </p:spPr>
        <p:txBody>
          <a:bodyPr wrap="square" rtlCol="0">
            <a:spAutoFit/>
          </a:bodyPr>
          <a:lstStyle/>
          <a:p>
            <a:pPr algn="r" rtl="1"/>
            <a:r>
              <a:rPr lang="he-IL" sz="3600" dirty="0"/>
              <a:t>אחראי על :</a:t>
            </a:r>
          </a:p>
          <a:p>
            <a:pPr marL="342900" indent="-342900" algn="r" rtl="1">
              <a:buFont typeface="Arial" panose="020B0604020202020204" pitchFamily="34" charset="0"/>
              <a:buChar char="•"/>
            </a:pPr>
            <a:r>
              <a:rPr lang="he-IL" sz="2400" dirty="0"/>
              <a:t>קבלת כל המידע (</a:t>
            </a:r>
            <a:r>
              <a:rPr lang="en-US" sz="2400" dirty="0"/>
              <a:t>JSON</a:t>
            </a:r>
            <a:r>
              <a:rPr lang="he-IL" sz="2400" dirty="0"/>
              <a:t>) שהפלטפורמה אגרה.</a:t>
            </a:r>
          </a:p>
          <a:p>
            <a:pPr marL="342900" indent="-342900" algn="r" rtl="1">
              <a:buFont typeface="Arial" panose="020B0604020202020204" pitchFamily="34" charset="0"/>
              <a:buChar char="•"/>
            </a:pPr>
            <a:r>
              <a:rPr lang="he-IL" sz="2400" dirty="0"/>
              <a:t>אחראי לטפל ב</a:t>
            </a:r>
            <a:r>
              <a:rPr lang="en-US" sz="2400" dirty="0"/>
              <a:t>Requests</a:t>
            </a:r>
            <a:r>
              <a:rPr lang="he-IL" sz="2400" dirty="0"/>
              <a:t> (</a:t>
            </a:r>
            <a:r>
              <a:rPr lang="en-US" sz="2400" dirty="0"/>
              <a:t>HTTP</a:t>
            </a:r>
            <a:r>
              <a:rPr lang="he-IL" sz="2400" dirty="0"/>
              <a:t>) של כלים ולענות ב</a:t>
            </a:r>
            <a:r>
              <a:rPr lang="en-US" sz="2400" dirty="0"/>
              <a:t>Responses</a:t>
            </a:r>
            <a:r>
              <a:rPr lang="he-IL" sz="2400" dirty="0"/>
              <a:t> כמו שצריך.</a:t>
            </a:r>
          </a:p>
          <a:p>
            <a:pPr marL="342900" indent="-342900" algn="r" rtl="1">
              <a:buFont typeface="Arial" panose="020B0604020202020204" pitchFamily="34" charset="0"/>
              <a:buChar char="•"/>
            </a:pPr>
            <a:r>
              <a:rPr lang="he-IL" sz="2400" dirty="0"/>
              <a:t>אחראי לקבל תוצאות של כלים ולשמור אותם למקרה שכלי אחר ירצה תוצאה מסוימת.</a:t>
            </a:r>
          </a:p>
          <a:p>
            <a:pPr marL="342900" indent="-342900" algn="r" rtl="1">
              <a:buFont typeface="Arial" panose="020B0604020202020204" pitchFamily="34" charset="0"/>
              <a:buChar char="•"/>
            </a:pPr>
            <a:r>
              <a:rPr lang="he-IL" sz="2400" dirty="0"/>
              <a:t>דואג לשלוח לפלטפורמה קבצי לוג של הכלים בכדי שהפלטפורמה תוכל להכין קובץ לוג סופי.</a:t>
            </a:r>
          </a:p>
          <a:p>
            <a:pPr marL="342900" indent="-342900" algn="r" rtl="1">
              <a:buFont typeface="Arial" panose="020B0604020202020204" pitchFamily="34" charset="0"/>
              <a:buChar char="•"/>
            </a:pPr>
            <a:r>
              <a:rPr lang="he-IL" sz="2400" dirty="0"/>
              <a:t>אחראי על העברת בדיקת תבניות למודול בפלטפורמה והחזרת תוצאה מתאימה לכלי. </a:t>
            </a:r>
          </a:p>
          <a:p>
            <a:pPr marL="342900" indent="-342900" algn="r" rtl="1">
              <a:buFont typeface="Arial" panose="020B0604020202020204" pitchFamily="34" charset="0"/>
              <a:buChar char="•"/>
            </a:pPr>
            <a:endParaRPr lang="he-IL" sz="2400" dirty="0"/>
          </a:p>
          <a:p>
            <a:pPr algn="r" rtl="1"/>
            <a:endParaRPr lang="he-IL" sz="3600" dirty="0"/>
          </a:p>
        </p:txBody>
      </p:sp>
    </p:spTree>
    <p:extLst>
      <p:ext uri="{BB962C8B-B14F-4D97-AF65-F5344CB8AC3E}">
        <p14:creationId xmlns:p14="http://schemas.microsoft.com/office/powerpoint/2010/main" val="90940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C990A99A-1DD6-4D79-992B-C881E0E9D907}"/>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כלים </a:t>
            </a:r>
            <a:endParaRPr lang="en-IL" dirty="0"/>
          </a:p>
        </p:txBody>
      </p:sp>
      <p:sp>
        <p:nvSpPr>
          <p:cNvPr id="5" name="תיבת טקסט 4">
            <a:extLst>
              <a:ext uri="{FF2B5EF4-FFF2-40B4-BE49-F238E27FC236}">
                <a16:creationId xmlns:a16="http://schemas.microsoft.com/office/drawing/2014/main" id="{CB87062D-1A70-4957-BC0E-42BFED3D552A}"/>
              </a:ext>
            </a:extLst>
          </p:cNvPr>
          <p:cNvSpPr txBox="1"/>
          <p:nvPr/>
        </p:nvSpPr>
        <p:spPr>
          <a:xfrm>
            <a:off x="1493240" y="1526796"/>
            <a:ext cx="9555061" cy="3416320"/>
          </a:xfrm>
          <a:prstGeom prst="rect">
            <a:avLst/>
          </a:prstGeom>
          <a:noFill/>
        </p:spPr>
        <p:txBody>
          <a:bodyPr wrap="square" rtlCol="0">
            <a:spAutoFit/>
          </a:bodyPr>
          <a:lstStyle/>
          <a:p>
            <a:pPr algn="r" rtl="1"/>
            <a:r>
              <a:rPr lang="he-IL" sz="3600" dirty="0"/>
              <a:t>אחראיים על :</a:t>
            </a:r>
          </a:p>
          <a:p>
            <a:pPr marL="342900" indent="-342900" algn="r" rtl="1">
              <a:buFont typeface="Arial" panose="020B0604020202020204" pitchFamily="34" charset="0"/>
              <a:buChar char="•"/>
            </a:pPr>
            <a:r>
              <a:rPr lang="he-IL" sz="2400" dirty="0"/>
              <a:t>כל אחד מהכלים דואג לנושא אחר כלומר כל אחד מבצע דבר אחר. לדוגמא : ניהול זיכרון.</a:t>
            </a:r>
          </a:p>
          <a:p>
            <a:pPr marL="342900" indent="-342900" algn="r" rtl="1">
              <a:buFont typeface="Arial" panose="020B0604020202020204" pitchFamily="34" charset="0"/>
              <a:buChar char="•"/>
            </a:pPr>
            <a:r>
              <a:rPr lang="he-IL" sz="2400" dirty="0"/>
              <a:t>אחראיים על שליחת לוג בחזרה אל ה</a:t>
            </a:r>
            <a:r>
              <a:rPr lang="en-US" sz="2400" dirty="0"/>
              <a:t>REST</a:t>
            </a:r>
            <a:r>
              <a:rPr lang="he-IL" sz="2400" dirty="0"/>
              <a:t>.</a:t>
            </a:r>
          </a:p>
          <a:p>
            <a:pPr marL="342900" indent="-342900" algn="r" rtl="1">
              <a:buFont typeface="Arial" panose="020B0604020202020204" pitchFamily="34" charset="0"/>
              <a:buChar char="•"/>
            </a:pPr>
            <a:r>
              <a:rPr lang="he-IL" sz="2400" dirty="0"/>
              <a:t>עלולים להחזיר קבצי תוצאה אל ה</a:t>
            </a:r>
            <a:r>
              <a:rPr lang="en-US" sz="2400" dirty="0"/>
              <a:t>REST</a:t>
            </a:r>
            <a:r>
              <a:rPr lang="he-IL" sz="2400" dirty="0"/>
              <a:t>.</a:t>
            </a:r>
          </a:p>
          <a:p>
            <a:pPr marL="342900" indent="-342900" algn="r" rtl="1">
              <a:buFont typeface="Arial" panose="020B0604020202020204" pitchFamily="34" charset="0"/>
              <a:buChar char="•"/>
            </a:pPr>
            <a:r>
              <a:rPr lang="he-IL" sz="2400" dirty="0"/>
              <a:t>יכולים לבקש תוצאות של כלים אחרים.</a:t>
            </a:r>
          </a:p>
          <a:p>
            <a:pPr marL="342900" indent="-342900" algn="r" rtl="1">
              <a:buFont typeface="Arial" panose="020B0604020202020204" pitchFamily="34" charset="0"/>
              <a:buChar char="•"/>
            </a:pPr>
            <a:endParaRPr lang="he-IL" sz="2400" dirty="0"/>
          </a:p>
          <a:p>
            <a:pPr algn="r" rtl="1"/>
            <a:endParaRPr lang="he-IL" sz="3600" dirty="0"/>
          </a:p>
        </p:txBody>
      </p:sp>
    </p:spTree>
    <p:extLst>
      <p:ext uri="{BB962C8B-B14F-4D97-AF65-F5344CB8AC3E}">
        <p14:creationId xmlns:p14="http://schemas.microsoft.com/office/powerpoint/2010/main" val="92892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B79B4DE-B6E1-4C76-89A6-5CFF5E81DC94}"/>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מסד נתונים </a:t>
            </a:r>
            <a:endParaRPr lang="en-IL" dirty="0"/>
          </a:p>
        </p:txBody>
      </p:sp>
      <p:sp>
        <p:nvSpPr>
          <p:cNvPr id="5" name="תיבת טקסט 4">
            <a:extLst>
              <a:ext uri="{FF2B5EF4-FFF2-40B4-BE49-F238E27FC236}">
                <a16:creationId xmlns:a16="http://schemas.microsoft.com/office/drawing/2014/main" id="{8C0674A8-9EA5-4ABE-BBBC-EBB57139F843}"/>
              </a:ext>
            </a:extLst>
          </p:cNvPr>
          <p:cNvSpPr txBox="1"/>
          <p:nvPr/>
        </p:nvSpPr>
        <p:spPr>
          <a:xfrm>
            <a:off x="1493240" y="1526796"/>
            <a:ext cx="9555061" cy="1938992"/>
          </a:xfrm>
          <a:prstGeom prst="rect">
            <a:avLst/>
          </a:prstGeom>
          <a:noFill/>
        </p:spPr>
        <p:txBody>
          <a:bodyPr wrap="square" rtlCol="0">
            <a:spAutoFit/>
          </a:bodyPr>
          <a:lstStyle/>
          <a:p>
            <a:pPr algn="r" rtl="1"/>
            <a:r>
              <a:rPr lang="he-IL" sz="3600" dirty="0"/>
              <a:t>אחראי על :</a:t>
            </a:r>
          </a:p>
          <a:p>
            <a:pPr marL="342900" indent="-342900" algn="r" rtl="1">
              <a:buFont typeface="Arial" panose="020B0604020202020204" pitchFamily="34" charset="0"/>
              <a:buChar char="•"/>
            </a:pPr>
            <a:r>
              <a:rPr lang="he-IL" sz="2400" dirty="0"/>
              <a:t>אגירת כל הכלים בפרויקט.</a:t>
            </a:r>
          </a:p>
          <a:p>
            <a:pPr marL="342900" indent="-342900" algn="r" rtl="1">
              <a:buFont typeface="Arial" panose="020B0604020202020204" pitchFamily="34" charset="0"/>
              <a:buChar char="•"/>
            </a:pPr>
            <a:r>
              <a:rPr lang="he-IL" sz="2400" dirty="0"/>
              <a:t>טיפול בבקשות של קבלת או עדכון נתונים.</a:t>
            </a:r>
          </a:p>
          <a:p>
            <a:pPr algn="r" rtl="1"/>
            <a:endParaRPr lang="he-IL" sz="3600" dirty="0"/>
          </a:p>
        </p:txBody>
      </p:sp>
    </p:spTree>
    <p:extLst>
      <p:ext uri="{BB962C8B-B14F-4D97-AF65-F5344CB8AC3E}">
        <p14:creationId xmlns:p14="http://schemas.microsoft.com/office/powerpoint/2010/main" val="244357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400D8A51-6E27-4C5F-A41E-7ABA6E2B1BC0}"/>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ממשק משתמש לטיפול בכלים</a:t>
            </a:r>
            <a:endParaRPr lang="en-IL" dirty="0"/>
          </a:p>
        </p:txBody>
      </p:sp>
      <p:sp>
        <p:nvSpPr>
          <p:cNvPr id="5" name="תיבת טקסט 4">
            <a:extLst>
              <a:ext uri="{FF2B5EF4-FFF2-40B4-BE49-F238E27FC236}">
                <a16:creationId xmlns:a16="http://schemas.microsoft.com/office/drawing/2014/main" id="{6A2E7028-AEB2-43D5-9327-F403A8179F24}"/>
              </a:ext>
            </a:extLst>
          </p:cNvPr>
          <p:cNvSpPr txBox="1"/>
          <p:nvPr/>
        </p:nvSpPr>
        <p:spPr>
          <a:xfrm>
            <a:off x="1493240" y="1526796"/>
            <a:ext cx="9555061" cy="2677656"/>
          </a:xfrm>
          <a:prstGeom prst="rect">
            <a:avLst/>
          </a:prstGeom>
          <a:noFill/>
        </p:spPr>
        <p:txBody>
          <a:bodyPr wrap="square" rtlCol="0">
            <a:spAutoFit/>
          </a:bodyPr>
          <a:lstStyle/>
          <a:p>
            <a:pPr algn="r" rtl="1"/>
            <a:r>
              <a:rPr lang="he-IL" sz="3600" dirty="0"/>
              <a:t>אחראי על :</a:t>
            </a:r>
          </a:p>
          <a:p>
            <a:pPr marL="342900" indent="-342900" algn="r" rtl="1">
              <a:buFont typeface="Arial" panose="020B0604020202020204" pitchFamily="34" charset="0"/>
              <a:buChar char="•"/>
            </a:pPr>
            <a:r>
              <a:rPr lang="he-IL" sz="2400" dirty="0"/>
              <a:t>לוקח ממסד הנתונים את הכלים ומציג אותם.</a:t>
            </a:r>
          </a:p>
          <a:p>
            <a:pPr marL="342900" indent="-342900" algn="r" rtl="1">
              <a:buFont typeface="Arial" panose="020B0604020202020204" pitchFamily="34" charset="0"/>
              <a:buChar char="•"/>
            </a:pPr>
            <a:r>
              <a:rPr lang="he-IL" sz="2400" dirty="0"/>
              <a:t>אחראי לשלוח סקריפטים מתאימים להוספה/ עדכון/ מחיקת כלי.</a:t>
            </a:r>
          </a:p>
          <a:p>
            <a:pPr marL="342900" indent="-342900" algn="r" rtl="1">
              <a:buFont typeface="Arial" panose="020B0604020202020204" pitchFamily="34" charset="0"/>
              <a:buChar char="•"/>
            </a:pPr>
            <a:r>
              <a:rPr lang="he-IL" sz="2400" dirty="0"/>
              <a:t>במצב של הוספת כלי אחראי על הוספת התיקייה שהתווספה כקלט בממשק המשתמש.</a:t>
            </a:r>
          </a:p>
          <a:p>
            <a:pPr algn="r" rtl="1"/>
            <a:endParaRPr lang="he-IL" sz="3600" dirty="0"/>
          </a:p>
        </p:txBody>
      </p:sp>
    </p:spTree>
    <p:extLst>
      <p:ext uri="{BB962C8B-B14F-4D97-AF65-F5344CB8AC3E}">
        <p14:creationId xmlns:p14="http://schemas.microsoft.com/office/powerpoint/2010/main" val="321186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כותרת 1">
            <a:extLst>
              <a:ext uri="{FF2B5EF4-FFF2-40B4-BE49-F238E27FC236}">
                <a16:creationId xmlns:a16="http://schemas.microsoft.com/office/drawing/2014/main" id="{59A4C9D5-E55C-4330-96F8-17F1819BEA16}"/>
              </a:ext>
            </a:extLst>
          </p:cNvPr>
          <p:cNvSpPr txBox="1">
            <a:spLocks/>
          </p:cNvSpPr>
          <p:nvPr/>
        </p:nvSpPr>
        <p:spPr>
          <a:xfrm>
            <a:off x="8180983" y="639097"/>
            <a:ext cx="3352256" cy="374663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4800" dirty="0"/>
              <a:t>ממשק משתמש </a:t>
            </a:r>
            <a:r>
              <a:rPr lang="en-US" sz="4800" dirty="0" err="1"/>
              <a:t>ראשי</a:t>
            </a:r>
            <a:endParaRPr lang="en-US" sz="4800" dirty="0"/>
          </a:p>
        </p:txBody>
      </p:sp>
      <p:pic>
        <p:nvPicPr>
          <p:cNvPr id="3074" name="Picture 2">
            <a:extLst>
              <a:ext uri="{FF2B5EF4-FFF2-40B4-BE49-F238E27FC236}">
                <a16:creationId xmlns:a16="http://schemas.microsoft.com/office/drawing/2014/main" id="{47E51D3B-E735-4C50-8D80-4A2142E5BB3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9810" y="1043587"/>
            <a:ext cx="6921364" cy="477574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7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כותרת 1">
            <a:extLst>
              <a:ext uri="{FF2B5EF4-FFF2-40B4-BE49-F238E27FC236}">
                <a16:creationId xmlns:a16="http://schemas.microsoft.com/office/drawing/2014/main" id="{5F39AA53-7B66-4104-92F7-ADDC355FA75C}"/>
              </a:ext>
            </a:extLst>
          </p:cNvPr>
          <p:cNvSpPr txBox="1">
            <a:spLocks/>
          </p:cNvSpPr>
          <p:nvPr/>
        </p:nvSpPr>
        <p:spPr>
          <a:xfrm>
            <a:off x="643464" y="4562167"/>
            <a:ext cx="10905069" cy="115037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4800" dirty="0"/>
              <a:t>ממשק משתמש לעדכון כלים </a:t>
            </a:r>
            <a:r>
              <a:rPr lang="en-US" sz="4800" dirty="0" err="1"/>
              <a:t>דף</a:t>
            </a:r>
            <a:r>
              <a:rPr lang="en-US" sz="4800" dirty="0"/>
              <a:t> </a:t>
            </a:r>
            <a:r>
              <a:rPr lang="en-US" sz="4800" dirty="0" err="1"/>
              <a:t>ראשי</a:t>
            </a:r>
            <a:endParaRPr lang="en-US" sz="4800" dirty="0"/>
          </a:p>
        </p:txBody>
      </p:sp>
      <p:pic>
        <p:nvPicPr>
          <p:cNvPr id="4098" name="Picture 2">
            <a:extLst>
              <a:ext uri="{FF2B5EF4-FFF2-40B4-BE49-F238E27FC236}">
                <a16:creationId xmlns:a16="http://schemas.microsoft.com/office/drawing/2014/main" id="{9BAB1850-E13E-4E10-8D3F-E70F61200C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4564" y="643464"/>
            <a:ext cx="6407239" cy="360407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06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7D5C8CC-076E-444A-BCE8-64AA6AB25EBD}"/>
              </a:ext>
            </a:extLst>
          </p:cNvPr>
          <p:cNvSpPr txBox="1">
            <a:spLocks/>
          </p:cNvSpPr>
          <p:nvPr/>
        </p:nvSpPr>
        <p:spPr>
          <a:xfrm>
            <a:off x="6400800" y="2251587"/>
            <a:ext cx="5147730" cy="363793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spcBef>
                <a:spcPts val="0"/>
              </a:spcBef>
              <a:spcAft>
                <a:spcPts val="1000"/>
              </a:spcAft>
              <a:buClr>
                <a:schemeClr val="tx1"/>
              </a:buClr>
              <a:buSzPct val="100000"/>
            </a:pPr>
            <a:r>
              <a:rPr lang="en-US" cap="none" dirty="0">
                <a:latin typeface="+mn-lt"/>
                <a:ea typeface="+mn-ea"/>
                <a:cs typeface="+mn-cs"/>
              </a:rPr>
              <a:t>ממשק משתמש לעדכון כלים. </a:t>
            </a:r>
            <a:r>
              <a:rPr lang="en-US" cap="none" dirty="0" err="1">
                <a:latin typeface="+mn-lt"/>
                <a:ea typeface="+mn-ea"/>
                <a:cs typeface="+mn-cs"/>
              </a:rPr>
              <a:t>הוספת</a:t>
            </a:r>
            <a:r>
              <a:rPr lang="en-US" cap="none" dirty="0">
                <a:latin typeface="+mn-lt"/>
                <a:ea typeface="+mn-ea"/>
                <a:cs typeface="+mn-cs"/>
              </a:rPr>
              <a:t> כלי</a:t>
            </a:r>
          </a:p>
        </p:txBody>
      </p:sp>
      <p:pic>
        <p:nvPicPr>
          <p:cNvPr id="5122" name="Picture 2">
            <a:extLst>
              <a:ext uri="{FF2B5EF4-FFF2-40B4-BE49-F238E27FC236}">
                <a16:creationId xmlns:a16="http://schemas.microsoft.com/office/drawing/2014/main" id="{BA0D860D-484D-40E9-825B-3001665E6F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929" y="1145616"/>
            <a:ext cx="6490101" cy="365068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502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כותרת 1">
            <a:extLst>
              <a:ext uri="{FF2B5EF4-FFF2-40B4-BE49-F238E27FC236}">
                <a16:creationId xmlns:a16="http://schemas.microsoft.com/office/drawing/2014/main" id="{E8E1CCAA-EF8F-498E-9507-F6C6965CC85B}"/>
              </a:ext>
            </a:extLst>
          </p:cNvPr>
          <p:cNvSpPr txBox="1">
            <a:spLocks/>
          </p:cNvSpPr>
          <p:nvPr/>
        </p:nvSpPr>
        <p:spPr>
          <a:xfrm>
            <a:off x="649338" y="3765754"/>
            <a:ext cx="10903565" cy="1504335"/>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Aft>
                <a:spcPts val="1000"/>
              </a:spcAft>
              <a:buClr>
                <a:schemeClr val="tx1"/>
              </a:buClr>
              <a:buSzPct val="100000"/>
            </a:pPr>
            <a:r>
              <a:rPr lang="en-US" sz="4800" dirty="0"/>
              <a:t>ממשק משתמש לעדכון כלים. </a:t>
            </a:r>
            <a:r>
              <a:rPr lang="en-US" sz="4800" dirty="0" err="1"/>
              <a:t>עדכון</a:t>
            </a:r>
            <a:r>
              <a:rPr lang="en-US" sz="4800" dirty="0"/>
              <a:t> כלי</a:t>
            </a:r>
          </a:p>
        </p:txBody>
      </p:sp>
      <p:pic>
        <p:nvPicPr>
          <p:cNvPr id="6146" name="Picture 2">
            <a:extLst>
              <a:ext uri="{FF2B5EF4-FFF2-40B4-BE49-F238E27FC236}">
                <a16:creationId xmlns:a16="http://schemas.microsoft.com/office/drawing/2014/main" id="{6AD1EBE5-680F-4B89-8D9D-D38E5E55823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25756" y="468679"/>
            <a:ext cx="6110534" cy="342190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41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6CEFD0-53D9-4DF1-8092-962D21DA5511}"/>
              </a:ext>
            </a:extLst>
          </p:cNvPr>
          <p:cNvSpPr>
            <a:spLocks noGrp="1"/>
          </p:cNvSpPr>
          <p:nvPr>
            <p:ph type="title"/>
          </p:nvPr>
        </p:nvSpPr>
        <p:spPr/>
        <p:txBody>
          <a:bodyPr/>
          <a:lstStyle/>
          <a:p>
            <a:pPr algn="r" rtl="1"/>
            <a:r>
              <a:rPr lang="he-IL" dirty="0"/>
              <a:t>שלבי ההרצאה</a:t>
            </a:r>
            <a:endParaRPr lang="en-IL" dirty="0"/>
          </a:p>
        </p:txBody>
      </p:sp>
      <p:sp>
        <p:nvSpPr>
          <p:cNvPr id="3" name="מציין מיקום תוכן 2">
            <a:extLst>
              <a:ext uri="{FF2B5EF4-FFF2-40B4-BE49-F238E27FC236}">
                <a16:creationId xmlns:a16="http://schemas.microsoft.com/office/drawing/2014/main" id="{08D935A7-A4E1-4041-847C-DFC692434AE2}"/>
              </a:ext>
            </a:extLst>
          </p:cNvPr>
          <p:cNvSpPr>
            <a:spLocks noGrp="1"/>
          </p:cNvSpPr>
          <p:nvPr>
            <p:ph idx="1"/>
          </p:nvPr>
        </p:nvSpPr>
        <p:spPr>
          <a:xfrm>
            <a:off x="685801" y="2239861"/>
            <a:ext cx="10131425" cy="3551339"/>
          </a:xfrm>
        </p:spPr>
        <p:txBody>
          <a:bodyPr/>
          <a:lstStyle/>
          <a:p>
            <a:pPr algn="r" rtl="1"/>
            <a:r>
              <a:rPr lang="he-IL" dirty="0"/>
              <a:t>המצב הקיים ותיאור הבעיה</a:t>
            </a:r>
          </a:p>
          <a:p>
            <a:pPr algn="r" rtl="1"/>
            <a:r>
              <a:rPr lang="he-IL" dirty="0"/>
              <a:t>הצורך המבצעי</a:t>
            </a:r>
          </a:p>
          <a:p>
            <a:pPr algn="r" rtl="1"/>
            <a:r>
              <a:rPr lang="he-IL" dirty="0"/>
              <a:t>דרישות המערכת</a:t>
            </a:r>
          </a:p>
          <a:p>
            <a:pPr algn="r" rtl="1"/>
            <a:r>
              <a:rPr lang="he-IL" dirty="0"/>
              <a:t>תיאור החלופות והפתרון הנבחר</a:t>
            </a:r>
          </a:p>
          <a:p>
            <a:pPr algn="r" rtl="1"/>
            <a:r>
              <a:rPr lang="he-IL" dirty="0"/>
              <a:t>ארכיטקטורת תוכנה</a:t>
            </a:r>
          </a:p>
          <a:p>
            <a:pPr algn="r" rtl="1"/>
            <a:r>
              <a:rPr lang="he-IL" dirty="0"/>
              <a:t>מודולים בפרויקט</a:t>
            </a:r>
          </a:p>
        </p:txBody>
      </p:sp>
    </p:spTree>
    <p:extLst>
      <p:ext uri="{BB962C8B-B14F-4D97-AF65-F5344CB8AC3E}">
        <p14:creationId xmlns:p14="http://schemas.microsoft.com/office/powerpoint/2010/main" val="4129734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כותרת 1">
            <a:extLst>
              <a:ext uri="{FF2B5EF4-FFF2-40B4-BE49-F238E27FC236}">
                <a16:creationId xmlns:a16="http://schemas.microsoft.com/office/drawing/2014/main" id="{69322E45-B158-495A-A803-E711D11D3E37}"/>
              </a:ext>
            </a:extLst>
          </p:cNvPr>
          <p:cNvSpPr txBox="1">
            <a:spLocks/>
          </p:cNvSpPr>
          <p:nvPr/>
        </p:nvSpPr>
        <p:spPr>
          <a:xfrm>
            <a:off x="643464" y="4562167"/>
            <a:ext cx="10905069" cy="115037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Aft>
                <a:spcPts val="1000"/>
              </a:spcAft>
              <a:buClr>
                <a:schemeClr val="tx1"/>
              </a:buClr>
              <a:buSzPct val="100000"/>
            </a:pPr>
            <a:r>
              <a:rPr lang="en-US" sz="4800" dirty="0"/>
              <a:t>ממשק משתמש לעדכון כלים. מחיקת כלי</a:t>
            </a:r>
          </a:p>
        </p:txBody>
      </p:sp>
      <p:pic>
        <p:nvPicPr>
          <p:cNvPr id="7170" name="Picture 2" descr="תמונה שמכילה טקסט&#10;&#10;התיאור נוצר באופן אוטומטי">
            <a:extLst>
              <a:ext uri="{FF2B5EF4-FFF2-40B4-BE49-F238E27FC236}">
                <a16:creationId xmlns:a16="http://schemas.microsoft.com/office/drawing/2014/main" id="{93337C5B-CCA4-40D7-B316-FFEEB777E3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4564" y="643464"/>
            <a:ext cx="6407239" cy="360407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81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BA16C7-500F-4A18-AC16-8430F1DAA93A}"/>
              </a:ext>
            </a:extLst>
          </p:cNvPr>
          <p:cNvSpPr>
            <a:spLocks noGrp="1"/>
          </p:cNvSpPr>
          <p:nvPr>
            <p:ph type="title"/>
          </p:nvPr>
        </p:nvSpPr>
        <p:spPr/>
        <p:txBody>
          <a:bodyPr/>
          <a:lstStyle/>
          <a:p>
            <a:pPr algn="r" rtl="1"/>
            <a:r>
              <a:rPr lang="he-IL" dirty="0"/>
              <a:t>המצב הקיים ותיאור הבעיה</a:t>
            </a:r>
            <a:endParaRPr lang="en-IL" dirty="0"/>
          </a:p>
        </p:txBody>
      </p:sp>
      <p:sp>
        <p:nvSpPr>
          <p:cNvPr id="3" name="מציין מיקום תוכן 2">
            <a:extLst>
              <a:ext uri="{FF2B5EF4-FFF2-40B4-BE49-F238E27FC236}">
                <a16:creationId xmlns:a16="http://schemas.microsoft.com/office/drawing/2014/main" id="{3CFC5CB2-CD8D-4682-9274-70AC530A7D89}"/>
              </a:ext>
            </a:extLst>
          </p:cNvPr>
          <p:cNvSpPr>
            <a:spLocks noGrp="1"/>
          </p:cNvSpPr>
          <p:nvPr>
            <p:ph idx="1"/>
          </p:nvPr>
        </p:nvSpPr>
        <p:spPr/>
        <p:txBody>
          <a:bodyPr>
            <a:normAutofit/>
          </a:bodyPr>
          <a:lstStyle/>
          <a:p>
            <a:pPr algn="r" rtl="1"/>
            <a:r>
              <a:rPr lang="he-IL" sz="1800" dirty="0">
                <a:effectLst/>
                <a:latin typeface="Calibri" panose="020F0502020204030204" pitchFamily="34" charset="0"/>
                <a:ea typeface="Calibri" panose="020F0502020204030204" pitchFamily="34" charset="0"/>
                <a:cs typeface="Arial" panose="020B0604020202020204" pitchFamily="34" charset="0"/>
              </a:rPr>
              <a:t>כיום בחיל האוויר מפותחות מערכות קריטיות ומבצעיות. בדיקת תקינות הקוד אינה אמינה ומכילה הרבה בעיות.</a:t>
            </a:r>
          </a:p>
          <a:p>
            <a:pPr algn="r" rtl="1"/>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1800" dirty="0">
                <a:effectLst/>
                <a:latin typeface="Calibri" panose="020F0502020204030204" pitchFamily="34" charset="0"/>
                <a:ea typeface="Calibri" panose="020F0502020204030204" pitchFamily="34" charset="0"/>
                <a:cs typeface="Arial" panose="020B0604020202020204" pitchFamily="34" charset="0"/>
              </a:rPr>
              <a:t>בדיקת קוד על ידי מתכנת במהלך הלחץ לסיים את חובותיו עד לתאריך מסוים יכול להוות לחץ מיותר.</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he-IL" dirty="0">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הבדיקות עלולות להיות פשטניות ולא מעמיקות.</a:t>
            </a:r>
          </a:p>
          <a:p>
            <a:pPr algn="r" rtl="1"/>
            <a:endParaRPr lang="he-IL" dirty="0">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בדיקת קוד לוקחת זמן של מפתח מנוסה מהפיתוח עצמו.</a:t>
            </a:r>
          </a:p>
          <a:p>
            <a:pPr marL="0" indent="0" algn="r" rtl="1">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3988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364C14-3090-40EA-97CB-58BC1065191F}"/>
              </a:ext>
            </a:extLst>
          </p:cNvPr>
          <p:cNvSpPr>
            <a:spLocks noGrp="1"/>
          </p:cNvSpPr>
          <p:nvPr>
            <p:ph type="title"/>
          </p:nvPr>
        </p:nvSpPr>
        <p:spPr/>
        <p:txBody>
          <a:bodyPr/>
          <a:lstStyle/>
          <a:p>
            <a:pPr algn="r" rtl="1"/>
            <a:r>
              <a:rPr lang="he-IL" dirty="0"/>
              <a:t>הצורך המבצעי</a:t>
            </a:r>
            <a:endParaRPr lang="en-IL" dirty="0"/>
          </a:p>
        </p:txBody>
      </p:sp>
      <p:sp>
        <p:nvSpPr>
          <p:cNvPr id="3" name="מציין מיקום תוכן 2">
            <a:extLst>
              <a:ext uri="{FF2B5EF4-FFF2-40B4-BE49-F238E27FC236}">
                <a16:creationId xmlns:a16="http://schemas.microsoft.com/office/drawing/2014/main" id="{54E01CC6-87D9-4A7D-AC0F-654BDA3ACEE0}"/>
              </a:ext>
            </a:extLst>
          </p:cNvPr>
          <p:cNvSpPr>
            <a:spLocks noGrp="1"/>
          </p:cNvSpPr>
          <p:nvPr>
            <p:ph idx="1"/>
          </p:nvPr>
        </p:nvSpPr>
        <p:spPr>
          <a:xfrm>
            <a:off x="685800" y="2477626"/>
            <a:ext cx="10131425" cy="3649133"/>
          </a:xfrm>
        </p:spPr>
        <p:txBody>
          <a:bodyPr>
            <a:normAutofit fontScale="92500" lnSpcReduction="10000"/>
          </a:bodyPr>
          <a:lstStyle/>
          <a:p>
            <a:pPr algn="r" rtl="1"/>
            <a:endParaRPr lang="he-IL" sz="2800" dirty="0"/>
          </a:p>
          <a:p>
            <a:pPr algn="r" rtl="1"/>
            <a:endParaRPr lang="he-IL" sz="2800" dirty="0"/>
          </a:p>
          <a:p>
            <a:pPr algn="r" rtl="1"/>
            <a:endParaRPr lang="he-IL" sz="2800" dirty="0"/>
          </a:p>
          <a:p>
            <a:pPr algn="r" rtl="1"/>
            <a:r>
              <a:rPr lang="he-IL" sz="2800" dirty="0"/>
              <a:t>מערכת אשר תרכז את כלל בדיקות התוכנה במקום אחד.</a:t>
            </a:r>
          </a:p>
          <a:p>
            <a:pPr algn="r" rtl="1"/>
            <a:r>
              <a:rPr lang="he-IL" sz="2800" dirty="0"/>
              <a:t>המערכת צריכה להיות גמישה ולאפשר מעבר ממוכן על קוד.</a:t>
            </a:r>
          </a:p>
          <a:p>
            <a:pPr algn="r" rtl="1"/>
            <a:r>
              <a:rPr lang="he-IL" sz="2800" dirty="0"/>
              <a:t>יש צורך ביכולת שדרוג והוספת יכולות חדשות למערכת במהלך חייה.</a:t>
            </a:r>
          </a:p>
          <a:p>
            <a:pPr algn="r" rtl="1"/>
            <a:r>
              <a:rPr lang="he-IL" sz="2800" dirty="0"/>
              <a:t>המערכת תחסוך זמן רב של המתכנת ותוכל למקד אותו בפיתוח ולא בבדיקות.</a:t>
            </a:r>
          </a:p>
          <a:p>
            <a:pPr algn="r" rtl="1"/>
            <a:endParaRPr lang="he-IL" dirty="0"/>
          </a:p>
          <a:p>
            <a:pPr algn="r" rtl="1"/>
            <a:endParaRPr lang="he-IL" dirty="0"/>
          </a:p>
          <a:p>
            <a:pPr algn="r" rtl="1"/>
            <a:endParaRPr lang="he-IL" dirty="0"/>
          </a:p>
          <a:p>
            <a:pPr algn="r" rtl="1"/>
            <a:endParaRPr lang="en-IL" dirty="0"/>
          </a:p>
        </p:txBody>
      </p:sp>
    </p:spTree>
    <p:extLst>
      <p:ext uri="{BB962C8B-B14F-4D97-AF65-F5344CB8AC3E}">
        <p14:creationId xmlns:p14="http://schemas.microsoft.com/office/powerpoint/2010/main" val="239537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DABFC2-155A-438C-A40C-C141B1683035}"/>
              </a:ext>
            </a:extLst>
          </p:cNvPr>
          <p:cNvSpPr>
            <a:spLocks noGrp="1"/>
          </p:cNvSpPr>
          <p:nvPr>
            <p:ph type="title"/>
          </p:nvPr>
        </p:nvSpPr>
        <p:spPr/>
        <p:txBody>
          <a:bodyPr/>
          <a:lstStyle/>
          <a:p>
            <a:pPr algn="r" rtl="1"/>
            <a:r>
              <a:rPr lang="he-IL" dirty="0"/>
              <a:t>דרישות המערכת</a:t>
            </a:r>
            <a:endParaRPr lang="en-IL" dirty="0"/>
          </a:p>
        </p:txBody>
      </p:sp>
      <p:sp>
        <p:nvSpPr>
          <p:cNvPr id="3" name="מציין מיקום תוכן 2">
            <a:extLst>
              <a:ext uri="{FF2B5EF4-FFF2-40B4-BE49-F238E27FC236}">
                <a16:creationId xmlns:a16="http://schemas.microsoft.com/office/drawing/2014/main" id="{FC54911A-0B91-48E3-B204-77F7682FEB5B}"/>
              </a:ext>
            </a:extLst>
          </p:cNvPr>
          <p:cNvSpPr>
            <a:spLocks noGrp="1"/>
          </p:cNvSpPr>
          <p:nvPr>
            <p:ph idx="1"/>
          </p:nvPr>
        </p:nvSpPr>
        <p:spPr/>
        <p:txBody>
          <a:bodyPr/>
          <a:lstStyle/>
          <a:p>
            <a:pPr algn="r" rtl="1"/>
            <a:r>
              <a:rPr lang="he-IL" dirty="0"/>
              <a:t>הפלטפורמה חייבת להביא מידע (</a:t>
            </a:r>
            <a:r>
              <a:rPr lang="en-US" dirty="0"/>
              <a:t>Meta Data</a:t>
            </a:r>
            <a:r>
              <a:rPr lang="he-IL" dirty="0"/>
              <a:t>) על פונקציות.</a:t>
            </a:r>
          </a:p>
          <a:p>
            <a:pPr algn="r" rtl="1"/>
            <a:r>
              <a:rPr lang="he-IL" dirty="0"/>
              <a:t>הפלטפורמה חייבת לטפל בבעיית ה</a:t>
            </a:r>
            <a:r>
              <a:rPr lang="en-US" dirty="0"/>
              <a:t>halting</a:t>
            </a:r>
            <a:r>
              <a:rPr lang="he-IL" dirty="0"/>
              <a:t> של כלים שעלולה לקרות.</a:t>
            </a:r>
          </a:p>
          <a:p>
            <a:pPr algn="r" rtl="1"/>
            <a:r>
              <a:rPr lang="he-IL" dirty="0"/>
              <a:t>הפלטפורמה חייבת לתמוך בכלים שרשומים בכל מיני שפות (</a:t>
            </a:r>
            <a:r>
              <a:rPr lang="en-US" dirty="0"/>
              <a:t>Rest API</a:t>
            </a:r>
            <a:r>
              <a:rPr lang="he-IL" dirty="0"/>
              <a:t>).</a:t>
            </a:r>
          </a:p>
          <a:p>
            <a:pPr algn="r" rtl="1"/>
            <a:r>
              <a:rPr lang="he-IL" dirty="0"/>
              <a:t>לפלטפורמה חייב להיות ממשק להוספת כלים עדכון ומחיקה.</a:t>
            </a:r>
          </a:p>
          <a:p>
            <a:pPr algn="r" rtl="1"/>
            <a:r>
              <a:rPr lang="he-IL" dirty="0"/>
              <a:t>לכלים אמורה להיות אפשרות לבקש תוצאה של כלי אחר.</a:t>
            </a:r>
          </a:p>
          <a:p>
            <a:pPr algn="r" rtl="1"/>
            <a:r>
              <a:rPr lang="he-IL" dirty="0"/>
              <a:t>הפלטפורמה צריכה לספק פתרון לכל משתני המערכת.</a:t>
            </a:r>
          </a:p>
          <a:p>
            <a:pPr algn="r" rtl="1"/>
            <a:endParaRPr lang="he-IL" dirty="0"/>
          </a:p>
        </p:txBody>
      </p:sp>
    </p:spTree>
    <p:extLst>
      <p:ext uri="{BB962C8B-B14F-4D97-AF65-F5344CB8AC3E}">
        <p14:creationId xmlns:p14="http://schemas.microsoft.com/office/powerpoint/2010/main" val="427227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F9758D-D87F-4486-8888-E601C4212DC1}"/>
              </a:ext>
            </a:extLst>
          </p:cNvPr>
          <p:cNvSpPr>
            <a:spLocks noGrp="1"/>
          </p:cNvSpPr>
          <p:nvPr>
            <p:ph type="title"/>
          </p:nvPr>
        </p:nvSpPr>
        <p:spPr>
          <a:xfrm>
            <a:off x="1960927" y="1347832"/>
            <a:ext cx="10131425" cy="1456267"/>
          </a:xfrm>
        </p:spPr>
        <p:txBody>
          <a:bodyPr/>
          <a:lstStyle/>
          <a:p>
            <a:pPr algn="r" rtl="1"/>
            <a:r>
              <a:rPr lang="he-IL" dirty="0"/>
              <a:t>תיאור </a:t>
            </a:r>
            <a:br>
              <a:rPr lang="he-IL" dirty="0"/>
            </a:br>
            <a:r>
              <a:rPr lang="he-IL" dirty="0"/>
              <a:t>החלופות</a:t>
            </a:r>
            <a:endParaRPr lang="en-IL" dirty="0"/>
          </a:p>
        </p:txBody>
      </p:sp>
      <p:graphicFrame>
        <p:nvGraphicFramePr>
          <p:cNvPr id="4" name="טבלה 4">
            <a:extLst>
              <a:ext uri="{FF2B5EF4-FFF2-40B4-BE49-F238E27FC236}">
                <a16:creationId xmlns:a16="http://schemas.microsoft.com/office/drawing/2014/main" id="{ADFEF471-37CA-444F-AF54-68EE8FC0B3CC}"/>
              </a:ext>
            </a:extLst>
          </p:cNvPr>
          <p:cNvGraphicFramePr>
            <a:graphicFrameLocks noGrp="1"/>
          </p:cNvGraphicFramePr>
          <p:nvPr>
            <p:ph idx="1"/>
            <p:extLst>
              <p:ext uri="{D42A27DB-BD31-4B8C-83A1-F6EECF244321}">
                <p14:modId xmlns:p14="http://schemas.microsoft.com/office/powerpoint/2010/main" val="2950505925"/>
              </p:ext>
            </p:extLst>
          </p:nvPr>
        </p:nvGraphicFramePr>
        <p:xfrm>
          <a:off x="251670" y="681853"/>
          <a:ext cx="10131423" cy="5857240"/>
        </p:xfrm>
        <a:graphic>
          <a:graphicData uri="http://schemas.openxmlformats.org/drawingml/2006/table">
            <a:tbl>
              <a:tblPr firstRow="1" bandRow="1">
                <a:tableStyleId>{F5AB1C69-6EDB-4FF4-983F-18BD219EF322}</a:tableStyleId>
              </a:tblPr>
              <a:tblGrid>
                <a:gridCol w="3377141">
                  <a:extLst>
                    <a:ext uri="{9D8B030D-6E8A-4147-A177-3AD203B41FA5}">
                      <a16:colId xmlns:a16="http://schemas.microsoft.com/office/drawing/2014/main" val="3672761833"/>
                    </a:ext>
                  </a:extLst>
                </a:gridCol>
                <a:gridCol w="3377141">
                  <a:extLst>
                    <a:ext uri="{9D8B030D-6E8A-4147-A177-3AD203B41FA5}">
                      <a16:colId xmlns:a16="http://schemas.microsoft.com/office/drawing/2014/main" val="4280278938"/>
                    </a:ext>
                  </a:extLst>
                </a:gridCol>
                <a:gridCol w="3377141">
                  <a:extLst>
                    <a:ext uri="{9D8B030D-6E8A-4147-A177-3AD203B41FA5}">
                      <a16:colId xmlns:a16="http://schemas.microsoft.com/office/drawing/2014/main" val="1834535836"/>
                    </a:ext>
                  </a:extLst>
                </a:gridCol>
              </a:tblGrid>
              <a:tr h="370840">
                <a:tc>
                  <a:txBody>
                    <a:bodyPr/>
                    <a:lstStyle/>
                    <a:p>
                      <a:pPr algn="r" rtl="1"/>
                      <a:r>
                        <a:rPr lang="he-IL" dirty="0"/>
                        <a:t>חסרונות</a:t>
                      </a:r>
                      <a:endParaRPr lang="en-IL" dirty="0"/>
                    </a:p>
                  </a:txBody>
                  <a:tcPr/>
                </a:tc>
                <a:tc>
                  <a:txBody>
                    <a:bodyPr/>
                    <a:lstStyle/>
                    <a:p>
                      <a:pPr algn="r" rtl="1"/>
                      <a:r>
                        <a:rPr lang="he-IL" dirty="0"/>
                        <a:t>יתרונות</a:t>
                      </a:r>
                      <a:endParaRPr lang="en-IL" dirty="0"/>
                    </a:p>
                  </a:txBody>
                  <a:tcPr/>
                </a:tc>
                <a:tc>
                  <a:txBody>
                    <a:bodyPr/>
                    <a:lstStyle/>
                    <a:p>
                      <a:pPr algn="r" rtl="1"/>
                      <a:r>
                        <a:rPr lang="he-IL" dirty="0"/>
                        <a:t>פתרון אפשרי</a:t>
                      </a:r>
                      <a:endParaRPr lang="en-IL" dirty="0"/>
                    </a:p>
                  </a:txBody>
                  <a:tcPr/>
                </a:tc>
                <a:extLst>
                  <a:ext uri="{0D108BD9-81ED-4DB2-BD59-A6C34878D82A}">
                    <a16:rowId xmlns:a16="http://schemas.microsoft.com/office/drawing/2014/main" val="699943736"/>
                  </a:ext>
                </a:extLst>
              </a:tr>
              <a:tr h="370840">
                <a:tc>
                  <a:txBody>
                    <a:bodyPr/>
                    <a:lstStyle/>
                    <a:p>
                      <a:pPr marL="342900" indent="-342900" algn="r" rtl="1">
                        <a:buAutoNum type="arabicPeriod"/>
                      </a:pPr>
                      <a:r>
                        <a:rPr lang="he-IL" dirty="0"/>
                        <a:t>לא יינתן לעשות שינויים בקוד והקוד יהיה קבוע.</a:t>
                      </a:r>
                    </a:p>
                    <a:p>
                      <a:pPr marL="342900" indent="-342900" algn="r" rtl="1">
                        <a:buAutoNum type="arabicPeriod"/>
                      </a:pPr>
                      <a:r>
                        <a:rPr lang="he-IL" dirty="0"/>
                        <a:t>בגלל שהתוכנה לקוחה מהאינטרנט להטמיע אותה למערכות צבאיות עלול להווה סכנה.</a:t>
                      </a:r>
                    </a:p>
                    <a:p>
                      <a:pPr marL="342900" indent="-342900" algn="r" rtl="1">
                        <a:buAutoNum type="arabicPeriod"/>
                      </a:pPr>
                      <a:endParaRPr lang="he-IL" dirty="0"/>
                    </a:p>
                    <a:p>
                      <a:pPr marL="342900" indent="-342900" algn="r" rtl="1">
                        <a:buAutoNum type="arabicPeriod"/>
                      </a:pPr>
                      <a:endParaRPr lang="he-IL" dirty="0"/>
                    </a:p>
                  </a:txBody>
                  <a:tcPr/>
                </a:tc>
                <a:tc>
                  <a:txBody>
                    <a:bodyPr/>
                    <a:lstStyle/>
                    <a:p>
                      <a:pPr marL="342900" indent="-342900" algn="r" rtl="1">
                        <a:buAutoNum type="arabicPeriod"/>
                      </a:pPr>
                      <a:r>
                        <a:rPr lang="he-IL" dirty="0"/>
                        <a:t>תוכנה קיימת ואינה דורשת פתרון</a:t>
                      </a:r>
                    </a:p>
                    <a:p>
                      <a:pPr marL="342900" indent="-342900" algn="r" rtl="1">
                        <a:buAutoNum type="arabicPeriod"/>
                      </a:pPr>
                      <a:r>
                        <a:rPr lang="he-IL" dirty="0"/>
                        <a:t>תוכנה שתהליך בדיקת הקומפילציה שלה יכול להיות הרבה יותר רציני ויכולה להיות עם ניתוחים עמוקים יותר.</a:t>
                      </a:r>
                    </a:p>
                    <a:p>
                      <a:pPr marL="342900" indent="-342900" algn="r" rtl="1">
                        <a:buAutoNum type="arabicPeriod"/>
                      </a:pPr>
                      <a:endParaRPr lang="he-IL" dirty="0"/>
                    </a:p>
                    <a:p>
                      <a:pPr marL="342900" indent="-342900" algn="r" rtl="1">
                        <a:buAutoNum type="arabicPeriod"/>
                      </a:pPr>
                      <a:endParaRPr lang="en-IL" dirty="0"/>
                    </a:p>
                  </a:txBody>
                  <a:tcPr/>
                </a:tc>
                <a:tc>
                  <a:txBody>
                    <a:bodyPr/>
                    <a:lstStyle/>
                    <a:p>
                      <a:pPr algn="r" rtl="1"/>
                      <a:r>
                        <a:rPr lang="he-IL" dirty="0"/>
                        <a:t>1. שימוש בתוכנה של ניתוח קוד סטטית הקיימת באינטרנט.</a:t>
                      </a:r>
                      <a:endParaRPr lang="en-IL" dirty="0"/>
                    </a:p>
                  </a:txBody>
                  <a:tcPr/>
                </a:tc>
                <a:extLst>
                  <a:ext uri="{0D108BD9-81ED-4DB2-BD59-A6C34878D82A}">
                    <a16:rowId xmlns:a16="http://schemas.microsoft.com/office/drawing/2014/main" val="4011123370"/>
                  </a:ext>
                </a:extLst>
              </a:tr>
              <a:tr h="370840">
                <a:tc>
                  <a:txBody>
                    <a:bodyPr/>
                    <a:lstStyle/>
                    <a:p>
                      <a:pPr marL="342900" indent="-342900" algn="r" rtl="1">
                        <a:buAutoNum type="arabicPeriod"/>
                      </a:pPr>
                      <a:r>
                        <a:rPr lang="he-IL" dirty="0"/>
                        <a:t>הבדיקות יהיו יותר מינימליות וספציפיות.</a:t>
                      </a:r>
                    </a:p>
                    <a:p>
                      <a:pPr marL="342900" indent="-342900" algn="r" rtl="1">
                        <a:buAutoNum type="arabicPeriod"/>
                      </a:pPr>
                      <a:r>
                        <a:rPr lang="he-IL" dirty="0"/>
                        <a:t>זמן פיתוח התוכנה ארוך ובכדי להגיע לתוצר סופי יידרש זמן רב.</a:t>
                      </a:r>
                      <a:endParaRPr lang="en-IL" dirty="0"/>
                    </a:p>
                  </a:txBody>
                  <a:tcPr/>
                </a:tc>
                <a:tc>
                  <a:txBody>
                    <a:bodyPr/>
                    <a:lstStyle/>
                    <a:p>
                      <a:pPr marL="342900" indent="-342900" algn="r" rtl="1">
                        <a:buAutoNum type="arabicPeriod"/>
                      </a:pPr>
                      <a:r>
                        <a:rPr lang="he-IL" dirty="0"/>
                        <a:t>יינתן תמיד לעדכן את הקוד ולהוסיף דברים חדשים.</a:t>
                      </a:r>
                    </a:p>
                    <a:p>
                      <a:pPr marL="342900" indent="-342900" algn="r" rtl="1">
                        <a:buAutoNum type="arabicPeriod"/>
                      </a:pPr>
                      <a:r>
                        <a:rPr lang="he-IL" dirty="0"/>
                        <a:t>בגלל שיש חלוקה בין כלים לתוכנה עצמה הבודקת, תמיד ניתן להוסיף כלים למחוק כלים ולעדכן כלים ובכך להתאים כלים לפי הצורך.</a:t>
                      </a:r>
                    </a:p>
                  </a:txBody>
                  <a:tcPr/>
                </a:tc>
                <a:tc>
                  <a:txBody>
                    <a:bodyPr/>
                    <a:lstStyle/>
                    <a:p>
                      <a:pPr algn="r" rtl="1"/>
                      <a:r>
                        <a:rPr lang="he-IL" dirty="0"/>
                        <a:t>2. פיתוח תוכנת ניתוח קוד סטטית.</a:t>
                      </a:r>
                      <a:endParaRPr lang="en-IL" dirty="0"/>
                    </a:p>
                  </a:txBody>
                  <a:tcPr/>
                </a:tc>
                <a:extLst>
                  <a:ext uri="{0D108BD9-81ED-4DB2-BD59-A6C34878D82A}">
                    <a16:rowId xmlns:a16="http://schemas.microsoft.com/office/drawing/2014/main" val="856564436"/>
                  </a:ext>
                </a:extLst>
              </a:tr>
              <a:tr h="370840">
                <a:tc>
                  <a:txBody>
                    <a:bodyPr/>
                    <a:lstStyle/>
                    <a:p>
                      <a:pPr algn="r" rtl="1"/>
                      <a:r>
                        <a:rPr lang="he-IL" dirty="0"/>
                        <a:t>1. החלקים המובנים של הקומפיילרים מכניסים תוכנה זרה למערכת ובעצם הופכת אותה לפחות אמינה ופחות ניתן לסמוך עליה.</a:t>
                      </a:r>
                      <a:endParaRPr lang="en-IL" dirty="0"/>
                    </a:p>
                  </a:txBody>
                  <a:tcPr/>
                </a:tc>
                <a:tc>
                  <a:txBody>
                    <a:bodyPr/>
                    <a:lstStyle/>
                    <a:p>
                      <a:pPr marL="342900" indent="-342900" algn="r" rtl="1">
                        <a:buAutoNum type="arabicPeriod"/>
                      </a:pPr>
                      <a:r>
                        <a:rPr lang="he-IL" dirty="0"/>
                        <a:t>בדיקות הקומפילציה יהיו ברמה גבוהה יותר.</a:t>
                      </a:r>
                    </a:p>
                    <a:p>
                      <a:pPr marL="342900" indent="-342900" algn="r" rtl="1">
                        <a:buAutoNum type="arabicPeriod"/>
                      </a:pPr>
                      <a:r>
                        <a:rPr lang="he-IL" dirty="0"/>
                        <a:t>יכול לחסוך זמן רב ולתת דגש ויותר זמן לניתוחים עצמם.</a:t>
                      </a:r>
                      <a:endParaRPr lang="en-IL" dirty="0"/>
                    </a:p>
                  </a:txBody>
                  <a:tcPr/>
                </a:tc>
                <a:tc>
                  <a:txBody>
                    <a:bodyPr/>
                    <a:lstStyle/>
                    <a:p>
                      <a:pPr algn="r" rtl="1"/>
                      <a:r>
                        <a:rPr lang="he-IL" dirty="0"/>
                        <a:t>3. להשתמש בחלקים מובנים של קומפיילרים ולבנות </a:t>
                      </a:r>
                      <a:r>
                        <a:rPr lang="he-IL" dirty="0" err="1"/>
                        <a:t>פלאגין</a:t>
                      </a:r>
                      <a:r>
                        <a:rPr lang="he-IL" dirty="0"/>
                        <a:t> שמחבר בין בדיקת הקומפילציה לבין הניתוח עצמו.</a:t>
                      </a:r>
                      <a:endParaRPr lang="en-IL" dirty="0"/>
                    </a:p>
                  </a:txBody>
                  <a:tcPr/>
                </a:tc>
                <a:extLst>
                  <a:ext uri="{0D108BD9-81ED-4DB2-BD59-A6C34878D82A}">
                    <a16:rowId xmlns:a16="http://schemas.microsoft.com/office/drawing/2014/main" val="2941476906"/>
                  </a:ext>
                </a:extLst>
              </a:tr>
            </a:tbl>
          </a:graphicData>
        </a:graphic>
      </p:graphicFrame>
    </p:spTree>
    <p:extLst>
      <p:ext uri="{BB962C8B-B14F-4D97-AF65-F5344CB8AC3E}">
        <p14:creationId xmlns:p14="http://schemas.microsoft.com/office/powerpoint/2010/main" val="341962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2C97CB-6706-4EAB-8A1F-175BF3EE08A5}"/>
              </a:ext>
            </a:extLst>
          </p:cNvPr>
          <p:cNvSpPr>
            <a:spLocks noGrp="1"/>
          </p:cNvSpPr>
          <p:nvPr>
            <p:ph type="title"/>
          </p:nvPr>
        </p:nvSpPr>
        <p:spPr/>
        <p:txBody>
          <a:bodyPr/>
          <a:lstStyle/>
          <a:p>
            <a:pPr algn="r" rtl="1"/>
            <a:r>
              <a:rPr lang="he-IL" dirty="0"/>
              <a:t>הפתרון הנבחר</a:t>
            </a:r>
            <a:endParaRPr lang="en-IL" dirty="0"/>
          </a:p>
        </p:txBody>
      </p:sp>
      <p:sp>
        <p:nvSpPr>
          <p:cNvPr id="3" name="מציין מיקום תוכן 2">
            <a:extLst>
              <a:ext uri="{FF2B5EF4-FFF2-40B4-BE49-F238E27FC236}">
                <a16:creationId xmlns:a16="http://schemas.microsoft.com/office/drawing/2014/main" id="{23ED970A-92B7-437A-8C23-A576F7735439}"/>
              </a:ext>
            </a:extLst>
          </p:cNvPr>
          <p:cNvSpPr>
            <a:spLocks noGrp="1"/>
          </p:cNvSpPr>
          <p:nvPr>
            <p:ph idx="1"/>
          </p:nvPr>
        </p:nvSpPr>
        <p:spPr/>
        <p:txBody>
          <a:bodyPr>
            <a:normAutofit/>
          </a:bodyPr>
          <a:lstStyle/>
          <a:p>
            <a:pPr algn="r" rtl="1"/>
            <a:r>
              <a:rPr lang="he-IL" sz="2000" dirty="0"/>
              <a:t>פיתוח תוכנת ניתוח קוד סטטית.</a:t>
            </a:r>
          </a:p>
          <a:p>
            <a:pPr algn="r" rtl="1"/>
            <a:r>
              <a:rPr lang="he-IL" sz="2000" dirty="0"/>
              <a:t>פתרון זה נבחר מכיוון והוא יתאים ברמה הכי גבוהה למערכת הקיימת. כיוון והמערכת היא מערכת מבצעית להריץ בדיקות על המערכת מתוכנה שלקוחה מהאינטרנט יכולה להוות בעיות אבטחה ולא ניתן לסמוך עליהן. לעומת זו מערכת זו נבנית על ידי. </a:t>
            </a:r>
          </a:p>
          <a:p>
            <a:pPr algn="r" rtl="1"/>
            <a:r>
              <a:rPr lang="he-IL" sz="2000" dirty="0"/>
              <a:t>בנוסף הוא מונע צורך בגורמים נוספים שאינם ניתנים לשליטה.</a:t>
            </a:r>
            <a:endParaRPr lang="en-IL" sz="2000" dirty="0"/>
          </a:p>
        </p:txBody>
      </p:sp>
    </p:spTree>
    <p:extLst>
      <p:ext uri="{BB962C8B-B14F-4D97-AF65-F5344CB8AC3E}">
        <p14:creationId xmlns:p14="http://schemas.microsoft.com/office/powerpoint/2010/main" val="131090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 name="Picture 9">
            <a:extLst>
              <a:ext uri="{FF2B5EF4-FFF2-40B4-BE49-F238E27FC236}">
                <a16:creationId xmlns:a16="http://schemas.microsoft.com/office/drawing/2014/main" id="{F7057E50-1D91-4453-BBA0-DD604B5CDA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כותרת 1">
            <a:extLst>
              <a:ext uri="{FF2B5EF4-FFF2-40B4-BE49-F238E27FC236}">
                <a16:creationId xmlns:a16="http://schemas.microsoft.com/office/drawing/2014/main" id="{95B1A5C0-2702-4EFE-A226-5049E15E35EA}"/>
              </a:ext>
            </a:extLst>
          </p:cNvPr>
          <p:cNvSpPr txBox="1">
            <a:spLocks/>
          </p:cNvSpPr>
          <p:nvPr/>
        </p:nvSpPr>
        <p:spPr>
          <a:xfrm>
            <a:off x="7354027" y="2076234"/>
            <a:ext cx="4729828" cy="242146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he-IL" sz="4800" dirty="0"/>
              <a:t>ארכיטקטורת</a:t>
            </a:r>
          </a:p>
          <a:p>
            <a:pPr algn="r">
              <a:spcAft>
                <a:spcPts val="600"/>
              </a:spcAft>
            </a:pPr>
            <a:r>
              <a:rPr lang="he-IL" sz="4800" dirty="0"/>
              <a:t> תכנה</a:t>
            </a:r>
            <a:endParaRPr lang="en-US" sz="4800" dirty="0"/>
          </a:p>
        </p:txBody>
      </p:sp>
      <p:pic>
        <p:nvPicPr>
          <p:cNvPr id="2050" name="Picture 2">
            <a:extLst>
              <a:ext uri="{FF2B5EF4-FFF2-40B4-BE49-F238E27FC236}">
                <a16:creationId xmlns:a16="http://schemas.microsoft.com/office/drawing/2014/main" id="{B8968786-65B9-4937-A2D6-A14AD710F5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308731" cy="6858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31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94FDF2-39E4-4C56-81D1-1B404461D38C}"/>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פלטפורמה</a:t>
            </a:r>
            <a:endParaRPr lang="en-IL" dirty="0"/>
          </a:p>
        </p:txBody>
      </p:sp>
      <p:sp>
        <p:nvSpPr>
          <p:cNvPr id="3" name="תיבת טקסט 2">
            <a:extLst>
              <a:ext uri="{FF2B5EF4-FFF2-40B4-BE49-F238E27FC236}">
                <a16:creationId xmlns:a16="http://schemas.microsoft.com/office/drawing/2014/main" id="{5EC23C1A-33C7-469D-B5AF-790322AE1A17}"/>
              </a:ext>
            </a:extLst>
          </p:cNvPr>
          <p:cNvSpPr txBox="1"/>
          <p:nvPr/>
        </p:nvSpPr>
        <p:spPr>
          <a:xfrm>
            <a:off x="1493240" y="1526796"/>
            <a:ext cx="9555061" cy="4216539"/>
          </a:xfrm>
          <a:prstGeom prst="rect">
            <a:avLst/>
          </a:prstGeom>
          <a:noFill/>
        </p:spPr>
        <p:txBody>
          <a:bodyPr wrap="square" rtlCol="0">
            <a:spAutoFit/>
          </a:bodyPr>
          <a:lstStyle/>
          <a:p>
            <a:pPr algn="r" rtl="1"/>
            <a:r>
              <a:rPr lang="he-IL" sz="3200" dirty="0"/>
              <a:t>אחראית על :</a:t>
            </a:r>
          </a:p>
          <a:p>
            <a:pPr algn="r" rtl="1"/>
            <a:endParaRPr lang="he-IL" sz="2000" dirty="0"/>
          </a:p>
          <a:p>
            <a:pPr marL="342900" indent="-342900" algn="r" rtl="1">
              <a:buFont typeface="Arial" panose="020B0604020202020204" pitchFamily="34" charset="0"/>
              <a:buChar char="•"/>
            </a:pPr>
            <a:r>
              <a:rPr lang="en-US" sz="2400" dirty="0"/>
              <a:t>Connection Module</a:t>
            </a:r>
            <a:r>
              <a:rPr lang="he-IL" sz="2400" dirty="0"/>
              <a:t> - קבלת בקשה מהלקוח והתחלת טיפול לפי דרישותיו של הלקוח.</a:t>
            </a:r>
          </a:p>
          <a:p>
            <a:pPr marL="342900" indent="-342900" algn="r" rtl="1">
              <a:buFont typeface="Arial" panose="020B0604020202020204" pitchFamily="34" charset="0"/>
              <a:buChar char="•"/>
            </a:pPr>
            <a:r>
              <a:rPr lang="en-US" sz="2400" dirty="0"/>
              <a:t>Compile Module</a:t>
            </a:r>
            <a:r>
              <a:rPr lang="he-IL" sz="2400" dirty="0"/>
              <a:t> – בתחילה בדיקה דומה למה שה</a:t>
            </a:r>
            <a:r>
              <a:rPr lang="en-US" sz="2400" dirty="0"/>
              <a:t>Preprocessor</a:t>
            </a:r>
            <a:r>
              <a:rPr lang="he-IL" sz="2400" dirty="0"/>
              <a:t> עושה : מסתכל על כל ה</a:t>
            </a:r>
            <a:r>
              <a:rPr lang="en-US" sz="2400" dirty="0"/>
              <a:t>includes</a:t>
            </a:r>
            <a:r>
              <a:rPr lang="he-IL" sz="2400" dirty="0"/>
              <a:t> ואוגר סוגי משתנים וכ"ו על הקובץ. לאחר מכן בדיקת קומפילציה בסיסית לגבי הקוד שניתן (אם ישנה בעיית קומפילציה הפלטפורמה תפסיק את הבדיקה תחזיר את התקלה ותגיד באיזה שורה התקלה התרחשה). </a:t>
            </a:r>
          </a:p>
          <a:p>
            <a:pPr marL="342900" indent="-342900" algn="r" rtl="1">
              <a:buFont typeface="Arial" panose="020B0604020202020204" pitchFamily="34" charset="0"/>
              <a:buChar char="•"/>
            </a:pPr>
            <a:r>
              <a:rPr lang="en-US" sz="2400" dirty="0"/>
              <a:t>Parsing Information</a:t>
            </a:r>
            <a:r>
              <a:rPr lang="he-IL" sz="2400" dirty="0"/>
              <a:t> – במהלך בדיקת הקוד ואחריו אגירת מידע לגבי פונקציות, קוד ואגירתו במילון שלאחר מכן ישלח כ</a:t>
            </a:r>
            <a:r>
              <a:rPr lang="en-US" sz="2400" dirty="0"/>
              <a:t>JSON</a:t>
            </a:r>
            <a:r>
              <a:rPr lang="he-IL" sz="2400" dirty="0"/>
              <a:t> לכלים.</a:t>
            </a:r>
          </a:p>
          <a:p>
            <a:pPr marL="342900" indent="-342900" algn="r" rtl="1">
              <a:buFont typeface="Arial" panose="020B0604020202020204" pitchFamily="34" charset="0"/>
              <a:buChar char="•"/>
            </a:pPr>
            <a:r>
              <a:rPr lang="en-US" sz="2400" dirty="0"/>
              <a:t>Json Creation</a:t>
            </a:r>
            <a:r>
              <a:rPr lang="he-IL" sz="2400" dirty="0"/>
              <a:t> – ברגע שהמידע מוכן בניית ה</a:t>
            </a:r>
            <a:r>
              <a:rPr lang="en-US" sz="2400" dirty="0"/>
              <a:t>JSON</a:t>
            </a:r>
            <a:r>
              <a:rPr lang="he-IL" sz="2400" dirty="0"/>
              <a:t> במילון.</a:t>
            </a:r>
          </a:p>
        </p:txBody>
      </p:sp>
    </p:spTree>
    <p:extLst>
      <p:ext uri="{BB962C8B-B14F-4D97-AF65-F5344CB8AC3E}">
        <p14:creationId xmlns:p14="http://schemas.microsoft.com/office/powerpoint/2010/main" val="192821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מימי">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TM03457452[[fn=שמימי]]</Template>
  <TotalTime>215</TotalTime>
  <Words>832</Words>
  <Application>Microsoft Office PowerPoint</Application>
  <PresentationFormat>מסך רחב</PresentationFormat>
  <Paragraphs>106</Paragraphs>
  <Slides>20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20</vt:i4>
      </vt:variant>
    </vt:vector>
  </HeadingPairs>
  <TitlesOfParts>
    <vt:vector size="24" baseType="lpstr">
      <vt:lpstr>Arial</vt:lpstr>
      <vt:lpstr>Calibri</vt:lpstr>
      <vt:lpstr>Calibri Light</vt:lpstr>
      <vt:lpstr>שמימי</vt:lpstr>
      <vt:lpstr>פרויקט גמר</vt:lpstr>
      <vt:lpstr>שלבי ההרצאה</vt:lpstr>
      <vt:lpstr>המצב הקיים ותיאור הבעיה</vt:lpstr>
      <vt:lpstr>הצורך המבצעי</vt:lpstr>
      <vt:lpstr>דרישות המערכת</vt:lpstr>
      <vt:lpstr>תיאור  החלופות</vt:lpstr>
      <vt:lpstr>הפתרון הנבחר</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גמר</dc:title>
  <dc:creator>shenhav mor</dc:creator>
  <cp:lastModifiedBy>shenhav mor</cp:lastModifiedBy>
  <cp:revision>25</cp:revision>
  <dcterms:created xsi:type="dcterms:W3CDTF">2021-04-22T08:08:26Z</dcterms:created>
  <dcterms:modified xsi:type="dcterms:W3CDTF">2021-04-23T13:27:10Z</dcterms:modified>
</cp:coreProperties>
</file>