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9" r:id="rId4"/>
    <p:sldId id="258" r:id="rId5"/>
    <p:sldId id="259" r:id="rId6"/>
    <p:sldId id="278" r:id="rId7"/>
    <p:sldId id="260" r:id="rId8"/>
    <p:sldId id="261" r:id="rId9"/>
    <p:sldId id="262" r:id="rId10"/>
    <p:sldId id="277" r:id="rId11"/>
    <p:sldId id="264" r:id="rId12"/>
    <p:sldId id="265" r:id="rId13"/>
    <p:sldId id="266" r:id="rId14"/>
    <p:sldId id="267" r:id="rId15"/>
    <p:sldId id="268" r:id="rId16"/>
    <p:sldId id="281" r:id="rId17"/>
    <p:sldId id="269" r:id="rId18"/>
    <p:sldId id="270" r:id="rId19"/>
    <p:sldId id="271" r:id="rId20"/>
    <p:sldId id="272" r:id="rId21"/>
    <p:sldId id="280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84C033A-C372-44B0-9D33-CC8260641A33}" type="datetimeFigureOut">
              <a:rPr lang="en-IL" smtClean="0"/>
              <a:t>25/04/2021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4AACBAC-4338-46CC-9374-BA55ACFC4D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87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96D4E45-F6FE-49A5-8A54-B270E038F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652"/>
            <a:ext cx="9144000" cy="1238643"/>
          </a:xfrm>
        </p:spPr>
        <p:txBody>
          <a:bodyPr>
            <a:normAutofit/>
          </a:bodyPr>
          <a:lstStyle/>
          <a:p>
            <a:pPr algn="ctr"/>
            <a:r>
              <a:rPr lang="he-IL" u="sng"/>
              <a:t>פרויקט גמר</a:t>
            </a:r>
            <a:endParaRPr lang="en-IL" u="sng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38ED76E1-2186-4B9E-85D5-74D2B52A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605"/>
            <a:ext cx="9144000" cy="1655762"/>
          </a:xfrm>
        </p:spPr>
        <p:txBody>
          <a:bodyPr/>
          <a:lstStyle/>
          <a:p>
            <a:pPr algn="ctr"/>
            <a:r>
              <a:rPr lang="he-IL"/>
              <a:t>מגיש : שנהב מור</a:t>
            </a:r>
            <a:endParaRPr lang="en-IL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B8E255F9-ABB2-4434-BFF7-659B04CA37A4}"/>
              </a:ext>
            </a:extLst>
          </p:cNvPr>
          <p:cNvSpPr txBox="1">
            <a:spLocks/>
          </p:cNvSpPr>
          <p:nvPr/>
        </p:nvSpPr>
        <p:spPr>
          <a:xfrm>
            <a:off x="1524000" y="2423398"/>
            <a:ext cx="9144000" cy="123864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Static Analysis Platform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92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95B1A5C0-2702-4EFE-A226-5049E15E35EA}"/>
              </a:ext>
            </a:extLst>
          </p:cNvPr>
          <p:cNvSpPr txBox="1">
            <a:spLocks/>
          </p:cNvSpPr>
          <p:nvPr/>
        </p:nvSpPr>
        <p:spPr>
          <a:xfrm>
            <a:off x="6211027" y="1657134"/>
            <a:ext cx="4729828" cy="2421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he-IL" sz="4800"/>
              <a:t>תיאור</a:t>
            </a:r>
          </a:p>
          <a:p>
            <a:pPr algn="r">
              <a:spcAft>
                <a:spcPts val="600"/>
              </a:spcAft>
            </a:pPr>
            <a:r>
              <a:rPr lang="he-IL" sz="4800"/>
              <a:t>תוכנה</a:t>
            </a:r>
            <a:endParaRPr lang="en-US" sz="480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01117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972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57E50-1D91-4453-BBA0-DD604B5C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5B1A5C0-2702-4EFE-A226-5049E15E35EA}"/>
              </a:ext>
            </a:extLst>
          </p:cNvPr>
          <p:cNvSpPr txBox="1">
            <a:spLocks/>
          </p:cNvSpPr>
          <p:nvPr/>
        </p:nvSpPr>
        <p:spPr>
          <a:xfrm>
            <a:off x="7354027" y="2076234"/>
            <a:ext cx="4729828" cy="2421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he-IL" sz="4800"/>
              <a:t>ארכיטקטורת</a:t>
            </a:r>
          </a:p>
          <a:p>
            <a:pPr algn="r">
              <a:spcAft>
                <a:spcPts val="600"/>
              </a:spcAft>
            </a:pPr>
            <a:r>
              <a:rPr lang="he-IL" sz="4800"/>
              <a:t> תכנה</a:t>
            </a:r>
            <a:endParaRPr lang="en-US" sz="48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968786-65B9-4937-A2D6-A14AD710F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8731" cy="6858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1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94FDF2-39E4-4C56-81D1-1B404461D38C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פלטפורמה</a:t>
            </a:r>
            <a:endParaRPr lang="en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EC23C1A-33C7-469D-B5AF-790322AE1A17}"/>
              </a:ext>
            </a:extLst>
          </p:cNvPr>
          <p:cNvSpPr txBox="1"/>
          <p:nvPr/>
        </p:nvSpPr>
        <p:spPr>
          <a:xfrm>
            <a:off x="1493240" y="1526796"/>
            <a:ext cx="95550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/>
              <a:t>אחראית על :</a:t>
            </a:r>
          </a:p>
          <a:p>
            <a:pPr algn="r" rtl="1"/>
            <a:endParaRPr lang="he-IL" sz="200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/>
              <a:t>Connection Module</a:t>
            </a:r>
            <a:r>
              <a:rPr lang="he-IL" sz="2400"/>
              <a:t> - קבלת בקשה מהלקוח והתחלת טיפול לפי דרישותיו של הלקוח.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/>
              <a:t>Compile Module</a:t>
            </a:r>
            <a:r>
              <a:rPr lang="he-IL" sz="2400"/>
              <a:t> – בתחילה בדיקה דומה למה שה</a:t>
            </a:r>
            <a:r>
              <a:rPr lang="en-US" sz="2400"/>
              <a:t>Preprocessor</a:t>
            </a:r>
            <a:r>
              <a:rPr lang="he-IL" sz="2400"/>
              <a:t> עושה : מסתכל על כל ה</a:t>
            </a:r>
            <a:r>
              <a:rPr lang="en-US" sz="2400"/>
              <a:t>includes</a:t>
            </a:r>
            <a:r>
              <a:rPr lang="he-IL" sz="2400"/>
              <a:t> ואוגר סוגי משתנים וכ"ו על הקובץ. לאחר מכן בדיקת קומפילציה בסיסית לגבי הקוד שניתן (אם ישנה בעיית קומפילציה הפלטפורמה תפסיק את הבדיקה תחזיר את התקלה ותגיד באיזה שורה התקלה התרחשה).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/>
              <a:t>Parsing Information</a:t>
            </a:r>
            <a:r>
              <a:rPr lang="he-IL" sz="2400"/>
              <a:t> – במהלך בדיקת הקוד ואחריו אגירת מידע לגבי פונקציות, קוד ואגירתו במילון שלאחר מכן ישלח כ</a:t>
            </a:r>
            <a:r>
              <a:rPr lang="en-US" sz="2400"/>
              <a:t>JSON</a:t>
            </a:r>
            <a:r>
              <a:rPr lang="he-IL" sz="2400"/>
              <a:t> לכלים.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/>
              <a:t>Json Creation</a:t>
            </a:r>
            <a:r>
              <a:rPr lang="he-IL" sz="2400"/>
              <a:t> – ברגע שהמידע מוכן בניית ה</a:t>
            </a:r>
            <a:r>
              <a:rPr lang="en-US" sz="2400"/>
              <a:t>JSON</a:t>
            </a:r>
            <a:r>
              <a:rPr lang="he-IL" sz="2400"/>
              <a:t> במילון.</a:t>
            </a:r>
          </a:p>
        </p:txBody>
      </p:sp>
    </p:spTree>
    <p:extLst>
      <p:ext uri="{BB962C8B-B14F-4D97-AF65-F5344CB8AC3E}">
        <p14:creationId xmlns:p14="http://schemas.microsoft.com/office/powerpoint/2010/main" val="19282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A6DFFC-20B9-4305-9FBB-A7B7B68D29A9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המשך - פלטפורמה</a:t>
            </a:r>
            <a:endParaRPr lang="en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AB950CF-7830-4228-A598-D55910F8AC0A}"/>
              </a:ext>
            </a:extLst>
          </p:cNvPr>
          <p:cNvSpPr txBox="1"/>
          <p:nvPr/>
        </p:nvSpPr>
        <p:spPr>
          <a:xfrm>
            <a:off x="1493240" y="1526796"/>
            <a:ext cx="9555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שליחת המידע ל</a:t>
            </a:r>
            <a:r>
              <a:rPr lang="en-US" sz="2400"/>
              <a:t>REST</a:t>
            </a:r>
            <a:r>
              <a:rPr lang="he-IL" sz="240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הפעלת הכלים בתזמון נכון.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סידור קובץ </a:t>
            </a:r>
            <a:r>
              <a:rPr lang="en-US" sz="2400"/>
              <a:t>LOG</a:t>
            </a:r>
            <a:r>
              <a:rPr lang="he-IL" sz="2400"/>
              <a:t> לגבי תוצאות הכלים.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/>
              <a:t>Tool Handle</a:t>
            </a:r>
            <a:r>
              <a:rPr lang="he-IL" sz="2400"/>
              <a:t> – וידוא שכל הכלים לא נתקעים ולא עוברים את הזמן המוקצה להם.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שליחת התוצאה.</a:t>
            </a:r>
          </a:p>
        </p:txBody>
      </p:sp>
    </p:spTree>
    <p:extLst>
      <p:ext uri="{BB962C8B-B14F-4D97-AF65-F5344CB8AC3E}">
        <p14:creationId xmlns:p14="http://schemas.microsoft.com/office/powerpoint/2010/main" val="322339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780BD4E-9FD1-4838-814E-4FA6E29CC19F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en-US"/>
              <a:t>GUI</a:t>
            </a:r>
            <a:r>
              <a:rPr lang="he-IL"/>
              <a:t> – ממשק המשתמש הראשי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0BD9133-DAE0-4FFA-B960-3928A7264521}"/>
              </a:ext>
            </a:extLst>
          </p:cNvPr>
          <p:cNvSpPr txBox="1"/>
          <p:nvPr/>
        </p:nvSpPr>
        <p:spPr>
          <a:xfrm>
            <a:off x="1493240" y="1526796"/>
            <a:ext cx="95550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בנוי מ</a:t>
            </a:r>
            <a:r>
              <a:rPr lang="en-US" sz="2400"/>
              <a:t>WPF</a:t>
            </a:r>
            <a:r>
              <a:rPr lang="he-IL" sz="2400"/>
              <a:t> בשיטת </a:t>
            </a:r>
            <a:r>
              <a:rPr lang="en-US" sz="2400"/>
              <a:t>MVVM</a:t>
            </a:r>
            <a:endParaRPr lang="he-IL" sz="3600"/>
          </a:p>
          <a:p>
            <a:pPr algn="r" rtl="1"/>
            <a:r>
              <a:rPr lang="he-IL" sz="3600"/>
              <a:t>אחראי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יצירת פרוטוקול השליחה עם הנתונים שהלקוח הכניס לממשק המשתמש ושליחתם לפלטפורמה.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הבאת הכלים ממסד הנתונים.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חיבור באמצעות </a:t>
            </a:r>
            <a:r>
              <a:rPr lang="en-US" sz="2400"/>
              <a:t>SOCKET</a:t>
            </a:r>
            <a:r>
              <a:rPr lang="he-IL" sz="2400"/>
              <a:t> עם הפלטפורמה.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סידור הכלים – ישנם כלים שדורשים כלים אחרים ולכן יש סדר הכרחי לכלים (יש כלים שלא עובדים בלי תוצאה של כלי אחר).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 על החזר התשובה מהפלטפורמה.</a:t>
            </a:r>
          </a:p>
        </p:txBody>
      </p:sp>
    </p:spTree>
    <p:extLst>
      <p:ext uri="{BB962C8B-B14F-4D97-AF65-F5344CB8AC3E}">
        <p14:creationId xmlns:p14="http://schemas.microsoft.com/office/powerpoint/2010/main" val="249372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46407DA8-B836-4BE5-923E-AC0846A49A7D}"/>
              </a:ext>
            </a:extLst>
          </p:cNvPr>
          <p:cNvSpPr txBox="1">
            <a:spLocks/>
          </p:cNvSpPr>
          <p:nvPr/>
        </p:nvSpPr>
        <p:spPr>
          <a:xfrm>
            <a:off x="4955458" y="639097"/>
            <a:ext cx="6593075" cy="16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Rest api – חלק מהפלטפורמה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6D97347-D9DD-4192-98A0-DA5315F8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917812"/>
            <a:ext cx="3997362" cy="301800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42E409D-514A-4F5B-A238-0B98AEC343E9}"/>
              </a:ext>
            </a:extLst>
          </p:cNvPr>
          <p:cNvSpPr txBox="1"/>
          <p:nvPr/>
        </p:nvSpPr>
        <p:spPr>
          <a:xfrm>
            <a:off x="4955458" y="2251587"/>
            <a:ext cx="6593075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על :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קבלת כל המידע (Dictionary) שהפלטפורמה </a:t>
            </a:r>
            <a:r>
              <a:rPr lang="en-US" err="1"/>
              <a:t>אגרה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</a:t>
            </a:r>
            <a:r>
              <a:rPr lang="en-US" err="1"/>
              <a:t>לטפל</a:t>
            </a:r>
            <a:r>
              <a:rPr lang="en-US"/>
              <a:t> </a:t>
            </a:r>
            <a:r>
              <a:rPr lang="he-IL"/>
              <a:t>ב</a:t>
            </a:r>
            <a:r>
              <a:rPr lang="en-US"/>
              <a:t>(HTTP) Requests</a:t>
            </a:r>
            <a:r>
              <a:rPr lang="he-IL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כלים</a:t>
            </a:r>
            <a:r>
              <a:rPr lang="en-US"/>
              <a:t> </a:t>
            </a:r>
            <a:r>
              <a:rPr lang="en-US" err="1"/>
              <a:t>ולענות</a:t>
            </a:r>
            <a:r>
              <a:rPr lang="en-US"/>
              <a:t> </a:t>
            </a:r>
            <a:r>
              <a:rPr lang="he-IL"/>
              <a:t>ב </a:t>
            </a:r>
            <a:r>
              <a:rPr lang="en-US"/>
              <a:t>Responses</a:t>
            </a:r>
            <a:r>
              <a:rPr lang="he-IL"/>
              <a:t> </a:t>
            </a:r>
            <a:r>
              <a:rPr lang="en-US" err="1"/>
              <a:t>כמו</a:t>
            </a:r>
            <a:r>
              <a:rPr lang="en-US"/>
              <a:t> </a:t>
            </a:r>
            <a:r>
              <a:rPr lang="en-US" err="1"/>
              <a:t>שצריך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</a:t>
            </a:r>
            <a:r>
              <a:rPr lang="en-US" err="1"/>
              <a:t>לקבל</a:t>
            </a:r>
            <a:r>
              <a:rPr lang="en-US"/>
              <a:t> </a:t>
            </a:r>
            <a:r>
              <a:rPr lang="en-US" err="1"/>
              <a:t>תוצאות</a:t>
            </a:r>
            <a:r>
              <a:rPr lang="en-US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כלים</a:t>
            </a:r>
            <a:r>
              <a:rPr lang="en-US"/>
              <a:t> </a:t>
            </a:r>
            <a:r>
              <a:rPr lang="en-US" err="1"/>
              <a:t>ולשמור</a:t>
            </a:r>
            <a:r>
              <a:rPr lang="en-US"/>
              <a:t> </a:t>
            </a:r>
            <a:r>
              <a:rPr lang="en-US" err="1"/>
              <a:t>אותם</a:t>
            </a:r>
            <a:r>
              <a:rPr lang="en-US"/>
              <a:t> </a:t>
            </a:r>
            <a:r>
              <a:rPr lang="en-US" err="1"/>
              <a:t>למקרה</a:t>
            </a:r>
            <a:r>
              <a:rPr lang="en-US"/>
              <a:t> </a:t>
            </a:r>
            <a:r>
              <a:rPr lang="en-US" err="1"/>
              <a:t>שכלי</a:t>
            </a:r>
            <a:r>
              <a:rPr lang="en-US"/>
              <a:t> </a:t>
            </a:r>
            <a:r>
              <a:rPr lang="en-US" err="1"/>
              <a:t>אחר</a:t>
            </a:r>
            <a:r>
              <a:rPr lang="en-US"/>
              <a:t> </a:t>
            </a:r>
            <a:r>
              <a:rPr lang="en-US" err="1"/>
              <a:t>ירצה</a:t>
            </a:r>
            <a:r>
              <a:rPr lang="en-US"/>
              <a:t> </a:t>
            </a:r>
            <a:r>
              <a:rPr lang="en-US" err="1"/>
              <a:t>תוצאה</a:t>
            </a:r>
            <a:r>
              <a:rPr lang="en-US"/>
              <a:t> </a:t>
            </a:r>
            <a:r>
              <a:rPr lang="en-US" err="1"/>
              <a:t>מסוימת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err="1"/>
              <a:t>דואג</a:t>
            </a:r>
            <a:r>
              <a:rPr lang="en-US"/>
              <a:t> </a:t>
            </a:r>
            <a:r>
              <a:rPr lang="en-US" err="1"/>
              <a:t>לשלוח</a:t>
            </a:r>
            <a:r>
              <a:rPr lang="en-US"/>
              <a:t> </a:t>
            </a:r>
            <a:r>
              <a:rPr lang="en-US" err="1"/>
              <a:t>לפלטפורמה</a:t>
            </a:r>
            <a:r>
              <a:rPr lang="en-US"/>
              <a:t> </a:t>
            </a:r>
            <a:r>
              <a:rPr lang="en-US" err="1"/>
              <a:t>קבצי</a:t>
            </a:r>
            <a:r>
              <a:rPr lang="en-US"/>
              <a:t> </a:t>
            </a:r>
            <a:r>
              <a:rPr lang="en-US" err="1"/>
              <a:t>לוג</a:t>
            </a:r>
            <a:r>
              <a:rPr lang="en-US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הכלים</a:t>
            </a:r>
            <a:r>
              <a:rPr lang="en-US"/>
              <a:t> </a:t>
            </a:r>
            <a:r>
              <a:rPr lang="en-US" err="1"/>
              <a:t>בכדי</a:t>
            </a:r>
            <a:r>
              <a:rPr lang="en-US"/>
              <a:t> שהפלטפורמה </a:t>
            </a:r>
            <a:r>
              <a:rPr lang="en-US" err="1"/>
              <a:t>תוכל</a:t>
            </a:r>
            <a:r>
              <a:rPr lang="en-US"/>
              <a:t> </a:t>
            </a:r>
            <a:r>
              <a:rPr lang="en-US" err="1"/>
              <a:t>להכין</a:t>
            </a:r>
            <a:r>
              <a:rPr lang="en-US"/>
              <a:t> </a:t>
            </a:r>
            <a:r>
              <a:rPr lang="en-US" err="1"/>
              <a:t>קובץ</a:t>
            </a:r>
            <a:r>
              <a:rPr lang="en-US"/>
              <a:t> </a:t>
            </a:r>
            <a:r>
              <a:rPr lang="en-US" err="1"/>
              <a:t>לוג</a:t>
            </a:r>
            <a:r>
              <a:rPr lang="en-US"/>
              <a:t> </a:t>
            </a:r>
            <a:r>
              <a:rPr lang="en-US" err="1"/>
              <a:t>סופי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על </a:t>
            </a:r>
            <a:r>
              <a:rPr lang="en-US" err="1"/>
              <a:t>העברת</a:t>
            </a:r>
            <a:r>
              <a:rPr lang="en-US"/>
              <a:t> </a:t>
            </a:r>
            <a:r>
              <a:rPr lang="en-US" err="1"/>
              <a:t>בדיקת</a:t>
            </a:r>
            <a:r>
              <a:rPr lang="en-US"/>
              <a:t> </a:t>
            </a:r>
            <a:r>
              <a:rPr lang="en-US" err="1"/>
              <a:t>תבניות</a:t>
            </a:r>
            <a:r>
              <a:rPr lang="en-US"/>
              <a:t> </a:t>
            </a:r>
            <a:r>
              <a:rPr lang="en-US" err="1"/>
              <a:t>למודול</a:t>
            </a:r>
            <a:r>
              <a:rPr lang="en-US"/>
              <a:t> </a:t>
            </a:r>
            <a:r>
              <a:rPr lang="en-US" err="1"/>
              <a:t>בפלטפורמה</a:t>
            </a:r>
            <a:r>
              <a:rPr lang="en-US"/>
              <a:t> </a:t>
            </a:r>
            <a:r>
              <a:rPr lang="en-US" err="1"/>
              <a:t>והחזרת</a:t>
            </a:r>
            <a:r>
              <a:rPr lang="en-US"/>
              <a:t> </a:t>
            </a:r>
            <a:r>
              <a:rPr lang="en-US" err="1"/>
              <a:t>תוצאה</a:t>
            </a:r>
            <a:r>
              <a:rPr lang="en-US"/>
              <a:t> </a:t>
            </a:r>
            <a:r>
              <a:rPr lang="en-US" err="1"/>
              <a:t>מתאימה</a:t>
            </a:r>
            <a:r>
              <a:rPr lang="en-US"/>
              <a:t> </a:t>
            </a:r>
            <a:r>
              <a:rPr lang="en-US" err="1"/>
              <a:t>לכלי</a:t>
            </a:r>
            <a:r>
              <a:rPr lang="en-US"/>
              <a:t>. 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FF289F24-3B4F-4E92-86EA-C14675B6A2B0}"/>
              </a:ext>
            </a:extLst>
          </p:cNvPr>
          <p:cNvGrpSpPr/>
          <p:nvPr/>
        </p:nvGrpSpPr>
        <p:grpSpPr>
          <a:xfrm>
            <a:off x="1950439" y="2325849"/>
            <a:ext cx="8291121" cy="3900880"/>
            <a:chOff x="1716945" y="1082180"/>
            <a:chExt cx="6154727" cy="1896074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F4E299AB-9A33-42C3-83BB-BE047C9E03AC}"/>
                </a:ext>
              </a:extLst>
            </p:cNvPr>
            <p:cNvSpPr/>
            <p:nvPr/>
          </p:nvSpPr>
          <p:spPr>
            <a:xfrm>
              <a:off x="1716945" y="1451294"/>
              <a:ext cx="1652631" cy="973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/>
                <a:t>כלי</a:t>
              </a:r>
              <a:endParaRPr lang="en-IL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B8385C7C-37BD-418F-AEE6-FEC6F2D74D90}"/>
                </a:ext>
              </a:extLst>
            </p:cNvPr>
            <p:cNvSpPr/>
            <p:nvPr/>
          </p:nvSpPr>
          <p:spPr>
            <a:xfrm>
              <a:off x="6219041" y="1451295"/>
              <a:ext cx="1652631" cy="973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Rest API</a:t>
              </a:r>
              <a:endParaRPr lang="en-IL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95896948-4DB3-4FD7-9094-94ACF3541743}"/>
                </a:ext>
              </a:extLst>
            </p:cNvPr>
            <p:cNvCxnSpPr>
              <a:cxnSpLocks/>
            </p:cNvCxnSpPr>
            <p:nvPr/>
          </p:nvCxnSpPr>
          <p:spPr>
            <a:xfrm>
              <a:off x="3431097" y="1451295"/>
              <a:ext cx="2664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F7400F6-FD5B-497B-8FB6-618AD525472E}"/>
                </a:ext>
              </a:extLst>
            </p:cNvPr>
            <p:cNvSpPr txBox="1"/>
            <p:nvPr/>
          </p:nvSpPr>
          <p:spPr>
            <a:xfrm>
              <a:off x="3892492" y="1082180"/>
              <a:ext cx="1744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GET Functions</a:t>
              </a:r>
              <a:endParaRPr lang="en-IL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8BA53AB5-6747-4FF8-A1CB-054C26305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97" y="2332139"/>
              <a:ext cx="2664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1990C96-5A58-43E0-969F-327E29D99A38}"/>
                </a:ext>
              </a:extLst>
            </p:cNvPr>
            <p:cNvSpPr txBox="1"/>
            <p:nvPr/>
          </p:nvSpPr>
          <p:spPr>
            <a:xfrm>
              <a:off x="3875713" y="2331923"/>
              <a:ext cx="1744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Response with json</a:t>
              </a:r>
              <a:endParaRPr lang="en-IL"/>
            </a:p>
          </p:txBody>
        </p:sp>
      </p:grpSp>
      <p:sp>
        <p:nvSpPr>
          <p:cNvPr id="17" name="כותרת 1">
            <a:extLst>
              <a:ext uri="{FF2B5EF4-FFF2-40B4-BE49-F238E27FC236}">
                <a16:creationId xmlns:a16="http://schemas.microsoft.com/office/drawing/2014/main" id="{B3052AB7-9C57-4D70-BA24-6552048409F0}"/>
              </a:ext>
            </a:extLst>
          </p:cNvPr>
          <p:cNvSpPr txBox="1">
            <a:spLocks/>
          </p:cNvSpPr>
          <p:nvPr/>
        </p:nvSpPr>
        <p:spPr>
          <a:xfrm>
            <a:off x="4846402" y="320316"/>
            <a:ext cx="6593075" cy="16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he-IL"/>
              <a:t>רעיון כללי לתקשורת בין הרסט לכלי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5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C990A99A-1DD6-4D79-992B-C881E0E9D907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כלים 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B87062D-1A70-4957-BC0E-42BFED3D552A}"/>
              </a:ext>
            </a:extLst>
          </p:cNvPr>
          <p:cNvSpPr txBox="1"/>
          <p:nvPr/>
        </p:nvSpPr>
        <p:spPr>
          <a:xfrm>
            <a:off x="1493240" y="1526796"/>
            <a:ext cx="955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/>
              <a:t>אחראיים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כל אחד מהכלים דואג לנושא אחר כלומר כל אחד מבצע דבר אחר. לדוגמא : ניהול זיכרון.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אחראיים על שליחת לוג בחזרה אל ה</a:t>
            </a:r>
            <a:r>
              <a:rPr lang="en-US" sz="2400"/>
              <a:t>REST</a:t>
            </a:r>
            <a:r>
              <a:rPr lang="he-IL" sz="240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יכולים להחזיר קבצי תוצאה אל ה</a:t>
            </a:r>
            <a:r>
              <a:rPr lang="en-US" sz="2400"/>
              <a:t>REST</a:t>
            </a:r>
            <a:r>
              <a:rPr lang="he-IL" sz="240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יכולים לבקש תוצאות של כלים אחרים.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/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92892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B79B4DE-B6E1-4C76-89A6-5CFF5E81DC94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מסד נתונים 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C0674A8-9EA5-4ABE-BBBC-EBB57139F843}"/>
              </a:ext>
            </a:extLst>
          </p:cNvPr>
          <p:cNvSpPr txBox="1"/>
          <p:nvPr/>
        </p:nvSpPr>
        <p:spPr>
          <a:xfrm>
            <a:off x="1493240" y="1526796"/>
            <a:ext cx="9555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מסד נתונים מסוג </a:t>
            </a:r>
            <a:r>
              <a:rPr lang="en-US" sz="2400"/>
              <a:t>Sql Server</a:t>
            </a:r>
            <a:endParaRPr lang="he-IL" sz="3600"/>
          </a:p>
          <a:p>
            <a:pPr algn="r" rtl="1"/>
            <a:r>
              <a:rPr lang="he-IL" sz="3600"/>
              <a:t>אחראי על :</a:t>
            </a:r>
            <a:endParaRPr lang="he-IL" sz="240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אגירת כל הכלים בפרויקט.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טיפול בבקשות של קבלת או עדכון נתונים.</a:t>
            </a:r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244357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400D8A51-6E27-4C5F-A41E-7ABA6E2B1BC0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ממשק משתמש לטיפול בכלים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A2E7028-AEB2-43D5-9327-F403A8179F24}"/>
              </a:ext>
            </a:extLst>
          </p:cNvPr>
          <p:cNvSpPr txBox="1"/>
          <p:nvPr/>
        </p:nvSpPr>
        <p:spPr>
          <a:xfrm>
            <a:off x="1493240" y="1526796"/>
            <a:ext cx="9555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בנוי מ</a:t>
            </a:r>
            <a:r>
              <a:rPr lang="en-US" sz="2400"/>
              <a:t>WPF</a:t>
            </a:r>
            <a:r>
              <a:rPr lang="he-IL" sz="2400"/>
              <a:t> בשיטת </a:t>
            </a:r>
            <a:r>
              <a:rPr lang="en-US" sz="2400"/>
              <a:t>MVVM</a:t>
            </a:r>
            <a:endParaRPr lang="he-IL" sz="2400"/>
          </a:p>
          <a:p>
            <a:pPr algn="r" rtl="1"/>
            <a:r>
              <a:rPr lang="he-IL" sz="3600"/>
              <a:t>אחראי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לוקח ממסד הנתונים את הכלים ומציג אותם.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 לשלוח שאילתות מתאימים להוספה/ עדכון/ מחיקת כלי.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במצב של הוספת כלי אחראי על הוספת התיקייה שהתווספה כקלט בממשק המשתמש.</a:t>
            </a:r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321186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6CEFD0-53D9-4DF1-8092-962D21D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שלבי ההרצאה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D935A7-A4E1-4041-847C-DFC69243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39861"/>
            <a:ext cx="10131425" cy="3551339"/>
          </a:xfrm>
        </p:spPr>
        <p:txBody>
          <a:bodyPr/>
          <a:lstStyle/>
          <a:p>
            <a:pPr algn="r" rtl="1"/>
            <a:r>
              <a:rPr lang="en-US"/>
              <a:t>Static Analysis</a:t>
            </a:r>
          </a:p>
          <a:p>
            <a:pPr algn="r" rtl="1"/>
            <a:r>
              <a:rPr lang="he-IL"/>
              <a:t>המצב הקיים ותיאור הבעיה</a:t>
            </a:r>
          </a:p>
          <a:p>
            <a:pPr algn="r" rtl="1"/>
            <a:r>
              <a:rPr lang="he-IL"/>
              <a:t>הצורך המבצעי</a:t>
            </a:r>
          </a:p>
          <a:p>
            <a:pPr algn="r" rtl="1"/>
            <a:r>
              <a:rPr lang="he-IL"/>
              <a:t>דרישות המערכת</a:t>
            </a:r>
          </a:p>
          <a:p>
            <a:pPr algn="r" rtl="1"/>
            <a:r>
              <a:rPr lang="he-IL"/>
              <a:t>תיאור החלופות והפתרון הנבחר</a:t>
            </a:r>
            <a:endParaRPr lang="en-US"/>
          </a:p>
          <a:p>
            <a:pPr algn="r" rtl="1"/>
            <a:r>
              <a:rPr lang="he-IL"/>
              <a:t>תיאור תוכנה</a:t>
            </a:r>
          </a:p>
          <a:p>
            <a:pPr algn="r" rtl="1"/>
            <a:r>
              <a:rPr lang="he-IL"/>
              <a:t>ארכיטקטורת תוכנה</a:t>
            </a:r>
          </a:p>
          <a:p>
            <a:pPr algn="r" rtl="1"/>
            <a:r>
              <a:rPr lang="he-IL"/>
              <a:t>מודולים בפרויקט</a:t>
            </a:r>
          </a:p>
        </p:txBody>
      </p:sp>
    </p:spTree>
    <p:extLst>
      <p:ext uri="{BB962C8B-B14F-4D97-AF65-F5344CB8AC3E}">
        <p14:creationId xmlns:p14="http://schemas.microsoft.com/office/powerpoint/2010/main" val="412973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59A4C9D5-E55C-4330-96F8-17F1819BEA16}"/>
              </a:ext>
            </a:extLst>
          </p:cNvPr>
          <p:cNvSpPr txBox="1">
            <a:spLocks/>
          </p:cNvSpPr>
          <p:nvPr/>
        </p:nvSpPr>
        <p:spPr>
          <a:xfrm>
            <a:off x="8180983" y="639097"/>
            <a:ext cx="3352256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800"/>
              <a:t>ממשק משתמש </a:t>
            </a:r>
            <a:r>
              <a:rPr lang="en-US" sz="4800" err="1"/>
              <a:t>ראשי</a:t>
            </a:r>
            <a:endParaRPr lang="en-US" sz="48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E51D3B-E735-4C50-8D80-4A2142E5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10" y="1043587"/>
            <a:ext cx="6921364" cy="477574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7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18860FF-29D0-4A86-9D9C-EE7C07B3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83" y="2112859"/>
            <a:ext cx="5198729" cy="3465820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ED9D0C6D-3988-41E5-9360-824853223A6C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מה צריך להיות בכתובת משתני המערכת ?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312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5F39AA53-7B66-4104-92F7-ADDC355FA75C}"/>
              </a:ext>
            </a:extLst>
          </p:cNvPr>
          <p:cNvSpPr txBox="1">
            <a:spLocks/>
          </p:cNvSpPr>
          <p:nvPr/>
        </p:nvSpPr>
        <p:spPr>
          <a:xfrm>
            <a:off x="643464" y="4562167"/>
            <a:ext cx="10905069" cy="1150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800"/>
              <a:t>ממשק משתמש לעדכון כלים </a:t>
            </a:r>
            <a:r>
              <a:rPr lang="en-US" sz="4800" err="1"/>
              <a:t>דף</a:t>
            </a:r>
            <a:r>
              <a:rPr lang="en-US" sz="4800"/>
              <a:t> </a:t>
            </a:r>
            <a:r>
              <a:rPr lang="en-US" sz="4800" err="1"/>
              <a:t>ראשי</a:t>
            </a:r>
            <a:endParaRPr lang="en-US" sz="48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AB1850-E13E-4E10-8D3F-E70F6120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4564" y="643464"/>
            <a:ext cx="6407239" cy="360407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6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D5C8CC-076E-444A-BCE8-64AA6AB25EBD}"/>
              </a:ext>
            </a:extLst>
          </p:cNvPr>
          <p:cNvSpPr txBox="1">
            <a:spLocks/>
          </p:cNvSpPr>
          <p:nvPr/>
        </p:nvSpPr>
        <p:spPr>
          <a:xfrm>
            <a:off x="6400800" y="2251587"/>
            <a:ext cx="5147730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none">
                <a:latin typeface="+mn-lt"/>
                <a:ea typeface="+mn-ea"/>
                <a:cs typeface="+mn-cs"/>
              </a:rPr>
              <a:t>ממשק משתמש לעדכון כלים. </a:t>
            </a:r>
            <a:r>
              <a:rPr lang="en-US" cap="none" err="1">
                <a:latin typeface="+mn-lt"/>
                <a:ea typeface="+mn-ea"/>
                <a:cs typeface="+mn-cs"/>
              </a:rPr>
              <a:t>הוספת</a:t>
            </a:r>
            <a:r>
              <a:rPr lang="en-US" cap="none">
                <a:latin typeface="+mn-lt"/>
                <a:ea typeface="+mn-ea"/>
                <a:cs typeface="+mn-cs"/>
              </a:rPr>
              <a:t> כלי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0D860D-484D-40E9-825B-3001665E6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29" y="1145616"/>
            <a:ext cx="6490101" cy="365068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50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E1CCAA-EF8F-498E-9507-F6C6965CC85B}"/>
              </a:ext>
            </a:extLst>
          </p:cNvPr>
          <p:cNvSpPr txBox="1">
            <a:spLocks/>
          </p:cNvSpPr>
          <p:nvPr/>
        </p:nvSpPr>
        <p:spPr>
          <a:xfrm>
            <a:off x="649338" y="3765754"/>
            <a:ext cx="10903565" cy="1504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4800"/>
              <a:t>ממשק משתמש לעדכון כלים. </a:t>
            </a:r>
            <a:r>
              <a:rPr lang="en-US" sz="4800" err="1"/>
              <a:t>עדכון</a:t>
            </a:r>
            <a:r>
              <a:rPr lang="en-US" sz="4800"/>
              <a:t> כלי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D1EBE5-680F-4B89-8D9D-D38E5E558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5756" y="468679"/>
            <a:ext cx="6110534" cy="342190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1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69322E45-B158-495A-A803-E711D11D3E37}"/>
              </a:ext>
            </a:extLst>
          </p:cNvPr>
          <p:cNvSpPr txBox="1">
            <a:spLocks/>
          </p:cNvSpPr>
          <p:nvPr/>
        </p:nvSpPr>
        <p:spPr>
          <a:xfrm>
            <a:off x="643464" y="4562167"/>
            <a:ext cx="10905069" cy="1150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4800"/>
              <a:t>ממשק משתמש לעדכון כלים. מחיקת כלי</a:t>
            </a:r>
          </a:p>
        </p:txBody>
      </p:sp>
      <p:pic>
        <p:nvPicPr>
          <p:cNvPr id="7170" name="Picture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3337C5B-CCA4-40D7-B316-FFEEB777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4564" y="643464"/>
            <a:ext cx="6407239" cy="360407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6D90FB09-F5B4-44B3-AACF-76B33F16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Static Analysis</a:t>
            </a:r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תמונה 5">
            <a:extLst>
              <a:ext uri="{FF2B5EF4-FFF2-40B4-BE49-F238E27FC236}">
                <a16:creationId xmlns:a16="http://schemas.microsoft.com/office/drawing/2014/main" id="{F543A962-2364-48D8-8289-91D8DBD5C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070" y="2433919"/>
            <a:ext cx="4281546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BA16C7-500F-4A18-AC16-8430F1DA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המצב הקיים ותיאור הבעיה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FC5CB2-CD8D-4682-9274-70AC530A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כיום בחיל האוויר מפותחות מערכות קריטיות ומבצעיות. </a:t>
            </a:r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 חשש ש</a:t>
            </a: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התקינות אינן אמינות ועלולות להכיל בעיות.</a:t>
            </a:r>
          </a:p>
          <a:p>
            <a:pPr algn="r" rtl="1"/>
            <a:endParaRPr lang="he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קוד על ידי מתכנת במהלך הלחץ לסיים את חובותיו עד לתאריך מסוים יכול להוות לחץ מיותר.</a:t>
            </a: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he-IL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הבדיקות עלולות להיות פשטניות ולא מעמיקות.</a:t>
            </a:r>
          </a:p>
          <a:p>
            <a:pPr algn="r" rtl="1"/>
            <a:endParaRPr lang="he-IL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קוד לוקחת זמן של מפתח מנוסה מהפיתוח עצמו.</a:t>
            </a:r>
          </a:p>
          <a:p>
            <a:pPr marL="0" indent="0" algn="r" rtl="1">
              <a:buNone/>
            </a:pP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8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364C14-3090-40EA-97CB-58BC1065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הצורך המבצעי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E01CC6-87D9-4A7D-AC0F-654BDA3A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7626"/>
            <a:ext cx="10131425" cy="3649133"/>
          </a:xfrm>
        </p:spPr>
        <p:txBody>
          <a:bodyPr>
            <a:normAutofit lnSpcReduction="10000"/>
          </a:bodyPr>
          <a:lstStyle/>
          <a:p>
            <a:pPr algn="r" rtl="1"/>
            <a:endParaRPr lang="he-IL" sz="2800"/>
          </a:p>
          <a:p>
            <a:pPr marL="0" indent="0" algn="r" rtl="1">
              <a:buNone/>
            </a:pPr>
            <a:endParaRPr lang="he-IL" sz="2800"/>
          </a:p>
          <a:p>
            <a:pPr algn="r" rtl="1"/>
            <a:r>
              <a:rPr lang="he-IL" sz="2800"/>
              <a:t>מערכת אשר תרכז את כלל בדיקות התוכנה הסטטיות במקום אחד.</a:t>
            </a:r>
          </a:p>
          <a:p>
            <a:pPr algn="r" rtl="1"/>
            <a:r>
              <a:rPr lang="he-IL" sz="2800"/>
              <a:t>המערכת צריכה להיות גמישה ולאפשר מעבר ממוכן על קוד.</a:t>
            </a:r>
          </a:p>
          <a:p>
            <a:pPr algn="r" rtl="1"/>
            <a:r>
              <a:rPr lang="he-IL" sz="2800"/>
              <a:t>יש צורך ביכולת שדרוג והוספת יכולות חדשות למערכת במהלך חייה.</a:t>
            </a:r>
          </a:p>
          <a:p>
            <a:pPr algn="r" rtl="1"/>
            <a:r>
              <a:rPr lang="he-IL" sz="2800"/>
              <a:t>המערכת תחסוך זמן רב של המתכנת ותוכל למקד אותו בפיתוח ולא בבדיקות.</a:t>
            </a:r>
          </a:p>
          <a:p>
            <a:pPr algn="r" rtl="1"/>
            <a:endParaRPr lang="he-IL"/>
          </a:p>
          <a:p>
            <a:pPr algn="r" rtl="1"/>
            <a:endParaRPr lang="he-IL"/>
          </a:p>
          <a:p>
            <a:pPr algn="r" rtl="1"/>
            <a:endParaRPr lang="he-IL"/>
          </a:p>
          <a:p>
            <a:pPr algn="r" rtl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537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ABFC2-155A-438C-A40C-C141B16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דרישת על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4911A-0B91-48E3-B204-77F7682F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3600"/>
              <a:t>מערכת מודולרית הבנויה על פלטפורמה מרכזית אחת אליה מחוברים כלי בדיקה שונים.</a:t>
            </a:r>
          </a:p>
          <a:p>
            <a:pPr algn="r" rtl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93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ABFC2-155A-438C-A40C-C141B16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דרישות המערכת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4911A-0B91-48E3-B204-77F7682F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/>
              <a:t>הפלטפורמה חייבת להביא מידע (</a:t>
            </a:r>
            <a:r>
              <a:rPr lang="en-US"/>
              <a:t>Meta Data</a:t>
            </a:r>
            <a:r>
              <a:rPr lang="he-IL"/>
              <a:t>) על פונקציות.</a:t>
            </a:r>
          </a:p>
          <a:p>
            <a:pPr algn="r" rtl="1"/>
            <a:r>
              <a:rPr lang="he-IL"/>
              <a:t>הפלטפורמה חייבת לטפל בבעיית ה</a:t>
            </a:r>
            <a:r>
              <a:rPr lang="en-US"/>
              <a:t>halting</a:t>
            </a:r>
            <a:r>
              <a:rPr lang="he-IL"/>
              <a:t> של כלים שעלולה לקרות.</a:t>
            </a:r>
          </a:p>
          <a:p>
            <a:pPr algn="r" rtl="1"/>
            <a:r>
              <a:rPr lang="he-IL"/>
              <a:t>הפלטפורמה חייבת לתמוך בכלים שרשומים בכל מיני שפות.</a:t>
            </a:r>
          </a:p>
          <a:p>
            <a:pPr algn="r" rtl="1"/>
            <a:r>
              <a:rPr lang="he-IL"/>
              <a:t>לפלטפורמה חייב להיות ממשק להוספת כלים עדכון ומחיקה.</a:t>
            </a:r>
          </a:p>
          <a:p>
            <a:pPr algn="r" rtl="1"/>
            <a:r>
              <a:rPr lang="he-IL"/>
              <a:t>לכלים אמורה להיות אפשרות לבקש תוצאה של כלי אחר.</a:t>
            </a:r>
          </a:p>
          <a:p>
            <a:pPr algn="r" rtl="1"/>
            <a:r>
              <a:rPr lang="he-IL"/>
              <a:t>הפלטפורמה צריכה לספק פתרון לכל משתני המערכת.</a:t>
            </a:r>
          </a:p>
          <a:p>
            <a:pPr algn="r" rtl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27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F9758D-D87F-4486-8888-E601C421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927" y="1347832"/>
            <a:ext cx="10131425" cy="1456267"/>
          </a:xfrm>
        </p:spPr>
        <p:txBody>
          <a:bodyPr/>
          <a:lstStyle/>
          <a:p>
            <a:pPr algn="r" rtl="1"/>
            <a:r>
              <a:rPr lang="he-IL"/>
              <a:t>תיאור </a:t>
            </a:r>
            <a:br>
              <a:rPr lang="he-IL"/>
            </a:br>
            <a:r>
              <a:rPr lang="he-IL"/>
              <a:t>החלופות</a:t>
            </a:r>
            <a:endParaRPr lang="en-IL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ADFEF471-37CA-444F-AF54-68EE8FC0B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683866"/>
              </p:ext>
            </p:extLst>
          </p:nvPr>
        </p:nvGraphicFramePr>
        <p:xfrm>
          <a:off x="327171" y="226060"/>
          <a:ext cx="10131423" cy="640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3672761833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4280278938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834535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חסרונות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יתרונות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פתרון אפשרי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4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לא יינתן לעשות שינויים בקוד והקוד יהיה קבוע.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הבאת מוצר מוגמר שלא נבנה בידי הצבא מוסיף תלות בגורם חיצוני.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תוכנה קיימת ואינה דורשת פתרון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תוכנה שתהליך בדיקת הקומפילציה שלה יכול להיות הרבה יותר רציני ויכולה להיות עם ניתוחים עמוקים יותר.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  <a:p>
                      <a:pPr marL="342900" indent="-342900" algn="r" rtl="1">
                        <a:buAutoNum type="arabicPeriod"/>
                      </a:pP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1. שימוש בתוכנה של ניתוח קוד סטטית הקיימת באינטרנט.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2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הבדיקות יהיו יותר מינימליות וספציפיות מכיוון ובתוכנת מדף הושקעו הרבה שנות אדם.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זמן פיתוח התוכנה ארוך ובכדי להגיע לתוצר סופי יידרש זמן רב.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יינתן תמיד לעדכן את הקוד ולהוסיף דברים חדשים.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בגלל שיש חלוקה בין כלים לתוכנה עצמה הבודקת, תמיד ניתן להוסיף כלים למחוק כלים ולעדכן כלים ובכך להתאים כלים לפי הצורך.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המערכת לא תלויה בקוד חיצוני שמוסיף תלות בגורם חיצוני.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2. פיתוח תוכנת ניתוח קוד סטטית.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6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1. החלקים המובנים של הקומפיילרים הם תוכנה זרה שלא בטוח מתממשקים עם התוכנה שאני אכתוב.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בדיקות הקומפילציה יהיו ברמה גבוהה יותר.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יכול לחסוך זמן רב ולתת דגש ויותר זמן לניתוחים עצמם.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3. להשתמש בחלקים מובנים של קומפיילרים ולבנות </a:t>
                      </a:r>
                      <a:r>
                        <a:rPr lang="he-IL" err="1"/>
                        <a:t>פלאגין</a:t>
                      </a:r>
                      <a:r>
                        <a:rPr lang="he-IL"/>
                        <a:t> שמחבר בין בדיקת הקומפילציה לבין הניתוח עצמו.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7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2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2C97CB-6706-4EAB-8A1F-175BF3E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הפתרון הנבחר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ED970A-92B7-437A-8C23-A576F773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/>
              <a:t>פיתוח תוכנת ניתוח קוד סטטית.</a:t>
            </a:r>
          </a:p>
          <a:p>
            <a:pPr algn="r" rtl="1"/>
            <a:r>
              <a:rPr lang="he-IL" sz="2000"/>
              <a:t>פתרון זה נבחר מכיוון והוא יתאים ברמה הכי גבוהה למערכת הקיימת. יאפשר גמישות גבוהה ביותר לפיתוח תוכנות בדיקה חדשות גם בידי מתכנתים אחרים. </a:t>
            </a:r>
          </a:p>
          <a:p>
            <a:pPr algn="r" rtl="1"/>
            <a:r>
              <a:rPr lang="he-IL" sz="2000"/>
              <a:t>כיוון והמערכת היא מערכת מבצעית, הרצת בדיקות על המערכת מתוכנה מוכנה מוסיפה תלות בגורם חיצוני.</a:t>
            </a:r>
          </a:p>
        </p:txBody>
      </p:sp>
    </p:spTree>
    <p:extLst>
      <p:ext uri="{BB962C8B-B14F-4D97-AF65-F5344CB8AC3E}">
        <p14:creationId xmlns:p14="http://schemas.microsoft.com/office/powerpoint/2010/main" val="1310902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מי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TM03457452[[fn=שמימי]]</Template>
  <TotalTime>341</TotalTime>
  <Words>895</Words>
  <Application>Microsoft Office PowerPoint</Application>
  <PresentationFormat>מסך רחב</PresentationFormat>
  <Paragraphs>122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שמימי</vt:lpstr>
      <vt:lpstr>פרויקט גמר</vt:lpstr>
      <vt:lpstr>שלבי ההרצאה</vt:lpstr>
      <vt:lpstr>Static Analysis</vt:lpstr>
      <vt:lpstr>המצב הקיים ותיאור הבעיה</vt:lpstr>
      <vt:lpstr>הצורך המבצעי</vt:lpstr>
      <vt:lpstr>דרישת על</vt:lpstr>
      <vt:lpstr>דרישות המערכת</vt:lpstr>
      <vt:lpstr>תיאור  החלופות</vt:lpstr>
      <vt:lpstr>הפתרון הנבחר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</dc:title>
  <dc:creator>shenhav mor</dc:creator>
  <cp:lastModifiedBy>shenhav mor</cp:lastModifiedBy>
  <cp:revision>53</cp:revision>
  <dcterms:created xsi:type="dcterms:W3CDTF">2021-04-22T08:08:26Z</dcterms:created>
  <dcterms:modified xsi:type="dcterms:W3CDTF">2021-04-25T16:59:51Z</dcterms:modified>
</cp:coreProperties>
</file>