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4" r:id="rId2"/>
    <p:sldId id="296" r:id="rId3"/>
    <p:sldId id="259" r:id="rId4"/>
    <p:sldId id="27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5" r:id="rId13"/>
    <p:sldId id="299" r:id="rId14"/>
    <p:sldId id="300" r:id="rId15"/>
    <p:sldId id="301" r:id="rId16"/>
    <p:sldId id="302" r:id="rId17"/>
    <p:sldId id="305" r:id="rId18"/>
    <p:sldId id="306" r:id="rId19"/>
    <p:sldId id="308" r:id="rId20"/>
    <p:sldId id="307" r:id="rId21"/>
    <p:sldId id="264" r:id="rId22"/>
    <p:sldId id="276" r:id="rId23"/>
    <p:sldId id="293" r:id="rId24"/>
    <p:sldId id="263" r:id="rId25"/>
    <p:sldId id="280" r:id="rId26"/>
    <p:sldId id="266" r:id="rId27"/>
    <p:sldId id="297" r:id="rId28"/>
    <p:sldId id="298" r:id="rId29"/>
    <p:sldId id="262" r:id="rId30"/>
    <p:sldId id="269" r:id="rId31"/>
    <p:sldId id="295" r:id="rId32"/>
    <p:sldId id="294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06741"/>
    <a:srgbClr val="4A5A6F"/>
    <a:srgbClr val="F7C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56F87-A81A-4EDE-81AE-3C76F245D5E1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C7B0-EBAC-4569-9993-246641655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02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2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9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9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8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70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73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5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1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52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4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0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03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4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7F45-547E-410F-8DF3-EC7ED5A73EE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0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0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1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6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07C08-3D4D-451F-AC90-00F370C928E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97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3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C7B0-EBAC-4569-9993-246641655C4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5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3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3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514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9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E7456-78A7-456A-984B-3DC2BFF0CC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3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84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1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550481" y="2323407"/>
            <a:ext cx="1225190" cy="1559240"/>
          </a:xfrm>
          <a:custGeom>
            <a:avLst/>
            <a:gdLst>
              <a:gd name="connsiteX0" fmla="*/ 604372 w 1225190"/>
              <a:gd name="connsiteY0" fmla="*/ 0 h 1559240"/>
              <a:gd name="connsiteX1" fmla="*/ 1031441 w 1225190"/>
              <a:gd name="connsiteY1" fmla="*/ 124370 h 1559240"/>
              <a:gd name="connsiteX2" fmla="*/ 1182021 w 1225190"/>
              <a:gd name="connsiteY2" fmla="*/ 456363 h 1559240"/>
              <a:gd name="connsiteX3" fmla="*/ 877779 w 1225190"/>
              <a:gd name="connsiteY3" fmla="*/ 469725 h 1559240"/>
              <a:gd name="connsiteX4" fmla="*/ 794009 w 1225190"/>
              <a:gd name="connsiteY4" fmla="*/ 302701 h 1559240"/>
              <a:gd name="connsiteX5" fmla="*/ 601289 w 1225190"/>
              <a:gd name="connsiteY5" fmla="*/ 251822 h 1559240"/>
              <a:gd name="connsiteX6" fmla="*/ 393664 w 1225190"/>
              <a:gd name="connsiteY6" fmla="*/ 306298 h 1559240"/>
              <a:gd name="connsiteX7" fmla="*/ 345355 w 1225190"/>
              <a:gd name="connsiteY7" fmla="*/ 399832 h 1559240"/>
              <a:gd name="connsiteX8" fmla="*/ 390580 w 1225190"/>
              <a:gd name="connsiteY8" fmla="*/ 491310 h 1559240"/>
              <a:gd name="connsiteX9" fmla="*/ 670154 w 1225190"/>
              <a:gd name="connsiteY9" fmla="*/ 592039 h 1559240"/>
              <a:gd name="connsiteX10" fmla="*/ 998550 w 1225190"/>
              <a:gd name="connsiteY10" fmla="*/ 700476 h 1559240"/>
              <a:gd name="connsiteX11" fmla="*/ 1165061 w 1225190"/>
              <a:gd name="connsiteY11" fmla="*/ 853625 h 1559240"/>
              <a:gd name="connsiteX12" fmla="*/ 1225190 w 1225190"/>
              <a:gd name="connsiteY12" fmla="*/ 1093627 h 1559240"/>
              <a:gd name="connsiteX13" fmla="*/ 1153241 w 1225190"/>
              <a:gd name="connsiteY13" fmla="*/ 1336198 h 1559240"/>
              <a:gd name="connsiteX14" fmla="*/ 949728 w 1225190"/>
              <a:gd name="connsiteY14" fmla="*/ 1504251 h 1559240"/>
              <a:gd name="connsiteX15" fmla="*/ 621845 w 1225190"/>
              <a:gd name="connsiteY15" fmla="*/ 1559240 h 1559240"/>
              <a:gd name="connsiteX16" fmla="*/ 182956 w 1225190"/>
              <a:gd name="connsiteY16" fmla="*/ 1427162 h 1559240"/>
              <a:gd name="connsiteX17" fmla="*/ 0 w 1225190"/>
              <a:gd name="connsiteY17" fmla="*/ 1042235 h 1559240"/>
              <a:gd name="connsiteX18" fmla="*/ 296019 w 1225190"/>
              <a:gd name="connsiteY18" fmla="*/ 1013455 h 1559240"/>
              <a:gd name="connsiteX19" fmla="*/ 404456 w 1225190"/>
              <a:gd name="connsiteY19" fmla="*/ 1232386 h 1559240"/>
              <a:gd name="connsiteX20" fmla="*/ 624929 w 1225190"/>
              <a:gd name="connsiteY20" fmla="*/ 1302279 h 1559240"/>
              <a:gd name="connsiteX21" fmla="*/ 846429 w 1225190"/>
              <a:gd name="connsiteY21" fmla="*/ 1240095 h 1559240"/>
              <a:gd name="connsiteX22" fmla="*/ 920948 w 1225190"/>
              <a:gd name="connsiteY22" fmla="*/ 1094655 h 1559240"/>
              <a:gd name="connsiteX23" fmla="*/ 889599 w 1225190"/>
              <a:gd name="connsiteY23" fmla="*/ 1003690 h 1559240"/>
              <a:gd name="connsiteX24" fmla="*/ 780133 w 1225190"/>
              <a:gd name="connsiteY24" fmla="*/ 938422 h 1559240"/>
              <a:gd name="connsiteX25" fmla="*/ 536534 w 1225190"/>
              <a:gd name="connsiteY25" fmla="*/ 872640 h 1559240"/>
              <a:gd name="connsiteX26" fmla="*/ 193234 w 1225190"/>
              <a:gd name="connsiteY26" fmla="*/ 723603 h 1559240"/>
              <a:gd name="connsiteX27" fmla="*/ 54475 w 1225190"/>
              <a:gd name="connsiteY27" fmla="*/ 420389 h 1559240"/>
              <a:gd name="connsiteX28" fmla="*/ 119743 w 1225190"/>
              <a:gd name="connsiteY28" fmla="*/ 205055 h 1559240"/>
              <a:gd name="connsiteX29" fmla="*/ 307839 w 1225190"/>
              <a:gd name="connsiteY29" fmla="*/ 52420 h 1559240"/>
              <a:gd name="connsiteX30" fmla="*/ 604372 w 1225190"/>
              <a:gd name="connsiteY30" fmla="*/ 0 h 155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5190" h="1559240">
                <a:moveTo>
                  <a:pt x="604372" y="0"/>
                </a:moveTo>
                <a:cubicBezTo>
                  <a:pt x="793495" y="0"/>
                  <a:pt x="935852" y="41457"/>
                  <a:pt x="1031441" y="124370"/>
                </a:cubicBezTo>
                <a:cubicBezTo>
                  <a:pt x="1127031" y="207282"/>
                  <a:pt x="1177224" y="317947"/>
                  <a:pt x="1182021" y="456363"/>
                </a:cubicBezTo>
                <a:lnTo>
                  <a:pt x="877779" y="469725"/>
                </a:lnTo>
                <a:cubicBezTo>
                  <a:pt x="864759" y="392294"/>
                  <a:pt x="836836" y="336619"/>
                  <a:pt x="794009" y="302701"/>
                </a:cubicBezTo>
                <a:cubicBezTo>
                  <a:pt x="751182" y="268782"/>
                  <a:pt x="686942" y="251822"/>
                  <a:pt x="601289" y="251822"/>
                </a:cubicBezTo>
                <a:cubicBezTo>
                  <a:pt x="512894" y="251822"/>
                  <a:pt x="443686" y="269981"/>
                  <a:pt x="393664" y="306298"/>
                </a:cubicBezTo>
                <a:cubicBezTo>
                  <a:pt x="361458" y="329596"/>
                  <a:pt x="345355" y="360774"/>
                  <a:pt x="345355" y="399832"/>
                </a:cubicBezTo>
                <a:cubicBezTo>
                  <a:pt x="345355" y="435464"/>
                  <a:pt x="360430" y="465957"/>
                  <a:pt x="390580" y="491310"/>
                </a:cubicBezTo>
                <a:cubicBezTo>
                  <a:pt x="428953" y="523516"/>
                  <a:pt x="522145" y="557092"/>
                  <a:pt x="670154" y="592039"/>
                </a:cubicBezTo>
                <a:cubicBezTo>
                  <a:pt x="818164" y="626985"/>
                  <a:pt x="927629" y="663131"/>
                  <a:pt x="998550" y="700476"/>
                </a:cubicBezTo>
                <a:cubicBezTo>
                  <a:pt x="1069472" y="737821"/>
                  <a:pt x="1124975" y="788871"/>
                  <a:pt x="1165061" y="853625"/>
                </a:cubicBezTo>
                <a:cubicBezTo>
                  <a:pt x="1205147" y="918379"/>
                  <a:pt x="1225190" y="998380"/>
                  <a:pt x="1225190" y="1093627"/>
                </a:cubicBezTo>
                <a:cubicBezTo>
                  <a:pt x="1225190" y="1179966"/>
                  <a:pt x="1201207" y="1260823"/>
                  <a:pt x="1153241" y="1336198"/>
                </a:cubicBezTo>
                <a:cubicBezTo>
                  <a:pt x="1105275" y="1411573"/>
                  <a:pt x="1037437" y="1467591"/>
                  <a:pt x="949728" y="1504251"/>
                </a:cubicBezTo>
                <a:cubicBezTo>
                  <a:pt x="862018" y="1540910"/>
                  <a:pt x="752724" y="1559240"/>
                  <a:pt x="621845" y="1559240"/>
                </a:cubicBezTo>
                <a:cubicBezTo>
                  <a:pt x="431352" y="1559240"/>
                  <a:pt x="285055" y="1515214"/>
                  <a:pt x="182956" y="1427162"/>
                </a:cubicBezTo>
                <a:cubicBezTo>
                  <a:pt x="80857" y="1339110"/>
                  <a:pt x="19871" y="1210801"/>
                  <a:pt x="0" y="1042235"/>
                </a:cubicBezTo>
                <a:lnTo>
                  <a:pt x="296019" y="1013455"/>
                </a:lnTo>
                <a:cubicBezTo>
                  <a:pt x="313835" y="1112813"/>
                  <a:pt x="349981" y="1185790"/>
                  <a:pt x="404456" y="1232386"/>
                </a:cubicBezTo>
                <a:cubicBezTo>
                  <a:pt x="458932" y="1278981"/>
                  <a:pt x="532423" y="1302279"/>
                  <a:pt x="624929" y="1302279"/>
                </a:cubicBezTo>
                <a:cubicBezTo>
                  <a:pt x="722917" y="1302279"/>
                  <a:pt x="796750" y="1281551"/>
                  <a:pt x="846429" y="1240095"/>
                </a:cubicBezTo>
                <a:cubicBezTo>
                  <a:pt x="896108" y="1198638"/>
                  <a:pt x="920948" y="1150158"/>
                  <a:pt x="920948" y="1094655"/>
                </a:cubicBezTo>
                <a:cubicBezTo>
                  <a:pt x="920948" y="1059023"/>
                  <a:pt x="910498" y="1028701"/>
                  <a:pt x="889599" y="1003690"/>
                </a:cubicBezTo>
                <a:cubicBezTo>
                  <a:pt x="868699" y="978680"/>
                  <a:pt x="832211" y="956923"/>
                  <a:pt x="780133" y="938422"/>
                </a:cubicBezTo>
                <a:cubicBezTo>
                  <a:pt x="744501" y="926088"/>
                  <a:pt x="663302" y="904161"/>
                  <a:pt x="536534" y="872640"/>
                </a:cubicBezTo>
                <a:cubicBezTo>
                  <a:pt x="373450" y="832212"/>
                  <a:pt x="259016" y="782532"/>
                  <a:pt x="193234" y="723603"/>
                </a:cubicBezTo>
                <a:cubicBezTo>
                  <a:pt x="100728" y="640690"/>
                  <a:pt x="54475" y="539619"/>
                  <a:pt x="54475" y="420389"/>
                </a:cubicBezTo>
                <a:cubicBezTo>
                  <a:pt x="54475" y="343643"/>
                  <a:pt x="76231" y="271865"/>
                  <a:pt x="119743" y="205055"/>
                </a:cubicBezTo>
                <a:cubicBezTo>
                  <a:pt x="163255" y="138245"/>
                  <a:pt x="225954" y="87367"/>
                  <a:pt x="307839" y="52420"/>
                </a:cubicBezTo>
                <a:cubicBezTo>
                  <a:pt x="389724" y="17474"/>
                  <a:pt x="488568" y="0"/>
                  <a:pt x="604372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872219" y="2366363"/>
            <a:ext cx="1977572" cy="1506820"/>
          </a:xfrm>
          <a:custGeom>
            <a:avLst/>
            <a:gdLst>
              <a:gd name="connsiteX0" fmla="*/ 0 w 1977572"/>
              <a:gd name="connsiteY0" fmla="*/ 0 h 1506820"/>
              <a:gd name="connsiteX1" fmla="*/ 311436 w 1977572"/>
              <a:gd name="connsiteY1" fmla="*/ 0 h 1506820"/>
              <a:gd name="connsiteX2" fmla="*/ 538590 w 1977572"/>
              <a:gd name="connsiteY2" fmla="*/ 1035040 h 1506820"/>
              <a:gd name="connsiteX3" fmla="*/ 814052 w 1977572"/>
              <a:gd name="connsiteY3" fmla="*/ 0 h 1506820"/>
              <a:gd name="connsiteX4" fmla="*/ 1175853 w 1977572"/>
              <a:gd name="connsiteY4" fmla="*/ 0 h 1506820"/>
              <a:gd name="connsiteX5" fmla="*/ 1440009 w 1977572"/>
              <a:gd name="connsiteY5" fmla="*/ 1052513 h 1506820"/>
              <a:gd name="connsiteX6" fmla="*/ 1671274 w 1977572"/>
              <a:gd name="connsiteY6" fmla="*/ 0 h 1506820"/>
              <a:gd name="connsiteX7" fmla="*/ 1977572 w 1977572"/>
              <a:gd name="connsiteY7" fmla="*/ 0 h 1506820"/>
              <a:gd name="connsiteX8" fmla="*/ 1611659 w 1977572"/>
              <a:gd name="connsiteY8" fmla="*/ 1506820 h 1506820"/>
              <a:gd name="connsiteX9" fmla="*/ 1288916 w 1977572"/>
              <a:gd name="connsiteY9" fmla="*/ 1506820 h 1506820"/>
              <a:gd name="connsiteX10" fmla="*/ 988786 w 1977572"/>
              <a:gd name="connsiteY10" fmla="*/ 380303 h 1506820"/>
              <a:gd name="connsiteX11" fmla="*/ 689683 w 1977572"/>
              <a:gd name="connsiteY11" fmla="*/ 1506820 h 1506820"/>
              <a:gd name="connsiteX12" fmla="*/ 359745 w 1977572"/>
              <a:gd name="connsiteY12" fmla="*/ 1506820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7572" h="1506820">
                <a:moveTo>
                  <a:pt x="0" y="0"/>
                </a:moveTo>
                <a:lnTo>
                  <a:pt x="311436" y="0"/>
                </a:lnTo>
                <a:lnTo>
                  <a:pt x="538590" y="1035040"/>
                </a:lnTo>
                <a:lnTo>
                  <a:pt x="814052" y="0"/>
                </a:lnTo>
                <a:lnTo>
                  <a:pt x="1175853" y="0"/>
                </a:lnTo>
                <a:lnTo>
                  <a:pt x="1440009" y="1052513"/>
                </a:lnTo>
                <a:lnTo>
                  <a:pt x="1671274" y="0"/>
                </a:lnTo>
                <a:lnTo>
                  <a:pt x="1977572" y="0"/>
                </a:lnTo>
                <a:lnTo>
                  <a:pt x="1611659" y="1506820"/>
                </a:lnTo>
                <a:lnTo>
                  <a:pt x="1288916" y="1506820"/>
                </a:lnTo>
                <a:lnTo>
                  <a:pt x="988786" y="380303"/>
                </a:lnTo>
                <a:lnTo>
                  <a:pt x="689683" y="1506820"/>
                </a:lnTo>
                <a:lnTo>
                  <a:pt x="359745" y="1506820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6900561" y="2340667"/>
            <a:ext cx="1461594" cy="1558212"/>
          </a:xfrm>
          <a:custGeom>
            <a:avLst/>
            <a:gdLst>
              <a:gd name="connsiteX0" fmla="*/ 731825 w 1461594"/>
              <a:gd name="connsiteY0" fmla="*/ 260045 h 1558212"/>
              <a:gd name="connsiteX1" fmla="*/ 428611 w 1461594"/>
              <a:gd name="connsiteY1" fmla="*/ 389039 h 1558212"/>
              <a:gd name="connsiteX2" fmla="*/ 313492 w 1461594"/>
              <a:gd name="connsiteY2" fmla="*/ 778079 h 1558212"/>
              <a:gd name="connsiteX3" fmla="*/ 431694 w 1461594"/>
              <a:gd name="connsiteY3" fmla="*/ 1166090 h 1558212"/>
              <a:gd name="connsiteX4" fmla="*/ 731825 w 1461594"/>
              <a:gd name="connsiteY4" fmla="*/ 1298168 h 1558212"/>
              <a:gd name="connsiteX5" fmla="*/ 1030414 w 1461594"/>
              <a:gd name="connsiteY5" fmla="*/ 1167118 h 1558212"/>
              <a:gd name="connsiteX6" fmla="*/ 1147074 w 1461594"/>
              <a:gd name="connsiteY6" fmla="*/ 773967 h 1558212"/>
              <a:gd name="connsiteX7" fmla="*/ 1033497 w 1461594"/>
              <a:gd name="connsiteY7" fmla="*/ 387498 h 1558212"/>
              <a:gd name="connsiteX8" fmla="*/ 731825 w 1461594"/>
              <a:gd name="connsiteY8" fmla="*/ 260045 h 1558212"/>
              <a:gd name="connsiteX9" fmla="*/ 728741 w 1461594"/>
              <a:gd name="connsiteY9" fmla="*/ 0 h 1558212"/>
              <a:gd name="connsiteX10" fmla="*/ 1261679 w 1461594"/>
              <a:gd name="connsiteY10" fmla="*/ 206597 h 1558212"/>
              <a:gd name="connsiteX11" fmla="*/ 1461594 w 1461594"/>
              <a:gd name="connsiteY11" fmla="*/ 781162 h 1558212"/>
              <a:gd name="connsiteX12" fmla="*/ 1263220 w 1461594"/>
              <a:gd name="connsiteY12" fmla="*/ 1352130 h 1558212"/>
              <a:gd name="connsiteX13" fmla="*/ 732853 w 1461594"/>
              <a:gd name="connsiteY13" fmla="*/ 1558212 h 1558212"/>
              <a:gd name="connsiteX14" fmla="*/ 198374 w 1461594"/>
              <a:gd name="connsiteY14" fmla="*/ 1353157 h 1558212"/>
              <a:gd name="connsiteX15" fmla="*/ 0 w 1461594"/>
              <a:gd name="connsiteY15" fmla="*/ 788357 h 1558212"/>
              <a:gd name="connsiteX16" fmla="*/ 68865 w 1461594"/>
              <a:gd name="connsiteY16" fmla="*/ 401888 h 1558212"/>
              <a:gd name="connsiteX17" fmla="*/ 209166 w 1461594"/>
              <a:gd name="connsiteY17" fmla="*/ 195291 h 1558212"/>
              <a:gd name="connsiteX18" fmla="*/ 403943 w 1461594"/>
              <a:gd name="connsiteY18" fmla="*/ 59615 h 1558212"/>
              <a:gd name="connsiteX19" fmla="*/ 728741 w 1461594"/>
              <a:gd name="connsiteY19" fmla="*/ 0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61594" h="1558212">
                <a:moveTo>
                  <a:pt x="731825" y="260045"/>
                </a:moveTo>
                <a:cubicBezTo>
                  <a:pt x="606428" y="260045"/>
                  <a:pt x="505357" y="303043"/>
                  <a:pt x="428611" y="389039"/>
                </a:cubicBezTo>
                <a:cubicBezTo>
                  <a:pt x="351865" y="475036"/>
                  <a:pt x="313492" y="604715"/>
                  <a:pt x="313492" y="778079"/>
                </a:cubicBezTo>
                <a:cubicBezTo>
                  <a:pt x="313492" y="948701"/>
                  <a:pt x="352893" y="1078038"/>
                  <a:pt x="431694" y="1166090"/>
                </a:cubicBezTo>
                <a:cubicBezTo>
                  <a:pt x="510496" y="1254142"/>
                  <a:pt x="610539" y="1298168"/>
                  <a:pt x="731825" y="1298168"/>
                </a:cubicBezTo>
                <a:cubicBezTo>
                  <a:pt x="853111" y="1298168"/>
                  <a:pt x="952640" y="1254484"/>
                  <a:pt x="1030414" y="1167118"/>
                </a:cubicBezTo>
                <a:cubicBezTo>
                  <a:pt x="1108187" y="1079751"/>
                  <a:pt x="1147074" y="948701"/>
                  <a:pt x="1147074" y="773967"/>
                </a:cubicBezTo>
                <a:cubicBezTo>
                  <a:pt x="1147074" y="601289"/>
                  <a:pt x="1109215" y="472466"/>
                  <a:pt x="1033497" y="387498"/>
                </a:cubicBezTo>
                <a:cubicBezTo>
                  <a:pt x="957779" y="302529"/>
                  <a:pt x="857222" y="260045"/>
                  <a:pt x="731825" y="260045"/>
                </a:cubicBezTo>
                <a:close/>
                <a:moveTo>
                  <a:pt x="728741" y="0"/>
                </a:moveTo>
                <a:cubicBezTo>
                  <a:pt x="950756" y="0"/>
                  <a:pt x="1128402" y="68866"/>
                  <a:pt x="1261679" y="206597"/>
                </a:cubicBezTo>
                <a:cubicBezTo>
                  <a:pt x="1394956" y="344328"/>
                  <a:pt x="1461594" y="535850"/>
                  <a:pt x="1461594" y="781162"/>
                </a:cubicBezTo>
                <a:cubicBezTo>
                  <a:pt x="1461594" y="1024418"/>
                  <a:pt x="1395470" y="1214741"/>
                  <a:pt x="1263220" y="1352130"/>
                </a:cubicBezTo>
                <a:cubicBezTo>
                  <a:pt x="1130971" y="1489518"/>
                  <a:pt x="954182" y="1558212"/>
                  <a:pt x="732853" y="1558212"/>
                </a:cubicBezTo>
                <a:cubicBezTo>
                  <a:pt x="508783" y="1558212"/>
                  <a:pt x="330623" y="1489861"/>
                  <a:pt x="198374" y="1353157"/>
                </a:cubicBezTo>
                <a:cubicBezTo>
                  <a:pt x="66125" y="1216454"/>
                  <a:pt x="0" y="1028187"/>
                  <a:pt x="0" y="788357"/>
                </a:cubicBezTo>
                <a:cubicBezTo>
                  <a:pt x="0" y="634866"/>
                  <a:pt x="22955" y="506042"/>
                  <a:pt x="68865" y="401888"/>
                </a:cubicBezTo>
                <a:cubicBezTo>
                  <a:pt x="103127" y="325142"/>
                  <a:pt x="149894" y="256276"/>
                  <a:pt x="209166" y="195291"/>
                </a:cubicBezTo>
                <a:cubicBezTo>
                  <a:pt x="268438" y="134305"/>
                  <a:pt x="333364" y="89080"/>
                  <a:pt x="403943" y="59615"/>
                </a:cubicBezTo>
                <a:cubicBezTo>
                  <a:pt x="497819" y="19872"/>
                  <a:pt x="606085" y="0"/>
                  <a:pt x="728741" y="0"/>
                </a:cubicBez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9445691" y="2366363"/>
            <a:ext cx="1197438" cy="1506820"/>
          </a:xfrm>
          <a:custGeom>
            <a:avLst/>
            <a:gdLst>
              <a:gd name="connsiteX0" fmla="*/ 0 w 1197438"/>
              <a:gd name="connsiteY0" fmla="*/ 0 h 1506820"/>
              <a:gd name="connsiteX1" fmla="*/ 1197438 w 1197438"/>
              <a:gd name="connsiteY1" fmla="*/ 0 h 1506820"/>
              <a:gd name="connsiteX2" fmla="*/ 1197438 w 1197438"/>
              <a:gd name="connsiteY2" fmla="*/ 254906 h 1506820"/>
              <a:gd name="connsiteX3" fmla="*/ 751354 w 1197438"/>
              <a:gd name="connsiteY3" fmla="*/ 254906 h 1506820"/>
              <a:gd name="connsiteX4" fmla="*/ 751354 w 1197438"/>
              <a:gd name="connsiteY4" fmla="*/ 1506820 h 1506820"/>
              <a:gd name="connsiteX5" fmla="*/ 447112 w 1197438"/>
              <a:gd name="connsiteY5" fmla="*/ 1506820 h 1506820"/>
              <a:gd name="connsiteX6" fmla="*/ 447112 w 1197438"/>
              <a:gd name="connsiteY6" fmla="*/ 254906 h 1506820"/>
              <a:gd name="connsiteX7" fmla="*/ 0 w 1197438"/>
              <a:gd name="connsiteY7" fmla="*/ 254906 h 150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7438" h="1506820">
                <a:moveTo>
                  <a:pt x="0" y="0"/>
                </a:moveTo>
                <a:lnTo>
                  <a:pt x="1197438" y="0"/>
                </a:lnTo>
                <a:lnTo>
                  <a:pt x="1197438" y="254906"/>
                </a:lnTo>
                <a:lnTo>
                  <a:pt x="751354" y="254906"/>
                </a:lnTo>
                <a:lnTo>
                  <a:pt x="751354" y="1506820"/>
                </a:lnTo>
                <a:lnTo>
                  <a:pt x="447112" y="1506820"/>
                </a:lnTo>
                <a:lnTo>
                  <a:pt x="447112" y="254906"/>
                </a:lnTo>
                <a:lnTo>
                  <a:pt x="0" y="254906"/>
                </a:lnTo>
                <a:close/>
              </a:path>
            </a:pathLst>
          </a:custGeom>
          <a:ln w="28575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767924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59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59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57912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547900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5 w 1301972"/>
              <a:gd name="connsiteY1" fmla="*/ 2215 h 1487448"/>
              <a:gd name="connsiteX2" fmla="*/ 690487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6 w 1301972"/>
              <a:gd name="connsiteY11" fmla="*/ 1183427 h 1487448"/>
              <a:gd name="connsiteX12" fmla="*/ 1253926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683398 w 1301972"/>
              <a:gd name="connsiteY16" fmla="*/ 1481992 h 1487448"/>
              <a:gd name="connsiteX17" fmla="*/ 672955 w 1301972"/>
              <a:gd name="connsiteY17" fmla="*/ 1485233 h 1487448"/>
              <a:gd name="connsiteX18" fmla="*/ 650986 w 1301972"/>
              <a:gd name="connsiteY18" fmla="*/ 1487448 h 1487448"/>
              <a:gd name="connsiteX19" fmla="*/ 629018 w 1301972"/>
              <a:gd name="connsiteY19" fmla="*/ 1485233 h 1487448"/>
              <a:gd name="connsiteX20" fmla="*/ 618574 w 1301972"/>
              <a:gd name="connsiteY20" fmla="*/ 1481992 h 1487448"/>
              <a:gd name="connsiteX21" fmla="*/ 586635 w 1301972"/>
              <a:gd name="connsiteY21" fmla="*/ 1466022 h 1487448"/>
              <a:gd name="connsiteX22" fmla="*/ 70775 w 1301972"/>
              <a:gd name="connsiteY22" fmla="*/ 1208091 h 1487448"/>
              <a:gd name="connsiteX23" fmla="*/ 48047 w 1301972"/>
              <a:gd name="connsiteY23" fmla="*/ 1196727 h 1487448"/>
              <a:gd name="connsiteX24" fmla="*/ 31927 w 1301972"/>
              <a:gd name="connsiteY24" fmla="*/ 1183427 h 1487448"/>
              <a:gd name="connsiteX25" fmla="*/ 2214 w 1301972"/>
              <a:gd name="connsiteY25" fmla="*/ 1128317 h 1487448"/>
              <a:gd name="connsiteX26" fmla="*/ 0 w 1301972"/>
              <a:gd name="connsiteY26" fmla="*/ 1106352 h 1487448"/>
              <a:gd name="connsiteX27" fmla="*/ 0 w 1301972"/>
              <a:gd name="connsiteY27" fmla="*/ 1106345 h 1487448"/>
              <a:gd name="connsiteX28" fmla="*/ 0 w 1301972"/>
              <a:gd name="connsiteY28" fmla="*/ 381776 h 1487448"/>
              <a:gd name="connsiteX29" fmla="*/ 0 w 1301972"/>
              <a:gd name="connsiteY29" fmla="*/ 381775 h 1487448"/>
              <a:gd name="connsiteX30" fmla="*/ 0 w 1301972"/>
              <a:gd name="connsiteY30" fmla="*/ 381768 h 1487448"/>
              <a:gd name="connsiteX31" fmla="*/ 2214 w 1301972"/>
              <a:gd name="connsiteY31" fmla="*/ 359803 h 1487448"/>
              <a:gd name="connsiteX32" fmla="*/ 26581 w 1301972"/>
              <a:gd name="connsiteY32" fmla="*/ 310435 h 1487448"/>
              <a:gd name="connsiteX33" fmla="*/ 38860 w 1301972"/>
              <a:gd name="connsiteY33" fmla="*/ 298446 h 1487448"/>
              <a:gd name="connsiteX34" fmla="*/ 39668 w 1301972"/>
              <a:gd name="connsiteY34" fmla="*/ 297657 h 1487448"/>
              <a:gd name="connsiteX35" fmla="*/ 595575 w 1301972"/>
              <a:gd name="connsiteY35" fmla="*/ 15612 h 1487448"/>
              <a:gd name="connsiteX36" fmla="*/ 611486 w 1301972"/>
              <a:gd name="connsiteY36" fmla="*/ 7657 h 1487448"/>
              <a:gd name="connsiteX37" fmla="*/ 629018 w 1301972"/>
              <a:gd name="connsiteY37" fmla="*/ 2215 h 1487448"/>
              <a:gd name="connsiteX38" fmla="*/ 650986 w 1301972"/>
              <a:gd name="connsiteY38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9" y="763"/>
                  <a:pt x="672955" y="2215"/>
                </a:cubicBezTo>
                <a:lnTo>
                  <a:pt x="690487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6" y="1183427"/>
                </a:cubicBezTo>
                <a:lnTo>
                  <a:pt x="1253926" y="1196727"/>
                </a:lnTo>
                <a:lnTo>
                  <a:pt x="1231197" y="1208092"/>
                </a:lnTo>
                <a:cubicBezTo>
                  <a:pt x="1231197" y="1208092"/>
                  <a:pt x="1231197" y="1208092"/>
                  <a:pt x="1231196" y="1208092"/>
                </a:cubicBezTo>
                <a:lnTo>
                  <a:pt x="715338" y="1466022"/>
                </a:lnTo>
                <a:lnTo>
                  <a:pt x="683398" y="1481992"/>
                </a:lnTo>
                <a:lnTo>
                  <a:pt x="672955" y="1485233"/>
                </a:lnTo>
                <a:cubicBezTo>
                  <a:pt x="665859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8" y="1485233"/>
                </a:cubicBezTo>
                <a:lnTo>
                  <a:pt x="618574" y="1481992"/>
                </a:lnTo>
                <a:lnTo>
                  <a:pt x="586635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1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9" y="324280"/>
                  <a:pt x="26581" y="310435"/>
                </a:cubicBezTo>
                <a:lnTo>
                  <a:pt x="38860" y="298446"/>
                </a:lnTo>
                <a:lnTo>
                  <a:pt x="39668" y="297657"/>
                </a:lnTo>
                <a:lnTo>
                  <a:pt x="595575" y="15612"/>
                </a:lnTo>
                <a:lnTo>
                  <a:pt x="611486" y="7657"/>
                </a:lnTo>
                <a:lnTo>
                  <a:pt x="629018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37889" y="1955800"/>
            <a:ext cx="1486188" cy="1697906"/>
          </a:xfrm>
          <a:custGeom>
            <a:avLst/>
            <a:gdLst>
              <a:gd name="connsiteX0" fmla="*/ 650986 w 1301972"/>
              <a:gd name="connsiteY0" fmla="*/ 0 h 1487448"/>
              <a:gd name="connsiteX1" fmla="*/ 672954 w 1301972"/>
              <a:gd name="connsiteY1" fmla="*/ 2215 h 1487448"/>
              <a:gd name="connsiteX2" fmla="*/ 690486 w 1301972"/>
              <a:gd name="connsiteY2" fmla="*/ 7657 h 1487448"/>
              <a:gd name="connsiteX3" fmla="*/ 706397 w 1301972"/>
              <a:gd name="connsiteY3" fmla="*/ 15612 h 1487448"/>
              <a:gd name="connsiteX4" fmla="*/ 1247225 w 1301972"/>
              <a:gd name="connsiteY4" fmla="*/ 287208 h 1487448"/>
              <a:gd name="connsiteX5" fmla="*/ 1299758 w 1301972"/>
              <a:gd name="connsiteY5" fmla="*/ 359803 h 1487448"/>
              <a:gd name="connsiteX6" fmla="*/ 1301972 w 1301972"/>
              <a:gd name="connsiteY6" fmla="*/ 381768 h 1487448"/>
              <a:gd name="connsiteX7" fmla="*/ 1301972 w 1301972"/>
              <a:gd name="connsiteY7" fmla="*/ 381775 h 1487448"/>
              <a:gd name="connsiteX8" fmla="*/ 1301972 w 1301972"/>
              <a:gd name="connsiteY8" fmla="*/ 1106345 h 1487448"/>
              <a:gd name="connsiteX9" fmla="*/ 1301972 w 1301972"/>
              <a:gd name="connsiteY9" fmla="*/ 1106352 h 1487448"/>
              <a:gd name="connsiteX10" fmla="*/ 1299758 w 1301972"/>
              <a:gd name="connsiteY10" fmla="*/ 1128317 h 1487448"/>
              <a:gd name="connsiteX11" fmla="*/ 1270045 w 1301972"/>
              <a:gd name="connsiteY11" fmla="*/ 1183427 h 1487448"/>
              <a:gd name="connsiteX12" fmla="*/ 1253925 w 1301972"/>
              <a:gd name="connsiteY12" fmla="*/ 1196727 h 1487448"/>
              <a:gd name="connsiteX13" fmla="*/ 1231197 w 1301972"/>
              <a:gd name="connsiteY13" fmla="*/ 1208092 h 1487448"/>
              <a:gd name="connsiteX14" fmla="*/ 1231196 w 1301972"/>
              <a:gd name="connsiteY14" fmla="*/ 1208092 h 1487448"/>
              <a:gd name="connsiteX15" fmla="*/ 715338 w 1301972"/>
              <a:gd name="connsiteY15" fmla="*/ 1466022 h 1487448"/>
              <a:gd name="connsiteX16" fmla="*/ 715337 w 1301972"/>
              <a:gd name="connsiteY16" fmla="*/ 1466022 h 1487448"/>
              <a:gd name="connsiteX17" fmla="*/ 683398 w 1301972"/>
              <a:gd name="connsiteY17" fmla="*/ 1481992 h 1487448"/>
              <a:gd name="connsiteX18" fmla="*/ 672954 w 1301972"/>
              <a:gd name="connsiteY18" fmla="*/ 1485233 h 1487448"/>
              <a:gd name="connsiteX19" fmla="*/ 650986 w 1301972"/>
              <a:gd name="connsiteY19" fmla="*/ 1487448 h 1487448"/>
              <a:gd name="connsiteX20" fmla="*/ 629017 w 1301972"/>
              <a:gd name="connsiteY20" fmla="*/ 1485233 h 1487448"/>
              <a:gd name="connsiteX21" fmla="*/ 618574 w 1301972"/>
              <a:gd name="connsiteY21" fmla="*/ 1481992 h 1487448"/>
              <a:gd name="connsiteX22" fmla="*/ 586634 w 1301972"/>
              <a:gd name="connsiteY22" fmla="*/ 1466022 h 1487448"/>
              <a:gd name="connsiteX23" fmla="*/ 70775 w 1301972"/>
              <a:gd name="connsiteY23" fmla="*/ 1208091 h 1487448"/>
              <a:gd name="connsiteX24" fmla="*/ 48047 w 1301972"/>
              <a:gd name="connsiteY24" fmla="*/ 1196727 h 1487448"/>
              <a:gd name="connsiteX25" fmla="*/ 31927 w 1301972"/>
              <a:gd name="connsiteY25" fmla="*/ 1183427 h 1487448"/>
              <a:gd name="connsiteX26" fmla="*/ 2214 w 1301972"/>
              <a:gd name="connsiteY26" fmla="*/ 1128317 h 1487448"/>
              <a:gd name="connsiteX27" fmla="*/ 0 w 1301972"/>
              <a:gd name="connsiteY27" fmla="*/ 1106352 h 1487448"/>
              <a:gd name="connsiteX28" fmla="*/ 0 w 1301972"/>
              <a:gd name="connsiteY28" fmla="*/ 1106345 h 1487448"/>
              <a:gd name="connsiteX29" fmla="*/ 0 w 1301972"/>
              <a:gd name="connsiteY29" fmla="*/ 381776 h 1487448"/>
              <a:gd name="connsiteX30" fmla="*/ 0 w 1301972"/>
              <a:gd name="connsiteY30" fmla="*/ 381775 h 1487448"/>
              <a:gd name="connsiteX31" fmla="*/ 0 w 1301972"/>
              <a:gd name="connsiteY31" fmla="*/ 381768 h 1487448"/>
              <a:gd name="connsiteX32" fmla="*/ 2214 w 1301972"/>
              <a:gd name="connsiteY32" fmla="*/ 359803 h 1487448"/>
              <a:gd name="connsiteX33" fmla="*/ 26581 w 1301972"/>
              <a:gd name="connsiteY33" fmla="*/ 310435 h 1487448"/>
              <a:gd name="connsiteX34" fmla="*/ 38859 w 1301972"/>
              <a:gd name="connsiteY34" fmla="*/ 298446 h 1487448"/>
              <a:gd name="connsiteX35" fmla="*/ 39667 w 1301972"/>
              <a:gd name="connsiteY35" fmla="*/ 297657 h 1487448"/>
              <a:gd name="connsiteX36" fmla="*/ 595575 w 1301972"/>
              <a:gd name="connsiteY36" fmla="*/ 15612 h 1487448"/>
              <a:gd name="connsiteX37" fmla="*/ 611485 w 1301972"/>
              <a:gd name="connsiteY37" fmla="*/ 7657 h 1487448"/>
              <a:gd name="connsiteX38" fmla="*/ 629017 w 1301972"/>
              <a:gd name="connsiteY38" fmla="*/ 2215 h 1487448"/>
              <a:gd name="connsiteX39" fmla="*/ 650986 w 1301972"/>
              <a:gd name="connsiteY39" fmla="*/ 0 h 148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01972" h="1487448">
                <a:moveTo>
                  <a:pt x="650986" y="0"/>
                </a:moveTo>
                <a:cubicBezTo>
                  <a:pt x="658511" y="0"/>
                  <a:pt x="665858" y="763"/>
                  <a:pt x="672954" y="2215"/>
                </a:cubicBezTo>
                <a:lnTo>
                  <a:pt x="690486" y="7657"/>
                </a:lnTo>
                <a:lnTo>
                  <a:pt x="706397" y="15612"/>
                </a:lnTo>
                <a:lnTo>
                  <a:pt x="1247225" y="287208"/>
                </a:lnTo>
                <a:cubicBezTo>
                  <a:pt x="1273855" y="302520"/>
                  <a:pt x="1293405" y="328758"/>
                  <a:pt x="1299758" y="359803"/>
                </a:cubicBezTo>
                <a:lnTo>
                  <a:pt x="1301972" y="381768"/>
                </a:lnTo>
                <a:lnTo>
                  <a:pt x="1301972" y="381775"/>
                </a:lnTo>
                <a:lnTo>
                  <a:pt x="1301972" y="1106345"/>
                </a:lnTo>
                <a:lnTo>
                  <a:pt x="1301972" y="1106352"/>
                </a:lnTo>
                <a:lnTo>
                  <a:pt x="1299758" y="1128317"/>
                </a:lnTo>
                <a:cubicBezTo>
                  <a:pt x="1295402" y="1149605"/>
                  <a:pt x="1284840" y="1168632"/>
                  <a:pt x="1270045" y="1183427"/>
                </a:cubicBezTo>
                <a:lnTo>
                  <a:pt x="1253925" y="1196727"/>
                </a:lnTo>
                <a:lnTo>
                  <a:pt x="1231197" y="1208092"/>
                </a:lnTo>
                <a:cubicBezTo>
                  <a:pt x="1231197" y="1208092"/>
                  <a:pt x="1231196" y="1208092"/>
                  <a:pt x="1231196" y="1208092"/>
                </a:cubicBezTo>
                <a:lnTo>
                  <a:pt x="715338" y="1466022"/>
                </a:lnTo>
                <a:lnTo>
                  <a:pt x="715337" y="1466022"/>
                </a:lnTo>
                <a:lnTo>
                  <a:pt x="683398" y="1481992"/>
                </a:lnTo>
                <a:lnTo>
                  <a:pt x="672954" y="1485233"/>
                </a:lnTo>
                <a:cubicBezTo>
                  <a:pt x="665858" y="1486685"/>
                  <a:pt x="658511" y="1487448"/>
                  <a:pt x="650986" y="1487448"/>
                </a:cubicBezTo>
                <a:cubicBezTo>
                  <a:pt x="643461" y="1487448"/>
                  <a:pt x="636114" y="1486685"/>
                  <a:pt x="629017" y="1485233"/>
                </a:cubicBezTo>
                <a:lnTo>
                  <a:pt x="618574" y="1481992"/>
                </a:lnTo>
                <a:lnTo>
                  <a:pt x="586634" y="1466022"/>
                </a:lnTo>
                <a:lnTo>
                  <a:pt x="70775" y="1208091"/>
                </a:lnTo>
                <a:lnTo>
                  <a:pt x="48047" y="1196727"/>
                </a:lnTo>
                <a:lnTo>
                  <a:pt x="31927" y="1183427"/>
                </a:lnTo>
                <a:cubicBezTo>
                  <a:pt x="17132" y="1168632"/>
                  <a:pt x="6570" y="1149605"/>
                  <a:pt x="2214" y="1128317"/>
                </a:cubicBezTo>
                <a:lnTo>
                  <a:pt x="0" y="1106352"/>
                </a:lnTo>
                <a:lnTo>
                  <a:pt x="0" y="1106345"/>
                </a:lnTo>
                <a:lnTo>
                  <a:pt x="0" y="381776"/>
                </a:lnTo>
                <a:lnTo>
                  <a:pt x="0" y="381775"/>
                </a:lnTo>
                <a:lnTo>
                  <a:pt x="0" y="381768"/>
                </a:lnTo>
                <a:lnTo>
                  <a:pt x="2214" y="359803"/>
                </a:lnTo>
                <a:cubicBezTo>
                  <a:pt x="6026" y="341176"/>
                  <a:pt x="14588" y="324280"/>
                  <a:pt x="26581" y="310435"/>
                </a:cubicBezTo>
                <a:lnTo>
                  <a:pt x="38859" y="298446"/>
                </a:lnTo>
                <a:lnTo>
                  <a:pt x="39667" y="297657"/>
                </a:lnTo>
                <a:lnTo>
                  <a:pt x="595575" y="15612"/>
                </a:lnTo>
                <a:lnTo>
                  <a:pt x="611485" y="7657"/>
                </a:lnTo>
                <a:lnTo>
                  <a:pt x="629017" y="2215"/>
                </a:lnTo>
                <a:cubicBezTo>
                  <a:pt x="636114" y="763"/>
                  <a:pt x="643461" y="0"/>
                  <a:pt x="650986" y="0"/>
                </a:cubicBezTo>
                <a:close/>
              </a:path>
            </a:pathLst>
          </a:custGeom>
          <a:solidFill>
            <a:schemeClr val="accent6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3761515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6369454" y="1988499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2"/>
          </p:nvPr>
        </p:nvSpPr>
        <p:spPr>
          <a:xfrm>
            <a:off x="506548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73424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2457545" y="3135126"/>
            <a:ext cx="2061029" cy="2061029"/>
          </a:xfrm>
          <a:custGeom>
            <a:avLst/>
            <a:gdLst>
              <a:gd name="connsiteX0" fmla="*/ 1030514 w 2061029"/>
              <a:gd name="connsiteY0" fmla="*/ 0 h 2061029"/>
              <a:gd name="connsiteX1" fmla="*/ 2061029 w 2061029"/>
              <a:gd name="connsiteY1" fmla="*/ 1030515 h 2061029"/>
              <a:gd name="connsiteX2" fmla="*/ 1030514 w 2061029"/>
              <a:gd name="connsiteY2" fmla="*/ 2061029 h 2061029"/>
              <a:gd name="connsiteX3" fmla="*/ 0 w 2061029"/>
              <a:gd name="connsiteY3" fmla="*/ 1030515 h 206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1029" h="2061029">
                <a:moveTo>
                  <a:pt x="1030514" y="0"/>
                </a:moveTo>
                <a:lnTo>
                  <a:pt x="2061029" y="1030515"/>
                </a:lnTo>
                <a:lnTo>
                  <a:pt x="1030514" y="2061029"/>
                </a:lnTo>
                <a:lnTo>
                  <a:pt x="0" y="1030515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  <a:effectLst>
            <a:outerShdw blurRad="368300" sx="102000" sy="102000" algn="ctr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2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87632" y="4007834"/>
            <a:ext cx="177195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67210" y="1990167"/>
            <a:ext cx="7778091" cy="17887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4800" b="1" dirty="0">
                <a:solidFill>
                  <a:schemeClr val="accent1"/>
                </a:solidFill>
              </a:rPr>
              <a:t>交大交交</a:t>
            </a:r>
            <a:r>
              <a:rPr lang="en-US" altLang="zh-CN" sz="4800" b="1" dirty="0">
                <a:solidFill>
                  <a:schemeClr val="accent1"/>
                </a:solidFill>
              </a:rPr>
              <a:t>——</a:t>
            </a:r>
          </a:p>
          <a:p>
            <a:pPr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	   </a:t>
            </a:r>
            <a:r>
              <a:rPr lang="zh-CN" altLang="en-US" sz="4800" b="1" dirty="0">
                <a:solidFill>
                  <a:schemeClr val="accent1"/>
                </a:solidFill>
              </a:rPr>
              <a:t>交大二手交易信息平台</a:t>
            </a:r>
          </a:p>
        </p:txBody>
      </p:sp>
    </p:spTree>
    <p:extLst>
      <p:ext uri="{BB962C8B-B14F-4D97-AF65-F5344CB8AC3E}">
        <p14:creationId xmlns:p14="http://schemas.microsoft.com/office/powerpoint/2010/main" val="326388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4" y="372597"/>
            <a:ext cx="8767105" cy="523220"/>
            <a:chOff x="5906988" y="1943814"/>
            <a:chExt cx="4852175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48490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对标闲鱼等已的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APP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，我们的优势和创新在哪里？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79C6BDE-8BF8-4BE2-ACC9-1AC5F68BE736}"/>
              </a:ext>
            </a:extLst>
          </p:cNvPr>
          <p:cNvSpPr/>
          <p:nvPr/>
        </p:nvSpPr>
        <p:spPr>
          <a:xfrm>
            <a:off x="926456" y="769017"/>
            <a:ext cx="10339087" cy="55543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1200"/>
              </a:spcBef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极高的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本土化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。仅支持</a:t>
            </a:r>
            <a:r>
              <a:rPr lang="en-US" altLang="zh-CN" sz="2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Jaccount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登录，只面向交大师生开放，具有良好的信用背书，极大程度上保证交易的便捷性、高质量与安全性。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提供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求购信息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模块。不仅支持卖家发布出售信息，还能支持买家发布求购信息。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在同时具备出售信息和求购信息的基础上，可以对两者进行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双向匹配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和推荐交易，帮助买家、卖家自动找到最合适的交易对象。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对交易信息的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精细化管理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，面向大学师生的交易物品具有一些独特的性质，比如闲鱼中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只有“书籍”一个门类，相对于大学生而言太过泛化，应该给予更好的细分。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针对开学季、毕业季等二手交易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高峰时期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，可以开通专门的活动区，供用户有针对性的使用。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086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44799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受众有区别度，“即应”的业务重点在于拼单，“交大交交”的业务重点在于二手交易信息的匹配。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两者在分别进行不同垂直领域的深挖。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问卷调查显示，大部分人更希望一个应用能够精简、功能单一，过于花里胡哨不太好（比如问卷里我们提到可以增加租赁信息模块、拼单模块等，但都仅有不到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30%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的人选择）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提供更加智能的双向匹配、推荐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tag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等算法，用户体验更佳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“不想打不愿打，但绝不怕打“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4" y="372597"/>
            <a:ext cx="8747869" cy="523220"/>
            <a:chOff x="5906988" y="1943814"/>
            <a:chExt cx="484152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4742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对裱“即应信息发布平台”，我们的不同在哪里？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93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68679" y="2263775"/>
            <a:ext cx="4134466" cy="1520173"/>
            <a:chOff x="6868679" y="2263775"/>
            <a:chExt cx="4134466" cy="1520173"/>
          </a:xfrm>
        </p:grpSpPr>
        <p:sp>
          <p:nvSpPr>
            <p:cNvPr id="3" name="矩形 2"/>
            <p:cNvSpPr/>
            <p:nvPr/>
          </p:nvSpPr>
          <p:spPr>
            <a:xfrm>
              <a:off x="6868679" y="3014507"/>
              <a:ext cx="4134466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项目目标和特性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02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20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8" y="372597"/>
            <a:ext cx="2284562" cy="523220"/>
            <a:chOff x="5906988" y="1943814"/>
            <a:chExt cx="126439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89712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用户画像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3E8463E4-4B53-45A8-83F6-35ECA870B6A6}"/>
              </a:ext>
            </a:extLst>
          </p:cNvPr>
          <p:cNvSpPr txBox="1"/>
          <p:nvPr/>
        </p:nvSpPr>
        <p:spPr>
          <a:xfrm>
            <a:off x="1340271" y="4497310"/>
            <a:ext cx="3278863" cy="69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同时具备买家和卖家的能力，可以通过移动端发布出售或求购信息。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CE97E60-A359-4BEF-889B-87AC9717A0E0}"/>
              </a:ext>
            </a:extLst>
          </p:cNvPr>
          <p:cNvSpPr txBox="1"/>
          <p:nvPr/>
        </p:nvSpPr>
        <p:spPr>
          <a:xfrm>
            <a:off x="7244120" y="4594148"/>
            <a:ext cx="2891216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端进行站点维护等。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7A6083-061A-47B5-BE07-1BAC059B90C3}"/>
              </a:ext>
            </a:extLst>
          </p:cNvPr>
          <p:cNvGrpSpPr/>
          <p:nvPr/>
        </p:nvGrpSpPr>
        <p:grpSpPr>
          <a:xfrm>
            <a:off x="1947313" y="3767859"/>
            <a:ext cx="1983316" cy="484717"/>
            <a:chOff x="852265" y="3147814"/>
            <a:chExt cx="1487487" cy="363538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66BB913-4EF3-45FA-BEA8-A8F9BDC89B34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A9D46DC-7DE6-4508-BCF1-654CD60CF322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8">
              <a:extLst>
                <a:ext uri="{FF2B5EF4-FFF2-40B4-BE49-F238E27FC236}">
                  <a16:creationId xmlns:a16="http://schemas.microsoft.com/office/drawing/2014/main" id="{F0BBA6B2-CCD6-49EF-B2FB-7EB2F582E90C}"/>
                </a:ext>
              </a:extLst>
            </p:cNvPr>
            <p:cNvSpPr txBox="1"/>
            <p:nvPr/>
          </p:nvSpPr>
          <p:spPr>
            <a:xfrm>
              <a:off x="963118" y="3166864"/>
              <a:ext cx="1150946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普通用户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2474674-F11E-48A8-A05A-F5B9518A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057" y="1937163"/>
            <a:ext cx="1641455" cy="1539922"/>
          </a:xfrm>
          <a:custGeom>
            <a:avLst/>
            <a:gdLst>
              <a:gd name="connsiteX0" fmla="*/ 186105 w 1813072"/>
              <a:gd name="connsiteY0" fmla="*/ 0 h 1661983"/>
              <a:gd name="connsiteX1" fmla="*/ 1597739 w 1813072"/>
              <a:gd name="connsiteY1" fmla="*/ 0 h 1661983"/>
              <a:gd name="connsiteX2" fmla="*/ 1637410 w 1813072"/>
              <a:gd name="connsiteY2" fmla="*/ 36250 h 1661983"/>
              <a:gd name="connsiteX3" fmla="*/ 1766146 w 1813072"/>
              <a:gd name="connsiteY3" fmla="*/ 193123 h 1661983"/>
              <a:gd name="connsiteX4" fmla="*/ 1813072 w 1813072"/>
              <a:gd name="connsiteY4" fmla="*/ 270783 h 1661983"/>
              <a:gd name="connsiteX5" fmla="*/ 1813072 w 1813072"/>
              <a:gd name="connsiteY5" fmla="*/ 1300749 h 1661983"/>
              <a:gd name="connsiteX6" fmla="*/ 1766146 w 1813072"/>
              <a:gd name="connsiteY6" fmla="*/ 1378409 h 1661983"/>
              <a:gd name="connsiteX7" fmla="*/ 1562541 w 1813072"/>
              <a:gd name="connsiteY7" fmla="*/ 1603695 h 1661983"/>
              <a:gd name="connsiteX8" fmla="*/ 1485013 w 1813072"/>
              <a:gd name="connsiteY8" fmla="*/ 1661983 h 1661983"/>
              <a:gd name="connsiteX9" fmla="*/ 298832 w 1813072"/>
              <a:gd name="connsiteY9" fmla="*/ 1661983 h 1661983"/>
              <a:gd name="connsiteX10" fmla="*/ 221303 w 1813072"/>
              <a:gd name="connsiteY10" fmla="*/ 1603695 h 1661983"/>
              <a:gd name="connsiteX11" fmla="*/ 17698 w 1813072"/>
              <a:gd name="connsiteY11" fmla="*/ 1378409 h 1661983"/>
              <a:gd name="connsiteX12" fmla="*/ 0 w 1813072"/>
              <a:gd name="connsiteY12" fmla="*/ 1349120 h 1661983"/>
              <a:gd name="connsiteX13" fmla="*/ 0 w 1813072"/>
              <a:gd name="connsiteY13" fmla="*/ 222413 h 1661983"/>
              <a:gd name="connsiteX14" fmla="*/ 17698 w 1813072"/>
              <a:gd name="connsiteY14" fmla="*/ 193123 h 1661983"/>
              <a:gd name="connsiteX15" fmla="*/ 146435 w 1813072"/>
              <a:gd name="connsiteY15" fmla="*/ 36250 h 166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3072" h="1661983">
                <a:moveTo>
                  <a:pt x="186105" y="0"/>
                </a:moveTo>
                <a:lnTo>
                  <a:pt x="1597739" y="0"/>
                </a:lnTo>
                <a:lnTo>
                  <a:pt x="1637410" y="36250"/>
                </a:lnTo>
                <a:cubicBezTo>
                  <a:pt x="1685106" y="84204"/>
                  <a:pt x="1728254" y="136732"/>
                  <a:pt x="1766146" y="193123"/>
                </a:cubicBezTo>
                <a:lnTo>
                  <a:pt x="1813072" y="270783"/>
                </a:lnTo>
                <a:lnTo>
                  <a:pt x="1813072" y="1300749"/>
                </a:lnTo>
                <a:lnTo>
                  <a:pt x="1766146" y="1378409"/>
                </a:lnTo>
                <a:cubicBezTo>
                  <a:pt x="1709308" y="1462996"/>
                  <a:pt x="1640645" y="1538890"/>
                  <a:pt x="1562541" y="1603695"/>
                </a:cubicBezTo>
                <a:lnTo>
                  <a:pt x="1485013" y="1661983"/>
                </a:lnTo>
                <a:lnTo>
                  <a:pt x="298832" y="1661983"/>
                </a:lnTo>
                <a:lnTo>
                  <a:pt x="221303" y="1603695"/>
                </a:lnTo>
                <a:cubicBezTo>
                  <a:pt x="143200" y="1538890"/>
                  <a:pt x="74537" y="1462996"/>
                  <a:pt x="17698" y="1378409"/>
                </a:cubicBezTo>
                <a:lnTo>
                  <a:pt x="0" y="1349120"/>
                </a:lnTo>
                <a:lnTo>
                  <a:pt x="0" y="222413"/>
                </a:lnTo>
                <a:lnTo>
                  <a:pt x="17698" y="193123"/>
                </a:lnTo>
                <a:cubicBezTo>
                  <a:pt x="55590" y="136732"/>
                  <a:pt x="98738" y="84204"/>
                  <a:pt x="146435" y="36250"/>
                </a:cubicBez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3CC9DD-C8B6-486F-9E3F-84DD815C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42096" y="1937163"/>
            <a:ext cx="1641455" cy="1539922"/>
          </a:xfrm>
          <a:custGeom>
            <a:avLst/>
            <a:gdLst>
              <a:gd name="connsiteX0" fmla="*/ 198584 w 1741096"/>
              <a:gd name="connsiteY0" fmla="*/ 0 h 1633400"/>
              <a:gd name="connsiteX1" fmla="*/ 1542512 w 1741096"/>
              <a:gd name="connsiteY1" fmla="*/ 0 h 1633400"/>
              <a:gd name="connsiteX2" fmla="*/ 1616035 w 1741096"/>
              <a:gd name="connsiteY2" fmla="*/ 67184 h 1633400"/>
              <a:gd name="connsiteX3" fmla="*/ 1684080 w 1741096"/>
              <a:gd name="connsiteY3" fmla="*/ 142457 h 1633400"/>
              <a:gd name="connsiteX4" fmla="*/ 1741096 w 1741096"/>
              <a:gd name="connsiteY4" fmla="*/ 219115 h 1633400"/>
              <a:gd name="connsiteX5" fmla="*/ 1741096 w 1741096"/>
              <a:gd name="connsiteY5" fmla="*/ 1414285 h 1633400"/>
              <a:gd name="connsiteX6" fmla="*/ 1684080 w 1741096"/>
              <a:gd name="connsiteY6" fmla="*/ 1490943 h 1633400"/>
              <a:gd name="connsiteX7" fmla="*/ 1616035 w 1741096"/>
              <a:gd name="connsiteY7" fmla="*/ 1566216 h 1633400"/>
              <a:gd name="connsiteX8" fmla="*/ 1542512 w 1741096"/>
              <a:gd name="connsiteY8" fmla="*/ 1633400 h 1633400"/>
              <a:gd name="connsiteX9" fmla="*/ 198584 w 1741096"/>
              <a:gd name="connsiteY9" fmla="*/ 1633400 h 1633400"/>
              <a:gd name="connsiteX10" fmla="*/ 125061 w 1741096"/>
              <a:gd name="connsiteY10" fmla="*/ 1566216 h 1633400"/>
              <a:gd name="connsiteX11" fmla="*/ 57016 w 1741096"/>
              <a:gd name="connsiteY11" fmla="*/ 1490943 h 1633400"/>
              <a:gd name="connsiteX12" fmla="*/ 0 w 1741096"/>
              <a:gd name="connsiteY12" fmla="*/ 1414285 h 1633400"/>
              <a:gd name="connsiteX13" fmla="*/ 0 w 1741096"/>
              <a:gd name="connsiteY13" fmla="*/ 219115 h 1633400"/>
              <a:gd name="connsiteX14" fmla="*/ 57016 w 1741096"/>
              <a:gd name="connsiteY14" fmla="*/ 142457 h 1633400"/>
              <a:gd name="connsiteX15" fmla="*/ 125061 w 1741096"/>
              <a:gd name="connsiteY15" fmla="*/ 67184 h 16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41096" h="1633400">
                <a:moveTo>
                  <a:pt x="198584" y="0"/>
                </a:moveTo>
                <a:lnTo>
                  <a:pt x="1542512" y="0"/>
                </a:lnTo>
                <a:lnTo>
                  <a:pt x="1616035" y="67184"/>
                </a:lnTo>
                <a:cubicBezTo>
                  <a:pt x="1639884" y="91161"/>
                  <a:pt x="1662595" y="116282"/>
                  <a:pt x="1684080" y="142457"/>
                </a:cubicBezTo>
                <a:lnTo>
                  <a:pt x="1741096" y="219115"/>
                </a:lnTo>
                <a:lnTo>
                  <a:pt x="1741096" y="1414285"/>
                </a:lnTo>
                <a:lnTo>
                  <a:pt x="1684080" y="1490943"/>
                </a:lnTo>
                <a:cubicBezTo>
                  <a:pt x="1662595" y="1517119"/>
                  <a:pt x="1639884" y="1542239"/>
                  <a:pt x="1616035" y="1566216"/>
                </a:cubicBezTo>
                <a:lnTo>
                  <a:pt x="1542512" y="1633400"/>
                </a:lnTo>
                <a:lnTo>
                  <a:pt x="198584" y="1633400"/>
                </a:lnTo>
                <a:lnTo>
                  <a:pt x="125061" y="1566216"/>
                </a:lnTo>
                <a:cubicBezTo>
                  <a:pt x="101212" y="1542239"/>
                  <a:pt x="78501" y="1517119"/>
                  <a:pt x="57016" y="1490943"/>
                </a:cubicBezTo>
                <a:lnTo>
                  <a:pt x="0" y="1414285"/>
                </a:lnTo>
                <a:lnTo>
                  <a:pt x="0" y="219115"/>
                </a:lnTo>
                <a:lnTo>
                  <a:pt x="57016" y="142457"/>
                </a:lnTo>
                <a:cubicBezTo>
                  <a:pt x="78501" y="116282"/>
                  <a:pt x="101212" y="91161"/>
                  <a:pt x="125061" y="67184"/>
                </a:cubicBezTo>
                <a:close/>
              </a:path>
            </a:pathLst>
          </a:cu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2F790F-4956-42E8-B1C2-1E3161AEB4DC}"/>
              </a:ext>
            </a:extLst>
          </p:cNvPr>
          <p:cNvGrpSpPr/>
          <p:nvPr/>
        </p:nvGrpSpPr>
        <p:grpSpPr>
          <a:xfrm>
            <a:off x="7492041" y="3793258"/>
            <a:ext cx="1983316" cy="484717"/>
            <a:chOff x="852265" y="3147814"/>
            <a:chExt cx="1487487" cy="363538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4E1214-652A-4322-B204-36355CA311CC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316CB26-178F-462C-96A7-534989074EF8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79CB8339-1476-4042-8BC6-EE90FF81D4DC}"/>
                </a:ext>
              </a:extLst>
            </p:cNvPr>
            <p:cNvSpPr txBox="1"/>
            <p:nvPr/>
          </p:nvSpPr>
          <p:spPr>
            <a:xfrm>
              <a:off x="1257943" y="3165394"/>
              <a:ext cx="985175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92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1925490" cy="523220"/>
            <a:chOff x="5906988" y="1943814"/>
            <a:chExt cx="1065667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69839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用例图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DA16C37-B0A5-4799-ABE2-5860E893F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921293"/>
            <a:ext cx="6210090" cy="4479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6FE42B-21F2-4750-ABAB-2335F04CCC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31" y="2328580"/>
            <a:ext cx="5357229" cy="37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D4914F1-5356-453D-96AC-03D927D84E6C}"/>
              </a:ext>
            </a:extLst>
          </p:cNvPr>
          <p:cNvCxnSpPr>
            <a:cxnSpLocks/>
            <a:endCxn id="93" idx="2"/>
          </p:cNvCxnSpPr>
          <p:nvPr/>
        </p:nvCxnSpPr>
        <p:spPr>
          <a:xfrm flipH="1">
            <a:off x="8912837" y="2403614"/>
            <a:ext cx="20414" cy="42835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03078F-D6E7-4B36-95D8-694BF9489E46}"/>
              </a:ext>
            </a:extLst>
          </p:cNvPr>
          <p:cNvCxnSpPr>
            <a:cxnSpLocks/>
            <a:stCxn id="40" idx="2"/>
            <a:endCxn id="74" idx="2"/>
          </p:cNvCxnSpPr>
          <p:nvPr/>
        </p:nvCxnSpPr>
        <p:spPr>
          <a:xfrm>
            <a:off x="2560219" y="2488690"/>
            <a:ext cx="16627" cy="3197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13724" y="194115"/>
            <a:ext cx="2383949" cy="523220"/>
            <a:chOff x="5906988" y="1943814"/>
            <a:chExt cx="1319402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952128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核心业务</a:t>
              </a:r>
              <a:r>
                <a:rPr lang="en-US" altLang="zh-CN" sz="2800" b="1" dirty="0">
                  <a:solidFill>
                    <a:schemeClr val="accent6"/>
                  </a:solidFill>
                </a:rPr>
                <a:t> 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825DEA07-3C91-4D17-9B88-6CF1E908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1510" y="1138947"/>
            <a:ext cx="1344421" cy="1277367"/>
          </a:xfrm>
          <a:custGeom>
            <a:avLst/>
            <a:gdLst>
              <a:gd name="connsiteX0" fmla="*/ 186105 w 1813072"/>
              <a:gd name="connsiteY0" fmla="*/ 0 h 1661983"/>
              <a:gd name="connsiteX1" fmla="*/ 1597739 w 1813072"/>
              <a:gd name="connsiteY1" fmla="*/ 0 h 1661983"/>
              <a:gd name="connsiteX2" fmla="*/ 1637410 w 1813072"/>
              <a:gd name="connsiteY2" fmla="*/ 36250 h 1661983"/>
              <a:gd name="connsiteX3" fmla="*/ 1766146 w 1813072"/>
              <a:gd name="connsiteY3" fmla="*/ 193123 h 1661983"/>
              <a:gd name="connsiteX4" fmla="*/ 1813072 w 1813072"/>
              <a:gd name="connsiteY4" fmla="*/ 270783 h 1661983"/>
              <a:gd name="connsiteX5" fmla="*/ 1813072 w 1813072"/>
              <a:gd name="connsiteY5" fmla="*/ 1300749 h 1661983"/>
              <a:gd name="connsiteX6" fmla="*/ 1766146 w 1813072"/>
              <a:gd name="connsiteY6" fmla="*/ 1378409 h 1661983"/>
              <a:gd name="connsiteX7" fmla="*/ 1562541 w 1813072"/>
              <a:gd name="connsiteY7" fmla="*/ 1603695 h 1661983"/>
              <a:gd name="connsiteX8" fmla="*/ 1485013 w 1813072"/>
              <a:gd name="connsiteY8" fmla="*/ 1661983 h 1661983"/>
              <a:gd name="connsiteX9" fmla="*/ 298832 w 1813072"/>
              <a:gd name="connsiteY9" fmla="*/ 1661983 h 1661983"/>
              <a:gd name="connsiteX10" fmla="*/ 221303 w 1813072"/>
              <a:gd name="connsiteY10" fmla="*/ 1603695 h 1661983"/>
              <a:gd name="connsiteX11" fmla="*/ 17698 w 1813072"/>
              <a:gd name="connsiteY11" fmla="*/ 1378409 h 1661983"/>
              <a:gd name="connsiteX12" fmla="*/ 0 w 1813072"/>
              <a:gd name="connsiteY12" fmla="*/ 1349120 h 1661983"/>
              <a:gd name="connsiteX13" fmla="*/ 0 w 1813072"/>
              <a:gd name="connsiteY13" fmla="*/ 222413 h 1661983"/>
              <a:gd name="connsiteX14" fmla="*/ 17698 w 1813072"/>
              <a:gd name="connsiteY14" fmla="*/ 193123 h 1661983"/>
              <a:gd name="connsiteX15" fmla="*/ 146435 w 1813072"/>
              <a:gd name="connsiteY15" fmla="*/ 36250 h 166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3072" h="1661983">
                <a:moveTo>
                  <a:pt x="186105" y="0"/>
                </a:moveTo>
                <a:lnTo>
                  <a:pt x="1597739" y="0"/>
                </a:lnTo>
                <a:lnTo>
                  <a:pt x="1637410" y="36250"/>
                </a:lnTo>
                <a:cubicBezTo>
                  <a:pt x="1685106" y="84204"/>
                  <a:pt x="1728254" y="136732"/>
                  <a:pt x="1766146" y="193123"/>
                </a:cubicBezTo>
                <a:lnTo>
                  <a:pt x="1813072" y="270783"/>
                </a:lnTo>
                <a:lnTo>
                  <a:pt x="1813072" y="1300749"/>
                </a:lnTo>
                <a:lnTo>
                  <a:pt x="1766146" y="1378409"/>
                </a:lnTo>
                <a:cubicBezTo>
                  <a:pt x="1709308" y="1462996"/>
                  <a:pt x="1640645" y="1538890"/>
                  <a:pt x="1562541" y="1603695"/>
                </a:cubicBezTo>
                <a:lnTo>
                  <a:pt x="1485013" y="1661983"/>
                </a:lnTo>
                <a:lnTo>
                  <a:pt x="298832" y="1661983"/>
                </a:lnTo>
                <a:lnTo>
                  <a:pt x="221303" y="1603695"/>
                </a:lnTo>
                <a:cubicBezTo>
                  <a:pt x="143200" y="1538890"/>
                  <a:pt x="74537" y="1462996"/>
                  <a:pt x="17698" y="1378409"/>
                </a:cubicBezTo>
                <a:lnTo>
                  <a:pt x="0" y="1349120"/>
                </a:lnTo>
                <a:lnTo>
                  <a:pt x="0" y="222413"/>
                </a:lnTo>
                <a:lnTo>
                  <a:pt x="17698" y="193123"/>
                </a:lnTo>
                <a:cubicBezTo>
                  <a:pt x="55590" y="136732"/>
                  <a:pt x="98738" y="84204"/>
                  <a:pt x="146435" y="36250"/>
                </a:cubicBezTo>
                <a:close/>
              </a:path>
            </a:pathLst>
          </a:cu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A63A95-F536-419B-870D-1610C32C98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61044" y="1038992"/>
            <a:ext cx="1301846" cy="1377322"/>
          </a:xfrm>
          <a:custGeom>
            <a:avLst/>
            <a:gdLst>
              <a:gd name="connsiteX0" fmla="*/ 257837 w 1771344"/>
              <a:gd name="connsiteY0" fmla="*/ 0 h 1700189"/>
              <a:gd name="connsiteX1" fmla="*/ 1513507 w 1771344"/>
              <a:gd name="connsiteY1" fmla="*/ 0 h 1700189"/>
              <a:gd name="connsiteX2" fmla="*/ 1556291 w 1771344"/>
              <a:gd name="connsiteY2" fmla="*/ 32166 h 1700189"/>
              <a:gd name="connsiteX3" fmla="*/ 1759896 w 1771344"/>
              <a:gd name="connsiteY3" fmla="*/ 257452 h 1700189"/>
              <a:gd name="connsiteX4" fmla="*/ 1771344 w 1771344"/>
              <a:gd name="connsiteY4" fmla="*/ 276398 h 1700189"/>
              <a:gd name="connsiteX5" fmla="*/ 1771344 w 1771344"/>
              <a:gd name="connsiteY5" fmla="*/ 1423792 h 1700189"/>
              <a:gd name="connsiteX6" fmla="*/ 1759896 w 1771344"/>
              <a:gd name="connsiteY6" fmla="*/ 1442738 h 1700189"/>
              <a:gd name="connsiteX7" fmla="*/ 1556291 w 1771344"/>
              <a:gd name="connsiteY7" fmla="*/ 1668024 h 1700189"/>
              <a:gd name="connsiteX8" fmla="*/ 1513509 w 1771344"/>
              <a:gd name="connsiteY8" fmla="*/ 1700189 h 1700189"/>
              <a:gd name="connsiteX9" fmla="*/ 257835 w 1771344"/>
              <a:gd name="connsiteY9" fmla="*/ 1700189 h 1700189"/>
              <a:gd name="connsiteX10" fmla="*/ 215053 w 1771344"/>
              <a:gd name="connsiteY10" fmla="*/ 1668024 h 1700189"/>
              <a:gd name="connsiteX11" fmla="*/ 11448 w 1771344"/>
              <a:gd name="connsiteY11" fmla="*/ 1442738 h 1700189"/>
              <a:gd name="connsiteX12" fmla="*/ 0 w 1771344"/>
              <a:gd name="connsiteY12" fmla="*/ 1423792 h 1700189"/>
              <a:gd name="connsiteX13" fmla="*/ 0 w 1771344"/>
              <a:gd name="connsiteY13" fmla="*/ 276398 h 1700189"/>
              <a:gd name="connsiteX14" fmla="*/ 11448 w 1771344"/>
              <a:gd name="connsiteY14" fmla="*/ 257452 h 1700189"/>
              <a:gd name="connsiteX15" fmla="*/ 215053 w 1771344"/>
              <a:gd name="connsiteY15" fmla="*/ 32166 h 170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71344" h="1700189">
                <a:moveTo>
                  <a:pt x="257837" y="0"/>
                </a:moveTo>
                <a:lnTo>
                  <a:pt x="1513507" y="0"/>
                </a:lnTo>
                <a:lnTo>
                  <a:pt x="1556291" y="32166"/>
                </a:lnTo>
                <a:cubicBezTo>
                  <a:pt x="1634394" y="96971"/>
                  <a:pt x="1703058" y="172866"/>
                  <a:pt x="1759896" y="257452"/>
                </a:cubicBezTo>
                <a:lnTo>
                  <a:pt x="1771344" y="276398"/>
                </a:lnTo>
                <a:lnTo>
                  <a:pt x="1771344" y="1423792"/>
                </a:lnTo>
                <a:lnTo>
                  <a:pt x="1759896" y="1442738"/>
                </a:lnTo>
                <a:cubicBezTo>
                  <a:pt x="1703058" y="1527325"/>
                  <a:pt x="1634394" y="1603219"/>
                  <a:pt x="1556291" y="1668024"/>
                </a:cubicBezTo>
                <a:lnTo>
                  <a:pt x="1513509" y="1700189"/>
                </a:lnTo>
                <a:lnTo>
                  <a:pt x="257835" y="1700189"/>
                </a:lnTo>
                <a:lnTo>
                  <a:pt x="215053" y="1668024"/>
                </a:lnTo>
                <a:cubicBezTo>
                  <a:pt x="136950" y="1603219"/>
                  <a:pt x="68287" y="1527325"/>
                  <a:pt x="11448" y="1442738"/>
                </a:cubicBezTo>
                <a:lnTo>
                  <a:pt x="0" y="1423792"/>
                </a:lnTo>
                <a:lnTo>
                  <a:pt x="0" y="276398"/>
                </a:lnTo>
                <a:lnTo>
                  <a:pt x="11448" y="257452"/>
                </a:lnTo>
                <a:cubicBezTo>
                  <a:pt x="68287" y="172866"/>
                  <a:pt x="136950" y="96971"/>
                  <a:pt x="215053" y="32166"/>
                </a:cubicBezTo>
                <a:close/>
              </a:path>
            </a:pathLst>
          </a:cu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4D018D9A-C3EA-4E1F-9867-DCCC6315C3FA}"/>
              </a:ext>
            </a:extLst>
          </p:cNvPr>
          <p:cNvGrpSpPr/>
          <p:nvPr/>
        </p:nvGrpSpPr>
        <p:grpSpPr>
          <a:xfrm>
            <a:off x="1851510" y="2023023"/>
            <a:ext cx="1302513" cy="484717"/>
            <a:chOff x="852265" y="3147814"/>
            <a:chExt cx="1487487" cy="36353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AADD908-2200-43EC-8016-A18B72642AF2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E48A404-232D-4E71-9F10-F45C849D85A5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B5CD308D-27A8-4C46-B236-A5A18561F1CB}"/>
                </a:ext>
              </a:extLst>
            </p:cNvPr>
            <p:cNvSpPr txBox="1"/>
            <p:nvPr/>
          </p:nvSpPr>
          <p:spPr>
            <a:xfrm>
              <a:off x="1046074" y="3181641"/>
              <a:ext cx="123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用户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828AC76-F36D-43FD-85D9-1AFB0D9F1F11}"/>
              </a:ext>
            </a:extLst>
          </p:cNvPr>
          <p:cNvGrpSpPr/>
          <p:nvPr/>
        </p:nvGrpSpPr>
        <p:grpSpPr>
          <a:xfrm>
            <a:off x="8157347" y="1931597"/>
            <a:ext cx="1462310" cy="484717"/>
            <a:chOff x="852265" y="3147814"/>
            <a:chExt cx="1489258" cy="363538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72DE262C-E346-495F-9BA7-69AA3C7D7258}"/>
                </a:ext>
              </a:extLst>
            </p:cNvPr>
            <p:cNvSpPr/>
            <p:nvPr/>
          </p:nvSpPr>
          <p:spPr bwMode="auto">
            <a:xfrm>
              <a:off x="852265" y="3147814"/>
              <a:ext cx="1487487" cy="363538"/>
            </a:xfrm>
            <a:custGeom>
              <a:avLst/>
              <a:gdLst>
                <a:gd name="T0" fmla="*/ 8 w 156"/>
                <a:gd name="T1" fmla="*/ 0 h 38"/>
                <a:gd name="T2" fmla="*/ 148 w 156"/>
                <a:gd name="T3" fmla="*/ 0 h 38"/>
                <a:gd name="T4" fmla="*/ 156 w 156"/>
                <a:gd name="T5" fmla="*/ 19 h 38"/>
                <a:gd name="T6" fmla="*/ 148 w 156"/>
                <a:gd name="T7" fmla="*/ 38 h 38"/>
                <a:gd name="T8" fmla="*/ 8 w 156"/>
                <a:gd name="T9" fmla="*/ 38 h 38"/>
                <a:gd name="T10" fmla="*/ 0 w 156"/>
                <a:gd name="T11" fmla="*/ 19 h 38"/>
                <a:gd name="T12" fmla="*/ 8 w 156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8" y="0"/>
                  </a:moveTo>
                  <a:lnTo>
                    <a:pt x="148" y="0"/>
                  </a:lnTo>
                  <a:lnTo>
                    <a:pt x="156" y="19"/>
                  </a:lnTo>
                  <a:lnTo>
                    <a:pt x="148" y="38"/>
                  </a:lnTo>
                  <a:lnTo>
                    <a:pt x="8" y="38"/>
                  </a:lnTo>
                  <a:lnTo>
                    <a:pt x="0" y="19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7F79EBBA-C08B-4F56-9572-7168401A801D}"/>
                </a:ext>
              </a:extLst>
            </p:cNvPr>
            <p:cNvSpPr/>
            <p:nvPr/>
          </p:nvSpPr>
          <p:spPr bwMode="auto">
            <a:xfrm>
              <a:off x="890365" y="3166864"/>
              <a:ext cx="1419224" cy="315913"/>
            </a:xfrm>
            <a:custGeom>
              <a:avLst/>
              <a:gdLst>
                <a:gd name="T0" fmla="*/ 7 w 149"/>
                <a:gd name="T1" fmla="*/ 0 h 33"/>
                <a:gd name="T2" fmla="*/ 141 w 149"/>
                <a:gd name="T3" fmla="*/ 0 h 33"/>
                <a:gd name="T4" fmla="*/ 149 w 149"/>
                <a:gd name="T5" fmla="*/ 17 h 33"/>
                <a:gd name="T6" fmla="*/ 141 w 149"/>
                <a:gd name="T7" fmla="*/ 33 h 33"/>
                <a:gd name="T8" fmla="*/ 7 w 149"/>
                <a:gd name="T9" fmla="*/ 33 h 33"/>
                <a:gd name="T10" fmla="*/ 0 w 149"/>
                <a:gd name="T11" fmla="*/ 17 h 33"/>
                <a:gd name="T12" fmla="*/ 7 w 149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33">
                  <a:moveTo>
                    <a:pt x="7" y="0"/>
                  </a:moveTo>
                  <a:lnTo>
                    <a:pt x="141" y="0"/>
                  </a:lnTo>
                  <a:lnTo>
                    <a:pt x="149" y="17"/>
                  </a:lnTo>
                  <a:lnTo>
                    <a:pt x="141" y="33"/>
                  </a:lnTo>
                  <a:lnTo>
                    <a:pt x="7" y="33"/>
                  </a:lnTo>
                  <a:lnTo>
                    <a:pt x="0" y="17"/>
                  </a:lnTo>
                  <a:lnTo>
                    <a:pt x="7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121920" tIns="60960" rIns="121920" bIns="60960" numCol="1" anchor="t" anchorCtr="0" compatLnSpc="1"/>
            <a:lstStyle/>
            <a:p>
              <a:pPr defTabSz="1219170"/>
              <a:endPara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28">
              <a:extLst>
                <a:ext uri="{FF2B5EF4-FFF2-40B4-BE49-F238E27FC236}">
                  <a16:creationId xmlns:a16="http://schemas.microsoft.com/office/drawing/2014/main" id="{7A9D7F35-6077-44AB-8DFB-D06A3602DDB7}"/>
                </a:ext>
              </a:extLst>
            </p:cNvPr>
            <p:cNvSpPr txBox="1"/>
            <p:nvPr/>
          </p:nvSpPr>
          <p:spPr>
            <a:xfrm>
              <a:off x="1110432" y="3176744"/>
              <a:ext cx="123109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2133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77C35CA-2A83-4E3C-8E15-67B1B236D143}"/>
              </a:ext>
            </a:extLst>
          </p:cNvPr>
          <p:cNvSpPr/>
          <p:nvPr/>
        </p:nvSpPr>
        <p:spPr>
          <a:xfrm>
            <a:off x="1611877" y="2788181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发布出售信息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FC15F56-E3B6-4AC3-BD25-4A5FC82533E2}"/>
              </a:ext>
            </a:extLst>
          </p:cNvPr>
          <p:cNvSpPr/>
          <p:nvPr/>
        </p:nvSpPr>
        <p:spPr>
          <a:xfrm>
            <a:off x="1611876" y="3597162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发布求购信息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7D57514-79A4-4D94-BFF1-3B08C5F1C3F3}"/>
              </a:ext>
            </a:extLst>
          </p:cNvPr>
          <p:cNvSpPr/>
          <p:nvPr/>
        </p:nvSpPr>
        <p:spPr>
          <a:xfrm>
            <a:off x="1256541" y="4425243"/>
            <a:ext cx="2534357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寻找、预约并达成交易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9ECF86-86E4-4615-A03D-6F626AF9D4F4}"/>
              </a:ext>
            </a:extLst>
          </p:cNvPr>
          <p:cNvSpPr/>
          <p:nvPr/>
        </p:nvSpPr>
        <p:spPr>
          <a:xfrm>
            <a:off x="1385753" y="5215124"/>
            <a:ext cx="2382185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添加、查询信用评价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3482A-9ACF-4BB9-81ED-EE991A2FD460}"/>
              </a:ext>
            </a:extLst>
          </p:cNvPr>
          <p:cNvSpPr/>
          <p:nvPr/>
        </p:nvSpPr>
        <p:spPr>
          <a:xfrm>
            <a:off x="4386823" y="2016471"/>
            <a:ext cx="2175047" cy="471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系统推荐匹配信息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827609-5B65-4BEC-85C6-8729DAD55D49}"/>
              </a:ext>
            </a:extLst>
          </p:cNvPr>
          <p:cNvSpPr/>
          <p:nvPr/>
        </p:nvSpPr>
        <p:spPr>
          <a:xfrm>
            <a:off x="4402611" y="3211746"/>
            <a:ext cx="2175047" cy="471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系统推荐信息标签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CFA5AB8-455D-42EF-8C77-1BD2D10B3989}"/>
              </a:ext>
            </a:extLst>
          </p:cNvPr>
          <p:cNvCxnSpPr>
            <a:cxnSpLocks/>
            <a:stCxn id="2" idx="3"/>
            <a:endCxn id="76" idx="1"/>
          </p:cNvCxnSpPr>
          <p:nvPr/>
        </p:nvCxnSpPr>
        <p:spPr>
          <a:xfrm>
            <a:off x="3541818" y="3023851"/>
            <a:ext cx="860793" cy="4235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9A70289-DD74-446D-A9CD-B670049EFEA4}"/>
              </a:ext>
            </a:extLst>
          </p:cNvPr>
          <p:cNvCxnSpPr>
            <a:cxnSpLocks/>
            <a:stCxn id="72" idx="3"/>
            <a:endCxn id="76" idx="1"/>
          </p:cNvCxnSpPr>
          <p:nvPr/>
        </p:nvCxnSpPr>
        <p:spPr>
          <a:xfrm flipV="1">
            <a:off x="3541817" y="3447416"/>
            <a:ext cx="860794" cy="3854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F61BEF9-A19A-4D43-92F4-DCE476526582}"/>
              </a:ext>
            </a:extLst>
          </p:cNvPr>
          <p:cNvCxnSpPr>
            <a:cxnSpLocks/>
            <a:stCxn id="38" idx="2"/>
            <a:endCxn id="75" idx="1"/>
          </p:cNvCxnSpPr>
          <p:nvPr/>
        </p:nvCxnSpPr>
        <p:spPr>
          <a:xfrm flipV="1">
            <a:off x="3154023" y="2252141"/>
            <a:ext cx="1232800" cy="132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B144E57F-D883-46A6-8215-DB04FFA6A9DA}"/>
              </a:ext>
            </a:extLst>
          </p:cNvPr>
          <p:cNvSpPr/>
          <p:nvPr/>
        </p:nvSpPr>
        <p:spPr>
          <a:xfrm>
            <a:off x="7947867" y="2907159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维护站点信息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0E2764-2A9B-4671-BB0D-D1F44B1977D4}"/>
              </a:ext>
            </a:extLst>
          </p:cNvPr>
          <p:cNvSpPr/>
          <p:nvPr/>
        </p:nvSpPr>
        <p:spPr>
          <a:xfrm>
            <a:off x="7947866" y="3734330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管理用户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57DB0BB-B16C-43D2-9FEB-54787B3BB9AC}"/>
              </a:ext>
            </a:extLst>
          </p:cNvPr>
          <p:cNvSpPr/>
          <p:nvPr/>
        </p:nvSpPr>
        <p:spPr>
          <a:xfrm>
            <a:off x="7947866" y="4561501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管理交易信息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7E9493A-676C-415E-A5BE-74B5372E9258}"/>
              </a:ext>
            </a:extLst>
          </p:cNvPr>
          <p:cNvSpPr/>
          <p:nvPr/>
        </p:nvSpPr>
        <p:spPr>
          <a:xfrm>
            <a:off x="7947866" y="5388672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统计数据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AE70C99-5DCF-40F0-9BEC-6EEF5F214300}"/>
              </a:ext>
            </a:extLst>
          </p:cNvPr>
          <p:cNvSpPr/>
          <p:nvPr/>
        </p:nvSpPr>
        <p:spPr>
          <a:xfrm>
            <a:off x="7947866" y="6215843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创建活动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E07712F-2DC4-4ECA-8283-CA1409523FA1}"/>
              </a:ext>
            </a:extLst>
          </p:cNvPr>
          <p:cNvSpPr/>
          <p:nvPr/>
        </p:nvSpPr>
        <p:spPr>
          <a:xfrm>
            <a:off x="4509375" y="4425243"/>
            <a:ext cx="1929941" cy="47134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即时聊天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F6AC6B6-3E64-4BF0-B95E-169C93731D23}"/>
              </a:ext>
            </a:extLst>
          </p:cNvPr>
          <p:cNvCxnSpPr>
            <a:cxnSpLocks/>
            <a:stCxn id="73" idx="3"/>
            <a:endCxn id="33" idx="1"/>
          </p:cNvCxnSpPr>
          <p:nvPr/>
        </p:nvCxnSpPr>
        <p:spPr>
          <a:xfrm>
            <a:off x="3790898" y="4660913"/>
            <a:ext cx="71847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3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7" y="31971"/>
            <a:ext cx="4023429" cy="6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D3F52B-8E03-4A05-86B8-E79734B402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1"/>
            <a:ext cx="4042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3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677CDF-4D9B-4AD1-A44D-FB31D15F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2080"/>
            <a:ext cx="4051710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2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9" y="372597"/>
            <a:ext cx="2643635" cy="523220"/>
            <a:chOff x="5906988" y="1943814"/>
            <a:chExt cx="146312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109585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UI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原型设计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72E73D8-46A3-406B-86F7-D2732126D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16" y="372597"/>
            <a:ext cx="3609975" cy="6124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677CDF-4D9B-4AD1-A44D-FB31D15F3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2080"/>
            <a:ext cx="4051710" cy="68559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AA7E6F-9F85-4A5A-A578-4B17D8E1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14" y="0"/>
            <a:ext cx="4041048" cy="68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44230" y="0"/>
            <a:ext cx="3947770" cy="48514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709105" y="1340259"/>
            <a:ext cx="4440139" cy="672421"/>
            <a:chOff x="1451102" y="1732450"/>
            <a:chExt cx="4440139" cy="672421"/>
          </a:xfrm>
        </p:grpSpPr>
        <p:grpSp>
          <p:nvGrpSpPr>
            <p:cNvPr id="4" name="组合 3"/>
            <p:cNvGrpSpPr/>
            <p:nvPr/>
          </p:nvGrpSpPr>
          <p:grpSpPr>
            <a:xfrm>
              <a:off x="1451102" y="1732450"/>
              <a:ext cx="4182876" cy="472632"/>
              <a:chOff x="5906988" y="1950164"/>
              <a:chExt cx="4182876" cy="4726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519656" y="1961131"/>
                <a:ext cx="357020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项目的必要性与需求分析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01.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necessity and demand analysis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09105" y="2210994"/>
            <a:ext cx="4440139" cy="672421"/>
            <a:chOff x="1451102" y="1732450"/>
            <a:chExt cx="4440139" cy="672421"/>
          </a:xfrm>
        </p:grpSpPr>
        <p:grpSp>
          <p:nvGrpSpPr>
            <p:cNvPr id="45" name="组合 44"/>
            <p:cNvGrpSpPr/>
            <p:nvPr/>
          </p:nvGrpSpPr>
          <p:grpSpPr>
            <a:xfrm>
              <a:off x="1451102" y="1732450"/>
              <a:ext cx="2951770" cy="480263"/>
              <a:chOff x="5906988" y="1950164"/>
              <a:chExt cx="2951770" cy="48026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519656" y="1968762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项目目标和特性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02.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objectives and characteristics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09105" y="3081729"/>
            <a:ext cx="4440139" cy="672421"/>
            <a:chOff x="1451102" y="1732450"/>
            <a:chExt cx="4440139" cy="672421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1102" y="1732450"/>
              <a:ext cx="2643993" cy="461665"/>
              <a:chOff x="5906988" y="1950164"/>
              <a:chExt cx="2643993" cy="461665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656" y="1950164"/>
                <a:ext cx="2031325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	项目技术方案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03.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technical plan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09105" y="3949013"/>
            <a:ext cx="4490653" cy="675872"/>
            <a:chOff x="1451102" y="1728999"/>
            <a:chExt cx="4490653" cy="675872"/>
          </a:xfrm>
        </p:grpSpPr>
        <p:grpSp>
          <p:nvGrpSpPr>
            <p:cNvPr id="55" name="组合 54"/>
            <p:cNvGrpSpPr/>
            <p:nvPr/>
          </p:nvGrpSpPr>
          <p:grpSpPr>
            <a:xfrm>
              <a:off x="1451102" y="1728999"/>
              <a:ext cx="4490653" cy="465116"/>
              <a:chOff x="5906988" y="1946713"/>
              <a:chExt cx="4490653" cy="46511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519656" y="1946713"/>
                <a:ext cx="3877985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项目风险分析和里程碑计划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04.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risk analysis and milestone plan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09105" y="4823198"/>
            <a:ext cx="4440139" cy="672421"/>
            <a:chOff x="1451102" y="1732450"/>
            <a:chExt cx="4440139" cy="672421"/>
          </a:xfrm>
        </p:grpSpPr>
        <p:grpSp>
          <p:nvGrpSpPr>
            <p:cNvPr id="60" name="组合 59"/>
            <p:cNvGrpSpPr/>
            <p:nvPr/>
          </p:nvGrpSpPr>
          <p:grpSpPr>
            <a:xfrm>
              <a:off x="1451102" y="1732450"/>
              <a:ext cx="2028440" cy="462979"/>
              <a:chOff x="5906988" y="1950164"/>
              <a:chExt cx="2028440" cy="46297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6519656" y="1951478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6"/>
                    </a:solidFill>
                  </a:rPr>
                  <a:t>立项总结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906988" y="1950164"/>
                <a:ext cx="61266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05.</a:t>
                </a:r>
                <a:endParaRPr lang="zh-CN" altLang="en-US" sz="24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1481913" y="2150442"/>
              <a:ext cx="4409328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               Project summary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 rot="5400000">
            <a:off x="5416355" y="2443872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CONTENT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0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2" y="1475804"/>
            <a:ext cx="11331615" cy="55015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8" y="372597"/>
            <a:ext cx="5157143" cy="523220"/>
            <a:chOff x="5906988" y="1943814"/>
            <a:chExt cx="2854233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2486959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达成交易的一整套流程详解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02.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B6E6773-2A18-4632-9EE5-9924C93A8484}"/>
              </a:ext>
            </a:extLst>
          </p:cNvPr>
          <p:cNvSpPr/>
          <p:nvPr/>
        </p:nvSpPr>
        <p:spPr>
          <a:xfrm>
            <a:off x="-50277" y="2175323"/>
            <a:ext cx="11126771" cy="250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卖家发布出售信息，状态为“待售”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买家看到该条信息，心动，申请预约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买卖双方通过即时聊天功能进行攀谈（也可以转移到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QQ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、微信或电话联系）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双方商定价格，确定要进行交易，即卖家接受预约，状态变为“已预约”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371600" lvl="2" indent="-4572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线下完成钱货交易，并在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上确认，状态变为“已完成”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4744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961653" y="2263775"/>
            <a:ext cx="4041492" cy="1520173"/>
            <a:chOff x="6961653" y="2263775"/>
            <a:chExt cx="4041492" cy="1520173"/>
          </a:xfrm>
        </p:grpSpPr>
        <p:sp>
          <p:nvSpPr>
            <p:cNvPr id="3" name="矩形 2"/>
            <p:cNvSpPr/>
            <p:nvPr/>
          </p:nvSpPr>
          <p:spPr>
            <a:xfrm>
              <a:off x="6961653" y="3014507"/>
              <a:ext cx="4041492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400" b="1" dirty="0">
                  <a:solidFill>
                    <a:schemeClr val="accent1"/>
                  </a:solidFill>
                </a:rPr>
                <a:t>	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项目技术方案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03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81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55860" y="422917"/>
            <a:ext cx="2339102" cy="533998"/>
            <a:chOff x="5906988" y="1943814"/>
            <a:chExt cx="2339102" cy="533998"/>
          </a:xfrm>
        </p:grpSpPr>
        <p:sp>
          <p:nvSpPr>
            <p:cNvPr id="26" name="矩形 25"/>
            <p:cNvSpPr/>
            <p:nvPr/>
          </p:nvSpPr>
          <p:spPr>
            <a:xfrm>
              <a:off x="5906988" y="195459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6"/>
                  </a:solidFill>
                </a:rPr>
                <a:t>	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服务架构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03.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CF4FBDD7-8A1A-49DC-BAA8-B22127EEA69D}"/>
              </a:ext>
            </a:extLst>
          </p:cNvPr>
          <p:cNvSpPr/>
          <p:nvPr/>
        </p:nvSpPr>
        <p:spPr>
          <a:xfrm>
            <a:off x="-715465" y="1476715"/>
            <a:ext cx="7681873" cy="466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分层架构，前端包括两部分：用户使用的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Android 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和管理员使用的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后台管理系统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。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使用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React Native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框架进行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android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开发，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后台管理系统使用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react.js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框架搭配进行开发。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Web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前端运行在浏览器上，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运行在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Android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平台上。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服务层使用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go</a:t>
            </a:r>
            <a:r>
              <a:rPr lang="zh-CN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语言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，基于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go-micro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开发</a:t>
            </a:r>
            <a:r>
              <a:rPr lang="zh-CN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微服务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使用关系型数据库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MariaDB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和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NoSQL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MongoDB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进行数据的存储与维护。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此外，我们还利用</a:t>
            </a:r>
            <a:r>
              <a: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Travis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搭建持续集成、持续交付平台，</a:t>
            </a:r>
            <a:r>
              <a:rPr lang="en-US" altLang="zh-CN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github</a:t>
            </a:r>
            <a:r>
              <a:rPr lang="zh-CN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作为代码的版本控制库。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680D6-13C9-4720-B64D-F62EBF154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41" y="0"/>
            <a:ext cx="5351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1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655860" y="422917"/>
            <a:ext cx="4440140" cy="523220"/>
            <a:chOff x="5906988" y="1943814"/>
            <a:chExt cx="4440140" cy="523220"/>
          </a:xfrm>
        </p:grpSpPr>
        <p:sp>
          <p:nvSpPr>
            <p:cNvPr id="26" name="矩形 25"/>
            <p:cNvSpPr/>
            <p:nvPr/>
          </p:nvSpPr>
          <p:spPr>
            <a:xfrm>
              <a:off x="6571734" y="1943814"/>
              <a:ext cx="3775394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6"/>
                  </a:solidFill>
                </a:rPr>
                <a:t>	</a:t>
              </a:r>
              <a:r>
                <a:rPr lang="zh-CN" altLang="en-US" sz="2800" b="1" dirty="0">
                  <a:solidFill>
                    <a:schemeClr val="accent6"/>
                  </a:solidFill>
                </a:rPr>
                <a:t>工具、语言与框架明细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03.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56C4817-6038-47FB-9780-9EED53D25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5" y="515163"/>
            <a:ext cx="1014108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2D75EF-BFA0-4405-BB36-7771E5CA1B6D}"/>
              </a:ext>
            </a:extLst>
          </p:cNvPr>
          <p:cNvSpPr/>
          <p:nvPr/>
        </p:nvSpPr>
        <p:spPr>
          <a:xfrm>
            <a:off x="1521403" y="963701"/>
            <a:ext cx="9149193" cy="57553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2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WHY GO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instead of JAVA 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？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语法简单，上手快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性能高，编译快，开发效率不低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原生支持并发，协程模型是非常优秀的服务端模型，同时也适合网络调用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部署方便，编译包小，几乎无依赖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毕竟还是一门课程，可以多学一门新语言（误）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6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C92D9C-3897-4BAF-820F-7CF32F559589}"/>
              </a:ext>
            </a:extLst>
          </p:cNvPr>
          <p:cNvSpPr/>
          <p:nvPr/>
        </p:nvSpPr>
        <p:spPr>
          <a:xfrm>
            <a:off x="2997843" y="3014507"/>
            <a:ext cx="1959143" cy="176583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76111" y="2263775"/>
            <a:ext cx="7427034" cy="1520173"/>
            <a:chOff x="3576111" y="2263775"/>
            <a:chExt cx="7427034" cy="1520173"/>
          </a:xfrm>
        </p:grpSpPr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04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576111" y="3014507"/>
              <a:ext cx="742703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400" b="1" dirty="0">
                  <a:solidFill>
                    <a:schemeClr val="accent1"/>
                  </a:solidFill>
                </a:rPr>
                <a:t>4.	</a:t>
              </a:r>
              <a:r>
                <a:rPr lang="zh-CN" altLang="en-US" sz="4400" b="1" dirty="0">
                  <a:solidFill>
                    <a:schemeClr val="accent1"/>
                  </a:solidFill>
                </a:rPr>
                <a:t>项目风险分析和里程碑计划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0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图片 4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68" name="组合 467"/>
          <p:cNvGrpSpPr/>
          <p:nvPr/>
        </p:nvGrpSpPr>
        <p:grpSpPr>
          <a:xfrm>
            <a:off x="1785305" y="394109"/>
            <a:ext cx="2998505" cy="535920"/>
            <a:chOff x="5906988" y="1931114"/>
            <a:chExt cx="2998505" cy="535920"/>
          </a:xfrm>
        </p:grpSpPr>
        <p:sp>
          <p:nvSpPr>
            <p:cNvPr id="470" name="矩形 469"/>
            <p:cNvSpPr/>
            <p:nvPr/>
          </p:nvSpPr>
          <p:spPr>
            <a:xfrm>
              <a:off x="6566390" y="1931114"/>
              <a:ext cx="23391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项目风险分析</a:t>
              </a:r>
            </a:p>
          </p:txBody>
        </p:sp>
        <p:sp>
          <p:nvSpPr>
            <p:cNvPr id="471" name="矩形 470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72" name="矩形 471">
            <a:extLst>
              <a:ext uri="{FF2B5EF4-FFF2-40B4-BE49-F238E27FC236}">
                <a16:creationId xmlns:a16="http://schemas.microsoft.com/office/drawing/2014/main" id="{AFBED8B5-5647-43B1-B534-81D7BF809C95}"/>
              </a:ext>
            </a:extLst>
          </p:cNvPr>
          <p:cNvSpPr/>
          <p:nvPr/>
        </p:nvSpPr>
        <p:spPr>
          <a:xfrm>
            <a:off x="447984" y="1268415"/>
            <a:ext cx="8671652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需求风险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需求变更问题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技术风险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选用了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go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语言、微服务等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进度风险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开发时间短，中间还有暑假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用户风险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71700" lvl="4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要想捕获稳定的用户群，需要大精力的宣传和运维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2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724668" y="365167"/>
            <a:ext cx="2664832" cy="538080"/>
            <a:chOff x="5906988" y="1928954"/>
            <a:chExt cx="2664832" cy="538080"/>
          </a:xfrm>
        </p:grpSpPr>
        <p:sp>
          <p:nvSpPr>
            <p:cNvPr id="51" name="矩形 50"/>
            <p:cNvSpPr/>
            <p:nvPr/>
          </p:nvSpPr>
          <p:spPr>
            <a:xfrm>
              <a:off x="6591791" y="1928954"/>
              <a:ext cx="1980029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里程碑计划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89913A-3CE7-42D2-8E50-6656359D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46144"/>
              </p:ext>
            </p:extLst>
          </p:nvPr>
        </p:nvGraphicFramePr>
        <p:xfrm>
          <a:off x="779375" y="1283275"/>
          <a:ext cx="11091745" cy="5476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397">
                  <a:extLst>
                    <a:ext uri="{9D8B030D-6E8A-4147-A177-3AD203B41FA5}">
                      <a16:colId xmlns:a16="http://schemas.microsoft.com/office/drawing/2014/main" val="4288740407"/>
                    </a:ext>
                  </a:extLst>
                </a:gridCol>
                <a:gridCol w="4192292">
                  <a:extLst>
                    <a:ext uri="{9D8B030D-6E8A-4147-A177-3AD203B41FA5}">
                      <a16:colId xmlns:a16="http://schemas.microsoft.com/office/drawing/2014/main" val="110203076"/>
                    </a:ext>
                  </a:extLst>
                </a:gridCol>
                <a:gridCol w="5197056">
                  <a:extLst>
                    <a:ext uri="{9D8B030D-6E8A-4147-A177-3AD203B41FA5}">
                      <a16:colId xmlns:a16="http://schemas.microsoft.com/office/drawing/2014/main" val="597591844"/>
                    </a:ext>
                  </a:extLst>
                </a:gridCol>
              </a:tblGrid>
              <a:tr h="437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迭代里程碑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应完成任务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提交成果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26188"/>
                  </a:ext>
                </a:extLst>
              </a:tr>
              <a:tr h="437950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Sprint 1</a:t>
                      </a:r>
                      <a:endParaRPr lang="zh-CN" sz="18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7.1 ~ 7.11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App</a:t>
                      </a:r>
                      <a:r>
                        <a:rPr lang="zh-CN" sz="1800" baseline="0" dirty="0">
                          <a:effectLst/>
                        </a:rPr>
                        <a:t>客户端、</a:t>
                      </a:r>
                      <a:r>
                        <a:rPr lang="en-US" sz="1800" baseline="0" dirty="0">
                          <a:effectLst/>
                        </a:rPr>
                        <a:t>Web</a:t>
                      </a:r>
                      <a:r>
                        <a:rPr lang="zh-CN" sz="1800" baseline="0" dirty="0">
                          <a:effectLst/>
                        </a:rPr>
                        <a:t>后台管理界面原型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完成版本</a:t>
                      </a:r>
                      <a:r>
                        <a:rPr lang="en-US" sz="1800" baseline="0" dirty="0">
                          <a:effectLst/>
                        </a:rPr>
                        <a:t>R1</a:t>
                      </a:r>
                      <a:r>
                        <a:rPr lang="zh-CN" sz="1800" baseline="0" dirty="0">
                          <a:effectLst/>
                        </a:rPr>
                        <a:t>开发，包含</a:t>
                      </a:r>
                      <a:r>
                        <a:rPr lang="en-US" sz="1800" baseline="0" dirty="0">
                          <a:effectLst/>
                        </a:rPr>
                        <a:t>:</a:t>
                      </a:r>
                      <a:endParaRPr 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可运行的服务端，提供交易信息等数据接口。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可运行的客户端界面，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可运行的后台界面，提供用户信息与交易信息的增删查改。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647985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数据库关系模型设计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85794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Restful API</a:t>
                      </a:r>
                      <a:r>
                        <a:rPr lang="zh-CN" sz="1800" baseline="0" dirty="0">
                          <a:effectLst/>
                        </a:rPr>
                        <a:t>接口设计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2151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客户端用户查询、管理交易信息、用户信息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2387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后台管理系统管理交易信息、用户信息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12870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系统测试，改正故障与缺陷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90400"/>
                  </a:ext>
                </a:extLst>
              </a:tr>
              <a:tr h="43795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Sprint 2</a:t>
                      </a:r>
                      <a:endParaRPr lang="zh-CN" sz="18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7.12 ~ 7.22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客户端用户申请预约、查看预约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完成版本</a:t>
                      </a:r>
                      <a:r>
                        <a:rPr lang="en-US" sz="1800" baseline="0" dirty="0">
                          <a:effectLst/>
                        </a:rPr>
                        <a:t>R2</a:t>
                      </a:r>
                      <a:r>
                        <a:rPr lang="zh-CN" sz="1800" baseline="0" dirty="0">
                          <a:effectLst/>
                        </a:rPr>
                        <a:t>开发，包含</a:t>
                      </a:r>
                      <a:r>
                        <a:rPr lang="en-US" sz="1800" baseline="0" dirty="0">
                          <a:effectLst/>
                        </a:rPr>
                        <a:t>:</a:t>
                      </a:r>
                      <a:endParaRPr 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进一步完善的客户端，实现用户预约并结束交易的业务流程</a:t>
                      </a:r>
                      <a:endParaRPr lang="en-US" altLang="zh-CN" sz="18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800" baseline="0" dirty="0">
                          <a:effectLst/>
                        </a:rPr>
                        <a:t>进一步完善的后台管理系统，可以维护站点信息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645606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>
                          <a:effectLst/>
                        </a:rPr>
                        <a:t>客户端确认交易达成</a:t>
                      </a:r>
                      <a:endParaRPr lang="zh-CN" sz="18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05241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后台管理系统维护站点信息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08784"/>
                  </a:ext>
                </a:extLst>
              </a:tr>
              <a:tr h="43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aseline="0" dirty="0">
                          <a:effectLst/>
                        </a:rPr>
                        <a:t>系统测试，改正故障与缺陷</a:t>
                      </a: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62060"/>
                  </a:ext>
                </a:extLst>
              </a:tr>
              <a:tr h="513412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err="1">
                          <a:effectLst/>
                        </a:rPr>
                        <a:t>jaccount</a:t>
                      </a:r>
                      <a:r>
                        <a:rPr lang="zh-CN" altLang="zh-CN" sz="1800" baseline="0" dirty="0">
                          <a:effectLst/>
                        </a:rPr>
                        <a:t>统一认证接入</a:t>
                      </a:r>
                      <a:endParaRPr lang="zh-CN" alt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878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96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1769095" y="365167"/>
            <a:ext cx="2664832" cy="538080"/>
            <a:chOff x="5906988" y="1928954"/>
            <a:chExt cx="2664832" cy="538080"/>
          </a:xfrm>
        </p:grpSpPr>
        <p:sp>
          <p:nvSpPr>
            <p:cNvPr id="51" name="矩形 50"/>
            <p:cNvSpPr/>
            <p:nvPr/>
          </p:nvSpPr>
          <p:spPr>
            <a:xfrm>
              <a:off x="6591791" y="1928954"/>
              <a:ext cx="1980029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里程碑计划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89913A-3CE7-42D2-8E50-6656359D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08769"/>
              </p:ext>
            </p:extLst>
          </p:nvPr>
        </p:nvGraphicFramePr>
        <p:xfrm>
          <a:off x="676373" y="1423186"/>
          <a:ext cx="10839253" cy="488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042">
                  <a:extLst>
                    <a:ext uri="{9D8B030D-6E8A-4147-A177-3AD203B41FA5}">
                      <a16:colId xmlns:a16="http://schemas.microsoft.com/office/drawing/2014/main" val="4288740407"/>
                    </a:ext>
                  </a:extLst>
                </a:gridCol>
                <a:gridCol w="4787794">
                  <a:extLst>
                    <a:ext uri="{9D8B030D-6E8A-4147-A177-3AD203B41FA5}">
                      <a16:colId xmlns:a16="http://schemas.microsoft.com/office/drawing/2014/main" val="110203076"/>
                    </a:ext>
                  </a:extLst>
                </a:gridCol>
                <a:gridCol w="3893417">
                  <a:extLst>
                    <a:ext uri="{9D8B030D-6E8A-4147-A177-3AD203B41FA5}">
                      <a16:colId xmlns:a16="http://schemas.microsoft.com/office/drawing/2014/main" val="597591844"/>
                    </a:ext>
                  </a:extLst>
                </a:gridCol>
              </a:tblGrid>
              <a:tr h="396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迭代里程碑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应完成任务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提交成果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9026188"/>
                  </a:ext>
                </a:extLst>
              </a:tr>
              <a:tr h="396642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Sprint 3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7.23 ~ 8.2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客户端对交易进行评价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完成版本</a:t>
                      </a:r>
                      <a:r>
                        <a:rPr lang="en-US" sz="1700" baseline="0" dirty="0">
                          <a:effectLst/>
                        </a:rPr>
                        <a:t>R3</a:t>
                      </a:r>
                      <a:r>
                        <a:rPr lang="zh-CN" sz="1700" baseline="0" dirty="0">
                          <a:effectLst/>
                        </a:rPr>
                        <a:t>开发，包含</a:t>
                      </a:r>
                      <a:r>
                        <a:rPr lang="en-US" sz="1700" baseline="0" dirty="0">
                          <a:effectLst/>
                        </a:rPr>
                        <a:t>:</a:t>
                      </a:r>
                      <a:endParaRPr 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进一步完善的客户端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增加智能匹配推送机制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增加了用户的互动机制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extLst>
                  <a:ext uri="{0D108BD9-81ED-4DB2-BD59-A6C34878D82A}">
                    <a16:rowId xmlns:a16="http://schemas.microsoft.com/office/drawing/2014/main" val="1633476113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客户端提供简易即时聊天工具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1410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客户端买卖双方提供智能匹配、推送功能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64786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完善前期迭代遗留缺陷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9284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>
                          <a:effectLst/>
                        </a:rPr>
                        <a:t>系统测试，改正故障与缺陷</a:t>
                      </a:r>
                      <a:endParaRPr lang="zh-CN" sz="1700" baseline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41848"/>
                  </a:ext>
                </a:extLst>
              </a:tr>
              <a:tr h="396642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 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Sprint 4</a:t>
                      </a:r>
                      <a:endParaRPr lang="zh-CN" sz="1700" baseline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</a:rPr>
                        <a:t>8.3 ~ 9.7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产品打包发布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完成版本</a:t>
                      </a:r>
                      <a:r>
                        <a:rPr lang="en-US" sz="1700" baseline="0" dirty="0">
                          <a:effectLst/>
                        </a:rPr>
                        <a:t>R4</a:t>
                      </a:r>
                      <a:r>
                        <a:rPr lang="zh-CN" sz="1700" baseline="0" dirty="0">
                          <a:effectLst/>
                        </a:rPr>
                        <a:t>的开发与发布，包含</a:t>
                      </a:r>
                      <a:r>
                        <a:rPr lang="en-US" sz="1700" baseline="0" dirty="0">
                          <a:effectLst/>
                        </a:rPr>
                        <a:t>:</a:t>
                      </a:r>
                      <a:endParaRPr 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增加</a:t>
                      </a:r>
                      <a:r>
                        <a:rPr lang="zh-CN" altLang="en-US" sz="1700" baseline="0" dirty="0">
                          <a:effectLst/>
                        </a:rPr>
                        <a:t>智能标签推荐功能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可视化分析模块</a:t>
                      </a:r>
                      <a:endParaRPr lang="en-US" altLang="zh-CN" sz="1700" baseline="0" dirty="0">
                        <a:effectLst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700" baseline="0" dirty="0">
                          <a:effectLst/>
                        </a:rPr>
                        <a:t>可发布的客户端与后台管理系统。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3956" marR="83956" marT="41978" marB="41978" anchor="ctr"/>
                </a:tc>
                <a:extLst>
                  <a:ext uri="{0D108BD9-81ED-4DB2-BD59-A6C34878D82A}">
                    <a16:rowId xmlns:a16="http://schemas.microsoft.com/office/drawing/2014/main" val="4071970818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后台管理系统发布活动功能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59053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后台管理系统统计交易数据并进行可视分析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36458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服务端提供商品标签算法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30671"/>
                  </a:ext>
                </a:extLst>
              </a:tr>
              <a:tr h="3966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对还未解决的问题进行改进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21137"/>
                  </a:ext>
                </a:extLst>
              </a:tr>
              <a:tr h="5037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baseline="0" dirty="0">
                          <a:effectLst/>
                        </a:rPr>
                        <a:t>项目总结，撰写测试报告及总结报告，演示文档，视频等</a:t>
                      </a:r>
                      <a:endParaRPr lang="zh-CN" sz="1700" baseline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3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8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430193" y="1475804"/>
            <a:ext cx="4094674" cy="51667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用户查询交易信息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用户管理交易信息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用户管理用户信息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管理员查询用户信息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管理员管理交易信息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用户查询预约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用户申请预约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用户确定交易完成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管理员维护站点信息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通过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JAccount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进行登录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7" y="372597"/>
            <a:ext cx="2284562" cy="523220"/>
            <a:chOff x="5906988" y="1943814"/>
            <a:chExt cx="1264396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897122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迭代目标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37900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04.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9680483-EE85-44B2-AF84-0FAFE0CA8079}"/>
              </a:ext>
            </a:extLst>
          </p:cNvPr>
          <p:cNvSpPr/>
          <p:nvPr/>
        </p:nvSpPr>
        <p:spPr>
          <a:xfrm>
            <a:off x="6096000" y="1475804"/>
            <a:ext cx="4094674" cy="34370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R3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用户评价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用户即时聊天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用户交易信息匹配推送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系统版本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R4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）必须实现的新功能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商品标签算法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管理员可视化分析交易信息与用户画像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管理员发布活动</a:t>
            </a:r>
          </a:p>
        </p:txBody>
      </p:sp>
    </p:spTree>
    <p:extLst>
      <p:ext uri="{BB962C8B-B14F-4D97-AF65-F5344CB8AC3E}">
        <p14:creationId xmlns:p14="http://schemas.microsoft.com/office/powerpoint/2010/main" val="866988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561451" y="2263775"/>
            <a:ext cx="2441694" cy="1520173"/>
            <a:chOff x="8561451" y="2263775"/>
            <a:chExt cx="2441694" cy="1520173"/>
          </a:xfrm>
        </p:grpSpPr>
        <p:sp>
          <p:nvSpPr>
            <p:cNvPr id="3" name="矩形 2"/>
            <p:cNvSpPr/>
            <p:nvPr/>
          </p:nvSpPr>
          <p:spPr>
            <a:xfrm>
              <a:off x="8561451" y="3014507"/>
              <a:ext cx="2441694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立项总结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05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55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537" b="1009"/>
          <a:stretch/>
        </p:blipFill>
        <p:spPr>
          <a:xfrm flipH="1" flipV="1">
            <a:off x="0" y="0"/>
            <a:ext cx="6739951" cy="513715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342001" y="2263775"/>
            <a:ext cx="6602362" cy="1833734"/>
            <a:chOff x="5342001" y="2263775"/>
            <a:chExt cx="6602362" cy="1833734"/>
          </a:xfrm>
        </p:grpSpPr>
        <p:sp>
          <p:nvSpPr>
            <p:cNvPr id="3" name="矩形 2"/>
            <p:cNvSpPr/>
            <p:nvPr/>
          </p:nvSpPr>
          <p:spPr>
            <a:xfrm>
              <a:off x="5552870" y="2971661"/>
              <a:ext cx="6391493" cy="769441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4400" b="1" dirty="0">
                  <a:solidFill>
                    <a:schemeClr val="accent1"/>
                  </a:solidFill>
                </a:rPr>
                <a:t>项目的必要性与需求分析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8748617" y="2263775"/>
              <a:ext cx="22545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000" b="1" dirty="0">
                  <a:solidFill>
                    <a:schemeClr val="accent1"/>
                  </a:solidFill>
                </a:rPr>
                <a:t>PART 01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342001" y="3826794"/>
              <a:ext cx="5661144" cy="2707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45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785305" y="372597"/>
            <a:ext cx="4064486" cy="557432"/>
            <a:chOff x="5906988" y="1909602"/>
            <a:chExt cx="4064486" cy="557432"/>
          </a:xfrm>
        </p:grpSpPr>
        <p:sp>
          <p:nvSpPr>
            <p:cNvPr id="30" name="矩形 29"/>
            <p:cNvSpPr/>
            <p:nvPr/>
          </p:nvSpPr>
          <p:spPr>
            <a:xfrm>
              <a:off x="6555153" y="1909602"/>
              <a:ext cx="3416321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/>
                  </a:solidFill>
                </a:rPr>
                <a:t>本项目的优势和亮点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05.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66966368-8196-4FBA-8A6E-98ACFA053CD8}"/>
              </a:ext>
            </a:extLst>
          </p:cNvPr>
          <p:cNvSpPr/>
          <p:nvPr/>
        </p:nvSpPr>
        <p:spPr>
          <a:xfrm>
            <a:off x="-400429" y="1026729"/>
            <a:ext cx="11844569" cy="545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关注真实需求，需求调研详实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采用微服务架构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计划采用自动推荐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tag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标签的机器学习算法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名字“交大交交”具有含义，若真实上线，可以和交大源源、交大威威、交大思思等形成联动。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有极高的可扩展性，若上线后运维良好，可以考虑不断的扩展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的功能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具有极高的可推广性，若有野心且运作良好，“交大交交”的项目完全可以在少量修改后推行到其他高校，甚至可以在几所本地友校之间形成联动，发展出一个高校二手交易生态圈。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8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306907" y="4028823"/>
            <a:ext cx="155449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16176" y="2545310"/>
            <a:ext cx="1872244" cy="8972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Q &amp; A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8038"/>
          <a:stretch/>
        </p:blipFill>
        <p:spPr>
          <a:xfrm>
            <a:off x="0" y="13543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35446" y="3887115"/>
            <a:ext cx="553513" cy="553513"/>
          </a:xfrm>
          <a:prstGeom prst="rect">
            <a:avLst/>
          </a:prstGeom>
          <a:solidFill>
            <a:srgbClr val="F7C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588" y="4858759"/>
            <a:ext cx="553513" cy="553513"/>
          </a:xfrm>
          <a:prstGeom prst="rect">
            <a:avLst/>
          </a:prstGeom>
          <a:solidFill>
            <a:srgbClr val="E06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34119" y="5821776"/>
            <a:ext cx="553513" cy="553513"/>
          </a:xfrm>
          <a:prstGeom prst="rect">
            <a:avLst/>
          </a:prstGeom>
          <a:solidFill>
            <a:srgbClr val="4A5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13"/>
          <p:cNvSpPr/>
          <p:nvPr/>
        </p:nvSpPr>
        <p:spPr>
          <a:xfrm>
            <a:off x="818732" y="4042516"/>
            <a:ext cx="186943" cy="242711"/>
          </a:xfrm>
          <a:custGeom>
            <a:avLst/>
            <a:gdLst>
              <a:gd name="connsiteX0" fmla="*/ 159295 w 459358"/>
              <a:gd name="connsiteY0" fmla="*/ 288060 h 596388"/>
              <a:gd name="connsiteX1" fmla="*/ 298499 w 459358"/>
              <a:gd name="connsiteY1" fmla="*/ 288060 h 596388"/>
              <a:gd name="connsiteX2" fmla="*/ 338681 w 459358"/>
              <a:gd name="connsiteY2" fmla="*/ 316728 h 596388"/>
              <a:gd name="connsiteX3" fmla="*/ 426222 w 459358"/>
              <a:gd name="connsiteY3" fmla="*/ 366897 h 596388"/>
              <a:gd name="connsiteX4" fmla="*/ 457794 w 459358"/>
              <a:gd name="connsiteY4" fmla="*/ 543206 h 596388"/>
              <a:gd name="connsiteX5" fmla="*/ 443443 w 459358"/>
              <a:gd name="connsiteY5" fmla="*/ 558974 h 596388"/>
              <a:gd name="connsiteX6" fmla="*/ 219569 w 459358"/>
              <a:gd name="connsiteY6" fmla="*/ 596242 h 596388"/>
              <a:gd name="connsiteX7" fmla="*/ 11481 w 459358"/>
              <a:gd name="connsiteY7" fmla="*/ 553240 h 596388"/>
              <a:gd name="connsiteX8" fmla="*/ 0 w 459358"/>
              <a:gd name="connsiteY8" fmla="*/ 524572 h 596388"/>
              <a:gd name="connsiteX9" fmla="*/ 38747 w 459358"/>
              <a:gd name="connsiteY9" fmla="*/ 356864 h 596388"/>
              <a:gd name="connsiteX10" fmla="*/ 73189 w 459358"/>
              <a:gd name="connsiteY10" fmla="*/ 333929 h 596388"/>
              <a:gd name="connsiteX11" fmla="*/ 159295 w 459358"/>
              <a:gd name="connsiteY11" fmla="*/ 288060 h 596388"/>
              <a:gd name="connsiteX12" fmla="*/ 225223 w 459358"/>
              <a:gd name="connsiteY12" fmla="*/ 10030 h 596388"/>
              <a:gd name="connsiteX13" fmla="*/ 218047 w 459358"/>
              <a:gd name="connsiteY13" fmla="*/ 21493 h 596388"/>
              <a:gd name="connsiteX14" fmla="*/ 219482 w 459358"/>
              <a:gd name="connsiteY14" fmla="*/ 21493 h 596388"/>
              <a:gd name="connsiteX15" fmla="*/ 225223 w 459358"/>
              <a:gd name="connsiteY15" fmla="*/ 10030 h 596388"/>
              <a:gd name="connsiteX16" fmla="*/ 236703 w 459358"/>
              <a:gd name="connsiteY16" fmla="*/ 0 h 596388"/>
              <a:gd name="connsiteX17" fmla="*/ 226658 w 459358"/>
              <a:gd name="connsiteY17" fmla="*/ 14329 h 596388"/>
              <a:gd name="connsiteX18" fmla="*/ 238138 w 459358"/>
              <a:gd name="connsiteY18" fmla="*/ 4299 h 596388"/>
              <a:gd name="connsiteX19" fmla="*/ 256793 w 459358"/>
              <a:gd name="connsiteY19" fmla="*/ 30090 h 596388"/>
              <a:gd name="connsiteX20" fmla="*/ 253923 w 459358"/>
              <a:gd name="connsiteY20" fmla="*/ 25791 h 596388"/>
              <a:gd name="connsiteX21" fmla="*/ 259663 w 459358"/>
              <a:gd name="connsiteY21" fmla="*/ 32955 h 596388"/>
              <a:gd name="connsiteX22" fmla="*/ 262533 w 459358"/>
              <a:gd name="connsiteY22" fmla="*/ 32955 h 596388"/>
              <a:gd name="connsiteX23" fmla="*/ 258228 w 459358"/>
              <a:gd name="connsiteY23" fmla="*/ 27224 h 596388"/>
              <a:gd name="connsiteX24" fmla="*/ 263968 w 459358"/>
              <a:gd name="connsiteY24" fmla="*/ 32955 h 596388"/>
              <a:gd name="connsiteX25" fmla="*/ 269708 w 459358"/>
              <a:gd name="connsiteY25" fmla="*/ 34388 h 596388"/>
              <a:gd name="connsiteX26" fmla="*/ 268273 w 459358"/>
              <a:gd name="connsiteY26" fmla="*/ 32955 h 596388"/>
              <a:gd name="connsiteX27" fmla="*/ 272578 w 459358"/>
              <a:gd name="connsiteY27" fmla="*/ 35821 h 596388"/>
              <a:gd name="connsiteX28" fmla="*/ 317064 w 459358"/>
              <a:gd name="connsiteY28" fmla="*/ 63045 h 596388"/>
              <a:gd name="connsiteX29" fmla="*/ 327109 w 459358"/>
              <a:gd name="connsiteY29" fmla="*/ 159046 h 596388"/>
              <a:gd name="connsiteX30" fmla="*/ 329979 w 459358"/>
              <a:gd name="connsiteY30" fmla="*/ 190568 h 596388"/>
              <a:gd name="connsiteX31" fmla="*/ 321369 w 459358"/>
              <a:gd name="connsiteY31" fmla="*/ 206329 h 596388"/>
              <a:gd name="connsiteX32" fmla="*/ 228093 w 459358"/>
              <a:gd name="connsiteY32" fmla="*/ 308061 h 596388"/>
              <a:gd name="connsiteX33" fmla="*/ 139121 w 459358"/>
              <a:gd name="connsiteY33" fmla="*/ 206329 h 596388"/>
              <a:gd name="connsiteX34" fmla="*/ 131946 w 459358"/>
              <a:gd name="connsiteY34" fmla="*/ 190568 h 596388"/>
              <a:gd name="connsiteX35" fmla="*/ 136251 w 459358"/>
              <a:gd name="connsiteY35" fmla="*/ 160478 h 596388"/>
              <a:gd name="connsiteX36" fmla="*/ 133381 w 459358"/>
              <a:gd name="connsiteY36" fmla="*/ 84538 h 596388"/>
              <a:gd name="connsiteX37" fmla="*/ 195087 w 459358"/>
              <a:gd name="connsiteY37" fmla="*/ 21493 h 596388"/>
              <a:gd name="connsiteX38" fmla="*/ 203697 w 459358"/>
              <a:gd name="connsiteY38" fmla="*/ 17194 h 596388"/>
              <a:gd name="connsiteX39" fmla="*/ 209437 w 459358"/>
              <a:gd name="connsiteY39" fmla="*/ 11463 h 596388"/>
              <a:gd name="connsiteX40" fmla="*/ 203697 w 459358"/>
              <a:gd name="connsiteY40" fmla="*/ 21493 h 596388"/>
              <a:gd name="connsiteX41" fmla="*/ 209437 w 459358"/>
              <a:gd name="connsiteY41" fmla="*/ 22926 h 596388"/>
              <a:gd name="connsiteX42" fmla="*/ 215177 w 459358"/>
              <a:gd name="connsiteY42" fmla="*/ 15761 h 596388"/>
              <a:gd name="connsiteX43" fmla="*/ 209437 w 459358"/>
              <a:gd name="connsiteY43" fmla="*/ 24358 h 596388"/>
              <a:gd name="connsiteX44" fmla="*/ 212307 w 459358"/>
              <a:gd name="connsiteY44" fmla="*/ 25791 h 596388"/>
              <a:gd name="connsiteX45" fmla="*/ 226658 w 459358"/>
              <a:gd name="connsiteY45" fmla="*/ 8597 h 596388"/>
              <a:gd name="connsiteX46" fmla="*/ 236703 w 459358"/>
              <a:gd name="connsiteY46" fmla="*/ 0 h 5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59358" h="596388">
                <a:moveTo>
                  <a:pt x="159295" y="288060"/>
                </a:moveTo>
                <a:cubicBezTo>
                  <a:pt x="159295" y="288060"/>
                  <a:pt x="219569" y="442868"/>
                  <a:pt x="298499" y="288060"/>
                </a:cubicBezTo>
                <a:cubicBezTo>
                  <a:pt x="298499" y="288060"/>
                  <a:pt x="298499" y="302394"/>
                  <a:pt x="338681" y="316728"/>
                </a:cubicBezTo>
                <a:cubicBezTo>
                  <a:pt x="338681" y="316728"/>
                  <a:pt x="413306" y="339663"/>
                  <a:pt x="426222" y="366897"/>
                </a:cubicBezTo>
                <a:cubicBezTo>
                  <a:pt x="426222" y="366897"/>
                  <a:pt x="467839" y="460069"/>
                  <a:pt x="457794" y="543206"/>
                </a:cubicBezTo>
                <a:cubicBezTo>
                  <a:pt x="457794" y="543206"/>
                  <a:pt x="457794" y="550373"/>
                  <a:pt x="443443" y="558974"/>
                </a:cubicBezTo>
                <a:cubicBezTo>
                  <a:pt x="443443" y="558974"/>
                  <a:pt x="348727" y="599109"/>
                  <a:pt x="219569" y="596242"/>
                </a:cubicBezTo>
                <a:cubicBezTo>
                  <a:pt x="219569" y="596242"/>
                  <a:pt x="91846" y="589075"/>
                  <a:pt x="11481" y="553240"/>
                </a:cubicBezTo>
                <a:cubicBezTo>
                  <a:pt x="11481" y="553240"/>
                  <a:pt x="0" y="550373"/>
                  <a:pt x="0" y="524572"/>
                </a:cubicBezTo>
                <a:cubicBezTo>
                  <a:pt x="0" y="524572"/>
                  <a:pt x="4305" y="408466"/>
                  <a:pt x="38747" y="356864"/>
                </a:cubicBezTo>
                <a:cubicBezTo>
                  <a:pt x="38747" y="356864"/>
                  <a:pt x="48793" y="342530"/>
                  <a:pt x="73189" y="333929"/>
                </a:cubicBezTo>
                <a:cubicBezTo>
                  <a:pt x="73189" y="333929"/>
                  <a:pt x="153555" y="309561"/>
                  <a:pt x="159295" y="288060"/>
                </a:cubicBezTo>
                <a:close/>
                <a:moveTo>
                  <a:pt x="225223" y="10030"/>
                </a:moveTo>
                <a:cubicBezTo>
                  <a:pt x="222352" y="12896"/>
                  <a:pt x="219482" y="17194"/>
                  <a:pt x="218047" y="21493"/>
                </a:cubicBezTo>
                <a:lnTo>
                  <a:pt x="219482" y="21493"/>
                </a:lnTo>
                <a:cubicBezTo>
                  <a:pt x="220917" y="17194"/>
                  <a:pt x="223788" y="12896"/>
                  <a:pt x="225223" y="10030"/>
                </a:cubicBezTo>
                <a:close/>
                <a:moveTo>
                  <a:pt x="236703" y="0"/>
                </a:moveTo>
                <a:cubicBezTo>
                  <a:pt x="230963" y="4299"/>
                  <a:pt x="228093" y="8597"/>
                  <a:pt x="226658" y="14329"/>
                </a:cubicBezTo>
                <a:cubicBezTo>
                  <a:pt x="230963" y="7164"/>
                  <a:pt x="238138" y="4299"/>
                  <a:pt x="238138" y="4299"/>
                </a:cubicBezTo>
                <a:cubicBezTo>
                  <a:pt x="238138" y="15761"/>
                  <a:pt x="251053" y="25791"/>
                  <a:pt x="256793" y="30090"/>
                </a:cubicBezTo>
                <a:cubicBezTo>
                  <a:pt x="255358" y="27224"/>
                  <a:pt x="253923" y="25791"/>
                  <a:pt x="253923" y="25791"/>
                </a:cubicBezTo>
                <a:cubicBezTo>
                  <a:pt x="256793" y="27224"/>
                  <a:pt x="258228" y="30090"/>
                  <a:pt x="259663" y="32955"/>
                </a:cubicBezTo>
                <a:cubicBezTo>
                  <a:pt x="261098" y="32955"/>
                  <a:pt x="261098" y="32955"/>
                  <a:pt x="262533" y="32955"/>
                </a:cubicBezTo>
                <a:cubicBezTo>
                  <a:pt x="259663" y="30090"/>
                  <a:pt x="258228" y="27224"/>
                  <a:pt x="258228" y="27224"/>
                </a:cubicBezTo>
                <a:cubicBezTo>
                  <a:pt x="261098" y="30090"/>
                  <a:pt x="262533" y="31523"/>
                  <a:pt x="263968" y="32955"/>
                </a:cubicBezTo>
                <a:cubicBezTo>
                  <a:pt x="266838" y="34388"/>
                  <a:pt x="268273" y="34388"/>
                  <a:pt x="269708" y="34388"/>
                </a:cubicBezTo>
                <a:cubicBezTo>
                  <a:pt x="268273" y="32955"/>
                  <a:pt x="268273" y="32955"/>
                  <a:pt x="268273" y="32955"/>
                </a:cubicBezTo>
                <a:cubicBezTo>
                  <a:pt x="269708" y="32955"/>
                  <a:pt x="271143" y="34388"/>
                  <a:pt x="272578" y="35821"/>
                </a:cubicBezTo>
                <a:cubicBezTo>
                  <a:pt x="304149" y="44418"/>
                  <a:pt x="317064" y="63045"/>
                  <a:pt x="317064" y="63045"/>
                </a:cubicBezTo>
                <a:cubicBezTo>
                  <a:pt x="345764" y="94568"/>
                  <a:pt x="331414" y="146150"/>
                  <a:pt x="327109" y="159046"/>
                </a:cubicBezTo>
                <a:cubicBezTo>
                  <a:pt x="340024" y="156180"/>
                  <a:pt x="329979" y="190568"/>
                  <a:pt x="329979" y="190568"/>
                </a:cubicBezTo>
                <a:cubicBezTo>
                  <a:pt x="328544" y="200598"/>
                  <a:pt x="324239" y="204897"/>
                  <a:pt x="321369" y="206329"/>
                </a:cubicBezTo>
                <a:cubicBezTo>
                  <a:pt x="315629" y="253613"/>
                  <a:pt x="272578" y="308061"/>
                  <a:pt x="228093" y="308061"/>
                </a:cubicBezTo>
                <a:cubicBezTo>
                  <a:pt x="187912" y="308061"/>
                  <a:pt x="146296" y="256479"/>
                  <a:pt x="139121" y="206329"/>
                </a:cubicBezTo>
                <a:cubicBezTo>
                  <a:pt x="137686" y="204897"/>
                  <a:pt x="133381" y="200598"/>
                  <a:pt x="131946" y="190568"/>
                </a:cubicBezTo>
                <a:cubicBezTo>
                  <a:pt x="131946" y="190568"/>
                  <a:pt x="120466" y="153314"/>
                  <a:pt x="136251" y="160478"/>
                </a:cubicBezTo>
                <a:cubicBezTo>
                  <a:pt x="124771" y="104598"/>
                  <a:pt x="133381" y="84538"/>
                  <a:pt x="133381" y="84538"/>
                </a:cubicBezTo>
                <a:cubicBezTo>
                  <a:pt x="147731" y="42985"/>
                  <a:pt x="195087" y="21493"/>
                  <a:pt x="195087" y="21493"/>
                </a:cubicBezTo>
                <a:cubicBezTo>
                  <a:pt x="205132" y="10030"/>
                  <a:pt x="205132" y="14329"/>
                  <a:pt x="203697" y="17194"/>
                </a:cubicBezTo>
                <a:cubicBezTo>
                  <a:pt x="206567" y="14329"/>
                  <a:pt x="209437" y="11463"/>
                  <a:pt x="209437" y="11463"/>
                </a:cubicBezTo>
                <a:cubicBezTo>
                  <a:pt x="206567" y="14329"/>
                  <a:pt x="205132" y="18627"/>
                  <a:pt x="203697" y="21493"/>
                </a:cubicBezTo>
                <a:lnTo>
                  <a:pt x="209437" y="22926"/>
                </a:lnTo>
                <a:cubicBezTo>
                  <a:pt x="212307" y="18627"/>
                  <a:pt x="215177" y="15761"/>
                  <a:pt x="215177" y="15761"/>
                </a:cubicBezTo>
                <a:cubicBezTo>
                  <a:pt x="212307" y="18627"/>
                  <a:pt x="210872" y="21493"/>
                  <a:pt x="209437" y="24358"/>
                </a:cubicBezTo>
                <a:lnTo>
                  <a:pt x="212307" y="25791"/>
                </a:lnTo>
                <a:cubicBezTo>
                  <a:pt x="215177" y="15761"/>
                  <a:pt x="223788" y="10030"/>
                  <a:pt x="226658" y="8597"/>
                </a:cubicBezTo>
                <a:cubicBezTo>
                  <a:pt x="230963" y="2866"/>
                  <a:pt x="236703" y="0"/>
                  <a:pt x="236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矩形 23"/>
          <p:cNvSpPr/>
          <p:nvPr/>
        </p:nvSpPr>
        <p:spPr>
          <a:xfrm>
            <a:off x="816078" y="5014159"/>
            <a:ext cx="189597" cy="242711"/>
          </a:xfrm>
          <a:custGeom>
            <a:avLst/>
            <a:gdLst>
              <a:gd name="connsiteX0" fmla="*/ 11784 w 473070"/>
              <a:gd name="connsiteY0" fmla="*/ 563888 h 605592"/>
              <a:gd name="connsiteX1" fmla="*/ 461073 w 473070"/>
              <a:gd name="connsiteY1" fmla="*/ 563888 h 605592"/>
              <a:gd name="connsiteX2" fmla="*/ 461073 w 473070"/>
              <a:gd name="connsiteY2" fmla="*/ 605592 h 605592"/>
              <a:gd name="connsiteX3" fmla="*/ 11784 w 473070"/>
              <a:gd name="connsiteY3" fmla="*/ 605592 h 605592"/>
              <a:gd name="connsiteX4" fmla="*/ 11784 w 473070"/>
              <a:gd name="connsiteY4" fmla="*/ 500661 h 605592"/>
              <a:gd name="connsiteX5" fmla="*/ 461073 w 473070"/>
              <a:gd name="connsiteY5" fmla="*/ 500661 h 605592"/>
              <a:gd name="connsiteX6" fmla="*/ 461073 w 473070"/>
              <a:gd name="connsiteY6" fmla="*/ 542506 h 605592"/>
              <a:gd name="connsiteX7" fmla="*/ 11784 w 473070"/>
              <a:gd name="connsiteY7" fmla="*/ 542506 h 605592"/>
              <a:gd name="connsiteX8" fmla="*/ 365246 w 473070"/>
              <a:gd name="connsiteY8" fmla="*/ 196807 h 605592"/>
              <a:gd name="connsiteX9" fmla="*/ 407162 w 473070"/>
              <a:gd name="connsiteY9" fmla="*/ 196807 h 605592"/>
              <a:gd name="connsiteX10" fmla="*/ 407162 w 473070"/>
              <a:gd name="connsiteY10" fmla="*/ 467496 h 605592"/>
              <a:gd name="connsiteX11" fmla="*/ 365246 w 473070"/>
              <a:gd name="connsiteY11" fmla="*/ 467496 h 605592"/>
              <a:gd name="connsiteX12" fmla="*/ 215507 w 473070"/>
              <a:gd name="connsiteY12" fmla="*/ 196807 h 605592"/>
              <a:gd name="connsiteX13" fmla="*/ 257352 w 473070"/>
              <a:gd name="connsiteY13" fmla="*/ 196807 h 605592"/>
              <a:gd name="connsiteX14" fmla="*/ 257352 w 473070"/>
              <a:gd name="connsiteY14" fmla="*/ 467496 h 605592"/>
              <a:gd name="connsiteX15" fmla="*/ 215507 w 473070"/>
              <a:gd name="connsiteY15" fmla="*/ 467496 h 605592"/>
              <a:gd name="connsiteX16" fmla="*/ 65767 w 473070"/>
              <a:gd name="connsiteY16" fmla="*/ 196807 h 605592"/>
              <a:gd name="connsiteX17" fmla="*/ 107612 w 473070"/>
              <a:gd name="connsiteY17" fmla="*/ 196807 h 605592"/>
              <a:gd name="connsiteX18" fmla="*/ 107612 w 473070"/>
              <a:gd name="connsiteY18" fmla="*/ 467496 h 605592"/>
              <a:gd name="connsiteX19" fmla="*/ 65767 w 473070"/>
              <a:gd name="connsiteY19" fmla="*/ 467496 h 605592"/>
              <a:gd name="connsiteX20" fmla="*/ 236581 w 473070"/>
              <a:gd name="connsiteY20" fmla="*/ 0 h 605592"/>
              <a:gd name="connsiteX21" fmla="*/ 473070 w 473070"/>
              <a:gd name="connsiteY21" fmla="*/ 164833 h 605592"/>
              <a:gd name="connsiteX22" fmla="*/ 449115 w 473070"/>
              <a:gd name="connsiteY22" fmla="*/ 199135 h 605592"/>
              <a:gd name="connsiteX23" fmla="*/ 236303 w 473070"/>
              <a:gd name="connsiteY23" fmla="*/ 50711 h 605592"/>
              <a:gd name="connsiteX24" fmla="*/ 23491 w 473070"/>
              <a:gd name="connsiteY24" fmla="*/ 194963 h 605592"/>
              <a:gd name="connsiteX25" fmla="*/ 0 w 473070"/>
              <a:gd name="connsiteY25" fmla="*/ 160383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3070" h="605592">
                <a:moveTo>
                  <a:pt x="11784" y="563888"/>
                </a:moveTo>
                <a:lnTo>
                  <a:pt x="461073" y="563888"/>
                </a:lnTo>
                <a:lnTo>
                  <a:pt x="461073" y="605592"/>
                </a:lnTo>
                <a:lnTo>
                  <a:pt x="11784" y="605592"/>
                </a:lnTo>
                <a:close/>
                <a:moveTo>
                  <a:pt x="11784" y="500661"/>
                </a:moveTo>
                <a:lnTo>
                  <a:pt x="461073" y="500661"/>
                </a:lnTo>
                <a:lnTo>
                  <a:pt x="461073" y="542506"/>
                </a:lnTo>
                <a:lnTo>
                  <a:pt x="11784" y="542506"/>
                </a:lnTo>
                <a:close/>
                <a:moveTo>
                  <a:pt x="365246" y="196807"/>
                </a:moveTo>
                <a:lnTo>
                  <a:pt x="407162" y="196807"/>
                </a:lnTo>
                <a:lnTo>
                  <a:pt x="407162" y="467496"/>
                </a:lnTo>
                <a:lnTo>
                  <a:pt x="365246" y="467496"/>
                </a:lnTo>
                <a:close/>
                <a:moveTo>
                  <a:pt x="215507" y="196807"/>
                </a:moveTo>
                <a:lnTo>
                  <a:pt x="257352" y="196807"/>
                </a:lnTo>
                <a:lnTo>
                  <a:pt x="257352" y="467496"/>
                </a:lnTo>
                <a:lnTo>
                  <a:pt x="215507" y="467496"/>
                </a:lnTo>
                <a:close/>
                <a:moveTo>
                  <a:pt x="65767" y="196807"/>
                </a:moveTo>
                <a:lnTo>
                  <a:pt x="107612" y="196807"/>
                </a:lnTo>
                <a:lnTo>
                  <a:pt x="107612" y="467496"/>
                </a:lnTo>
                <a:lnTo>
                  <a:pt x="65767" y="467496"/>
                </a:lnTo>
                <a:close/>
                <a:moveTo>
                  <a:pt x="236581" y="0"/>
                </a:moveTo>
                <a:lnTo>
                  <a:pt x="473070" y="164833"/>
                </a:lnTo>
                <a:lnTo>
                  <a:pt x="449115" y="199135"/>
                </a:lnTo>
                <a:lnTo>
                  <a:pt x="236303" y="50711"/>
                </a:lnTo>
                <a:lnTo>
                  <a:pt x="23491" y="194963"/>
                </a:lnTo>
                <a:lnTo>
                  <a:pt x="0" y="160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35"/>
          <p:cNvSpPr/>
          <p:nvPr/>
        </p:nvSpPr>
        <p:spPr>
          <a:xfrm>
            <a:off x="789519" y="5977360"/>
            <a:ext cx="242711" cy="24234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306907" y="4028823"/>
            <a:ext cx="1554490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汇报人：林江浩</a:t>
            </a:r>
          </a:p>
        </p:txBody>
      </p:sp>
      <p:sp>
        <p:nvSpPr>
          <p:cNvPr id="49" name="矩形 48"/>
          <p:cNvSpPr/>
          <p:nvPr/>
        </p:nvSpPr>
        <p:spPr>
          <a:xfrm>
            <a:off x="1306907" y="5014159"/>
            <a:ext cx="3775393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小组成员：林江浩、亢虎权、王新哲、朱文杰</a:t>
            </a:r>
          </a:p>
        </p:txBody>
      </p:sp>
      <p:sp>
        <p:nvSpPr>
          <p:cNvPr id="50" name="矩形 49"/>
          <p:cNvSpPr/>
          <p:nvPr/>
        </p:nvSpPr>
        <p:spPr>
          <a:xfrm>
            <a:off x="1343032" y="5942851"/>
            <a:ext cx="1518365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2019.6.13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9048933-C05C-434B-83FE-C235C15A2940}"/>
              </a:ext>
            </a:extLst>
          </p:cNvPr>
          <p:cNvSpPr/>
          <p:nvPr/>
        </p:nvSpPr>
        <p:spPr>
          <a:xfrm>
            <a:off x="7956223" y="1809946"/>
            <a:ext cx="2535810" cy="2300141"/>
          </a:xfrm>
          <a:prstGeom prst="ellipse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3207" y="2103485"/>
            <a:ext cx="2343911" cy="17836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accent1"/>
                </a:solidFill>
              </a:rPr>
              <a:t>谢  谢</a:t>
            </a:r>
            <a:endParaRPr lang="en-US" altLang="zh-CN" sz="4800" b="1" dirty="0">
              <a:solidFill>
                <a:schemeClr val="accent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accent1"/>
                </a:solidFill>
              </a:rPr>
              <a:t>Thanks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0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76177" y="1974802"/>
            <a:ext cx="11537402" cy="38213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共计回收问卷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582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份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调查对象包括本科生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568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人，研究生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人，博士生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4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调查对象中，有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432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人来自上海交通大学，其他则来自全国各地的高校（浙江大学、南京大学、海南大学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……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）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【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注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】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本次答辩所有统计数据均截止至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2019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年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月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日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11:00 a.m.</a:t>
            </a:r>
            <a:endParaRPr lang="zh-CN" altLang="en-US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744774" y="372597"/>
            <a:ext cx="6952506" cy="523220"/>
            <a:chOff x="5906988" y="1943814"/>
            <a:chExt cx="3847881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48060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发放针对校园二手交易市场的问卷调查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83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9327" y="1268415"/>
            <a:ext cx="11537402" cy="53496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问卷调查显示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56.34%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的调查对象表示自己平均每学期都会有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1-2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次的二手交易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13.2%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的人的二手交易频率达到平均每学期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6-9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次，即即每两周一次。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二手交易群的数据统计显示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QQ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上海交大二手交易大群成员数为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3000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人，在线人数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2506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人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过去七天的平均每日群消息数量达到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186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条（当然可能存在冗余），基本均匀分布于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00:00~23:59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之间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若是遇上开学季、毕业季，群消息数量还将</a:t>
            </a:r>
            <a:r>
              <a:rPr lang="zh-CN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翻倍</a:t>
            </a:r>
            <a:endParaRPr lang="en-US" altLang="zh-CN" sz="36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更不必说还有其他分群、小群、微信群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6593434" cy="523220"/>
            <a:chOff x="5906988" y="1943814"/>
            <a:chExt cx="3649152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281878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需求调研结果：二手交易有需求吗？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D79D60E-D2D0-4A59-9DA8-CFE7CA0FF94C}"/>
              </a:ext>
            </a:extLst>
          </p:cNvPr>
          <p:cNvSpPr/>
          <p:nvPr/>
        </p:nvSpPr>
        <p:spPr>
          <a:xfrm rot="20071147">
            <a:off x="1397503" y="2555723"/>
            <a:ext cx="9084321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1" algn="ctr"/>
            <a:r>
              <a:rPr lang="zh-CN" altLang="en-US" sz="13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字魂24号-镇魂手书" panose="00000500000000000000" pitchFamily="2" charset="-122"/>
                <a:ea typeface="字魂24号-镇魂手书" panose="00000500000000000000" pitchFamily="2" charset="-122"/>
              </a:rPr>
              <a:t>需求极大</a:t>
            </a:r>
          </a:p>
        </p:txBody>
      </p:sp>
    </p:spTree>
    <p:extLst>
      <p:ext uri="{BB962C8B-B14F-4D97-AF65-F5344CB8AC3E}">
        <p14:creationId xmlns:p14="http://schemas.microsoft.com/office/powerpoint/2010/main" val="75817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9327" y="1268415"/>
            <a:ext cx="11537402" cy="46658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【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注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】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为了具备针对性，从此页开始的数据统计仅针对上海交通大学的回馈问卷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问卷调查显示，会进行二手交易的人的选择（多选）：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校园的二手交易群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73.44%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朋友圈发布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/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查看交易信息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23.44%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闲鱼、猎趣等二手交易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APP – 22.31%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其他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3.38%</a:t>
            </a: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寝室楼栋群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淘宝二手书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……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5" y="372597"/>
            <a:ext cx="6952505" cy="523220"/>
            <a:chOff x="5906988" y="1943814"/>
            <a:chExt cx="3847881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348060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需求调研结果：二手交易途径有哪些？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5" name="Picture 1" descr="blue">
            <a:extLst>
              <a:ext uri="{FF2B5EF4-FFF2-40B4-BE49-F238E27FC236}">
                <a16:creationId xmlns:a16="http://schemas.microsoft.com/office/drawing/2014/main" id="{8C142326-3247-491B-8E22-37A7FE6B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ue">
            <a:extLst>
              <a:ext uri="{FF2B5EF4-FFF2-40B4-BE49-F238E27FC236}">
                <a16:creationId xmlns:a16="http://schemas.microsoft.com/office/drawing/2014/main" id="{3DFF8BCF-3F71-48CE-9BEC-F3C958BB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25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6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634207"/>
            <a:ext cx="11537402" cy="595348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对于校园的二手交易群：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历史检索功能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，刚进群根本看不了历史消息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50%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商品分类功能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，只能一通乱找，不能货比三家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81.25%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没有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智能搜索功能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，只能自己关注聊天记录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56.25%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没法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撤回交易信息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，经常私戳后被告知东西已经卖出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/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买入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54.69%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-  9.94%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群消息太多基本屏蔽，导致错过自己真正想要的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商品价值不保证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信息审核，有贩卖假货、不健康信息的商家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不，我觉得二手群挺好的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0%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69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960086"/>
            <a:ext cx="11537402" cy="49378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对于朋友圈发布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查看交易信息：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低传播性，能看到信息的人很少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65.63%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信息难驻留，会被其他朋友圈消息刷上去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– 71.88%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 - 5.31%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自己会被当成广告忽略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得屏蔽好多人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有骗子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不，我觉得朋友圈发布信息挺好的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1.16%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56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79375" y="706171"/>
            <a:ext cx="11537402" cy="54456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对于闲鱼等二手交易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APP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</a:rPr>
              <a:t>：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很多非本校、非校园人士，无</a:t>
            </a: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信用背书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，担心交易的质量和安全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86.71%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很难进行物品的转交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60.19%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绝大多数的交易地点不在校园附近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选择快递又存在验货难的问题，回到了交易质量与安全的问题上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买家只能查看出售信息，却不能发布求购信息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42.56%</a:t>
            </a: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还有其他槽点！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-  3.13%</a:t>
            </a:r>
          </a:p>
          <a:p>
            <a:pPr marL="1257300" lvl="2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均为类似“水深”之类的重复槽点，不再例举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  <a:p>
            <a:pPr marL="800100" lvl="1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不，我觉得闲鱼等二手交易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挺好的 </a:t>
            </a:r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– </a:t>
            </a:r>
            <a:r>
              <a:rPr lang="en-US" altLang="zh-C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/>
                <a:ea typeface="微软雅黑"/>
              </a:rPr>
              <a:t>5.31%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ea typeface="微软雅黑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5169" y="-145167"/>
            <a:ext cx="1268414" cy="15587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675326" y="372597"/>
            <a:ext cx="9106943" cy="523220"/>
            <a:chOff x="5906988" y="1943814"/>
            <a:chExt cx="5040259" cy="523220"/>
          </a:xfrm>
        </p:grpSpPr>
        <p:sp>
          <p:nvSpPr>
            <p:cNvPr id="47" name="矩形 46"/>
            <p:cNvSpPr/>
            <p:nvPr/>
          </p:nvSpPr>
          <p:spPr>
            <a:xfrm>
              <a:off x="6274262" y="1943814"/>
              <a:ext cx="467298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6"/>
                  </a:solidFill>
                </a:rPr>
                <a:t>需求调研结果：这些途径体验好吗？能满足需求吗？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906988" y="1943814"/>
              <a:ext cx="684803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</a:rPr>
                <a:t>01.</a:t>
              </a:r>
              <a:endParaRPr lang="zh-CN" altLang="en-US" sz="2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80E5537-CD44-4DE8-8A0D-2D7BE30A035D}"/>
              </a:ext>
            </a:extLst>
          </p:cNvPr>
          <p:cNvSpPr/>
          <p:nvPr/>
        </p:nvSpPr>
        <p:spPr>
          <a:xfrm rot="20071147">
            <a:off x="132519" y="2321003"/>
            <a:ext cx="12479107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1" algn="ctr"/>
            <a:r>
              <a:rPr lang="zh-CN" altLang="en-US" sz="13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字魂24号-镇魂手书" panose="00000500000000000000" pitchFamily="2" charset="-122"/>
                <a:ea typeface="字魂24号-镇魂手书" panose="00000500000000000000" pitchFamily="2" charset="-122"/>
              </a:rPr>
              <a:t>需求有待满足！</a:t>
            </a:r>
          </a:p>
        </p:txBody>
      </p:sp>
    </p:spTree>
    <p:extLst>
      <p:ext uri="{BB962C8B-B14F-4D97-AF65-F5344CB8AC3E}">
        <p14:creationId xmlns:p14="http://schemas.microsoft.com/office/powerpoint/2010/main" val="399650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A5A6F"/>
      </a:accent1>
      <a:accent2>
        <a:srgbClr val="E06741"/>
      </a:accent2>
      <a:accent3>
        <a:srgbClr val="4A5A6F"/>
      </a:accent3>
      <a:accent4>
        <a:srgbClr val="E06741"/>
      </a:accent4>
      <a:accent5>
        <a:srgbClr val="4A5A6F"/>
      </a:accent5>
      <a:accent6>
        <a:srgbClr val="E06741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416</TotalTime>
  <Words>2103</Words>
  <Application>Microsoft Office PowerPoint</Application>
  <PresentationFormat>宽屏</PresentationFormat>
  <Paragraphs>306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微软雅黑</vt:lpstr>
      <vt:lpstr>字魂24号-镇魂手书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江浩 林</cp:lastModifiedBy>
  <cp:revision>61</cp:revision>
  <dcterms:created xsi:type="dcterms:W3CDTF">2017-09-04T07:53:30Z</dcterms:created>
  <dcterms:modified xsi:type="dcterms:W3CDTF">2019-06-12T16:38:42Z</dcterms:modified>
</cp:coreProperties>
</file>