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n-lt"/>
                <a:ea typeface="+mn-ea"/>
                <a:cs typeface="+mn-cs"/>
                <a:sym typeface="Helvetica"/>
              </a:defRPr>
            </a:lvl1pPr>
            <a:lvl2pPr marL="794084" indent="-336884" algn="ctr">
              <a:spcBef>
                <a:spcPts val="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lvl2pPr>
            <a:lvl3pPr marL="1251284" indent="-336884" algn="ctr">
              <a:spcBef>
                <a:spcPts val="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lvl3pPr>
            <a:lvl4pPr marL="1708484" indent="-336884" algn="ctr">
              <a:spcBef>
                <a:spcPts val="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b="1" sz="2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1270000" y="4203698"/>
            <a:ext cx="10464800" cy="8128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723900" y="723900"/>
            <a:ext cx="5638802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uides.cocoapods.org/making/using-pod-lib-create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henhongkai/myDemo.git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OS组件化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iOS组件化</a:t>
            </a:r>
          </a:p>
        </p:txBody>
      </p:sp>
      <p:sp>
        <p:nvSpPr>
          <p:cNvPr id="120" name="申鸿凯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申鸿凯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1、创建私有Spec Repo"/>
          <p:cNvSpPr txBox="1"/>
          <p:nvPr/>
        </p:nvSpPr>
        <p:spPr>
          <a:xfrm>
            <a:off x="1017796" y="1045376"/>
            <a:ext cx="346646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1、创建私有Spec Repo</a:t>
            </a:r>
          </a:p>
        </p:txBody>
      </p:sp>
      <p:sp>
        <p:nvSpPr>
          <p:cNvPr id="216" name="先来说第一步，什么是Spec Repo？他是所有的Pods的一个索引，就是一个容器，所有公开的Pods都在这个里面，他实际是一个Git仓库remote端…"/>
          <p:cNvSpPr txBox="1"/>
          <p:nvPr/>
        </p:nvSpPr>
        <p:spPr>
          <a:xfrm>
            <a:off x="1069557" y="2211929"/>
            <a:ext cx="10978527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t>先来说第一步，什么是Spec Repo？他是所有的Pods的一个索引，就是一个容器，所有公开的Pods都在这个里面，他实际是一个Git仓库remote端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在GitHub上，但是当你使用了Cocoapods后他会被clone到本地的~/.cocoapods/repos目录下，可以进入到这个目录看到master文件夹就是这个官方的Spec Repo了。</a:t>
            </a:r>
          </a:p>
        </p:txBody>
      </p:sp>
      <p:sp>
        <p:nvSpPr>
          <p:cNvPr id="217" name="因此我们需要创建一个类似于master的私有Spec Repo，创建一个 Git仓库，这个仓库你可以创建私有的也可以创建公开的，不过既然私有的Spec Repo，还是创建私有的仓库吧，需要注意的就是如果项目中有其他同事共同开发的话，你还要给他这个Git仓库的权限。"/>
          <p:cNvSpPr txBox="1"/>
          <p:nvPr/>
        </p:nvSpPr>
        <p:spPr>
          <a:xfrm>
            <a:off x="1067503" y="4292598"/>
            <a:ext cx="108697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因此我们需要创建一个类似于master的私有Spec Repo，创建一个 Git仓库，这个仓库你可以创建私有的也可以创建公开的，不过既然私有的Spec Repo，还是创建私有的仓库吧，需要注意的就是如果项目中有其他同事共同开发的话，你还要给他这个Git仓库的权限。</a:t>
            </a:r>
          </a:p>
        </p:txBody>
      </p:sp>
      <p:sp>
        <p:nvSpPr>
          <p:cNvPr id="218" name="创建完成之后在Terminal中执行如下命令"/>
          <p:cNvSpPr txBox="1"/>
          <p:nvPr/>
        </p:nvSpPr>
        <p:spPr>
          <a:xfrm>
            <a:off x="1120139" y="6017669"/>
            <a:ext cx="46205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创建完成之后在Terminal中执行如下命令</a:t>
            </a:r>
          </a:p>
        </p:txBody>
      </p:sp>
      <p:sp>
        <p:nvSpPr>
          <p:cNvPr id="219" name="$ pod repo add PrivatePodsSpecs https://github.com/shenhongkai/PrivatePodsSpecs.git"/>
          <p:cNvSpPr txBox="1"/>
          <p:nvPr/>
        </p:nvSpPr>
        <p:spPr>
          <a:xfrm>
            <a:off x="1087821" y="6861754"/>
            <a:ext cx="1017306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$ pod repo add PrivatePodsSpecs https://github.com/shenhongkai/PrivatePodsSpecs.git</a:t>
            </a:r>
          </a:p>
        </p:txBody>
      </p:sp>
      <p:sp>
        <p:nvSpPr>
          <p:cNvPr id="220" name="此时如果成功的话进入到~/.cocoapods/repos目录下就可以看到PrivatePodsSpecs这个目录了。至此第一步创建私有Spec Repo完成。"/>
          <p:cNvSpPr txBox="1"/>
          <p:nvPr/>
        </p:nvSpPr>
        <p:spPr>
          <a:xfrm>
            <a:off x="1067503" y="8010641"/>
            <a:ext cx="108697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此时如果成功的话进入到~/.cocoapods/repos目录下就可以看到PrivatePodsSpecs这个目录了。至此第一步创建私有Spec Repo完成。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2、创建Pod项目工程文件"/>
          <p:cNvSpPr txBox="1"/>
          <p:nvPr/>
        </p:nvSpPr>
        <p:spPr>
          <a:xfrm>
            <a:off x="1039586" y="1027255"/>
            <a:ext cx="371284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2、创建Pod项目工程文件</a:t>
            </a:r>
          </a:p>
        </p:txBody>
      </p:sp>
      <p:sp>
        <p:nvSpPr>
          <p:cNvPr id="223" name="如果是有现有的组件项目，并且在Git的版本管理下，那么这一步就算完成了，可以直接进行下一步了。…"/>
          <p:cNvSpPr txBox="1"/>
          <p:nvPr/>
        </p:nvSpPr>
        <p:spPr>
          <a:xfrm>
            <a:off x="1069557" y="2059529"/>
            <a:ext cx="10978527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t>如果是有现有的组件项目，并且在Git的版本管理下，那么这一步就算完成了，可以直接进行下一步了。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如果你的组件还在你冗余庞大的项目中，需要拆分出来或者需要自己从零开始创建一个组件库，那可以使用Cocoapods提供的一个工具将第二步与第三步结合起来做。</a:t>
            </a:r>
          </a:p>
        </p:txBody>
      </p:sp>
      <p:sp>
        <p:nvSpPr>
          <p:cNvPr id="224" name="现在来说一下这个工具，相关的文档介绍是Using Pod Lib Create 就拿我创建的DemoPods为例子具体讲一下这里是如何操作的，先cd到要创建项目的目录然后执行"/>
          <p:cNvSpPr txBox="1"/>
          <p:nvPr/>
        </p:nvSpPr>
        <p:spPr>
          <a:xfrm>
            <a:off x="1069557" y="4706134"/>
            <a:ext cx="1097852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t>现在来说一下这个工具，相关的文档介绍是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Using Pod Lib Create</a:t>
            </a:r>
            <a:r>
              <a:t> 就拿我创建的DemoPods为例子具体讲一下这里是如何操作的，先cd到要创建项目的目录然后执行</a:t>
            </a:r>
          </a:p>
        </p:txBody>
      </p:sp>
      <p:sp>
        <p:nvSpPr>
          <p:cNvPr id="225" name="$ pod lib create DemoPods"/>
          <p:cNvSpPr txBox="1"/>
          <p:nvPr/>
        </p:nvSpPr>
        <p:spPr>
          <a:xfrm>
            <a:off x="1160169" y="5856989"/>
            <a:ext cx="518369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$ pod lib create DemoPods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屏幕快照 2019-12-12 下午1.46.36.png" descr="屏幕快照 2019-12-12 下午1.46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605" y="2039629"/>
            <a:ext cx="11343307" cy="510899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之后他会问你几个问题，问完这几个问题会自动执行pod install命令创建项目并生成依赖。"/>
          <p:cNvSpPr txBox="1"/>
          <p:nvPr/>
        </p:nvSpPr>
        <p:spPr>
          <a:xfrm>
            <a:off x="955661" y="1058862"/>
            <a:ext cx="101757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之后他会问你几个问题，问完这几个问题会自动执行pod install命令创建项目并生成依赖。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完成之后会在会创建下面的文件内容:"/>
          <p:cNvSpPr txBox="1"/>
          <p:nvPr/>
        </p:nvSpPr>
        <p:spPr>
          <a:xfrm>
            <a:off x="955660" y="1058862"/>
            <a:ext cx="42489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完成之后会在会创建下面的文件内容:</a:t>
            </a:r>
          </a:p>
        </p:txBody>
      </p:sp>
      <p:pic>
        <p:nvPicPr>
          <p:cNvPr id="231" name="屏幕快照 2019-12-13 上午1.58.41.png" descr="屏幕快照 2019-12-13 上午1.58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252" y="1785847"/>
            <a:ext cx="8326809" cy="7314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$ git add .…"/>
          <p:cNvSpPr txBox="1"/>
          <p:nvPr/>
        </p:nvSpPr>
        <p:spPr>
          <a:xfrm>
            <a:off x="1232659" y="2123439"/>
            <a:ext cx="10796241" cy="2331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30000"/>
              </a:lnSpc>
              <a:defRPr sz="2200">
                <a:solidFill>
                  <a:srgbClr val="FFFFFF"/>
                </a:solidFill>
              </a:defRPr>
            </a:pPr>
            <a:r>
              <a:t>$ git add . </a:t>
            </a:r>
          </a:p>
          <a:p>
            <a:pPr algn="l">
              <a:lnSpc>
                <a:spcPct val="130000"/>
              </a:lnSpc>
              <a:defRPr sz="2200">
                <a:solidFill>
                  <a:srgbClr val="FFFFFF"/>
                </a:solidFill>
              </a:defRPr>
            </a:pPr>
            <a:r>
              <a:t>$ git commit -s -m "Initial Commit of Library" </a:t>
            </a:r>
          </a:p>
          <a:p>
            <a:pPr algn="l">
              <a:lnSpc>
                <a:spcPct val="130000"/>
              </a:lnSpc>
              <a:defRPr sz="2200">
                <a:solidFill>
                  <a:srgbClr val="FFFFFF"/>
                </a:solidFill>
              </a:defRPr>
            </a:pPr>
            <a:r>
              <a:t>$ git remote add origin https://github.com/shenhongkai/PrivatePodsSpecs.git #添加远端仓库 </a:t>
            </a:r>
          </a:p>
          <a:p>
            <a:pPr algn="l">
              <a:lnSpc>
                <a:spcPct val="130000"/>
              </a:lnSpc>
              <a:defRPr sz="2200">
                <a:solidFill>
                  <a:srgbClr val="FFFFFF"/>
                </a:solidFill>
              </a:defRPr>
            </a:pPr>
            <a:r>
              <a:t>$ git push -u origin master #提交到远端仓库 </a:t>
            </a:r>
          </a:p>
        </p:txBody>
      </p:sp>
      <p:sp>
        <p:nvSpPr>
          <p:cNvPr id="234" name="把模块文件放入Classes，资源文件放到Assets这个文件夹后，上传到github"/>
          <p:cNvSpPr txBox="1"/>
          <p:nvPr/>
        </p:nvSpPr>
        <p:spPr>
          <a:xfrm>
            <a:off x="1192488" y="1059931"/>
            <a:ext cx="85956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把模块文件放入Classes，资源文件放到Assets这个文件夹后，上传到github</a:t>
            </a:r>
          </a:p>
        </p:txBody>
      </p:sp>
      <p:sp>
        <p:nvSpPr>
          <p:cNvPr id="235" name="因为podspec文件中获取Git版本控制的项目还需要tag号，所以我们要打上一个tag，"/>
          <p:cNvSpPr txBox="1"/>
          <p:nvPr/>
        </p:nvSpPr>
        <p:spPr>
          <a:xfrm>
            <a:off x="1253053" y="5372098"/>
            <a:ext cx="114351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因为podspec文件中获取Git版本控制的项目还需要tag号，所以我们要打上一个tag，</a:t>
            </a:r>
          </a:p>
        </p:txBody>
      </p:sp>
      <p:sp>
        <p:nvSpPr>
          <p:cNvPr id="236" name="$ git tag -m &quot;first release&quot; 0.1.0…"/>
          <p:cNvSpPr txBox="1"/>
          <p:nvPr/>
        </p:nvSpPr>
        <p:spPr>
          <a:xfrm>
            <a:off x="1250543" y="6312968"/>
            <a:ext cx="5066945" cy="94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40000"/>
              </a:lnSpc>
              <a:defRPr sz="2200">
                <a:solidFill>
                  <a:srgbClr val="FFFFFF"/>
                </a:solidFill>
              </a:defRPr>
            </a:pPr>
            <a:r>
              <a:t>$ git tag -m "first release" 0.1.0</a:t>
            </a:r>
          </a:p>
          <a:p>
            <a:pPr algn="l">
              <a:lnSpc>
                <a:spcPct val="140000"/>
              </a:lnSpc>
              <a:defRPr sz="2200">
                <a:solidFill>
                  <a:srgbClr val="FFFFFF"/>
                </a:solidFill>
              </a:defRPr>
            </a:pPr>
            <a:r>
              <a:t>$ git push --tags     #推送tag到远端仓库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3、编辑DemoPods.podspec文件（参照如下注释）"/>
          <p:cNvSpPr txBox="1"/>
          <p:nvPr/>
        </p:nvSpPr>
        <p:spPr>
          <a:xfrm>
            <a:off x="944178" y="972887"/>
            <a:ext cx="734695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3、编辑DemoPods.podspec文件（参照如下注释）</a:t>
            </a:r>
          </a:p>
        </p:txBody>
      </p:sp>
      <p:sp>
        <p:nvSpPr>
          <p:cNvPr id="239" name="Pod::Spec.new do |s|…"/>
          <p:cNvSpPr txBox="1"/>
          <p:nvPr/>
        </p:nvSpPr>
        <p:spPr>
          <a:xfrm>
            <a:off x="1009278" y="1715644"/>
            <a:ext cx="10696283" cy="751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FFFFFF"/>
                </a:solidFill>
              </a:defRPr>
            </a:pPr>
            <a:r>
              <a:t>Pod::Spec.new do |s|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s.name             = "PodTestLibrary"    #名称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s.version          = "0.1.0"             #版本号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s.summary          = "Just Testing."     #简短介绍，下面是详细介绍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s.description      = &lt;&lt;-DESC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                     Testing Private Podspec.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                     * Markdown format.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                     * Don't worry about the indent, we strip it!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                     DESC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s.homepage         = "https://coding.net/u/wtlucky/p/podTestLibrary"                           #主页,这里要填写可以访问到的地址，不然验证不通过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# s.screenshots     = "www.example.com/screenshots_1", "www.example.com/screenshots_2"           #截图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s.license          = 'MIT'              #开源协议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s.author           = { "wtlucky" =&gt; "wtlucky@foxmail.com" }                   #作者信息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s.source           = { :git =&gt; "https://coding.net/wtlucky/podTestLibrary.git", :tag =&gt; "0.1.0" }      #项目地址，这里不支持ssh的地址，验证不通过，只支持HTTP和HTTPS，最好使用HTTPS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# s.social_media_url = 'https://twitter.com/&lt;TWITTER_USERNAME&gt;'                       #多媒体介绍地址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s.platform     = :ios, '7.0'            #支持的平台及版本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s.requires_arc = true                   #是否使用ARC，如果指定具体文件，则具体的问题使用ARC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s.source_files = 'Pod/Classes/**/*'     #代码源文件地址，**/*表示Classes目录及其子目录下所有文件，如果有多个目录下则用逗号分开，如果需要在项目中分组显示，这里也要做相应的设置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s.resource_bundles = {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  'PodTestLibrary' =&gt; ['Pod/Assets/*.png']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}                                       #资源文件地址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s.public_header_files = 'Pod/Classes/**/*.h'   #公开头文件地址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s.frameworks = 'UIKit'                  #所需的framework，多个用逗号隔开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  s.dependency 'AFNetworking', '~&gt; 2.3'   #依赖关系，该项目所依赖的其他库，如果有多个需要填写多个s.dependency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4、本地测试配置好的podspec文件是否可用。"/>
          <p:cNvSpPr txBox="1"/>
          <p:nvPr/>
        </p:nvSpPr>
        <p:spPr>
          <a:xfrm>
            <a:off x="1025240" y="1081621"/>
            <a:ext cx="664114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4、本地测试配置好的podspec文件是否可用。</a:t>
            </a:r>
          </a:p>
        </p:txBody>
      </p:sp>
      <p:sp>
        <p:nvSpPr>
          <p:cNvPr id="242" name="编辑之后需要验证一下,查看是否有错误信息,具体错误会有提示,按照提示修改即可."/>
          <p:cNvSpPr txBox="1"/>
          <p:nvPr/>
        </p:nvSpPr>
        <p:spPr>
          <a:xfrm>
            <a:off x="1168757" y="1875446"/>
            <a:ext cx="92867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编辑之后需要验证一下,查看是否有错误信息,具体错误会有提示,按照提示修改即可.</a:t>
            </a:r>
          </a:p>
        </p:txBody>
      </p:sp>
      <p:sp>
        <p:nvSpPr>
          <p:cNvPr id="243" name="$ pod lib lint"/>
          <p:cNvSpPr txBox="1"/>
          <p:nvPr/>
        </p:nvSpPr>
        <p:spPr>
          <a:xfrm>
            <a:off x="1254854" y="2684763"/>
            <a:ext cx="165128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$ pod lib lint</a:t>
            </a:r>
          </a:p>
        </p:txBody>
      </p:sp>
      <p:pic>
        <p:nvPicPr>
          <p:cNvPr id="244" name="屏幕快照 2019-12-11 下午11.20.41.png" descr="屏幕快照 2019-12-11 下午11.20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890" y="4160904"/>
            <a:ext cx="10270651" cy="5208202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虽然有警告,但是不影响"/>
          <p:cNvSpPr txBox="1"/>
          <p:nvPr/>
        </p:nvSpPr>
        <p:spPr>
          <a:xfrm>
            <a:off x="1243591" y="3410134"/>
            <a:ext cx="27249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虽然有警告,但是不影响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5、向私有的Spec Repo中提交podspec。"/>
          <p:cNvSpPr txBox="1"/>
          <p:nvPr/>
        </p:nvSpPr>
        <p:spPr>
          <a:xfrm>
            <a:off x="1026481" y="1262848"/>
            <a:ext cx="60067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5、向私有的Spec Repo中提交podspec。</a:t>
            </a:r>
          </a:p>
        </p:txBody>
      </p:sp>
      <p:sp>
        <p:nvSpPr>
          <p:cNvPr id="248" name="向Spec Repo提交podspec需要完成两点一个是podspec必须通过验证无误，再一个就是删掉无用的注释（这个不是必须的，为了规范还是删掉吧）。 向我们的私有Spec Repo提交podspec只需要一个命令…"/>
          <p:cNvSpPr txBox="1"/>
          <p:nvPr/>
        </p:nvSpPr>
        <p:spPr>
          <a:xfrm>
            <a:off x="1086455" y="2666999"/>
            <a:ext cx="10831890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t>向Spec Repo提交podspec需要完成两点一个是podspec必须通过验证无误，再一个就是删掉无用的注释（这个不是必须的，为了规范还是删掉吧）。 向我们的私有Spec Repo提交podspec只需要一个命令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$ pod repo push PrivatePodsSpecs DemoPods.podspec --verbose --allow-warnings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完成之后这个组件库就添加到我们的私有Spec Repo中了，可以进入到~/.cocoapods/repos/PrivatePodsSpecs目录下查看, 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github上面也可以查看到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至此，我们的这个组件库就已经制作添加完成了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6、在个人项目中的Podfile中增加刚刚制作的好的Pod并使用。"/>
          <p:cNvSpPr txBox="1"/>
          <p:nvPr/>
        </p:nvSpPr>
        <p:spPr>
          <a:xfrm>
            <a:off x="1010422" y="1081622"/>
            <a:ext cx="881062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6、在个人项目中的Podfile中增加刚刚制作的好的Pod并使用。</a:t>
            </a:r>
          </a:p>
        </p:txBody>
      </p:sp>
      <p:pic>
        <p:nvPicPr>
          <p:cNvPr id="251" name="屏幕快照 2019-12-13 上午2.32.14.png" descr="屏幕快照 2019-12-13 上午2.32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101" y="1897059"/>
            <a:ext cx="12078982" cy="4544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屏幕快照 2019-12-13 上午2.34.07.png" descr="屏幕快照 2019-12-13 上午2.34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35821" y="4396526"/>
            <a:ext cx="4701304" cy="4946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Demo地址 ：https://github.com/shenhongkai/myDemo.git"/>
          <p:cNvSpPr txBox="1"/>
          <p:nvPr/>
        </p:nvSpPr>
        <p:spPr>
          <a:xfrm>
            <a:off x="1012228" y="1071908"/>
            <a:ext cx="926353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Demo地址 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https://github.com/shenhongkai/myDemo.git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主要内容"/>
          <p:cNvSpPr txBox="1"/>
          <p:nvPr/>
        </p:nvSpPr>
        <p:spPr>
          <a:xfrm>
            <a:off x="4870449" y="1555749"/>
            <a:ext cx="3374978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主要内容</a:t>
            </a:r>
          </a:p>
        </p:txBody>
      </p:sp>
      <p:sp>
        <p:nvSpPr>
          <p:cNvPr id="123" name="（一）组件化"/>
          <p:cNvSpPr txBox="1"/>
          <p:nvPr/>
        </p:nvSpPr>
        <p:spPr>
          <a:xfrm>
            <a:off x="1340843" y="3260724"/>
            <a:ext cx="833442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（一）组件化</a:t>
            </a:r>
          </a:p>
        </p:txBody>
      </p:sp>
      <p:sp>
        <p:nvSpPr>
          <p:cNvPr id="124" name="（二 ）私有库"/>
          <p:cNvSpPr txBox="1"/>
          <p:nvPr/>
        </p:nvSpPr>
        <p:spPr>
          <a:xfrm>
            <a:off x="1340843" y="4597399"/>
            <a:ext cx="833442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（二 ）私有库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结束"/>
          <p:cNvSpPr txBox="1"/>
          <p:nvPr/>
        </p:nvSpPr>
        <p:spPr>
          <a:xfrm>
            <a:off x="5226618" y="4178298"/>
            <a:ext cx="196850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300">
                <a:solidFill>
                  <a:srgbClr val="FFFFFF"/>
                </a:solidFill>
              </a:defRPr>
            </a:lvl1pPr>
          </a:lstStyle>
          <a:p>
            <a:pPr/>
            <a:r>
              <a:t>结束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（一）组件化"/>
          <p:cNvSpPr txBox="1"/>
          <p:nvPr/>
        </p:nvSpPr>
        <p:spPr>
          <a:xfrm>
            <a:off x="4997450" y="866178"/>
            <a:ext cx="30099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（一）组件化</a:t>
            </a:r>
          </a:p>
        </p:txBody>
      </p:sp>
      <p:sp>
        <p:nvSpPr>
          <p:cNvPr id="127" name="1、组件与模块的区别"/>
          <p:cNvSpPr txBox="1"/>
          <p:nvPr/>
        </p:nvSpPr>
        <p:spPr>
          <a:xfrm>
            <a:off x="1016579" y="1883987"/>
            <a:ext cx="932765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2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1、组件与模块的区别</a:t>
            </a:r>
          </a:p>
        </p:txBody>
      </p:sp>
      <p:sp>
        <p:nvSpPr>
          <p:cNvPr id="128" name="“组件”强调的是复用，它被各个模块或组件直接依赖，是基础设施，它一般不包含业务或者包含弱业务，属于纵向分层（比如网络请求组件、图片下载组件）。…"/>
          <p:cNvSpPr txBox="1"/>
          <p:nvPr/>
        </p:nvSpPr>
        <p:spPr>
          <a:xfrm>
            <a:off x="1093923" y="2730509"/>
            <a:ext cx="10816954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2000"/>
              </a:spcBef>
              <a:defRPr sz="2000">
                <a:solidFill>
                  <a:srgbClr val="FFFFFF"/>
                </a:solidFill>
              </a:defRPr>
            </a:pPr>
            <a:r>
              <a:t>“组件”强调的是复用，它被各个模块或组件直接依赖，是基础设施，它一般不包含业务或者包含弱业务，属于纵向分层（比如网络请求组件、图片下载组件）。</a:t>
            </a:r>
          </a:p>
          <a:p>
            <a:pPr algn="l">
              <a:spcBef>
                <a:spcPts val="2000"/>
              </a:spcBef>
              <a:defRPr sz="2000">
                <a:solidFill>
                  <a:srgbClr val="FFFFFF"/>
                </a:solidFill>
              </a:defRPr>
            </a:pPr>
            <a:r>
              <a:t>“模块”强调的是封装，它更多的是指功能独立的业务模块，属于横向分层（比如购物车模块、个人中心模块）。</a:t>
            </a:r>
          </a:p>
          <a:p>
            <a:pPr algn="l">
              <a:spcBef>
                <a:spcPts val="2000"/>
              </a:spcBef>
              <a:defRPr sz="2000">
                <a:solidFill>
                  <a:srgbClr val="FFFFFF"/>
                </a:solidFill>
              </a:defRPr>
            </a:pPr>
            <a:r>
              <a:t>所以从大家实施“组件化”的目的来看，叫做“模块化”似乎更为合理。</a:t>
            </a:r>
          </a:p>
          <a:p>
            <a:pPr algn="l">
              <a:spcBef>
                <a:spcPts val="2000"/>
              </a:spcBef>
              <a:defRPr sz="2000">
                <a:solidFill>
                  <a:srgbClr val="FFFFFF"/>
                </a:solidFill>
              </a:defRPr>
            </a:pPr>
            <a:r>
              <a:t>但“组件”与“模块”都是前人定义的意义，“iOS 组件化”的概念也已经先入为主，所以只需要明白“iOS 组件化”更多的是做业务模块之间的解耦就行了。</a:t>
            </a:r>
          </a:p>
        </p:txBody>
      </p:sp>
      <p:grpSp>
        <p:nvGrpSpPr>
          <p:cNvPr id="131" name="组件"/>
          <p:cNvGrpSpPr/>
          <p:nvPr/>
        </p:nvGrpSpPr>
        <p:grpSpPr>
          <a:xfrm>
            <a:off x="3982384" y="6371032"/>
            <a:ext cx="853143" cy="774702"/>
            <a:chOff x="0" y="0"/>
            <a:chExt cx="853142" cy="774701"/>
          </a:xfrm>
        </p:grpSpPr>
        <p:sp>
          <p:nvSpPr>
            <p:cNvPr id="129" name="矩形"/>
            <p:cNvSpPr/>
            <p:nvPr/>
          </p:nvSpPr>
          <p:spPr>
            <a:xfrm>
              <a:off x="-1" y="-1"/>
              <a:ext cx="853144" cy="77470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</a:p>
          </p:txBody>
        </p:sp>
        <p:sp>
          <p:nvSpPr>
            <p:cNvPr id="130" name="组件"/>
            <p:cNvSpPr txBox="1"/>
            <p:nvPr/>
          </p:nvSpPr>
          <p:spPr>
            <a:xfrm>
              <a:off x="-1" y="127000"/>
              <a:ext cx="853144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/>
              <a:r>
                <a:t>组件</a:t>
              </a:r>
            </a:p>
          </p:txBody>
        </p:sp>
      </p:grpSp>
      <p:grpSp>
        <p:nvGrpSpPr>
          <p:cNvPr id="134" name="组件"/>
          <p:cNvGrpSpPr/>
          <p:nvPr/>
        </p:nvGrpSpPr>
        <p:grpSpPr>
          <a:xfrm>
            <a:off x="6525286" y="6371032"/>
            <a:ext cx="853142" cy="774702"/>
            <a:chOff x="0" y="0"/>
            <a:chExt cx="853141" cy="774701"/>
          </a:xfrm>
        </p:grpSpPr>
        <p:sp>
          <p:nvSpPr>
            <p:cNvPr id="132" name="矩形"/>
            <p:cNvSpPr/>
            <p:nvPr/>
          </p:nvSpPr>
          <p:spPr>
            <a:xfrm>
              <a:off x="-1" y="-1"/>
              <a:ext cx="853143" cy="77470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</a:p>
          </p:txBody>
        </p:sp>
        <p:sp>
          <p:nvSpPr>
            <p:cNvPr id="133" name="组件"/>
            <p:cNvSpPr txBox="1"/>
            <p:nvPr/>
          </p:nvSpPr>
          <p:spPr>
            <a:xfrm>
              <a:off x="-1" y="127000"/>
              <a:ext cx="85314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/>
              <a:r>
                <a:t>组件</a:t>
              </a:r>
            </a:p>
          </p:txBody>
        </p:sp>
      </p:grpSp>
      <p:grpSp>
        <p:nvGrpSpPr>
          <p:cNvPr id="137" name="模块"/>
          <p:cNvGrpSpPr/>
          <p:nvPr/>
        </p:nvGrpSpPr>
        <p:grpSpPr>
          <a:xfrm>
            <a:off x="6316855" y="8074889"/>
            <a:ext cx="1270002" cy="1270002"/>
            <a:chOff x="0" y="0"/>
            <a:chExt cx="1270000" cy="1270000"/>
          </a:xfrm>
        </p:grpSpPr>
        <p:sp>
          <p:nvSpPr>
            <p:cNvPr id="135" name="圆角矩形"/>
            <p:cNvSpPr/>
            <p:nvPr/>
          </p:nvSpPr>
          <p:spPr>
            <a:xfrm>
              <a:off x="0" y="0"/>
              <a:ext cx="1270001" cy="1270001"/>
            </a:xfrm>
            <a:prstGeom prst="roundRect">
              <a:avLst>
                <a:gd name="adj" fmla="val 15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</a:p>
          </p:txBody>
        </p:sp>
        <p:sp>
          <p:nvSpPr>
            <p:cNvPr id="136" name="模块"/>
            <p:cNvSpPr txBox="1"/>
            <p:nvPr/>
          </p:nvSpPr>
          <p:spPr>
            <a:xfrm>
              <a:off x="55795" y="374650"/>
              <a:ext cx="115841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/>
              <a:r>
                <a:t>模块</a:t>
              </a:r>
            </a:p>
          </p:txBody>
        </p:sp>
      </p:grpSp>
      <p:grpSp>
        <p:nvGrpSpPr>
          <p:cNvPr id="140" name="模块"/>
          <p:cNvGrpSpPr/>
          <p:nvPr/>
        </p:nvGrpSpPr>
        <p:grpSpPr>
          <a:xfrm>
            <a:off x="3773954" y="8099069"/>
            <a:ext cx="1270002" cy="1270002"/>
            <a:chOff x="0" y="0"/>
            <a:chExt cx="1270000" cy="1270000"/>
          </a:xfrm>
        </p:grpSpPr>
        <p:sp>
          <p:nvSpPr>
            <p:cNvPr id="138" name="圆角矩形"/>
            <p:cNvSpPr/>
            <p:nvPr/>
          </p:nvSpPr>
          <p:spPr>
            <a:xfrm>
              <a:off x="0" y="0"/>
              <a:ext cx="1270001" cy="1270001"/>
            </a:xfrm>
            <a:prstGeom prst="roundRect">
              <a:avLst>
                <a:gd name="adj" fmla="val 15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</a:p>
          </p:txBody>
        </p:sp>
        <p:sp>
          <p:nvSpPr>
            <p:cNvPr id="139" name="模块"/>
            <p:cNvSpPr txBox="1"/>
            <p:nvPr/>
          </p:nvSpPr>
          <p:spPr>
            <a:xfrm>
              <a:off x="55795" y="374650"/>
              <a:ext cx="115841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/>
              <a:r>
                <a:t>模块</a:t>
              </a:r>
            </a:p>
          </p:txBody>
        </p:sp>
      </p:grpSp>
      <p:sp>
        <p:nvSpPr>
          <p:cNvPr id="141" name="线条"/>
          <p:cNvSpPr/>
          <p:nvPr/>
        </p:nvSpPr>
        <p:spPr>
          <a:xfrm>
            <a:off x="4371947" y="7235310"/>
            <a:ext cx="2" cy="77470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线条"/>
          <p:cNvSpPr/>
          <p:nvPr/>
        </p:nvSpPr>
        <p:spPr>
          <a:xfrm flipH="1">
            <a:off x="4718970" y="7220581"/>
            <a:ext cx="1700783" cy="75928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线条"/>
          <p:cNvSpPr/>
          <p:nvPr/>
        </p:nvSpPr>
        <p:spPr>
          <a:xfrm>
            <a:off x="4371947" y="7184804"/>
            <a:ext cx="2059453" cy="78799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线条"/>
          <p:cNvSpPr/>
          <p:nvPr/>
        </p:nvSpPr>
        <p:spPr>
          <a:xfrm>
            <a:off x="6884013" y="7277882"/>
            <a:ext cx="2" cy="7695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2、路由的意义"/>
          <p:cNvSpPr txBox="1"/>
          <p:nvPr/>
        </p:nvSpPr>
        <p:spPr>
          <a:xfrm>
            <a:off x="864614" y="1207139"/>
            <a:ext cx="21958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2、路由的意义</a:t>
            </a:r>
          </a:p>
        </p:txBody>
      </p:sp>
      <p:sp>
        <p:nvSpPr>
          <p:cNvPr id="147" name="既然组件化是把代码拆分成各个功能模块，那么为了达到解耦的目的，各个模块相互之间的相互关联就需要一个中转站来调节。…"/>
          <p:cNvSpPr txBox="1"/>
          <p:nvPr/>
        </p:nvSpPr>
        <p:spPr>
          <a:xfrm>
            <a:off x="868439" y="2041274"/>
            <a:ext cx="10869226" cy="675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t>既然组件化是把代码拆分成各个功能模块，那么为了达到解耦的目的，各个模块相互之间的相互关联就需要一个中转站来调节。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效仿 web 路由，最初的 iOS 原生路由看起来是这样的：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拿到 URL 过后，转换为目标和参数 (aim/params) 的逻辑，然后再真正的调用原生模块。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对于内部调用来说，路由方法简化如下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  <p:grpSp>
        <p:nvGrpSpPr>
          <p:cNvPr id="150" name="解析URL"/>
          <p:cNvGrpSpPr/>
          <p:nvPr/>
        </p:nvGrpSpPr>
        <p:grpSpPr>
          <a:xfrm>
            <a:off x="1613198" y="3749516"/>
            <a:ext cx="1029808" cy="1058478"/>
            <a:chOff x="0" y="0"/>
            <a:chExt cx="1029806" cy="1058476"/>
          </a:xfrm>
        </p:grpSpPr>
        <p:sp>
          <p:nvSpPr>
            <p:cNvPr id="148" name="矩形"/>
            <p:cNvSpPr/>
            <p:nvPr/>
          </p:nvSpPr>
          <p:spPr>
            <a:xfrm>
              <a:off x="-1" y="0"/>
              <a:ext cx="1029808" cy="10584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</a:p>
          </p:txBody>
        </p:sp>
        <p:sp>
          <p:nvSpPr>
            <p:cNvPr id="149" name="解析URL"/>
            <p:cNvSpPr txBox="1"/>
            <p:nvPr/>
          </p:nvSpPr>
          <p:spPr>
            <a:xfrm>
              <a:off x="-1" y="84738"/>
              <a:ext cx="1029808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/>
              <a:r>
                <a:t>解析URL</a:t>
              </a:r>
            </a:p>
          </p:txBody>
        </p:sp>
      </p:grpSp>
      <p:grpSp>
        <p:nvGrpSpPr>
          <p:cNvPr id="153" name="得到…"/>
          <p:cNvGrpSpPr/>
          <p:nvPr/>
        </p:nvGrpSpPr>
        <p:grpSpPr>
          <a:xfrm>
            <a:off x="4580697" y="3643755"/>
            <a:ext cx="1270002" cy="1270002"/>
            <a:chOff x="0" y="0"/>
            <a:chExt cx="1270001" cy="1270001"/>
          </a:xfrm>
        </p:grpSpPr>
        <p:sp>
          <p:nvSpPr>
            <p:cNvPr id="151" name="正方形"/>
            <p:cNvSpPr/>
            <p:nvPr/>
          </p:nvSpPr>
          <p:spPr>
            <a:xfrm>
              <a:off x="-1" y="-1"/>
              <a:ext cx="1270003" cy="127000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" name="得到…"/>
            <p:cNvSpPr txBox="1"/>
            <p:nvPr/>
          </p:nvSpPr>
          <p:spPr>
            <a:xfrm>
              <a:off x="-1" y="6350"/>
              <a:ext cx="1270003" cy="1257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  <a:r>
                <a:t>得到</a:t>
              </a:r>
            </a:p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t>aim/params</a:t>
              </a:r>
            </a:p>
          </p:txBody>
        </p:sp>
      </p:grpSp>
      <p:grpSp>
        <p:nvGrpSpPr>
          <p:cNvPr id="156" name="调用…"/>
          <p:cNvGrpSpPr/>
          <p:nvPr/>
        </p:nvGrpSpPr>
        <p:grpSpPr>
          <a:xfrm>
            <a:off x="7788391" y="3749516"/>
            <a:ext cx="1029807" cy="1058478"/>
            <a:chOff x="0" y="0"/>
            <a:chExt cx="1029806" cy="1058476"/>
          </a:xfrm>
        </p:grpSpPr>
        <p:sp>
          <p:nvSpPr>
            <p:cNvPr id="154" name="矩形"/>
            <p:cNvSpPr/>
            <p:nvPr/>
          </p:nvSpPr>
          <p:spPr>
            <a:xfrm>
              <a:off x="-1" y="0"/>
              <a:ext cx="1029808" cy="10584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</a:p>
          </p:txBody>
        </p:sp>
        <p:sp>
          <p:nvSpPr>
            <p:cNvPr id="155" name="调用…"/>
            <p:cNvSpPr txBox="1"/>
            <p:nvPr/>
          </p:nvSpPr>
          <p:spPr>
            <a:xfrm>
              <a:off x="-1" y="59338"/>
              <a:ext cx="1029808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  <a:r>
                <a:t>调用</a:t>
              </a:r>
            </a:p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  <a:r>
                <a:t>原生</a:t>
              </a:r>
            </a:p>
          </p:txBody>
        </p:sp>
      </p:grpSp>
      <p:sp>
        <p:nvSpPr>
          <p:cNvPr id="157" name="线条"/>
          <p:cNvSpPr/>
          <p:nvPr/>
        </p:nvSpPr>
        <p:spPr>
          <a:xfrm>
            <a:off x="2875357" y="4278755"/>
            <a:ext cx="1472989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线条"/>
          <p:cNvSpPr/>
          <p:nvPr/>
        </p:nvSpPr>
        <p:spPr>
          <a:xfrm>
            <a:off x="6083051" y="4278755"/>
            <a:ext cx="1472989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9" name="屏幕快照 2019-12-13 上午12.21.32.png" descr="屏幕快照 2019-12-13 上午12.21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703" y="6936551"/>
            <a:ext cx="11363394" cy="1501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3、路由方法写在哪儿"/>
          <p:cNvSpPr txBox="1"/>
          <p:nvPr/>
        </p:nvSpPr>
        <p:spPr>
          <a:xfrm>
            <a:off x="1013760" y="991008"/>
            <a:ext cx="31483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3、路由方法写在哪儿</a:t>
            </a:r>
          </a:p>
        </p:txBody>
      </p:sp>
      <p:sp>
        <p:nvSpPr>
          <p:cNvPr id="162" name="统一路由调用类便于管理和使用，所以通常需要定义一个Mediator类。又考虑到不同模块的维护者都需要修改Mediator来添加路由方法，可能存在工作流冲突。所以为每一个模块添加一个分类。…"/>
          <p:cNvSpPr txBox="1"/>
          <p:nvPr/>
        </p:nvSpPr>
        <p:spPr>
          <a:xfrm>
            <a:off x="969422" y="2056105"/>
            <a:ext cx="11065955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t>统一路由调用类便于管理和使用，所以通常需要定义一个Mediator类。又考虑到不同模块的维护者都需要修改Mediator来添加路由方法，可能存在工作流冲突。所以为每一个模块添加一个分类。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然后对应模块的路由方法就写到对应的分类中。</a:t>
            </a:r>
          </a:p>
        </p:txBody>
      </p:sp>
      <p:pic>
        <p:nvPicPr>
          <p:cNvPr id="163" name="屏幕快照 2019-12-13 上午12.29.31.png" descr="屏幕快照 2019-12-13 上午12.29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276" y="3770522"/>
            <a:ext cx="11277602" cy="1676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简单路由"/>
          <p:cNvSpPr txBox="1"/>
          <p:nvPr/>
        </p:nvSpPr>
        <p:spPr>
          <a:xfrm>
            <a:off x="1225240" y="1045376"/>
            <a:ext cx="13843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简单路由</a:t>
            </a:r>
          </a:p>
        </p:txBody>
      </p:sp>
      <p:sp>
        <p:nvSpPr>
          <p:cNvPr id="166" name="支持动态调用的路由"/>
          <p:cNvSpPr txBox="1"/>
          <p:nvPr/>
        </p:nvSpPr>
        <p:spPr>
          <a:xfrm>
            <a:off x="1301373" y="5200312"/>
            <a:ext cx="29718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支持动态调用的路由</a:t>
            </a:r>
          </a:p>
        </p:txBody>
      </p:sp>
      <p:sp>
        <p:nvSpPr>
          <p:cNvPr id="167" name="这里的封装，解除了业务模块之间的直接耦合，然而它们还是间接耦合了。参照Demo非完全解耦"/>
          <p:cNvSpPr txBox="1"/>
          <p:nvPr/>
        </p:nvSpPr>
        <p:spPr>
          <a:xfrm>
            <a:off x="1250782" y="2007323"/>
            <a:ext cx="110820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这里的封装，解除了业务模块之间的直接耦合，然而它们还是间接耦合了。参照Demo非完全解耦</a:t>
            </a:r>
          </a:p>
        </p:txBody>
      </p:sp>
      <p:grpSp>
        <p:nvGrpSpPr>
          <p:cNvPr id="170" name="Mediator"/>
          <p:cNvGrpSpPr/>
          <p:nvPr/>
        </p:nvGrpSpPr>
        <p:grpSpPr>
          <a:xfrm>
            <a:off x="4088782" y="3166550"/>
            <a:ext cx="1384303" cy="883340"/>
            <a:chOff x="0" y="0"/>
            <a:chExt cx="1384301" cy="883339"/>
          </a:xfrm>
        </p:grpSpPr>
        <p:sp>
          <p:nvSpPr>
            <p:cNvPr id="168" name="矩形"/>
            <p:cNvSpPr/>
            <p:nvPr/>
          </p:nvSpPr>
          <p:spPr>
            <a:xfrm>
              <a:off x="-1" y="-1"/>
              <a:ext cx="1384303" cy="88334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</a:p>
          </p:txBody>
        </p:sp>
        <p:sp>
          <p:nvSpPr>
            <p:cNvPr id="169" name="Mediator"/>
            <p:cNvSpPr txBox="1"/>
            <p:nvPr/>
          </p:nvSpPr>
          <p:spPr>
            <a:xfrm>
              <a:off x="-1" y="206719"/>
              <a:ext cx="1384303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/>
              <a:r>
                <a:t>Mediator</a:t>
              </a:r>
            </a:p>
          </p:txBody>
        </p:sp>
      </p:grpSp>
      <p:grpSp>
        <p:nvGrpSpPr>
          <p:cNvPr id="173" name="模块A"/>
          <p:cNvGrpSpPr/>
          <p:nvPr/>
        </p:nvGrpSpPr>
        <p:grpSpPr>
          <a:xfrm>
            <a:off x="1318847" y="3121386"/>
            <a:ext cx="951937" cy="973669"/>
            <a:chOff x="0" y="0"/>
            <a:chExt cx="951935" cy="973667"/>
          </a:xfrm>
        </p:grpSpPr>
        <p:sp>
          <p:nvSpPr>
            <p:cNvPr id="171" name="矩形"/>
            <p:cNvSpPr/>
            <p:nvPr/>
          </p:nvSpPr>
          <p:spPr>
            <a:xfrm>
              <a:off x="0" y="0"/>
              <a:ext cx="951936" cy="97366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</a:p>
          </p:txBody>
        </p:sp>
        <p:sp>
          <p:nvSpPr>
            <p:cNvPr id="172" name="模块A"/>
            <p:cNvSpPr txBox="1"/>
            <p:nvPr/>
          </p:nvSpPr>
          <p:spPr>
            <a:xfrm>
              <a:off x="0" y="226484"/>
              <a:ext cx="951936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/>
              <a:r>
                <a:t>模块A</a:t>
              </a:r>
            </a:p>
          </p:txBody>
        </p:sp>
      </p:grpSp>
      <p:grpSp>
        <p:nvGrpSpPr>
          <p:cNvPr id="176" name="模块B"/>
          <p:cNvGrpSpPr/>
          <p:nvPr/>
        </p:nvGrpSpPr>
        <p:grpSpPr>
          <a:xfrm>
            <a:off x="7291082" y="3121386"/>
            <a:ext cx="951937" cy="973669"/>
            <a:chOff x="0" y="0"/>
            <a:chExt cx="951935" cy="973667"/>
          </a:xfrm>
        </p:grpSpPr>
        <p:sp>
          <p:nvSpPr>
            <p:cNvPr id="174" name="矩形"/>
            <p:cNvSpPr/>
            <p:nvPr/>
          </p:nvSpPr>
          <p:spPr>
            <a:xfrm>
              <a:off x="0" y="0"/>
              <a:ext cx="951936" cy="97366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</a:p>
          </p:txBody>
        </p:sp>
        <p:sp>
          <p:nvSpPr>
            <p:cNvPr id="175" name="模块B"/>
            <p:cNvSpPr txBox="1"/>
            <p:nvPr/>
          </p:nvSpPr>
          <p:spPr>
            <a:xfrm>
              <a:off x="0" y="226484"/>
              <a:ext cx="951936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/>
              <a:r>
                <a:t>模块B</a:t>
              </a:r>
            </a:p>
          </p:txBody>
        </p:sp>
      </p:grpSp>
      <p:sp>
        <p:nvSpPr>
          <p:cNvPr id="177" name="线条"/>
          <p:cNvSpPr/>
          <p:nvPr/>
        </p:nvSpPr>
        <p:spPr>
          <a:xfrm>
            <a:off x="2549273" y="3832418"/>
            <a:ext cx="1261022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线条"/>
          <p:cNvSpPr/>
          <p:nvPr/>
        </p:nvSpPr>
        <p:spPr>
          <a:xfrm>
            <a:off x="5758843" y="3832418"/>
            <a:ext cx="1261021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线条"/>
          <p:cNvSpPr/>
          <p:nvPr/>
        </p:nvSpPr>
        <p:spPr>
          <a:xfrm flipH="1">
            <a:off x="2549273" y="3608220"/>
            <a:ext cx="1261022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线条"/>
          <p:cNvSpPr/>
          <p:nvPr/>
        </p:nvSpPr>
        <p:spPr>
          <a:xfrm flipH="1">
            <a:off x="5751572" y="3608220"/>
            <a:ext cx="1261022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1" name="屏幕快照 2019-12-13 上午12.40.39.png" descr="屏幕快照 2019-12-13 上午12.40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9673" y="6190360"/>
            <a:ext cx="10924314" cy="1817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4、组件化的意义"/>
          <p:cNvSpPr txBox="1"/>
          <p:nvPr/>
        </p:nvSpPr>
        <p:spPr>
          <a:xfrm>
            <a:off x="1015189" y="1135989"/>
            <a:ext cx="982144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4、组件化的意义</a:t>
            </a:r>
          </a:p>
        </p:txBody>
      </p:sp>
      <p:sp>
        <p:nvSpPr>
          <p:cNvPr id="184" name="前面对路由的分析提到了使用目标和参数 (aim/params)，将aim转化为具体的Class和SEL，利用 runtime 运行时调用到具体业务。可以让Mediator免去了对业务模块的依赖。…"/>
          <p:cNvSpPr txBox="1"/>
          <p:nvPr/>
        </p:nvSpPr>
        <p:spPr>
          <a:xfrm>
            <a:off x="972289" y="2132021"/>
            <a:ext cx="11060222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t>前面对路由的分析提到了使用目标和参数 (aim/params)，将aim转化为具体的Class和SEL，利用 runtime 运行时调用到具体业务。可以让Mediator免去了对业务模块的依赖。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组件化主要目的是为了让各个业务模块独立运行，互不干扰，那么业务模块之间的完全解耦是必然的，解耦技术正是 iOS 组件化的核心。</a:t>
            </a:r>
          </a:p>
        </p:txBody>
      </p:sp>
      <p:pic>
        <p:nvPicPr>
          <p:cNvPr id="185" name="屏幕快照 2019-12-13 上午12.53.23.png" descr="屏幕快照 2019-12-13 上午12.53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3190" y="4346068"/>
            <a:ext cx="10243792" cy="5173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5、Runtime解耦（参照Demo）"/>
          <p:cNvSpPr txBox="1"/>
          <p:nvPr/>
        </p:nvSpPr>
        <p:spPr>
          <a:xfrm>
            <a:off x="1190812" y="1135989"/>
            <a:ext cx="452469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5、Runtime解耦（参照Demo）</a:t>
            </a:r>
          </a:p>
        </p:txBody>
      </p:sp>
      <p:grpSp>
        <p:nvGrpSpPr>
          <p:cNvPr id="190" name="模块A"/>
          <p:cNvGrpSpPr/>
          <p:nvPr/>
        </p:nvGrpSpPr>
        <p:grpSpPr>
          <a:xfrm>
            <a:off x="1391126" y="4241798"/>
            <a:ext cx="1270002" cy="1270002"/>
            <a:chOff x="0" y="0"/>
            <a:chExt cx="1270001" cy="1270001"/>
          </a:xfrm>
        </p:grpSpPr>
        <p:sp>
          <p:nvSpPr>
            <p:cNvPr id="188" name="正方形"/>
            <p:cNvSpPr/>
            <p:nvPr/>
          </p:nvSpPr>
          <p:spPr>
            <a:xfrm>
              <a:off x="-1" y="-1"/>
              <a:ext cx="1270003" cy="127000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</a:p>
          </p:txBody>
        </p:sp>
        <p:sp>
          <p:nvSpPr>
            <p:cNvPr id="189" name="模块A"/>
            <p:cNvSpPr txBox="1"/>
            <p:nvPr/>
          </p:nvSpPr>
          <p:spPr>
            <a:xfrm>
              <a:off x="-1" y="374650"/>
              <a:ext cx="127000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/>
              <a:r>
                <a:t>模块A</a:t>
              </a:r>
            </a:p>
          </p:txBody>
        </p:sp>
      </p:grpSp>
      <p:grpSp>
        <p:nvGrpSpPr>
          <p:cNvPr id="193" name="Mediator"/>
          <p:cNvGrpSpPr/>
          <p:nvPr/>
        </p:nvGrpSpPr>
        <p:grpSpPr>
          <a:xfrm>
            <a:off x="4073266" y="3161731"/>
            <a:ext cx="1502409" cy="1270002"/>
            <a:chOff x="0" y="0"/>
            <a:chExt cx="1502408" cy="1270001"/>
          </a:xfrm>
        </p:grpSpPr>
        <p:sp>
          <p:nvSpPr>
            <p:cNvPr id="191" name="矩形"/>
            <p:cNvSpPr/>
            <p:nvPr/>
          </p:nvSpPr>
          <p:spPr>
            <a:xfrm>
              <a:off x="-1" y="-1"/>
              <a:ext cx="1502410" cy="127000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</a:p>
          </p:txBody>
        </p:sp>
        <p:sp>
          <p:nvSpPr>
            <p:cNvPr id="192" name="Mediator"/>
            <p:cNvSpPr txBox="1"/>
            <p:nvPr/>
          </p:nvSpPr>
          <p:spPr>
            <a:xfrm>
              <a:off x="-1" y="400050"/>
              <a:ext cx="150241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/>
              <a:r>
                <a:t>Mediator</a:t>
              </a:r>
            </a:p>
          </p:txBody>
        </p:sp>
      </p:grpSp>
      <p:grpSp>
        <p:nvGrpSpPr>
          <p:cNvPr id="196" name="Mediator+Aim"/>
          <p:cNvGrpSpPr/>
          <p:nvPr/>
        </p:nvGrpSpPr>
        <p:grpSpPr>
          <a:xfrm>
            <a:off x="4073266" y="5274927"/>
            <a:ext cx="1502409" cy="1270003"/>
            <a:chOff x="0" y="0"/>
            <a:chExt cx="1502408" cy="1270001"/>
          </a:xfrm>
        </p:grpSpPr>
        <p:sp>
          <p:nvSpPr>
            <p:cNvPr id="194" name="矩形"/>
            <p:cNvSpPr/>
            <p:nvPr/>
          </p:nvSpPr>
          <p:spPr>
            <a:xfrm>
              <a:off x="-1" y="-1"/>
              <a:ext cx="1502410" cy="127000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</a:p>
          </p:txBody>
        </p:sp>
        <p:sp>
          <p:nvSpPr>
            <p:cNvPr id="195" name="Mediator+Aim"/>
            <p:cNvSpPr txBox="1"/>
            <p:nvPr/>
          </p:nvSpPr>
          <p:spPr>
            <a:xfrm>
              <a:off x="-1" y="215900"/>
              <a:ext cx="1502410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/>
              <a:r>
                <a:t>Mediator+Aim</a:t>
              </a:r>
            </a:p>
          </p:txBody>
        </p:sp>
      </p:grpSp>
      <p:grpSp>
        <p:nvGrpSpPr>
          <p:cNvPr id="199" name="Target"/>
          <p:cNvGrpSpPr/>
          <p:nvPr/>
        </p:nvGrpSpPr>
        <p:grpSpPr>
          <a:xfrm>
            <a:off x="6987812" y="4241798"/>
            <a:ext cx="1270003" cy="1270002"/>
            <a:chOff x="0" y="0"/>
            <a:chExt cx="1270001" cy="1270001"/>
          </a:xfrm>
        </p:grpSpPr>
        <p:sp>
          <p:nvSpPr>
            <p:cNvPr id="197" name="正方形"/>
            <p:cNvSpPr/>
            <p:nvPr/>
          </p:nvSpPr>
          <p:spPr>
            <a:xfrm>
              <a:off x="-1" y="-1"/>
              <a:ext cx="1270003" cy="127000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</a:p>
          </p:txBody>
        </p:sp>
        <p:sp>
          <p:nvSpPr>
            <p:cNvPr id="198" name="Target"/>
            <p:cNvSpPr txBox="1"/>
            <p:nvPr/>
          </p:nvSpPr>
          <p:spPr>
            <a:xfrm>
              <a:off x="-1" y="400050"/>
              <a:ext cx="1270003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/>
              <a:r>
                <a:t>Target</a:t>
              </a:r>
            </a:p>
          </p:txBody>
        </p:sp>
      </p:grpSp>
      <p:grpSp>
        <p:nvGrpSpPr>
          <p:cNvPr id="202" name="模块B"/>
          <p:cNvGrpSpPr/>
          <p:nvPr/>
        </p:nvGrpSpPr>
        <p:grpSpPr>
          <a:xfrm>
            <a:off x="10035588" y="4241800"/>
            <a:ext cx="1270003" cy="1270000"/>
            <a:chOff x="0" y="0"/>
            <a:chExt cx="1270001" cy="1270000"/>
          </a:xfrm>
        </p:grpSpPr>
        <p:sp>
          <p:nvSpPr>
            <p:cNvPr id="200" name="正方形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pPr>
            </a:p>
          </p:txBody>
        </p:sp>
        <p:sp>
          <p:nvSpPr>
            <p:cNvPr id="201" name="模块B"/>
            <p:cNvSpPr txBox="1"/>
            <p:nvPr/>
          </p:nvSpPr>
          <p:spPr>
            <a:xfrm>
              <a:off x="-1" y="374650"/>
              <a:ext cx="127000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3"/>
                      </a:srgbClr>
                    </a:outerShdw>
                  </a:effectLst>
                </a:defRPr>
              </a:lvl1pPr>
            </a:lstStyle>
            <a:p>
              <a:pPr/>
              <a:r>
                <a:t>模块B</a:t>
              </a:r>
            </a:p>
          </p:txBody>
        </p:sp>
      </p:grpSp>
      <p:sp>
        <p:nvSpPr>
          <p:cNvPr id="203" name="线条"/>
          <p:cNvSpPr/>
          <p:nvPr/>
        </p:nvSpPr>
        <p:spPr>
          <a:xfrm>
            <a:off x="2825219" y="5616497"/>
            <a:ext cx="968948" cy="23818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线条"/>
          <p:cNvSpPr/>
          <p:nvPr/>
        </p:nvSpPr>
        <p:spPr>
          <a:xfrm flipV="1">
            <a:off x="4740156" y="4578217"/>
            <a:ext cx="2" cy="5971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线条"/>
          <p:cNvSpPr/>
          <p:nvPr/>
        </p:nvSpPr>
        <p:spPr>
          <a:xfrm>
            <a:off x="5798785" y="4275568"/>
            <a:ext cx="968947" cy="23818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线条"/>
          <p:cNvSpPr/>
          <p:nvPr/>
        </p:nvSpPr>
        <p:spPr>
          <a:xfrm flipV="1">
            <a:off x="8660711" y="4987009"/>
            <a:ext cx="971980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调用流程图解"/>
          <p:cNvSpPr txBox="1"/>
          <p:nvPr/>
        </p:nvSpPr>
        <p:spPr>
          <a:xfrm>
            <a:off x="4847806" y="8057874"/>
            <a:ext cx="20193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调用流程图解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（二）私有库"/>
          <p:cNvSpPr txBox="1"/>
          <p:nvPr/>
        </p:nvSpPr>
        <p:spPr>
          <a:xfrm>
            <a:off x="4508139" y="991794"/>
            <a:ext cx="30099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（二）私有库</a:t>
            </a:r>
          </a:p>
        </p:txBody>
      </p:sp>
      <p:sp>
        <p:nvSpPr>
          <p:cNvPr id="210" name="Cocoapods是非常好用的一个iOS依赖管理工具，使用它可以方便的管理和更新项目中所使用到的第三方库，以及将自己的项目中的公共组件交由它去管理。"/>
          <p:cNvSpPr txBox="1"/>
          <p:nvPr/>
        </p:nvSpPr>
        <p:spPr>
          <a:xfrm>
            <a:off x="1055929" y="3235851"/>
            <a:ext cx="11182903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Cocoapods是非常好用的一个iOS依赖管理工具，使用它可以方便的管理和更新项目中所使用到的第三方库，以及将自己的项目中的公共组件交由它去管理。</a:t>
            </a:r>
          </a:p>
        </p:txBody>
      </p:sp>
      <p:sp>
        <p:nvSpPr>
          <p:cNvPr id="211" name="使用Cocoapods创建私有podspec"/>
          <p:cNvSpPr txBox="1"/>
          <p:nvPr/>
        </p:nvSpPr>
        <p:spPr>
          <a:xfrm>
            <a:off x="997918" y="2132872"/>
            <a:ext cx="512476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使用Cocoapods创建私有podspec  </a:t>
            </a:r>
          </a:p>
        </p:txBody>
      </p:sp>
      <p:sp>
        <p:nvSpPr>
          <p:cNvPr id="212" name="下面是结合GitHub来创建私有pods，创建一个私有的podspec包括如下那么几个步骤："/>
          <p:cNvSpPr txBox="1"/>
          <p:nvPr/>
        </p:nvSpPr>
        <p:spPr>
          <a:xfrm>
            <a:off x="1073297" y="4212254"/>
            <a:ext cx="9879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下面是结合GitHub来创建私有pods，创建一个私有的podspec包括如下那么几个步骤：</a:t>
            </a:r>
          </a:p>
        </p:txBody>
      </p:sp>
      <p:sp>
        <p:nvSpPr>
          <p:cNvPr id="213" name="1、创建并设置一个私有的Spec Repo。…"/>
          <p:cNvSpPr txBox="1"/>
          <p:nvPr/>
        </p:nvSpPr>
        <p:spPr>
          <a:xfrm>
            <a:off x="1142048" y="5200582"/>
            <a:ext cx="8750229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t>1、创建并设置一个私有的Spec Repo。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2、创建Pod的所需要的项目工程文件，并且有可访问的项目版本控制地址。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3、编辑Pod所对应的podspec文件。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4、本地测试配置好的podspec文件是否可用。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5、向私有的Spec Repo中提交podspec。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6、在个人项目中的Podfile中增加刚刚制作的好的Pod并使用。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