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58" r:id="rId7"/>
    <p:sldId id="259" r:id="rId8"/>
    <p:sldId id="271" r:id="rId9"/>
    <p:sldId id="276" r:id="rId10"/>
    <p:sldId id="265" r:id="rId11"/>
    <p:sldId id="277" r:id="rId12"/>
    <p:sldId id="280" r:id="rId13"/>
    <p:sldId id="278" r:id="rId14"/>
    <p:sldId id="281" r:id="rId15"/>
    <p:sldId id="279" r:id="rId16"/>
    <p:sldId id="282"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6" autoAdjust="0"/>
    <p:restoredTop sz="94718"/>
  </p:normalViewPr>
  <p:slideViewPr>
    <p:cSldViewPr snapToGrid="0">
      <p:cViewPr varScale="1">
        <p:scale>
          <a:sx n="73" d="100"/>
          <a:sy n="73" d="100"/>
        </p:scale>
        <p:origin x="63" y="36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6/13/2023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6/13/2023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6/13/2023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www.tutorialspoint.com/sdlc/sdlc_iterative_model.htm"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79269" y="1122363"/>
            <a:ext cx="7585157" cy="2387600"/>
          </a:xfrm>
        </p:spPr>
        <p:txBody>
          <a:bodyPr/>
          <a:lstStyle/>
          <a:p>
            <a:r>
              <a:rPr lang="en-US" sz="3400" i="0" dirty="0">
                <a:solidFill>
                  <a:srgbClr val="202122"/>
                </a:solidFill>
                <a:effectLst/>
                <a:latin typeface="Lato" panose="020F0502020204030203" pitchFamily="34" charset="0"/>
              </a:rPr>
              <a:t>7-1 Final Project: Agile Presentation</a:t>
            </a:r>
            <a:endParaRPr lang="en-US" sz="34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679269" y="3615101"/>
            <a:ext cx="9500507" cy="806675"/>
          </a:xfrm>
        </p:spPr>
        <p:txBody>
          <a:bodyPr/>
          <a:lstStyle/>
          <a:p>
            <a:r>
              <a:rPr lang="en-US" dirty="0"/>
              <a:t>Shenika Eayrs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213905" y="1608040"/>
            <a:ext cx="7460524" cy="2387600"/>
          </a:xfrm>
        </p:spPr>
        <p:txBody>
          <a:bodyPr/>
          <a:lstStyle/>
          <a:p>
            <a:r>
              <a:rPr lang="en-US" sz="5400" dirty="0"/>
              <a:t>Factors to Consider Waterfall or Agile </a:t>
            </a:r>
          </a:p>
        </p:txBody>
      </p:sp>
    </p:spTree>
    <p:extLst>
      <p:ext uri="{BB962C8B-B14F-4D97-AF65-F5344CB8AC3E}">
        <p14:creationId xmlns:p14="http://schemas.microsoft.com/office/powerpoint/2010/main" val="41676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sz="4800" dirty="0"/>
              <a:t>Factors to Consider Waterfall or Agile </a:t>
            </a:r>
            <a:endParaRPr lang="en-US" dirty="0"/>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1856126"/>
            <a:ext cx="4663440" cy="522514"/>
          </a:xfrm>
        </p:spPr>
        <p:txBody>
          <a:bodyPr/>
          <a:lstStyle/>
          <a:p>
            <a:r>
              <a:rPr lang="en-US" sz="1800" dirty="0"/>
              <a:t>Strengths and Weaknesses of the Waterfall &amp; Agile Approach </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fontScale="55000" lnSpcReduction="20000"/>
          </a:bodyPr>
          <a:lstStyle/>
          <a:p>
            <a:pPr>
              <a:spcBef>
                <a:spcPts val="0"/>
              </a:spcBef>
              <a:spcAft>
                <a:spcPts val="0"/>
              </a:spcAft>
            </a:pPr>
            <a:r>
              <a:rPr lang="en-US" b="1" dirty="0">
                <a:solidFill>
                  <a:srgbClr val="0E101A"/>
                </a:solidFill>
                <a:effectLst/>
              </a:rPr>
              <a:t>Strengths of the Agile Approach</a:t>
            </a:r>
            <a:endParaRPr lang="en-US" dirty="0">
              <a:solidFill>
                <a:srgbClr val="0E101A"/>
              </a:solidFill>
              <a:effectLst/>
            </a:endParaRPr>
          </a:p>
          <a:p>
            <a:pPr>
              <a:spcBef>
                <a:spcPts val="0"/>
              </a:spcBef>
              <a:spcAft>
                <a:spcPts val="0"/>
              </a:spcAft>
              <a:buFont typeface="Arial" panose="020B0604020202020204" pitchFamily="34" charset="0"/>
              <a:buChar char="•"/>
            </a:pPr>
            <a:r>
              <a:rPr lang="en-US" dirty="0">
                <a:solidFill>
                  <a:srgbClr val="0E101A"/>
                </a:solidFill>
                <a:effectLst/>
              </a:rPr>
              <a:t>Being adaptable to changing market trends and requirements</a:t>
            </a:r>
          </a:p>
          <a:p>
            <a:pPr>
              <a:spcBef>
                <a:spcPts val="0"/>
              </a:spcBef>
              <a:spcAft>
                <a:spcPts val="0"/>
              </a:spcAft>
              <a:buFont typeface="Arial" panose="020B0604020202020204" pitchFamily="34" charset="0"/>
              <a:buChar char="•"/>
            </a:pPr>
            <a:r>
              <a:rPr lang="en-US" dirty="0">
                <a:solidFill>
                  <a:srgbClr val="0E101A"/>
                </a:solidFill>
                <a:effectLst/>
              </a:rPr>
              <a:t>Prioritizing customer collaboration and feedback, ensuring a product that meets their needs</a:t>
            </a:r>
          </a:p>
          <a:p>
            <a:pPr>
              <a:spcBef>
                <a:spcPts val="0"/>
              </a:spcBef>
              <a:spcAft>
                <a:spcPts val="0"/>
              </a:spcAft>
              <a:buFont typeface="Arial" panose="020B0604020202020204" pitchFamily="34" charset="0"/>
              <a:buChar char="•"/>
            </a:pPr>
            <a:r>
              <a:rPr lang="en-US" dirty="0">
                <a:solidFill>
                  <a:srgbClr val="0E101A"/>
                </a:solidFill>
                <a:effectLst/>
              </a:rPr>
              <a:t>Faster delivery of working software</a:t>
            </a:r>
          </a:p>
          <a:p>
            <a:pPr>
              <a:spcBef>
                <a:spcPts val="0"/>
              </a:spcBef>
              <a:spcAft>
                <a:spcPts val="0"/>
              </a:spcAft>
            </a:pPr>
            <a:r>
              <a:rPr lang="en-US" b="1" dirty="0">
                <a:solidFill>
                  <a:srgbClr val="0E101A"/>
                </a:solidFill>
                <a:effectLst/>
              </a:rPr>
              <a:t>Weaknesses of the Agile Approach</a:t>
            </a:r>
            <a:endParaRPr lang="en-US" dirty="0">
              <a:solidFill>
                <a:srgbClr val="0E101A"/>
              </a:solidFill>
              <a:effectLst/>
            </a:endParaRPr>
          </a:p>
          <a:p>
            <a:pPr>
              <a:spcBef>
                <a:spcPts val="0"/>
              </a:spcBef>
              <a:spcAft>
                <a:spcPts val="0"/>
              </a:spcAft>
              <a:buFont typeface="Arial" panose="020B0604020202020204" pitchFamily="34" charset="0"/>
              <a:buChar char="•"/>
            </a:pPr>
            <a:r>
              <a:rPr lang="en-US" dirty="0">
                <a:solidFill>
                  <a:srgbClr val="0E101A"/>
                </a:solidFill>
                <a:effectLst/>
              </a:rPr>
              <a:t>Requires experienced team members with an impeccable understanding of Agile principles</a:t>
            </a:r>
          </a:p>
          <a:p>
            <a:pPr>
              <a:spcBef>
                <a:spcPts val="0"/>
              </a:spcBef>
              <a:spcAft>
                <a:spcPts val="0"/>
              </a:spcAft>
              <a:buFont typeface="Arial" panose="020B0604020202020204" pitchFamily="34" charset="0"/>
              <a:buChar char="•"/>
            </a:pPr>
            <a:r>
              <a:rPr lang="en-US" dirty="0">
                <a:solidFill>
                  <a:srgbClr val="0E101A"/>
                </a:solidFill>
                <a:effectLst/>
              </a:rPr>
              <a:t>Predicting project timelines and resource allocation can be more complicated, making managing large teams challenging</a:t>
            </a:r>
          </a:p>
          <a:p>
            <a:pPr>
              <a:spcBef>
                <a:spcPts val="0"/>
              </a:spcBef>
              <a:spcAft>
                <a:spcPts val="0"/>
              </a:spcAft>
            </a:pPr>
            <a:r>
              <a:rPr lang="en-US" b="1" dirty="0">
                <a:solidFill>
                  <a:srgbClr val="0E101A"/>
                </a:solidFill>
                <a:effectLst/>
              </a:rPr>
              <a:t>Strengths of the Waterfall Approach</a:t>
            </a:r>
            <a:endParaRPr lang="en-US" dirty="0">
              <a:solidFill>
                <a:srgbClr val="0E101A"/>
              </a:solidFill>
              <a:effectLst/>
            </a:endParaRPr>
          </a:p>
          <a:p>
            <a:pPr>
              <a:spcBef>
                <a:spcPts val="0"/>
              </a:spcBef>
              <a:spcAft>
                <a:spcPts val="0"/>
              </a:spcAft>
              <a:buFont typeface="Arial" panose="020B0604020202020204" pitchFamily="34" charset="0"/>
              <a:buChar char="•"/>
            </a:pPr>
            <a:r>
              <a:rPr lang="en-US" dirty="0">
                <a:solidFill>
                  <a:srgbClr val="0E101A"/>
                </a:solidFill>
                <a:effectLst/>
              </a:rPr>
              <a:t>Easy to understand and follow, making it suitable for inexperienced development teams</a:t>
            </a:r>
          </a:p>
          <a:p>
            <a:pPr>
              <a:spcBef>
                <a:spcPts val="0"/>
              </a:spcBef>
              <a:spcAft>
                <a:spcPts val="0"/>
              </a:spcAft>
              <a:buFont typeface="Arial" panose="020B0604020202020204" pitchFamily="34" charset="0"/>
              <a:buChar char="•"/>
            </a:pPr>
            <a:r>
              <a:rPr lang="en-US" dirty="0">
                <a:solidFill>
                  <a:srgbClr val="0E101A"/>
                </a:solidFill>
                <a:effectLst/>
              </a:rPr>
              <a:t>Progress can be easily measured as each stage is completed sequentially</a:t>
            </a:r>
          </a:p>
          <a:p>
            <a:pPr>
              <a:spcBef>
                <a:spcPts val="0"/>
              </a:spcBef>
              <a:spcAft>
                <a:spcPts val="0"/>
              </a:spcAft>
            </a:pPr>
            <a:r>
              <a:rPr lang="en-US" b="1" dirty="0">
                <a:solidFill>
                  <a:srgbClr val="0E101A"/>
                </a:solidFill>
                <a:effectLst/>
              </a:rPr>
              <a:t>Weaknesses of the Waterfall Approach</a:t>
            </a:r>
            <a:endParaRPr lang="en-US" dirty="0">
              <a:solidFill>
                <a:srgbClr val="0E101A"/>
              </a:solidFill>
              <a:effectLst/>
            </a:endParaRPr>
          </a:p>
          <a:p>
            <a:pPr>
              <a:spcBef>
                <a:spcPts val="0"/>
              </a:spcBef>
              <a:spcAft>
                <a:spcPts val="0"/>
              </a:spcAft>
              <a:buFont typeface="Arial" panose="020B0604020202020204" pitchFamily="34" charset="0"/>
              <a:buChar char="•"/>
            </a:pPr>
            <a:r>
              <a:rPr lang="en-US" dirty="0">
                <a:solidFill>
                  <a:srgbClr val="0E101A"/>
                </a:solidFill>
                <a:effectLst/>
              </a:rPr>
              <a:t>Limited Flexibility</a:t>
            </a:r>
          </a:p>
          <a:p>
            <a:pPr>
              <a:spcBef>
                <a:spcPts val="0"/>
              </a:spcBef>
              <a:spcAft>
                <a:spcPts val="0"/>
              </a:spcAft>
              <a:buFont typeface="Arial" panose="020B0604020202020204" pitchFamily="34" charset="0"/>
              <a:buChar char="•"/>
            </a:pPr>
            <a:r>
              <a:rPr lang="en-US" dirty="0">
                <a:solidFill>
                  <a:srgbClr val="0E101A"/>
                </a:solidFill>
                <a:effectLst/>
              </a:rPr>
              <a:t>Lack of collaboration</a:t>
            </a:r>
          </a:p>
          <a:p>
            <a:pPr>
              <a:spcBef>
                <a:spcPts val="0"/>
              </a:spcBef>
              <a:spcAft>
                <a:spcPts val="0"/>
              </a:spcAft>
              <a:buFont typeface="Arial" panose="020B0604020202020204" pitchFamily="34" charset="0"/>
              <a:buChar char="•"/>
            </a:pPr>
            <a:endParaRPr lang="en-US" dirty="0">
              <a:solidFill>
                <a:srgbClr val="0E101A"/>
              </a:solidFill>
            </a:endParaRPr>
          </a:p>
          <a:p>
            <a:pPr>
              <a:spcBef>
                <a:spcPts val="0"/>
              </a:spcBef>
              <a:spcAft>
                <a:spcPts val="0"/>
              </a:spcAft>
            </a:pPr>
            <a:r>
              <a:rPr lang="en-US" dirty="0">
                <a:solidFill>
                  <a:srgbClr val="0E101A"/>
                </a:solidFill>
                <a:effectLst/>
              </a:rPr>
              <a:t>(Cobb, 2015, pp. 2-13)</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1856126"/>
            <a:ext cx="4663440" cy="522514"/>
          </a:xfrm>
        </p:spPr>
        <p:txBody>
          <a:bodyPr/>
          <a:lstStyle/>
          <a:p>
            <a:r>
              <a:rPr lang="en-US" sz="1800" dirty="0"/>
              <a:t>Factors to Consider When choosing the right Approach</a:t>
            </a:r>
          </a:p>
          <a:p>
            <a:endParaRPr lang="en-US" sz="1800"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pPr>
              <a:spcBef>
                <a:spcPts val="0"/>
              </a:spcBef>
              <a:spcAft>
                <a:spcPts val="0"/>
              </a:spcAft>
              <a:buFont typeface="Arial" panose="020B0604020202020204" pitchFamily="34" charset="0"/>
              <a:buChar char="•"/>
            </a:pPr>
            <a:r>
              <a:rPr lang="en-US" sz="1300" b="1" dirty="0">
                <a:solidFill>
                  <a:srgbClr val="0E101A"/>
                </a:solidFill>
                <a:effectLst/>
              </a:rPr>
              <a:t>Project Size and Complexity: </a:t>
            </a:r>
            <a:r>
              <a:rPr lang="en-US" sz="1300" dirty="0">
                <a:solidFill>
                  <a:srgbClr val="0E101A"/>
                </a:solidFill>
                <a:effectLst/>
              </a:rPr>
              <a:t>Agile methodology is ideal for large or intricate projects because it's designed to handle changes efficiently. Conversely, the Waterfall Approach's predictable structure makes it more suitable for smaller projects with straightforward requirements.</a:t>
            </a:r>
          </a:p>
          <a:p>
            <a:pPr>
              <a:spcBef>
                <a:spcPts val="0"/>
              </a:spcBef>
              <a:spcAft>
                <a:spcPts val="0"/>
              </a:spcAft>
              <a:buFont typeface="Arial" panose="020B0604020202020204" pitchFamily="34" charset="0"/>
              <a:buChar char="•"/>
            </a:pPr>
            <a:r>
              <a:rPr lang="en-US" sz="1300" b="1" dirty="0">
                <a:solidFill>
                  <a:srgbClr val="0E101A"/>
                </a:solidFill>
                <a:effectLst/>
              </a:rPr>
              <a:t>Team Experience:  </a:t>
            </a:r>
            <a:r>
              <a:rPr lang="en-US" sz="1300" dirty="0">
                <a:solidFill>
                  <a:srgbClr val="0E101A"/>
                </a:solidFill>
                <a:effectLst/>
              </a:rPr>
              <a:t>If your team lacks familiarity with Agile methodologies, it is highly recommended that a Waterfall approach be utilized to guarantee a clear understanding and execution of the project.</a:t>
            </a:r>
          </a:p>
          <a:p>
            <a:pPr>
              <a:spcBef>
                <a:spcPts val="0"/>
              </a:spcBef>
              <a:spcAft>
                <a:spcPts val="0"/>
              </a:spcAft>
              <a:buFont typeface="Arial" panose="020B0604020202020204" pitchFamily="34" charset="0"/>
              <a:buChar char="•"/>
            </a:pPr>
            <a:r>
              <a:rPr lang="en-US" sz="1300" b="1" dirty="0">
                <a:solidFill>
                  <a:srgbClr val="0E101A"/>
                </a:solidFill>
                <a:effectLst/>
              </a:rPr>
              <a:t>Client Collaboration: </a:t>
            </a:r>
            <a:r>
              <a:rPr lang="en-US" sz="1300" dirty="0">
                <a:solidFill>
                  <a:srgbClr val="0E101A"/>
                </a:solidFill>
                <a:effectLst/>
              </a:rPr>
              <a:t>Agile requires a higher level of customer collaboration and input throughout the project, as it relies on regular feedback.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6/13/2023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Agile Presentation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887449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Summary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dirty="0"/>
              <a:t>In summary, it is imperative to understand that both Waterfall and Agile Scrum approaches have their own set of advantages and disadvantages. Making a decision regarding which approach to adopt is heavily dependent on the project's requirements, team dynamics, and timeline. </a:t>
            </a:r>
            <a:r>
              <a:rPr lang="en-US"/>
              <a:t>It is crucial to have a comprehensive understanding of the fundamental aspects and distinctions of both methods to make an informed and well-thought-out decision.</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6/13/2023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Agile Presentation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625136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3F56-9CD5-1074-8186-0DA48EAEF155}"/>
              </a:ext>
            </a:extLst>
          </p:cNvPr>
          <p:cNvSpPr>
            <a:spLocks noGrp="1"/>
          </p:cNvSpPr>
          <p:nvPr>
            <p:ph type="title"/>
          </p:nvPr>
        </p:nvSpPr>
        <p:spPr>
          <a:xfrm>
            <a:off x="3420835" y="-276594"/>
            <a:ext cx="9779183" cy="1325563"/>
          </a:xfrm>
        </p:spPr>
        <p:txBody>
          <a:bodyPr/>
          <a:lstStyle/>
          <a:p>
            <a:r>
              <a:rPr lang="en-US" dirty="0"/>
              <a:t>References</a:t>
            </a:r>
          </a:p>
        </p:txBody>
      </p:sp>
      <p:sp>
        <p:nvSpPr>
          <p:cNvPr id="4" name="Date Placeholder 3">
            <a:extLst>
              <a:ext uri="{FF2B5EF4-FFF2-40B4-BE49-F238E27FC236}">
                <a16:creationId xmlns:a16="http://schemas.microsoft.com/office/drawing/2014/main" id="{F6266607-0E1A-1CCF-3E27-33AF06F1243E}"/>
              </a:ext>
            </a:extLst>
          </p:cNvPr>
          <p:cNvSpPr>
            <a:spLocks noGrp="1"/>
          </p:cNvSpPr>
          <p:nvPr>
            <p:ph type="dt" sz="half" idx="2"/>
          </p:nvPr>
        </p:nvSpPr>
        <p:spPr/>
        <p:txBody>
          <a:bodyPr/>
          <a:lstStyle/>
          <a:p>
            <a:fld id="{4B103E64-1627-9140-8127-1849FED275E1}" type="datetime1">
              <a:rPr lang="en-US" smtClean="0"/>
              <a:pPr/>
              <a:t>6/13/2023</a:t>
            </a:fld>
            <a:endParaRPr lang="en-US" dirty="0"/>
          </a:p>
        </p:txBody>
      </p:sp>
      <p:sp>
        <p:nvSpPr>
          <p:cNvPr id="5" name="Footer Placeholder 4">
            <a:extLst>
              <a:ext uri="{FF2B5EF4-FFF2-40B4-BE49-F238E27FC236}">
                <a16:creationId xmlns:a16="http://schemas.microsoft.com/office/drawing/2014/main" id="{48D5A00C-F1F1-1340-D36F-42C54F5EE7DD}"/>
              </a:ext>
            </a:extLst>
          </p:cNvPr>
          <p:cNvSpPr>
            <a:spLocks noGrp="1"/>
          </p:cNvSpPr>
          <p:nvPr>
            <p:ph type="ftr" sz="quarter" idx="3"/>
          </p:nvPr>
        </p:nvSpPr>
        <p:spPr/>
        <p:txBody>
          <a:bodyPr/>
          <a:lstStyle/>
          <a:p>
            <a:r>
              <a:rPr lang="en-US" dirty="0"/>
              <a:t>Agile Presentation</a:t>
            </a:r>
          </a:p>
        </p:txBody>
      </p:sp>
      <p:sp>
        <p:nvSpPr>
          <p:cNvPr id="8" name="Content Placeholder 7">
            <a:extLst>
              <a:ext uri="{FF2B5EF4-FFF2-40B4-BE49-F238E27FC236}">
                <a16:creationId xmlns:a16="http://schemas.microsoft.com/office/drawing/2014/main" id="{C46ACA71-703C-296D-8CDF-1A233C83BC75}"/>
              </a:ext>
            </a:extLst>
          </p:cNvPr>
          <p:cNvSpPr>
            <a:spLocks noGrp="1"/>
          </p:cNvSpPr>
          <p:nvPr>
            <p:ph idx="12"/>
          </p:nvPr>
        </p:nvSpPr>
        <p:spPr>
          <a:xfrm>
            <a:off x="1516044" y="1651107"/>
            <a:ext cx="7791241" cy="522514"/>
          </a:xfrm>
        </p:spPr>
        <p:txBody>
          <a:bodyPr/>
          <a:lstStyle/>
          <a:p>
            <a:r>
              <a:rPr lang="en-US" sz="1800" dirty="0">
                <a:solidFill>
                  <a:srgbClr val="0E101A"/>
                </a:solidFill>
                <a:effectLst/>
                <a:latin typeface="Times New Roman" panose="02020603050405020304" pitchFamily="18" charset="0"/>
                <a:ea typeface="Times New Roman" panose="02020603050405020304" pitchFamily="18" charset="0"/>
              </a:rPr>
              <a:t>Charles G. Cobb. (2015). </a:t>
            </a:r>
            <a:r>
              <a:rPr lang="en-US" sz="1800" i="1" dirty="0">
                <a:solidFill>
                  <a:srgbClr val="0E101A"/>
                </a:solidFill>
                <a:effectLst/>
                <a:latin typeface="Times New Roman" panose="02020603050405020304" pitchFamily="18" charset="0"/>
                <a:ea typeface="Times New Roman" panose="02020603050405020304" pitchFamily="18" charset="0"/>
              </a:rPr>
              <a:t>The Project Manager’s Guide to Mastering Agile : Principles and Practices for an Adaptive Approach</a:t>
            </a:r>
            <a:r>
              <a:rPr lang="en-US" sz="1800" dirty="0">
                <a:solidFill>
                  <a:srgbClr val="0E101A"/>
                </a:solidFill>
                <a:effectLst/>
                <a:latin typeface="Times New Roman" panose="02020603050405020304" pitchFamily="18" charset="0"/>
                <a:ea typeface="Times New Roman" panose="02020603050405020304" pitchFamily="18" charset="0"/>
              </a:rPr>
              <a:t>. Wiley.</a:t>
            </a:r>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(2023, January 1). </a:t>
            </a:r>
            <a:r>
              <a:rPr lang="en-US" sz="1800" i="1" dirty="0">
                <a:solidFill>
                  <a:srgbClr val="0E101A"/>
                </a:solidFill>
                <a:effectLst/>
                <a:latin typeface="Times New Roman" panose="02020603050405020304" pitchFamily="18" charset="0"/>
                <a:cs typeface="Times New Roman" panose="02020603050405020304" pitchFamily="18" charset="0"/>
              </a:rPr>
              <a:t>SDLC - Iterative Model</a:t>
            </a:r>
            <a:r>
              <a:rPr lang="en-US" sz="1800" dirty="0">
                <a:latin typeface="Times New Roman" panose="02020603050405020304" pitchFamily="18" charset="0"/>
                <a:cs typeface="Times New Roman" panose="02020603050405020304" pitchFamily="18" charset="0"/>
              </a:rPr>
              <a:t>. Learn SDLC. Retrieved June 13, 2023, from </a:t>
            </a:r>
            <a:r>
              <a:rPr lang="en-US" sz="1800" dirty="0">
                <a:latin typeface="Times New Roman" panose="02020603050405020304" pitchFamily="18" charset="0"/>
                <a:cs typeface="Times New Roman" panose="02020603050405020304" pitchFamily="18" charset="0"/>
                <a:hlinkClick r:id="rId2"/>
              </a:rPr>
              <a:t>http://www.tutorialspoint.com/sdlc/sdlc_iterative_model.htm#</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SDLC (2023, January 1). </a:t>
            </a:r>
            <a:r>
              <a:rPr lang="en-US" sz="1800" i="1" dirty="0">
                <a:latin typeface="Times New Roman" panose="02020603050405020304" pitchFamily="18" charset="0"/>
                <a:cs typeface="Times New Roman" panose="02020603050405020304" pitchFamily="18" charset="0"/>
              </a:rPr>
              <a:t>SDLC - Waterfall Model</a:t>
            </a:r>
            <a:r>
              <a:rPr lang="en-US" sz="1800" dirty="0">
                <a:latin typeface="Times New Roman" panose="02020603050405020304" pitchFamily="18" charset="0"/>
                <a:cs typeface="Times New Roman" panose="02020603050405020304" pitchFamily="18" charset="0"/>
              </a:rPr>
              <a:t>. Learn SDLC. Retrieved June 13, 2023, from </a:t>
            </a:r>
            <a:r>
              <a:rPr lang="en-US" sz="1800" dirty="0">
                <a:latin typeface="Times New Roman" panose="02020603050405020304" pitchFamily="18" charset="0"/>
                <a:cs typeface="Times New Roman" panose="02020603050405020304" pitchFamily="18" charset="0"/>
                <a:hlinkClick r:id="rId2"/>
              </a:rPr>
              <a:t>http://www.tutorialspoint.com/sdlc/sdlc_iterative_model.htm#</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6B7EE7A1-710C-DAE6-25FA-B2BEC4E739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684574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Roles on a Scrum-agile Team</a:t>
            </a:r>
          </a:p>
          <a:p>
            <a:pPr marL="457200" indent="-457200">
              <a:buFont typeface="Arial" panose="020B0604020202020204" pitchFamily="34" charset="0"/>
              <a:buChar char="•"/>
            </a:pPr>
            <a:r>
              <a:rPr lang="en-US" dirty="0"/>
              <a:t>Phases of the SDLC in the Agile Approach</a:t>
            </a:r>
          </a:p>
          <a:p>
            <a:pPr marL="457200" indent="-457200">
              <a:buFont typeface="Arial" panose="020B0604020202020204" pitchFamily="34" charset="0"/>
              <a:buChar char="•"/>
            </a:pPr>
            <a:r>
              <a:rPr lang="en-US" sz="2800" dirty="0"/>
              <a:t>Phases of the SDLC in the Waterfall Approach</a:t>
            </a:r>
          </a:p>
          <a:p>
            <a:pPr marL="457200" indent="-457200">
              <a:buFont typeface="Arial" panose="020B0604020202020204" pitchFamily="34" charset="0"/>
              <a:buChar char="•"/>
            </a:pPr>
            <a:r>
              <a:rPr lang="en-US" dirty="0"/>
              <a:t>Factors to Consider Waterfall or Agile </a:t>
            </a:r>
          </a:p>
          <a:p>
            <a:pPr marL="457200" indent="-457200">
              <a:buFont typeface="Arial" panose="020B0604020202020204" pitchFamily="34" charset="0"/>
              <a:buChar char="•"/>
            </a:pPr>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6/13/2023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Agile Presentation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Scrum is a popular Agile framework many development teams use to deliver top-quality software products in iterations. Collaboration, flexibility, and transparency are at the core of Scrum, allowing for easy adaptation to changes. A Scrum team consists of cross-functional individuals who collaborate to create an increment that can be released after a sprint, typically lasting two to four weeks.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6/13/2023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noRot="1" noMove="1" noResize="1" noEditPoints="1" noAdjustHandles="1" noChangeArrowheads="1" noChangeShapeType="1"/>
          </p:cNvSpPr>
          <p:nvPr>
            <p:ph type="ftr" sz="quarter" idx="11"/>
          </p:nvPr>
        </p:nvSpPr>
        <p:spPr>
          <a:xfrm>
            <a:off x="4038600" y="6356350"/>
            <a:ext cx="4114800" cy="365125"/>
          </a:xfrm>
        </p:spPr>
        <p:txBody>
          <a:bodyPr/>
          <a:lstStyle/>
          <a:p>
            <a:r>
              <a:rPr lang="en-US" dirty="0"/>
              <a:t>Agile Presentation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318408" y="2130554"/>
            <a:ext cx="7460524" cy="2387600"/>
          </a:xfrm>
        </p:spPr>
        <p:txBody>
          <a:bodyPr/>
          <a:lstStyle/>
          <a:p>
            <a:r>
              <a:rPr lang="en-US" sz="5400" dirty="0"/>
              <a:t>Roles on a Scrum-agile Team</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04709" y="87909"/>
            <a:ext cx="8401624" cy="1325563"/>
          </a:xfrm>
        </p:spPr>
        <p:txBody>
          <a:bodyPr/>
          <a:lstStyle/>
          <a:p>
            <a:r>
              <a:rPr lang="en-US" dirty="0"/>
              <a:t>Scrum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1678784"/>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055944" y="1616052"/>
            <a:ext cx="2281237" cy="347662"/>
          </a:xfrm>
        </p:spPr>
        <p:txBody>
          <a:bodyPr/>
          <a:lstStyle/>
          <a:p>
            <a:r>
              <a:rPr lang="en-US" dirty="0"/>
              <a:t>Product Owner</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055944" y="1963714"/>
            <a:ext cx="7623629" cy="1256029"/>
          </a:xfrm>
        </p:spPr>
        <p:txBody>
          <a:bodyPr/>
          <a:lstStyle/>
          <a:p>
            <a:r>
              <a:rPr lang="en-US" sz="1200" dirty="0"/>
              <a:t>As the Product Owner, your primary responsibilities are representing the customer and guiding the product vision's development. You'll manage the Product Backlog and decide which enhancements, features, and bug fixes to prioritize throughout the product development process. Communicating and refining the items on the Product Backlog transparently is essential, maximizing the value of the development team's work and maintaining transparency throughout the process (Cobb, 2015, p. 33).</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704709" y="5135117"/>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2055942" y="4995858"/>
            <a:ext cx="2281238" cy="347662"/>
          </a:xfrm>
        </p:spPr>
        <p:txBody>
          <a:bodyPr/>
          <a:lstStyle/>
          <a:p>
            <a:r>
              <a:rPr lang="en-US" dirty="0"/>
              <a:t>Scrum Master</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2055942" y="5343520"/>
            <a:ext cx="7179498" cy="1256028"/>
          </a:xfrm>
        </p:spPr>
        <p:txBody>
          <a:bodyPr/>
          <a:lstStyle/>
          <a:p>
            <a:r>
              <a:rPr lang="en-US" sz="1200" dirty="0"/>
              <a:t>As the Scrum Master, you oversee the Scrum process, ensuring that the team follows its principles and agreed-upon practices. You will help to facilitate communication, collaboration, and conflict resolution within the team. Your primary responsibilities will include ensuring that the team adheres to Scrum principles and practices, coaching and organizing Scrum adoption and facilitating Scrum events to ensure maximum productivity (Cobb, 2015, pp. 36-37).</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04709" y="3429000"/>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055943" y="3363418"/>
            <a:ext cx="2281237" cy="347662"/>
          </a:xfrm>
        </p:spPr>
        <p:txBody>
          <a:bodyPr/>
          <a:lstStyle/>
          <a:p>
            <a:r>
              <a:rPr lang="en-US" dirty="0"/>
              <a:t>Development Team</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055943" y="3702834"/>
            <a:ext cx="7623628" cy="1256028"/>
          </a:xfrm>
        </p:spPr>
        <p:txBody>
          <a:bodyPr/>
          <a:lstStyle/>
          <a:p>
            <a:r>
              <a:rPr lang="en-US" sz="1200" dirty="0"/>
              <a:t>The Development team is the driving force behind software development. Development teams are comprised of individuals with diverse skill sets; the development team is focused on delivering a minimum viable product increment at the end of each sprint. The key responsibilities of a development team are collaboratively developing and providing potentially releasable increments, managing the technical aspects of a development project, and maintaining high quality through continuous improvement (Cobb, 2015, pp. 38-39).</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6/13/2023</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Agile Presentation</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259625" y="1823577"/>
            <a:ext cx="7460524" cy="2387600"/>
          </a:xfrm>
        </p:spPr>
        <p:txBody>
          <a:bodyPr/>
          <a:lstStyle/>
          <a:p>
            <a:r>
              <a:rPr lang="en-US" sz="5400" dirty="0"/>
              <a:t>Phases of the SDLC in the Agile Approach</a:t>
            </a:r>
          </a:p>
        </p:txBody>
      </p:sp>
    </p:spTree>
    <p:extLst>
      <p:ext uri="{BB962C8B-B14F-4D97-AF65-F5344CB8AC3E}">
        <p14:creationId xmlns:p14="http://schemas.microsoft.com/office/powerpoint/2010/main" val="389811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989" y="-243912"/>
            <a:ext cx="9779183" cy="1325563"/>
          </a:xfrm>
        </p:spPr>
        <p:txBody>
          <a:bodyPr/>
          <a:lstStyle/>
          <a:p>
            <a:r>
              <a:rPr lang="en-US" sz="3200" dirty="0"/>
              <a:t>Phases of the SDLC in the Agile Approach</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004207" y="1461996"/>
            <a:ext cx="4663440" cy="364891"/>
          </a:xfrm>
        </p:spPr>
        <p:txBody>
          <a:bodyPr/>
          <a:lstStyle/>
          <a:p>
            <a:r>
              <a:rPr lang="en-US" sz="2000" dirty="0"/>
              <a:t>Iterative SDLC Phases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004207" y="1959429"/>
            <a:ext cx="4663440" cy="2828613"/>
          </a:xfrm>
        </p:spPr>
        <p:txBody>
          <a:bodyPr vert="horz" lIns="91440" tIns="45720" rIns="91440" bIns="45720" rtlCol="0" anchor="t">
            <a:noAutofit/>
          </a:bodyPr>
          <a:lstStyle/>
          <a:p>
            <a:r>
              <a:rPr lang="en-US" sz="1600" dirty="0"/>
              <a:t>The Software Development Lifecycle is a framework that illustrates the different stages of the development process (Cobb, 2015, p. 384). The traditional approach to software development is linear, but the Agile approach has changed that. Agile is more flexible, responsive, and results-driven. Instead of following a set progression through the stages of the SDLC, Agile encourages iterative and incremental progress. The iterative software development cycle typically includes the Requirements,  Design &amp; Development, Testing, and Implementation/Deployment phases (SDLC, 2023).</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4" y="1436915"/>
            <a:ext cx="5035731" cy="522514"/>
          </a:xfrm>
        </p:spPr>
        <p:txBody>
          <a:bodyPr/>
          <a:lstStyle/>
          <a:p>
            <a:r>
              <a:rPr lang="en-US" sz="1800" dirty="0" err="1"/>
              <a:t>Agile's</a:t>
            </a:r>
            <a:r>
              <a:rPr lang="en-US" sz="1800" dirty="0"/>
              <a:t> Impact on SDLC</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4" y="1866075"/>
            <a:ext cx="4663440" cy="2881405"/>
          </a:xfrm>
        </p:spPr>
        <p:txBody>
          <a:bodyPr vert="horz" lIns="91440" tIns="45720" rIns="91440" bIns="45720" rtlCol="0" anchor="t">
            <a:normAutofit fontScale="92500"/>
          </a:bodyPr>
          <a:lstStyle/>
          <a:p>
            <a:r>
              <a:rPr lang="en-US" sz="1050" dirty="0"/>
              <a:t>The Agile methodology divides the project phases into smaller, more manageable parts called iterations or sprints. This encourages collaboration, adaptability, and continuous improvement (Cobb, 2015, pp. 259-284):</a:t>
            </a:r>
          </a:p>
          <a:p>
            <a:pPr>
              <a:spcBef>
                <a:spcPts val="0"/>
              </a:spcBef>
              <a:spcAft>
                <a:spcPts val="0"/>
              </a:spcAft>
            </a:pPr>
            <a:endParaRPr lang="en-US" sz="1000" dirty="0">
              <a:solidFill>
                <a:srgbClr val="0E101A"/>
              </a:solidFill>
              <a:effectLst/>
            </a:endParaRPr>
          </a:p>
          <a:p>
            <a:pPr>
              <a:spcBef>
                <a:spcPts val="0"/>
              </a:spcBef>
              <a:spcAft>
                <a:spcPts val="0"/>
              </a:spcAft>
              <a:buFont typeface="+mj-lt"/>
              <a:buAutoNum type="arabicPeriod"/>
            </a:pPr>
            <a:r>
              <a:rPr lang="en-US" sz="1000" b="1" dirty="0">
                <a:solidFill>
                  <a:srgbClr val="0E101A"/>
                </a:solidFill>
                <a:effectLst/>
              </a:rPr>
              <a:t>Requirements:</a:t>
            </a:r>
            <a:r>
              <a:rPr lang="en-US" sz="1000" dirty="0">
                <a:solidFill>
                  <a:srgbClr val="0E101A"/>
                </a:solidFill>
                <a:effectLst/>
              </a:rPr>
              <a:t> Agile teams must constantly communicate with clients and end users to gather feedback regularly; rather than gathering all requirements upfront, Agile teams collaborate with stakeholders to determine project priorities and address immediate needs.</a:t>
            </a:r>
          </a:p>
          <a:p>
            <a:pPr>
              <a:spcBef>
                <a:spcPts val="0"/>
              </a:spcBef>
              <a:spcAft>
                <a:spcPts val="0"/>
              </a:spcAft>
              <a:buFont typeface="+mj-lt"/>
              <a:buAutoNum type="arabicPeriod"/>
            </a:pPr>
            <a:r>
              <a:rPr lang="en-US" sz="1000" b="1" dirty="0">
                <a:solidFill>
                  <a:srgbClr val="0E101A"/>
                </a:solidFill>
                <a:effectLst/>
              </a:rPr>
              <a:t>Design &amp; Development: </a:t>
            </a:r>
            <a:r>
              <a:rPr lang="en-US" sz="1000" dirty="0">
                <a:solidFill>
                  <a:srgbClr val="0E101A"/>
                </a:solidFill>
                <a:effectLst/>
              </a:rPr>
              <a:t>Agile development involves design activities in each iteration, which enables teams to adapt to changing requirements more efficiently. This approach encourages collaboration between developers and stakeholders, who work together to modify the design rather than resist it. Agile teams prioritize delivering functional software frequently, usually within two to four-week cycles. Developers are motivated to set attainable goals and allocate time to refactor and optimize their code, ensuring it remains maintainable.</a:t>
            </a:r>
          </a:p>
          <a:p>
            <a:pPr>
              <a:spcBef>
                <a:spcPts val="0"/>
              </a:spcBef>
              <a:spcAft>
                <a:spcPts val="0"/>
              </a:spcAft>
              <a:buFont typeface="+mj-lt"/>
              <a:buAutoNum type="arabicPeriod"/>
            </a:pPr>
            <a:r>
              <a:rPr lang="en-US" sz="1000" b="1" dirty="0">
                <a:solidFill>
                  <a:srgbClr val="0E101A"/>
                </a:solidFill>
                <a:effectLst/>
              </a:rPr>
              <a:t>Testing: </a:t>
            </a:r>
            <a:r>
              <a:rPr lang="en-US" sz="1000" dirty="0">
                <a:solidFill>
                  <a:srgbClr val="0E101A"/>
                </a:solidFill>
                <a:effectLst/>
              </a:rPr>
              <a:t>Agile testing takes place at the same time as development, where testers and developers collaborate to detect and resolve issues at an early stage. Automated tests ensure the software's quality and allow the team to adapt to any changes quickly.</a:t>
            </a:r>
          </a:p>
          <a:p>
            <a:pPr>
              <a:spcBef>
                <a:spcPts val="0"/>
              </a:spcBef>
              <a:spcAft>
                <a:spcPts val="0"/>
              </a:spcAft>
              <a:buFont typeface="+mj-lt"/>
              <a:buAutoNum type="arabicPeriod"/>
            </a:pPr>
            <a:r>
              <a:rPr lang="en-US" sz="1000" b="1" dirty="0">
                <a:solidFill>
                  <a:srgbClr val="0E101A"/>
                </a:solidFill>
                <a:effectLst/>
              </a:rPr>
              <a:t>Implementation/Deployment: </a:t>
            </a:r>
            <a:r>
              <a:rPr lang="en-US" sz="1000" dirty="0">
                <a:solidFill>
                  <a:srgbClr val="0E101A"/>
                </a:solidFill>
                <a:effectLst/>
              </a:rPr>
              <a:t>Agile teams frequently release completed software, permitting end users to access new features and improvements as soon as they are available. Continuous integration and deployment systems help to make this process more efficient and reduce possible risks.</a:t>
            </a:r>
          </a:p>
          <a:p>
            <a:endParaRPr lang="en-US" sz="1050" dirty="0"/>
          </a:p>
          <a:p>
            <a:endParaRPr lang="en-US" sz="1050"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6/13/2023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Agile Presentation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298814" y="1706011"/>
            <a:ext cx="7460524" cy="2387600"/>
          </a:xfrm>
        </p:spPr>
        <p:txBody>
          <a:bodyPr/>
          <a:lstStyle/>
          <a:p>
            <a:r>
              <a:rPr lang="en-US" sz="5400" dirty="0"/>
              <a:t>Phases of the SDLC in the Waterfall Approach</a:t>
            </a:r>
          </a:p>
        </p:txBody>
      </p:sp>
    </p:spTree>
    <p:extLst>
      <p:ext uri="{BB962C8B-B14F-4D97-AF65-F5344CB8AC3E}">
        <p14:creationId xmlns:p14="http://schemas.microsoft.com/office/powerpoint/2010/main" val="2968896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92777" y="136525"/>
            <a:ext cx="10306595" cy="1325563"/>
          </a:xfrm>
        </p:spPr>
        <p:txBody>
          <a:bodyPr/>
          <a:lstStyle/>
          <a:p>
            <a:r>
              <a:rPr lang="en-US" sz="4400" dirty="0"/>
              <a:t>Phases of the SDLC in the Waterfall Approach</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92777" y="1586725"/>
            <a:ext cx="4663441" cy="522514"/>
          </a:xfrm>
        </p:spPr>
        <p:txBody>
          <a:bodyPr/>
          <a:lstStyle/>
          <a:p>
            <a:r>
              <a:rPr lang="en-US" sz="1800" dirty="0"/>
              <a:t>Differences between Agile and Waterfall SDLC Approaches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992778" y="2273384"/>
            <a:ext cx="4663440" cy="2828613"/>
          </a:xfrm>
        </p:spPr>
        <p:txBody>
          <a:bodyPr vert="horz" lIns="91440" tIns="45720" rIns="91440" bIns="45720" rtlCol="0" anchor="t">
            <a:normAutofit fontScale="47500" lnSpcReduction="20000"/>
          </a:bodyPr>
          <a:lstStyle/>
          <a:p>
            <a:pPr>
              <a:spcBef>
                <a:spcPts val="0"/>
              </a:spcBef>
              <a:spcAft>
                <a:spcPts val="0"/>
              </a:spcAft>
            </a:pPr>
            <a:r>
              <a:rPr lang="en-US" b="1" dirty="0">
                <a:solidFill>
                  <a:srgbClr val="0E101A"/>
                </a:solidFill>
                <a:effectLst/>
              </a:rPr>
              <a:t>Flexibility:</a:t>
            </a:r>
            <a:r>
              <a:rPr lang="en-US" dirty="0">
                <a:solidFill>
                  <a:srgbClr val="0E101A"/>
                </a:solidFill>
                <a:effectLst/>
              </a:rPr>
              <a:t> Agile methodology enables project adaptability and flexibility, while Waterfall methodology adheres to a rigid and inflexible structure.</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b="1" dirty="0">
                <a:solidFill>
                  <a:srgbClr val="0E101A"/>
                </a:solidFill>
                <a:effectLst/>
              </a:rPr>
              <a:t>Documentation: </a:t>
            </a:r>
            <a:r>
              <a:rPr lang="en-US" dirty="0">
                <a:solidFill>
                  <a:srgbClr val="0E101A"/>
                </a:solidFill>
                <a:effectLst/>
              </a:rPr>
              <a:t>During its initial phases, Waterfall requires extensive documentation, whereas Agile prioritizes task completion and requires minimal paperwork.</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b="1" dirty="0">
                <a:solidFill>
                  <a:srgbClr val="0E101A"/>
                </a:solidFill>
                <a:effectLst/>
              </a:rPr>
              <a:t>Client Involvement: </a:t>
            </a:r>
            <a:r>
              <a:rPr lang="en-US" dirty="0">
                <a:solidFill>
                  <a:srgbClr val="0E101A"/>
                </a:solidFill>
                <a:effectLst/>
              </a:rPr>
              <a:t>Agile methodology emphasizes constant client input and feedback and collaboration. In contrast, the Waterfall methodology involves minimal client involvement after the initial planning phase.</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b="1" dirty="0">
                <a:solidFill>
                  <a:srgbClr val="0E101A"/>
                </a:solidFill>
                <a:effectLst/>
              </a:rPr>
              <a:t>Project Scope: </a:t>
            </a:r>
            <a:r>
              <a:rPr lang="en-US" dirty="0">
                <a:solidFill>
                  <a:srgbClr val="0E101A"/>
                </a:solidFill>
                <a:effectLst/>
              </a:rPr>
              <a:t>The Agile approach allows for changes to the project scope during its development, unlike the Waterfall method, which has a set scope established at the start of the planning and design phase.</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b="1" dirty="0">
                <a:solidFill>
                  <a:srgbClr val="0E101A"/>
                </a:solidFill>
                <a:effectLst/>
              </a:rPr>
              <a:t>Risk Management: </a:t>
            </a:r>
            <a:r>
              <a:rPr lang="en-US" dirty="0">
                <a:solidFill>
                  <a:srgbClr val="0E101A"/>
                </a:solidFill>
                <a:effectLst/>
              </a:rPr>
              <a:t>The Agile methodology is superior in managing risks because it emphasizes continuous improvements and rigorous testing. In contrast, Waterfall's uncompromising approach poses significant challenges to risk management. </a:t>
            </a:r>
          </a:p>
          <a:p>
            <a:pPr>
              <a:spcBef>
                <a:spcPts val="0"/>
              </a:spcBef>
              <a:spcAft>
                <a:spcPts val="0"/>
              </a:spcAft>
            </a:pPr>
            <a:endParaRPr lang="en-US" dirty="0">
              <a:solidFill>
                <a:srgbClr val="0E101A"/>
              </a:solidFill>
            </a:endParaRPr>
          </a:p>
          <a:p>
            <a:pPr>
              <a:spcBef>
                <a:spcPts val="0"/>
              </a:spcBef>
              <a:spcAft>
                <a:spcPts val="0"/>
              </a:spcAft>
            </a:pPr>
            <a:r>
              <a:rPr lang="en-US" sz="2000" dirty="0"/>
              <a:t>(SDLC, 2023)</a:t>
            </a:r>
            <a:endParaRPr lang="en-US" dirty="0">
              <a:solidFill>
                <a:srgbClr val="0E101A"/>
              </a:solidFill>
              <a:effectLst/>
            </a:endParaRP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1586725"/>
            <a:ext cx="4663440" cy="522514"/>
          </a:xfrm>
        </p:spPr>
        <p:txBody>
          <a:bodyPr/>
          <a:lstStyle/>
          <a:p>
            <a:r>
              <a:rPr lang="en-US" sz="1800" dirty="0"/>
              <a:t>Sequential Phases of Water SDLC</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5715000" y="2005149"/>
            <a:ext cx="5871754" cy="3533501"/>
          </a:xfrm>
        </p:spPr>
        <p:txBody>
          <a:bodyPr vert="horz" lIns="91440" tIns="45720" rIns="91440" bIns="45720" rtlCol="0" anchor="t">
            <a:normAutofit fontScale="25000" lnSpcReduction="20000"/>
          </a:bodyPr>
          <a:lstStyle/>
          <a:p>
            <a:endParaRPr lang="en-US" sz="2400" dirty="0"/>
          </a:p>
          <a:p>
            <a:pPr>
              <a:spcBef>
                <a:spcPts val="0"/>
              </a:spcBef>
              <a:spcAft>
                <a:spcPts val="0"/>
              </a:spcAft>
            </a:pPr>
            <a:r>
              <a:rPr lang="en-US" sz="3000" dirty="0">
                <a:solidFill>
                  <a:srgbClr val="0E101A"/>
                </a:solidFill>
                <a:effectLst/>
              </a:rPr>
              <a:t>The waterfall approach is linear and sequential; each phase must be completed before moving on to the next without overlapping. This method is known for its rigid structure and predictability. It requires detailed project documentation, fixed timelines and budgets, emphasized planning and design, infrequent client feedback, and minimal flexibility once a project begins</a:t>
            </a:r>
            <a:r>
              <a:rPr lang="en-US" sz="3200" dirty="0"/>
              <a:t> (SDLC, 2023).</a:t>
            </a:r>
            <a:br>
              <a:rPr lang="en-US" sz="3000" dirty="0">
                <a:solidFill>
                  <a:srgbClr val="0E101A"/>
                </a:solidFill>
                <a:effectLst/>
              </a:rPr>
            </a:br>
            <a:endParaRPr lang="en-US" sz="3000" dirty="0">
              <a:solidFill>
                <a:srgbClr val="0E101A"/>
              </a:solidFill>
              <a:effectLst/>
            </a:endParaRPr>
          </a:p>
          <a:p>
            <a:pPr>
              <a:spcBef>
                <a:spcPts val="0"/>
              </a:spcBef>
              <a:spcAft>
                <a:spcPts val="0"/>
              </a:spcAft>
            </a:pPr>
            <a:r>
              <a:rPr lang="en-US" sz="3000" b="1" dirty="0">
                <a:solidFill>
                  <a:srgbClr val="0E101A"/>
                </a:solidFill>
                <a:effectLst/>
              </a:rPr>
              <a:t>Requirement Analysis: </a:t>
            </a:r>
            <a:r>
              <a:rPr lang="en-US" sz="3000" dirty="0">
                <a:solidFill>
                  <a:srgbClr val="0E101A"/>
                </a:solidFill>
                <a:effectLst/>
              </a:rPr>
              <a:t>In the initial stage of the waterfall approach, the project team gathers and documents the software requirements. This documentation is crucial as it serves as a guide throughout the whole development process. The objective of this phase is to ensure that all parties involved have a clear understanding of what the software should accomplish and how it should operate.</a:t>
            </a:r>
          </a:p>
          <a:p>
            <a:pPr>
              <a:spcBef>
                <a:spcPts val="0"/>
              </a:spcBef>
              <a:spcAft>
                <a:spcPts val="0"/>
              </a:spcAft>
            </a:pPr>
            <a:br>
              <a:rPr lang="en-US" sz="3000" dirty="0">
                <a:solidFill>
                  <a:srgbClr val="0E101A"/>
                </a:solidFill>
                <a:effectLst/>
              </a:rPr>
            </a:br>
            <a:endParaRPr lang="en-US" sz="3000" dirty="0">
              <a:solidFill>
                <a:srgbClr val="0E101A"/>
              </a:solidFill>
              <a:effectLst/>
            </a:endParaRPr>
          </a:p>
          <a:p>
            <a:pPr>
              <a:spcBef>
                <a:spcPts val="0"/>
              </a:spcBef>
              <a:spcAft>
                <a:spcPts val="0"/>
              </a:spcAft>
            </a:pPr>
            <a:r>
              <a:rPr lang="en-US" sz="3000" b="1" dirty="0">
                <a:solidFill>
                  <a:srgbClr val="0E101A"/>
                </a:solidFill>
                <a:effectLst/>
              </a:rPr>
              <a:t>System Design: </a:t>
            </a:r>
            <a:r>
              <a:rPr lang="en-US" sz="3000" dirty="0">
                <a:solidFill>
                  <a:srgbClr val="0E101A"/>
                </a:solidFill>
                <a:effectLst/>
              </a:rPr>
              <a:t>After outlining the requirements, the next step is to design the system architecture, which encompasses both software and hardware components required for the project. This phase involves creating design documents and flowcharts to visualize and plan the entire software system.</a:t>
            </a:r>
          </a:p>
          <a:p>
            <a:pPr>
              <a:spcBef>
                <a:spcPts val="0"/>
              </a:spcBef>
              <a:spcAft>
                <a:spcPts val="0"/>
              </a:spcAft>
            </a:pPr>
            <a:br>
              <a:rPr lang="en-US" sz="3000" dirty="0">
                <a:solidFill>
                  <a:srgbClr val="0E101A"/>
                </a:solidFill>
                <a:effectLst/>
              </a:rPr>
            </a:br>
            <a:endParaRPr lang="en-US" sz="3000" dirty="0">
              <a:solidFill>
                <a:srgbClr val="0E101A"/>
              </a:solidFill>
              <a:effectLst/>
            </a:endParaRPr>
          </a:p>
          <a:p>
            <a:pPr>
              <a:spcBef>
                <a:spcPts val="0"/>
              </a:spcBef>
              <a:spcAft>
                <a:spcPts val="0"/>
              </a:spcAft>
            </a:pPr>
            <a:r>
              <a:rPr lang="en-US" sz="3000" b="1" dirty="0">
                <a:solidFill>
                  <a:srgbClr val="0E101A"/>
                </a:solidFill>
                <a:effectLst/>
              </a:rPr>
              <a:t>Implementation: </a:t>
            </a:r>
            <a:r>
              <a:rPr lang="en-US" sz="3000" dirty="0">
                <a:solidFill>
                  <a:srgbClr val="0E101A"/>
                </a:solidFill>
                <a:effectLst/>
              </a:rPr>
              <a:t>The programmers transform the software design into code during the implementation phase. They work diligently to create the software based on the design documents from the previous stage, meeting the agreed-upon requirements.</a:t>
            </a:r>
          </a:p>
          <a:p>
            <a:pPr>
              <a:spcBef>
                <a:spcPts val="0"/>
              </a:spcBef>
              <a:spcAft>
                <a:spcPts val="0"/>
              </a:spcAft>
            </a:pPr>
            <a:br>
              <a:rPr lang="en-US" sz="3000" dirty="0">
                <a:solidFill>
                  <a:srgbClr val="0E101A"/>
                </a:solidFill>
                <a:effectLst/>
              </a:rPr>
            </a:br>
            <a:endParaRPr lang="en-US" sz="3000" dirty="0">
              <a:solidFill>
                <a:srgbClr val="0E101A"/>
              </a:solidFill>
              <a:effectLst/>
            </a:endParaRPr>
          </a:p>
          <a:p>
            <a:pPr>
              <a:spcBef>
                <a:spcPts val="0"/>
              </a:spcBef>
              <a:spcAft>
                <a:spcPts val="0"/>
              </a:spcAft>
            </a:pPr>
            <a:r>
              <a:rPr lang="en-US" sz="3000" b="1" dirty="0">
                <a:solidFill>
                  <a:srgbClr val="0E101A"/>
                </a:solidFill>
                <a:effectLst/>
              </a:rPr>
              <a:t>Testing: </a:t>
            </a:r>
            <a:r>
              <a:rPr lang="en-US" sz="3000" dirty="0">
                <a:solidFill>
                  <a:srgbClr val="0E101A"/>
                </a:solidFill>
                <a:effectLst/>
              </a:rPr>
              <a:t>During the testing phase, the process includes identifying and fixing any potential bugs, detecting issues or discrepancies, and validating that the final product meets the requirements outlined in the initial documentation stage.</a:t>
            </a:r>
          </a:p>
          <a:p>
            <a:pPr>
              <a:spcBef>
                <a:spcPts val="0"/>
              </a:spcBef>
              <a:spcAft>
                <a:spcPts val="0"/>
              </a:spcAft>
            </a:pPr>
            <a:br>
              <a:rPr lang="en-US" sz="3000" dirty="0">
                <a:solidFill>
                  <a:srgbClr val="0E101A"/>
                </a:solidFill>
                <a:effectLst/>
              </a:rPr>
            </a:br>
            <a:endParaRPr lang="en-US" sz="3000" dirty="0">
              <a:solidFill>
                <a:srgbClr val="0E101A"/>
              </a:solidFill>
              <a:effectLst/>
            </a:endParaRPr>
          </a:p>
          <a:p>
            <a:pPr>
              <a:spcBef>
                <a:spcPts val="0"/>
              </a:spcBef>
              <a:spcAft>
                <a:spcPts val="0"/>
              </a:spcAft>
            </a:pPr>
            <a:r>
              <a:rPr lang="en-US" sz="3000" b="1" dirty="0">
                <a:solidFill>
                  <a:srgbClr val="0E101A"/>
                </a:solidFill>
                <a:effectLst/>
              </a:rPr>
              <a:t>Deployment: </a:t>
            </a:r>
            <a:r>
              <a:rPr lang="en-US" sz="3000" dirty="0">
                <a:solidFill>
                  <a:srgbClr val="0E101A"/>
                </a:solidFill>
                <a:effectLst/>
              </a:rPr>
              <a:t>During the deployment phase, the developed software is finally released and delivered to the client or made accessible to end-users.</a:t>
            </a:r>
          </a:p>
          <a:p>
            <a:pPr>
              <a:spcBef>
                <a:spcPts val="0"/>
              </a:spcBef>
              <a:spcAft>
                <a:spcPts val="0"/>
              </a:spcAft>
            </a:pPr>
            <a:br>
              <a:rPr lang="en-US" sz="3000" dirty="0">
                <a:solidFill>
                  <a:srgbClr val="0E101A"/>
                </a:solidFill>
                <a:effectLst/>
              </a:rPr>
            </a:br>
            <a:endParaRPr lang="en-US" sz="3000" dirty="0">
              <a:solidFill>
                <a:srgbClr val="0E101A"/>
              </a:solidFill>
              <a:effectLst/>
            </a:endParaRPr>
          </a:p>
          <a:p>
            <a:pPr>
              <a:spcBef>
                <a:spcPts val="0"/>
              </a:spcBef>
              <a:spcAft>
                <a:spcPts val="0"/>
              </a:spcAft>
            </a:pPr>
            <a:r>
              <a:rPr lang="en-US" sz="3000" b="1" dirty="0">
                <a:solidFill>
                  <a:srgbClr val="0E101A"/>
                </a:solidFill>
                <a:effectLst/>
              </a:rPr>
              <a:t>Maintenance: </a:t>
            </a:r>
            <a:r>
              <a:rPr lang="en-US" sz="3000" dirty="0">
                <a:solidFill>
                  <a:srgbClr val="0E101A"/>
                </a:solidFill>
                <a:effectLst/>
              </a:rPr>
              <a:t>After deployment, the maintenance phase involves addressing issues and making necessary updates or changes. This phase aims to guarantee that the software remains relevant and up-to-date while meeting the needs of its users.</a:t>
            </a:r>
          </a:p>
          <a:p>
            <a:endParaRPr lang="en-US" dirty="0"/>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6/13/2023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Agile Presentation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09863790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{D50247AC-1561-446E-B3A6-0A04DAA2EA2A}tf45331398_win32</Template>
  <TotalTime>565</TotalTime>
  <Words>1671</Words>
  <Application>Microsoft Office PowerPoint</Application>
  <PresentationFormat>Widescreen</PresentationFormat>
  <Paragraphs>113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Lato</vt:lpstr>
      <vt:lpstr>Tenorite</vt:lpstr>
      <vt:lpstr>Times New Roman</vt:lpstr>
      <vt:lpstr>Office Theme</vt:lpstr>
      <vt:lpstr>7-1 Final Project: Agile Presentation</vt:lpstr>
      <vt:lpstr>Agenda</vt:lpstr>
      <vt:lpstr>Introduction</vt:lpstr>
      <vt:lpstr>Roles on a Scrum-agile Team</vt:lpstr>
      <vt:lpstr>Scrum Team</vt:lpstr>
      <vt:lpstr>Phases of the SDLC in the Agile Approach</vt:lpstr>
      <vt:lpstr>Phases of the SDLC in the Agile Approach</vt:lpstr>
      <vt:lpstr>Phases of the SDLC in the Waterfall Approach</vt:lpstr>
      <vt:lpstr>Phases of the SDLC in the Waterfall Approach</vt:lpstr>
      <vt:lpstr>Factors to Consider Waterfall or Agile </vt:lpstr>
      <vt:lpstr>Factors to Consider Waterfall or Agile </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 Final Project: Agile Presentation</dc:title>
  <dc:creator>Eayrs, Shenika</dc:creator>
  <cp:lastModifiedBy>Shenika Eayrs</cp:lastModifiedBy>
  <cp:revision>6</cp:revision>
  <dcterms:created xsi:type="dcterms:W3CDTF">2023-06-13T11:07:45Z</dcterms:created>
  <dcterms:modified xsi:type="dcterms:W3CDTF">2023-06-14T02:34:02Z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