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9"/>
  </p:notesMasterIdLst>
  <p:sldIdLst>
    <p:sldId id="286" r:id="rId2"/>
    <p:sldId id="256" r:id="rId3"/>
    <p:sldId id="287" r:id="rId4"/>
    <p:sldId id="305" r:id="rId5"/>
    <p:sldId id="302" r:id="rId6"/>
    <p:sldId id="259" r:id="rId7"/>
    <p:sldId id="267" r:id="rId8"/>
    <p:sldId id="268" r:id="rId9"/>
    <p:sldId id="269" r:id="rId10"/>
    <p:sldId id="289" r:id="rId11"/>
    <p:sldId id="266" r:id="rId12"/>
    <p:sldId id="291" r:id="rId13"/>
    <p:sldId id="290" r:id="rId14"/>
    <p:sldId id="272" r:id="rId15"/>
    <p:sldId id="273" r:id="rId16"/>
    <p:sldId id="293" r:id="rId17"/>
    <p:sldId id="296" r:id="rId18"/>
    <p:sldId id="297" r:id="rId19"/>
    <p:sldId id="294" r:id="rId20"/>
    <p:sldId id="285" r:id="rId21"/>
    <p:sldId id="298" r:id="rId22"/>
    <p:sldId id="303" r:id="rId23"/>
    <p:sldId id="299" r:id="rId24"/>
    <p:sldId id="304" r:id="rId25"/>
    <p:sldId id="300" r:id="rId26"/>
    <p:sldId id="301"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D5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1" autoAdjust="0"/>
    <p:restoredTop sz="71276" autoAdjust="0"/>
  </p:normalViewPr>
  <p:slideViewPr>
    <p:cSldViewPr snapToGrid="0" snapToObjects="1">
      <p:cViewPr varScale="1">
        <p:scale>
          <a:sx n="82" d="100"/>
          <a:sy n="82" d="100"/>
        </p:scale>
        <p:origin x="22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Market </a:t>
            </a:r>
            <a:r>
              <a:rPr lang="en-US" dirty="0"/>
              <a:t>Share</a:t>
            </a:r>
          </a:p>
        </c:rich>
      </c:tx>
      <c:layout/>
      <c:overlay val="0"/>
    </c:title>
    <c:autoTitleDeleted val="0"/>
    <c:plotArea>
      <c:layout/>
      <c:pieChart>
        <c:varyColors val="1"/>
        <c:dLbls>
          <c:showLegendKey val="0"/>
          <c:showVal val="0"/>
          <c:showCatName val="0"/>
          <c:showSerName val="0"/>
          <c:showPercent val="1"/>
          <c:showBubbleSize val="0"/>
          <c:showLeaderLines val="0"/>
        </c:dLbls>
        <c:firstSliceAng val="0"/>
      </c:pieChart>
    </c:plotArea>
    <c:legend>
      <c:legendPos val="r"/>
      <c:layout/>
      <c:overlay val="0"/>
      <c:txPr>
        <a:bodyPr/>
        <a:lstStyle/>
        <a:p>
          <a:pPr>
            <a:defRPr sz="16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dLbl>
              <c:idx val="3"/>
              <c:layout>
                <c:manualLayout>
                  <c:x val="0.120981627296588"/>
                  <c:y val="-0.12007108486439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Sheet2!$A$1:$A$4</c:f>
              <c:strCache>
                <c:ptCount val="4"/>
                <c:pt idx="0">
                  <c:v>Microsoft Bing</c:v>
                </c:pt>
                <c:pt idx="1">
                  <c:v>Yahoo!</c:v>
                </c:pt>
                <c:pt idx="2">
                  <c:v>Other</c:v>
                </c:pt>
                <c:pt idx="3">
                  <c:v>Google</c:v>
                </c:pt>
              </c:strCache>
            </c:strRef>
          </c:cat>
          <c:val>
            <c:numRef>
              <c:f>Sheet2!$B$1:$B$4</c:f>
              <c:numCache>
                <c:formatCode>0%</c:formatCode>
                <c:ptCount val="4"/>
                <c:pt idx="0">
                  <c:v>0.08</c:v>
                </c:pt>
                <c:pt idx="1">
                  <c:v>0.12</c:v>
                </c:pt>
                <c:pt idx="2">
                  <c:v>0.05</c:v>
                </c:pt>
                <c:pt idx="3">
                  <c:v>0.75</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Sheet1!$B$2</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Sheet1!$B$3:$B$4</c:f>
              <c:numCache>
                <c:formatCode>General</c:formatCode>
                <c:ptCount val="2"/>
                <c:pt idx="0">
                  <c:v>0.47</c:v>
                </c:pt>
                <c:pt idx="1">
                  <c:v>0.38</c:v>
                </c:pt>
              </c:numCache>
            </c:numRef>
          </c:val>
        </c:ser>
        <c:ser>
          <c:idx val="1"/>
          <c:order val="1"/>
          <c:tx>
            <c:strRef>
              <c:f>Sheet1!$C$2</c:f>
              <c:strCache>
                <c:ptCount val="1"/>
                <c:pt idx="0">
                  <c:v>Depreciation</c:v>
                </c:pt>
              </c:strCache>
            </c:strRef>
          </c:tx>
          <c:spPr>
            <a:solidFill>
              <a:schemeClr val="accent2"/>
            </a:solidFill>
            <a:ln>
              <a:noFill/>
            </a:ln>
            <a:effectLst/>
          </c:spPr>
          <c:invertIfNegative val="0"/>
          <c:dLbls>
            <c:dLbl>
              <c:idx val="0"/>
              <c:layout/>
              <c:tx>
                <c:rich>
                  <a:bodyPr/>
                  <a:lstStyle/>
                  <a:p>
                    <a:r>
                      <a:rPr lang="en-US" dirty="0" smtClean="0"/>
                      <a:t>0.14</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Sheet1!$C$3:$C$4</c:f>
              <c:numCache>
                <c:formatCode>General</c:formatCode>
                <c:ptCount val="2"/>
                <c:pt idx="0">
                  <c:v>0.13700000000000001</c:v>
                </c:pt>
                <c:pt idx="1">
                  <c:v>0.09</c:v>
                </c:pt>
              </c:numCache>
            </c:numRef>
          </c:val>
        </c:ser>
        <c:ser>
          <c:idx val="2"/>
          <c:order val="2"/>
          <c:tx>
            <c:strRef>
              <c:f>Sheet1!$D$2</c:f>
              <c:strCache>
                <c:ptCount val="1"/>
                <c:pt idx="0">
                  <c:v>Rent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Sheet1!$D$3:$D$4</c:f>
              <c:numCache>
                <c:formatCode>General</c:formatCode>
                <c:ptCount val="2"/>
                <c:pt idx="0">
                  <c:v>0.11</c:v>
                </c:pt>
                <c:pt idx="1">
                  <c:v>0.04</c:v>
                </c:pt>
              </c:numCache>
            </c:numRef>
          </c:val>
        </c:ser>
        <c:ser>
          <c:idx val="3"/>
          <c:order val="3"/>
          <c:tx>
            <c:strRef>
              <c:f>Sheet1!$E$2</c:f>
              <c:strCache>
                <c:ptCount val="1"/>
                <c:pt idx="0">
                  <c:v>Purchases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Sheet1!$E$3:$E$4</c:f>
              <c:numCache>
                <c:formatCode>General</c:formatCode>
                <c:ptCount val="2"/>
                <c:pt idx="0">
                  <c:v>0.66</c:v>
                </c:pt>
                <c:pt idx="1">
                  <c:v>0.38</c:v>
                </c:pt>
              </c:numCache>
            </c:numRef>
          </c:val>
        </c:ser>
        <c:ser>
          <c:idx val="4"/>
          <c:order val="4"/>
          <c:tx>
            <c:strRef>
              <c:f>Sheet1!$F$2</c:f>
              <c:strCache>
                <c:ptCount val="1"/>
                <c:pt idx="0">
                  <c:v>Advertisment</c:v>
                </c:pt>
              </c:strCache>
            </c:strRef>
          </c:tx>
          <c:spPr>
            <a:solidFill>
              <a:schemeClr val="accent5"/>
            </a:solidFill>
            <a:ln>
              <a:noFill/>
            </a:ln>
            <a:effectLst/>
          </c:spPr>
          <c:invertIfNegative val="0"/>
          <c:dLbls>
            <c:dLbl>
              <c:idx val="0"/>
              <c:layout/>
              <c:tx>
                <c:rich>
                  <a:bodyPr/>
                  <a:lstStyle/>
                  <a:p>
                    <a:r>
                      <a:rPr lang="en-US" dirty="0" smtClean="0"/>
                      <a:t>0.34</a:t>
                    </a:r>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Sheet1!$F$3:$F$4</c:f>
              <c:numCache>
                <c:formatCode>General</c:formatCode>
                <c:ptCount val="2"/>
                <c:pt idx="0">
                  <c:v>0.34250000000000003</c:v>
                </c:pt>
                <c:pt idx="1">
                  <c:v>1.06</c:v>
                </c:pt>
              </c:numCache>
            </c:numRef>
          </c:val>
        </c:ser>
        <c:ser>
          <c:idx val="5"/>
          <c:order val="5"/>
          <c:tx>
            <c:strRef>
              <c:f>Sheet1!$G$2</c:f>
              <c:strCache>
                <c:ptCount val="1"/>
                <c:pt idx="0">
                  <c:v>Margin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Sheet1!$A$3:$A$4</c:f>
              <c:strCache>
                <c:ptCount val="2"/>
                <c:pt idx="0">
                  <c:v>Industry Average Cost Per Click</c:v>
                </c:pt>
                <c:pt idx="1">
                  <c:v>Microsoft Bing Average Cost Per Click</c:v>
                </c:pt>
              </c:strCache>
            </c:strRef>
          </c:cat>
          <c:val>
            <c:numRef>
              <c:f>Sheet1!$G$3:$G$4</c:f>
              <c:numCache>
                <c:formatCode>General</c:formatCode>
                <c:ptCount val="2"/>
                <c:pt idx="0">
                  <c:v>0.3014</c:v>
                </c:pt>
              </c:numCache>
            </c:numRef>
          </c:val>
        </c:ser>
        <c:dLbls>
          <c:dLblPos val="ctr"/>
          <c:showLegendKey val="0"/>
          <c:showVal val="1"/>
          <c:showCatName val="0"/>
          <c:showSerName val="0"/>
          <c:showPercent val="0"/>
          <c:showBubbleSize val="0"/>
        </c:dLbls>
        <c:gapWidth val="150"/>
        <c:overlap val="100"/>
        <c:axId val="237878800"/>
        <c:axId val="237879192"/>
      </c:barChart>
      <c:catAx>
        <c:axId val="23787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37879192"/>
        <c:crosses val="autoZero"/>
        <c:auto val="1"/>
        <c:lblAlgn val="ctr"/>
        <c:lblOffset val="100"/>
        <c:noMultiLvlLbl val="0"/>
      </c:catAx>
      <c:valAx>
        <c:axId val="237879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Dollar Cost Per Unit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878800"/>
        <c:crosses val="autoZero"/>
        <c:crossBetween val="between"/>
      </c:valAx>
      <c:spPr>
        <a:noFill/>
        <a:ln>
          <a:noFill/>
        </a:ln>
        <a:effectLst/>
      </c:spPr>
    </c:plotArea>
    <c:legend>
      <c:legendPos val="b"/>
      <c:legendEntry>
        <c:idx val="5"/>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38835-E4D5-374E-BDB3-BA43B160E7ED}" type="doc">
      <dgm:prSet loTypeId="urn:microsoft.com/office/officeart/2005/8/layout/process1" loCatId="" qsTypeId="urn:microsoft.com/office/officeart/2005/8/quickstyle/simple4" qsCatId="simple" csTypeId="urn:microsoft.com/office/officeart/2005/8/colors/accent1_2" csCatId="accent1" phldr="1"/>
      <dgm:spPr/>
    </dgm:pt>
    <dgm:pt modelId="{68042C1E-A973-5947-83F3-9A8FE1B3BFBA}">
      <dgm:prSet phldrT="[Text]"/>
      <dgm:spPr>
        <a:gradFill flip="none" rotWithShape="0">
          <a:gsLst>
            <a:gs pos="0">
              <a:schemeClr val="accent1">
                <a:hueOff val="0"/>
                <a:satOff val="0"/>
                <a:lumOff val="0"/>
                <a:tint val="96000"/>
                <a:lumMod val="100000"/>
                <a:alpha val="50000"/>
              </a:schemeClr>
            </a:gs>
            <a:gs pos="78000">
              <a:schemeClr val="accent1">
                <a:hueOff val="0"/>
                <a:satOff val="0"/>
                <a:lumOff val="0"/>
                <a:shade val="94000"/>
                <a:lumMod val="94000"/>
                <a:alpha val="50000"/>
              </a:schemeClr>
            </a:gs>
          </a:gsLst>
          <a:lin ang="5400000" scaled="0"/>
          <a:tileRect/>
        </a:gradFill>
      </dgm:spPr>
      <dgm:t>
        <a:bodyPr/>
        <a:lstStyle/>
        <a:p>
          <a:r>
            <a:rPr lang="en-US" dirty="0" smtClean="0"/>
            <a:t>Internet Publishing and Broadcasting </a:t>
          </a:r>
        </a:p>
        <a:p>
          <a:r>
            <a:rPr lang="en-US" dirty="0" smtClean="0"/>
            <a:t>Internet Service Providers </a:t>
          </a:r>
          <a:endParaRPr lang="en-US" dirty="0"/>
        </a:p>
      </dgm:t>
    </dgm:pt>
    <dgm:pt modelId="{05B7C6D6-4BA7-BA45-9625-75877655D6A0}" type="parTrans" cxnId="{6112D4CD-7D04-514E-B8CB-F337F53785BA}">
      <dgm:prSet/>
      <dgm:spPr/>
      <dgm:t>
        <a:bodyPr/>
        <a:lstStyle/>
        <a:p>
          <a:endParaRPr lang="en-US"/>
        </a:p>
      </dgm:t>
    </dgm:pt>
    <dgm:pt modelId="{A7EE029A-BFF7-0F4B-8BD5-98D421D974C7}" type="sibTrans" cxnId="{6112D4CD-7D04-514E-B8CB-F337F53785BA}">
      <dgm:prSet/>
      <dgm:spPr/>
      <dgm:t>
        <a:bodyPr/>
        <a:lstStyle/>
        <a:p>
          <a:endParaRPr lang="en-US"/>
        </a:p>
      </dgm:t>
    </dgm:pt>
    <dgm:pt modelId="{8BCC9AC8-DB1A-AD47-80E2-B644D8A93C02}">
      <dgm:prSet phldrT="[Text]"/>
      <dgm:spPr/>
      <dgm:t>
        <a:bodyPr/>
        <a:lstStyle/>
        <a:p>
          <a:r>
            <a:rPr lang="en-US" dirty="0" smtClean="0"/>
            <a:t>Search Engines</a:t>
          </a:r>
          <a:endParaRPr lang="en-US" dirty="0"/>
        </a:p>
      </dgm:t>
    </dgm:pt>
    <dgm:pt modelId="{77E89B10-D990-E54B-AF46-38555CCE8351}" type="parTrans" cxnId="{AF4C9014-4ECB-8C47-ADCB-9183DADD0225}">
      <dgm:prSet/>
      <dgm:spPr/>
      <dgm:t>
        <a:bodyPr/>
        <a:lstStyle/>
        <a:p>
          <a:endParaRPr lang="en-US"/>
        </a:p>
      </dgm:t>
    </dgm:pt>
    <dgm:pt modelId="{7164D32F-B378-4545-A5FC-61200C1C97C6}" type="sibTrans" cxnId="{AF4C9014-4ECB-8C47-ADCB-9183DADD0225}">
      <dgm:prSet/>
      <dgm:spPr/>
      <dgm:t>
        <a:bodyPr/>
        <a:lstStyle/>
        <a:p>
          <a:endParaRPr lang="en-US"/>
        </a:p>
      </dgm:t>
    </dgm:pt>
    <dgm:pt modelId="{D8B9D4A8-5A16-614D-B789-41BD70C3A4A0}">
      <dgm:prSet phldrT="[Text]"/>
      <dgm:spPr>
        <a:gradFill flip="none" rotWithShape="0">
          <a:gsLst>
            <a:gs pos="0">
              <a:schemeClr val="accent1">
                <a:hueOff val="0"/>
                <a:satOff val="0"/>
                <a:lumOff val="0"/>
                <a:tint val="96000"/>
                <a:lumMod val="100000"/>
                <a:alpha val="50000"/>
              </a:schemeClr>
            </a:gs>
            <a:gs pos="78000">
              <a:schemeClr val="accent1">
                <a:hueOff val="0"/>
                <a:satOff val="0"/>
                <a:lumOff val="0"/>
                <a:shade val="94000"/>
                <a:lumMod val="94000"/>
                <a:alpha val="50000"/>
              </a:schemeClr>
            </a:gs>
          </a:gsLst>
          <a:lin ang="5400000" scaled="0"/>
          <a:tileRect/>
        </a:gradFill>
      </dgm:spPr>
      <dgm:t>
        <a:bodyPr/>
        <a:lstStyle/>
        <a:p>
          <a:r>
            <a:rPr lang="en-US" dirty="0" smtClean="0"/>
            <a:t>Retail Trade Advertising Agencies Consumers</a:t>
          </a:r>
          <a:endParaRPr lang="en-US" dirty="0"/>
        </a:p>
      </dgm:t>
    </dgm:pt>
    <dgm:pt modelId="{4B06DC65-58ED-AD4C-8254-965A5BFB146B}" type="parTrans" cxnId="{8827EA34-6633-4E49-BFBE-2F44C3155A38}">
      <dgm:prSet/>
      <dgm:spPr/>
      <dgm:t>
        <a:bodyPr/>
        <a:lstStyle/>
        <a:p>
          <a:endParaRPr lang="en-US"/>
        </a:p>
      </dgm:t>
    </dgm:pt>
    <dgm:pt modelId="{FF861579-1E2F-7447-A027-EC01B2E7D3A1}" type="sibTrans" cxnId="{8827EA34-6633-4E49-BFBE-2F44C3155A38}">
      <dgm:prSet/>
      <dgm:spPr/>
      <dgm:t>
        <a:bodyPr/>
        <a:lstStyle/>
        <a:p>
          <a:endParaRPr lang="en-US"/>
        </a:p>
      </dgm:t>
    </dgm:pt>
    <dgm:pt modelId="{000CA5B9-F0E8-AF4E-AA06-7C5BDC631DBA}" type="pres">
      <dgm:prSet presAssocID="{F4538835-E4D5-374E-BDB3-BA43B160E7ED}" presName="Name0" presStyleCnt="0">
        <dgm:presLayoutVars>
          <dgm:dir/>
          <dgm:resizeHandles val="exact"/>
        </dgm:presLayoutVars>
      </dgm:prSet>
      <dgm:spPr/>
    </dgm:pt>
    <dgm:pt modelId="{9E36428E-B21C-D64A-B184-2592C8A8E83E}" type="pres">
      <dgm:prSet presAssocID="{68042C1E-A973-5947-83F3-9A8FE1B3BFBA}" presName="node" presStyleLbl="node1" presStyleIdx="0" presStyleCnt="3">
        <dgm:presLayoutVars>
          <dgm:bulletEnabled val="1"/>
        </dgm:presLayoutVars>
      </dgm:prSet>
      <dgm:spPr/>
      <dgm:t>
        <a:bodyPr/>
        <a:lstStyle/>
        <a:p>
          <a:endParaRPr lang="en-US"/>
        </a:p>
      </dgm:t>
    </dgm:pt>
    <dgm:pt modelId="{FCEBBFE8-1999-984D-BABF-C390E41C67B1}" type="pres">
      <dgm:prSet presAssocID="{A7EE029A-BFF7-0F4B-8BD5-98D421D974C7}" presName="sibTrans" presStyleLbl="sibTrans2D1" presStyleIdx="0" presStyleCnt="2"/>
      <dgm:spPr/>
      <dgm:t>
        <a:bodyPr/>
        <a:lstStyle/>
        <a:p>
          <a:endParaRPr lang="en-US"/>
        </a:p>
      </dgm:t>
    </dgm:pt>
    <dgm:pt modelId="{A7BE1E7D-B673-7345-B439-5909E80D8C12}" type="pres">
      <dgm:prSet presAssocID="{A7EE029A-BFF7-0F4B-8BD5-98D421D974C7}" presName="connectorText" presStyleLbl="sibTrans2D1" presStyleIdx="0" presStyleCnt="2"/>
      <dgm:spPr/>
      <dgm:t>
        <a:bodyPr/>
        <a:lstStyle/>
        <a:p>
          <a:endParaRPr lang="en-US"/>
        </a:p>
      </dgm:t>
    </dgm:pt>
    <dgm:pt modelId="{A7C0CE6D-A308-A340-95F0-9926965671A2}" type="pres">
      <dgm:prSet presAssocID="{8BCC9AC8-DB1A-AD47-80E2-B644D8A93C02}" presName="node" presStyleLbl="node1" presStyleIdx="1" presStyleCnt="3">
        <dgm:presLayoutVars>
          <dgm:bulletEnabled val="1"/>
        </dgm:presLayoutVars>
      </dgm:prSet>
      <dgm:spPr/>
      <dgm:t>
        <a:bodyPr/>
        <a:lstStyle/>
        <a:p>
          <a:endParaRPr lang="en-US"/>
        </a:p>
      </dgm:t>
    </dgm:pt>
    <dgm:pt modelId="{1A159CBB-05E3-194C-93C4-E740A9E020C2}" type="pres">
      <dgm:prSet presAssocID="{7164D32F-B378-4545-A5FC-61200C1C97C6}" presName="sibTrans" presStyleLbl="sibTrans2D1" presStyleIdx="1" presStyleCnt="2"/>
      <dgm:spPr/>
      <dgm:t>
        <a:bodyPr/>
        <a:lstStyle/>
        <a:p>
          <a:endParaRPr lang="en-US"/>
        </a:p>
      </dgm:t>
    </dgm:pt>
    <dgm:pt modelId="{FEBFFDC6-FBAB-8249-8BDB-5386D3E8299B}" type="pres">
      <dgm:prSet presAssocID="{7164D32F-B378-4545-A5FC-61200C1C97C6}" presName="connectorText" presStyleLbl="sibTrans2D1" presStyleIdx="1" presStyleCnt="2"/>
      <dgm:spPr/>
      <dgm:t>
        <a:bodyPr/>
        <a:lstStyle/>
        <a:p>
          <a:endParaRPr lang="en-US"/>
        </a:p>
      </dgm:t>
    </dgm:pt>
    <dgm:pt modelId="{64331AF9-9251-9A46-AD83-97A2E5B62A85}" type="pres">
      <dgm:prSet presAssocID="{D8B9D4A8-5A16-614D-B789-41BD70C3A4A0}" presName="node" presStyleLbl="node1" presStyleIdx="2" presStyleCnt="3">
        <dgm:presLayoutVars>
          <dgm:bulletEnabled val="1"/>
        </dgm:presLayoutVars>
      </dgm:prSet>
      <dgm:spPr/>
      <dgm:t>
        <a:bodyPr/>
        <a:lstStyle/>
        <a:p>
          <a:endParaRPr lang="en-US"/>
        </a:p>
      </dgm:t>
    </dgm:pt>
  </dgm:ptLst>
  <dgm:cxnLst>
    <dgm:cxn modelId="{C6FB1F65-D8F4-7144-94B9-1AEAF3BDD2CC}" type="presOf" srcId="{7164D32F-B378-4545-A5FC-61200C1C97C6}" destId="{FEBFFDC6-FBAB-8249-8BDB-5386D3E8299B}" srcOrd="1" destOrd="0" presId="urn:microsoft.com/office/officeart/2005/8/layout/process1"/>
    <dgm:cxn modelId="{AF4C9014-4ECB-8C47-ADCB-9183DADD0225}" srcId="{F4538835-E4D5-374E-BDB3-BA43B160E7ED}" destId="{8BCC9AC8-DB1A-AD47-80E2-B644D8A93C02}" srcOrd="1" destOrd="0" parTransId="{77E89B10-D990-E54B-AF46-38555CCE8351}" sibTransId="{7164D32F-B378-4545-A5FC-61200C1C97C6}"/>
    <dgm:cxn modelId="{661A3615-9A8F-6540-876D-98FEC2B4D973}" type="presOf" srcId="{A7EE029A-BFF7-0F4B-8BD5-98D421D974C7}" destId="{FCEBBFE8-1999-984D-BABF-C390E41C67B1}" srcOrd="0" destOrd="0" presId="urn:microsoft.com/office/officeart/2005/8/layout/process1"/>
    <dgm:cxn modelId="{D1EC6F91-0FB4-A048-AE15-D17674F2AD14}" type="presOf" srcId="{D8B9D4A8-5A16-614D-B789-41BD70C3A4A0}" destId="{64331AF9-9251-9A46-AD83-97A2E5B62A85}" srcOrd="0" destOrd="0" presId="urn:microsoft.com/office/officeart/2005/8/layout/process1"/>
    <dgm:cxn modelId="{A7800384-CD4C-B746-8210-F6928763E514}" type="presOf" srcId="{A7EE029A-BFF7-0F4B-8BD5-98D421D974C7}" destId="{A7BE1E7D-B673-7345-B439-5909E80D8C12}" srcOrd="1" destOrd="0" presId="urn:microsoft.com/office/officeart/2005/8/layout/process1"/>
    <dgm:cxn modelId="{3D5F5112-8BD1-CD44-A963-49357EBC2DB8}" type="presOf" srcId="{F4538835-E4D5-374E-BDB3-BA43B160E7ED}" destId="{000CA5B9-F0E8-AF4E-AA06-7C5BDC631DBA}" srcOrd="0" destOrd="0" presId="urn:microsoft.com/office/officeart/2005/8/layout/process1"/>
    <dgm:cxn modelId="{46280D22-2D52-714C-8AE0-8E3356FC1872}" type="presOf" srcId="{7164D32F-B378-4545-A5FC-61200C1C97C6}" destId="{1A159CBB-05E3-194C-93C4-E740A9E020C2}" srcOrd="0" destOrd="0" presId="urn:microsoft.com/office/officeart/2005/8/layout/process1"/>
    <dgm:cxn modelId="{03674552-9D5A-9F4D-B953-A28DEAEE1BAA}" type="presOf" srcId="{68042C1E-A973-5947-83F3-9A8FE1B3BFBA}" destId="{9E36428E-B21C-D64A-B184-2592C8A8E83E}" srcOrd="0" destOrd="0" presId="urn:microsoft.com/office/officeart/2005/8/layout/process1"/>
    <dgm:cxn modelId="{8827EA34-6633-4E49-BFBE-2F44C3155A38}" srcId="{F4538835-E4D5-374E-BDB3-BA43B160E7ED}" destId="{D8B9D4A8-5A16-614D-B789-41BD70C3A4A0}" srcOrd="2" destOrd="0" parTransId="{4B06DC65-58ED-AD4C-8254-965A5BFB146B}" sibTransId="{FF861579-1E2F-7447-A027-EC01B2E7D3A1}"/>
    <dgm:cxn modelId="{6112D4CD-7D04-514E-B8CB-F337F53785BA}" srcId="{F4538835-E4D5-374E-BDB3-BA43B160E7ED}" destId="{68042C1E-A973-5947-83F3-9A8FE1B3BFBA}" srcOrd="0" destOrd="0" parTransId="{05B7C6D6-4BA7-BA45-9625-75877655D6A0}" sibTransId="{A7EE029A-BFF7-0F4B-8BD5-98D421D974C7}"/>
    <dgm:cxn modelId="{DC0367D7-F611-804C-8712-2F6C66767844}" type="presOf" srcId="{8BCC9AC8-DB1A-AD47-80E2-B644D8A93C02}" destId="{A7C0CE6D-A308-A340-95F0-9926965671A2}" srcOrd="0" destOrd="0" presId="urn:microsoft.com/office/officeart/2005/8/layout/process1"/>
    <dgm:cxn modelId="{0EDB266B-3253-D84A-B5CE-6960A20E490B}" type="presParOf" srcId="{000CA5B9-F0E8-AF4E-AA06-7C5BDC631DBA}" destId="{9E36428E-B21C-D64A-B184-2592C8A8E83E}" srcOrd="0" destOrd="0" presId="urn:microsoft.com/office/officeart/2005/8/layout/process1"/>
    <dgm:cxn modelId="{99789102-5213-914F-9DA1-F1F1D64E3477}" type="presParOf" srcId="{000CA5B9-F0E8-AF4E-AA06-7C5BDC631DBA}" destId="{FCEBBFE8-1999-984D-BABF-C390E41C67B1}" srcOrd="1" destOrd="0" presId="urn:microsoft.com/office/officeart/2005/8/layout/process1"/>
    <dgm:cxn modelId="{D67502F3-35F4-B447-BD44-F9CD2B447FEA}" type="presParOf" srcId="{FCEBBFE8-1999-984D-BABF-C390E41C67B1}" destId="{A7BE1E7D-B673-7345-B439-5909E80D8C12}" srcOrd="0" destOrd="0" presId="urn:microsoft.com/office/officeart/2005/8/layout/process1"/>
    <dgm:cxn modelId="{04889A95-18A1-2E43-8E2D-506873A8C28C}" type="presParOf" srcId="{000CA5B9-F0E8-AF4E-AA06-7C5BDC631DBA}" destId="{A7C0CE6D-A308-A340-95F0-9926965671A2}" srcOrd="2" destOrd="0" presId="urn:microsoft.com/office/officeart/2005/8/layout/process1"/>
    <dgm:cxn modelId="{B856BB04-7E81-184C-8D32-433714A563BB}" type="presParOf" srcId="{000CA5B9-F0E8-AF4E-AA06-7C5BDC631DBA}" destId="{1A159CBB-05E3-194C-93C4-E740A9E020C2}" srcOrd="3" destOrd="0" presId="urn:microsoft.com/office/officeart/2005/8/layout/process1"/>
    <dgm:cxn modelId="{9C7AD96A-ADCE-F04A-A61D-E5862F189947}" type="presParOf" srcId="{1A159CBB-05E3-194C-93C4-E740A9E020C2}" destId="{FEBFFDC6-FBAB-8249-8BDB-5386D3E8299B}" srcOrd="0" destOrd="0" presId="urn:microsoft.com/office/officeart/2005/8/layout/process1"/>
    <dgm:cxn modelId="{63E71117-06F0-5648-B523-0FA294826EF2}" type="presParOf" srcId="{000CA5B9-F0E8-AF4E-AA06-7C5BDC631DBA}" destId="{64331AF9-9251-9A46-AD83-97A2E5B62A8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6428E-B21C-D64A-B184-2592C8A8E83E}">
      <dsp:nvSpPr>
        <dsp:cNvPr id="0" name=""/>
        <dsp:cNvSpPr/>
      </dsp:nvSpPr>
      <dsp:spPr>
        <a:xfrm>
          <a:off x="5357" y="102779"/>
          <a:ext cx="1601390" cy="1276108"/>
        </a:xfrm>
        <a:prstGeom prst="roundRect">
          <a:avLst>
            <a:gd name="adj" fmla="val 10000"/>
          </a:avLst>
        </a:prstGeom>
        <a:gradFill flip="none" rotWithShape="0">
          <a:gsLst>
            <a:gs pos="0">
              <a:schemeClr val="accent1">
                <a:hueOff val="0"/>
                <a:satOff val="0"/>
                <a:lumOff val="0"/>
                <a:tint val="96000"/>
                <a:lumMod val="100000"/>
                <a:alpha val="50000"/>
              </a:schemeClr>
            </a:gs>
            <a:gs pos="78000">
              <a:schemeClr val="accent1">
                <a:hueOff val="0"/>
                <a:satOff val="0"/>
                <a:lumOff val="0"/>
                <a:shade val="94000"/>
                <a:lumMod val="94000"/>
                <a:alpha val="50000"/>
              </a:schemeClr>
            </a:gs>
          </a:gsLst>
          <a:lin ang="5400000" scaled="0"/>
          <a:tileRect/>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Internet Publishing and Broadcasting </a:t>
          </a:r>
        </a:p>
        <a:p>
          <a:pPr lvl="0" algn="ctr" defTabSz="666750">
            <a:lnSpc>
              <a:spcPct val="90000"/>
            </a:lnSpc>
            <a:spcBef>
              <a:spcPct val="0"/>
            </a:spcBef>
            <a:spcAft>
              <a:spcPct val="35000"/>
            </a:spcAft>
          </a:pPr>
          <a:r>
            <a:rPr lang="en-US" sz="1500" kern="1200" dirty="0" smtClean="0"/>
            <a:t>Internet Service Providers </a:t>
          </a:r>
          <a:endParaRPr lang="en-US" sz="1500" kern="1200" dirty="0"/>
        </a:p>
      </dsp:txBody>
      <dsp:txXfrm>
        <a:off x="42733" y="140155"/>
        <a:ext cx="1526638" cy="1201356"/>
      </dsp:txXfrm>
    </dsp:sp>
    <dsp:sp modelId="{FCEBBFE8-1999-984D-BABF-C390E41C67B1}">
      <dsp:nvSpPr>
        <dsp:cNvPr id="0" name=""/>
        <dsp:cNvSpPr/>
      </dsp:nvSpPr>
      <dsp:spPr>
        <a:xfrm>
          <a:off x="1766887" y="542261"/>
          <a:ext cx="339494" cy="397144"/>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766887" y="621690"/>
        <a:ext cx="237646" cy="238286"/>
      </dsp:txXfrm>
    </dsp:sp>
    <dsp:sp modelId="{A7C0CE6D-A308-A340-95F0-9926965671A2}">
      <dsp:nvSpPr>
        <dsp:cNvPr id="0" name=""/>
        <dsp:cNvSpPr/>
      </dsp:nvSpPr>
      <dsp:spPr>
        <a:xfrm>
          <a:off x="2247304" y="102779"/>
          <a:ext cx="1601390" cy="127610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Search Engines</a:t>
          </a:r>
          <a:endParaRPr lang="en-US" sz="1500" kern="1200" dirty="0"/>
        </a:p>
      </dsp:txBody>
      <dsp:txXfrm>
        <a:off x="2284680" y="140155"/>
        <a:ext cx="1526638" cy="1201356"/>
      </dsp:txXfrm>
    </dsp:sp>
    <dsp:sp modelId="{1A159CBB-05E3-194C-93C4-E740A9E020C2}">
      <dsp:nvSpPr>
        <dsp:cNvPr id="0" name=""/>
        <dsp:cNvSpPr/>
      </dsp:nvSpPr>
      <dsp:spPr>
        <a:xfrm>
          <a:off x="4008834" y="542261"/>
          <a:ext cx="339494" cy="397144"/>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008834" y="621690"/>
        <a:ext cx="237646" cy="238286"/>
      </dsp:txXfrm>
    </dsp:sp>
    <dsp:sp modelId="{64331AF9-9251-9A46-AD83-97A2E5B62A85}">
      <dsp:nvSpPr>
        <dsp:cNvPr id="0" name=""/>
        <dsp:cNvSpPr/>
      </dsp:nvSpPr>
      <dsp:spPr>
        <a:xfrm>
          <a:off x="4489251" y="102779"/>
          <a:ext cx="1601390" cy="1276108"/>
        </a:xfrm>
        <a:prstGeom prst="roundRect">
          <a:avLst>
            <a:gd name="adj" fmla="val 10000"/>
          </a:avLst>
        </a:prstGeom>
        <a:gradFill flip="none" rotWithShape="0">
          <a:gsLst>
            <a:gs pos="0">
              <a:schemeClr val="accent1">
                <a:hueOff val="0"/>
                <a:satOff val="0"/>
                <a:lumOff val="0"/>
                <a:tint val="96000"/>
                <a:lumMod val="100000"/>
                <a:alpha val="50000"/>
              </a:schemeClr>
            </a:gs>
            <a:gs pos="78000">
              <a:schemeClr val="accent1">
                <a:hueOff val="0"/>
                <a:satOff val="0"/>
                <a:lumOff val="0"/>
                <a:shade val="94000"/>
                <a:lumMod val="94000"/>
                <a:alpha val="50000"/>
              </a:schemeClr>
            </a:gs>
          </a:gsLst>
          <a:lin ang="5400000" scaled="0"/>
          <a:tileRect/>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Retail Trade Advertising Agencies Consumers</a:t>
          </a:r>
          <a:endParaRPr lang="en-US" sz="1500" kern="1200" dirty="0"/>
        </a:p>
      </dsp:txBody>
      <dsp:txXfrm>
        <a:off x="4526627" y="140155"/>
        <a:ext cx="1526638" cy="12013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9FE51-2B58-6B4F-B69F-6777B5C7327D}" type="datetimeFigureOut">
              <a:rPr lang="en-US" smtClean="0"/>
              <a:t>12/8/2014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E342D-F6BD-4046-A99A-46F3038C788C}" type="slidenum">
              <a:rPr lang="en-US" smtClean="0"/>
              <a:t>‹#›</a:t>
            </a:fld>
            <a:endParaRPr lang="en-US"/>
          </a:p>
        </p:txBody>
      </p:sp>
    </p:spTree>
    <p:extLst>
      <p:ext uri="{BB962C8B-B14F-4D97-AF65-F5344CB8AC3E}">
        <p14:creationId xmlns:p14="http://schemas.microsoft.com/office/powerpoint/2010/main" val="11648830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ingiton.com/?form=MN03OW&amp;crea=87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hlinkClick r:id="rId3"/>
              </a:rPr>
              <a:t>http://www.bingiton.com/?form=MN03OW&amp;crea=879</a:t>
            </a:r>
            <a:endParaRPr lang="en-US" dirty="0" smtClean="0">
              <a:effectLst/>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a:t>
            </a:fld>
            <a:endParaRPr lang="en-US"/>
          </a:p>
        </p:txBody>
      </p:sp>
    </p:spTree>
    <p:extLst>
      <p:ext uri="{BB962C8B-B14F-4D97-AF65-F5344CB8AC3E}">
        <p14:creationId xmlns:p14="http://schemas.microsoft.com/office/powerpoint/2010/main" val="3938026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a:t>
            </a:r>
          </a:p>
          <a:p>
            <a:r>
              <a:rPr lang="en-US" dirty="0" smtClean="0"/>
              <a:t>We</a:t>
            </a:r>
            <a:r>
              <a:rPr lang="en-US" baseline="0" dirty="0" smtClean="0"/>
              <a:t> knew that the average price for a click set by the industry is approximately $1.47. We also know that Microsoft’s costs for each section that was found from IBIS world. Since we knew that MSFT has significantly higher advertising costs. We also know that Yahoo has recently been focusing on purchases so the average purchases in the industry must be higher. We also know that the industry has a $.22 margin, while Bing has none since they are operating at a loss. </a:t>
            </a:r>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10</a:t>
            </a:fld>
            <a:endParaRPr lang="en-US"/>
          </a:p>
        </p:txBody>
      </p:sp>
    </p:spTree>
    <p:extLst>
      <p:ext uri="{BB962C8B-B14F-4D97-AF65-F5344CB8AC3E}">
        <p14:creationId xmlns:p14="http://schemas.microsoft.com/office/powerpoint/2010/main" val="413420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on Sales:</a:t>
            </a:r>
          </a:p>
          <a:p>
            <a:r>
              <a:rPr lang="en-US" dirty="0" smtClean="0"/>
              <a:t>Microsoft,</a:t>
            </a:r>
            <a:r>
              <a:rPr lang="en-US" baseline="0" dirty="0" smtClean="0"/>
              <a:t> Google, and Yahoo are from IBIS World </a:t>
            </a:r>
          </a:p>
          <a:p>
            <a:r>
              <a:rPr lang="en-US" baseline="0" dirty="0" smtClean="0"/>
              <a:t>AOL from </a:t>
            </a:r>
            <a:r>
              <a:rPr lang="en-US" baseline="0" dirty="0" err="1" smtClean="0"/>
              <a:t>MorningStar</a:t>
            </a:r>
            <a:endParaRPr lang="en-US" baseline="0" dirty="0" smtClean="0"/>
          </a:p>
          <a:p>
            <a:r>
              <a:rPr lang="en-US" baseline="0" dirty="0" smtClean="0"/>
              <a:t>-Return on Sales is calculated from revenue and operating income because ISBIS World Provides these numbers specifically for the search engine segments of each company. </a:t>
            </a:r>
          </a:p>
          <a:p>
            <a:endParaRPr lang="en-US" baseline="0" dirty="0" smtClean="0"/>
          </a:p>
          <a:p>
            <a:r>
              <a:rPr lang="en-US" sz="1200" i="1" dirty="0" smtClean="0">
                <a:latin typeface="Calibri" pitchFamily="34" charset="0"/>
              </a:rPr>
              <a:t>ideally would use ROE as it shows how efficient companies use their equity base for the search engines, but we were unable to find equity figures specific to Search engine only</a:t>
            </a:r>
            <a:endParaRPr lang="en-US" baseline="0" dirty="0" smtClean="0"/>
          </a:p>
          <a:p>
            <a:endParaRPr lang="en-US" dirty="0" smtClean="0"/>
          </a:p>
          <a:p>
            <a:r>
              <a:rPr lang="en-US" dirty="0" smtClean="0"/>
              <a:t>Google—Brand</a:t>
            </a:r>
            <a:r>
              <a:rPr lang="en-US" baseline="0" dirty="0" smtClean="0"/>
              <a:t> Name</a:t>
            </a:r>
            <a:endParaRPr lang="en-US" dirty="0" smtClean="0"/>
          </a:p>
          <a:p>
            <a:pPr marL="171450" indent="-171450">
              <a:buFont typeface="Arial"/>
              <a:buChar char="•"/>
            </a:pPr>
            <a:r>
              <a:rPr lang="en-US" dirty="0" smtClean="0"/>
              <a:t>Valuable?</a:t>
            </a:r>
          </a:p>
          <a:p>
            <a:pPr marL="628650" lvl="1" indent="-171450">
              <a:buFont typeface="Arial"/>
              <a:buChar char="•"/>
            </a:pPr>
            <a:r>
              <a:rPr lang="en-US" dirty="0" smtClean="0"/>
              <a:t>“Google</a:t>
            </a:r>
            <a:r>
              <a:rPr lang="en-US" baseline="0" dirty="0" smtClean="0"/>
              <a:t> it” </a:t>
            </a:r>
          </a:p>
          <a:p>
            <a:pPr marL="628650" lvl="1" indent="-171450">
              <a:buFont typeface="Arial"/>
              <a:buChar char="•"/>
            </a:pPr>
            <a:r>
              <a:rPr lang="en-US" baseline="0" dirty="0" smtClean="0"/>
              <a:t>Everyone just uses it without realizing other search engine</a:t>
            </a:r>
          </a:p>
          <a:p>
            <a:pPr marL="628650" lvl="1" indent="-171450">
              <a:buFont typeface="Arial"/>
              <a:buChar char="•"/>
            </a:pPr>
            <a:r>
              <a:rPr lang="en-US" baseline="0" dirty="0" smtClean="0"/>
              <a:t>Known due to its fastest algorithm. </a:t>
            </a:r>
            <a:endParaRPr lang="en-US" dirty="0" smtClean="0"/>
          </a:p>
          <a:p>
            <a:pPr marL="171450" lvl="0" indent="-171450">
              <a:buFont typeface="Arial"/>
              <a:buChar char="•"/>
            </a:pPr>
            <a:r>
              <a:rPr lang="en-US" dirty="0" smtClean="0"/>
              <a:t>Rare</a:t>
            </a:r>
          </a:p>
          <a:p>
            <a:pPr marL="628650" lvl="1" indent="-171450">
              <a:buFont typeface="Arial"/>
              <a:buChar char="•"/>
            </a:pPr>
            <a:r>
              <a:rPr lang="en-US" dirty="0" smtClean="0"/>
              <a:t>No one else has same</a:t>
            </a:r>
            <a:r>
              <a:rPr lang="en-US" baseline="0" dirty="0" smtClean="0"/>
              <a:t> kind of clout. </a:t>
            </a:r>
          </a:p>
          <a:p>
            <a:pPr marL="628650" lvl="1" indent="-171450">
              <a:buFont typeface="Arial"/>
              <a:buChar char="•"/>
            </a:pPr>
            <a:r>
              <a:rPr lang="en-US" baseline="0" dirty="0" smtClean="0"/>
              <a:t>It has 72% market share for a reason!</a:t>
            </a:r>
          </a:p>
          <a:p>
            <a:pPr marL="171450" lvl="0" indent="-171450">
              <a:buFont typeface="Arial"/>
              <a:buChar char="•"/>
            </a:pPr>
            <a:r>
              <a:rPr lang="en-US" baseline="0" dirty="0" smtClean="0"/>
              <a:t>Costly? </a:t>
            </a:r>
          </a:p>
          <a:p>
            <a:pPr marL="628650" lvl="1" indent="-171450">
              <a:buFont typeface="Arial"/>
              <a:buChar char="•"/>
            </a:pPr>
            <a:r>
              <a:rPr lang="en-US" baseline="0" dirty="0" smtClean="0"/>
              <a:t>Very high investments for competitors to catch up. </a:t>
            </a:r>
          </a:p>
          <a:p>
            <a:pPr marL="171450" lvl="0" indent="-171450">
              <a:buFont typeface="Arial"/>
              <a:buChar char="•"/>
            </a:pPr>
            <a:r>
              <a:rPr lang="en-US" baseline="0" dirty="0" smtClean="0"/>
              <a:t>Capture Value? </a:t>
            </a:r>
          </a:p>
          <a:p>
            <a:pPr marL="628650" lvl="1" indent="-171450">
              <a:buFont typeface="Arial"/>
              <a:buChar char="•"/>
            </a:pPr>
            <a:r>
              <a:rPr lang="en-US" dirty="0" smtClean="0"/>
              <a:t>Continue to grow.</a:t>
            </a:r>
            <a:r>
              <a:rPr lang="en-US" baseline="0" dirty="0" smtClean="0"/>
              <a:t> Acquisitions are at place. </a:t>
            </a:r>
          </a:p>
          <a:p>
            <a:pPr marL="628650" lvl="1" indent="-171450">
              <a:buFont typeface="Arial"/>
              <a:buChar char="•"/>
            </a:pPr>
            <a:r>
              <a:rPr lang="en-US" baseline="0" dirty="0" smtClean="0"/>
              <a:t>Horizontal scope is increasing (Google Glass)</a:t>
            </a:r>
          </a:p>
          <a:p>
            <a:pPr marL="628650" lvl="1" indent="-171450">
              <a:buFont typeface="Arial"/>
              <a:buChar char="•"/>
            </a:pPr>
            <a:r>
              <a:rPr lang="en-US" baseline="0" dirty="0" smtClean="0"/>
              <a:t>Everything they do helps their brand name—sustains profitability in long term</a:t>
            </a:r>
          </a:p>
          <a:p>
            <a:r>
              <a:rPr lang="en-US" dirty="0" smtClean="0"/>
              <a:t>Google’s Key Resources </a:t>
            </a:r>
          </a:p>
          <a:p>
            <a:pPr marL="171450" indent="-171450">
              <a:buFont typeface="Arial"/>
              <a:buChar char="•"/>
            </a:pPr>
            <a:r>
              <a:rPr lang="en-US" dirty="0" smtClean="0"/>
              <a:t>Tangible Resources--$5 billion</a:t>
            </a:r>
          </a:p>
          <a:p>
            <a:pPr marL="628650" lvl="1" indent="-171450">
              <a:buFont typeface="Arial"/>
              <a:buChar char="•"/>
            </a:pPr>
            <a:r>
              <a:rPr lang="en-US" dirty="0" err="1" smtClean="0"/>
              <a:t>Googleplex</a:t>
            </a:r>
            <a:endParaRPr lang="en-US" dirty="0" smtClean="0"/>
          </a:p>
          <a:p>
            <a:pPr marL="171450" indent="-171450">
              <a:buFont typeface="Arial"/>
              <a:buChar char="•"/>
            </a:pPr>
            <a:r>
              <a:rPr lang="en-US" dirty="0" smtClean="0"/>
              <a:t>Intangible Resources-- +$100 billion</a:t>
            </a:r>
          </a:p>
          <a:p>
            <a:pPr marL="628650" lvl="1" indent="-171450">
              <a:buFont typeface="Arial"/>
              <a:buChar char="•"/>
            </a:pPr>
            <a:r>
              <a:rPr lang="en-US" dirty="0" smtClean="0"/>
              <a:t>Internet presence</a:t>
            </a:r>
          </a:p>
          <a:p>
            <a:pPr marL="628650" lvl="1" indent="-171450">
              <a:buFont typeface="Arial"/>
              <a:buChar char="•"/>
            </a:pPr>
            <a:r>
              <a:rPr lang="en-US" dirty="0" smtClean="0"/>
              <a:t>Valuable network</a:t>
            </a:r>
          </a:p>
          <a:p>
            <a:pPr marL="628650" lvl="1" indent="-171450">
              <a:buFont typeface="Arial"/>
              <a:buChar char="•"/>
            </a:pPr>
            <a:r>
              <a:rPr lang="en-US" dirty="0" smtClean="0"/>
              <a:t>Large, computer savvy workforce</a:t>
            </a:r>
          </a:p>
          <a:p>
            <a:pPr marL="628650" lvl="1" indent="-171450">
              <a:buFont typeface="Arial"/>
              <a:buChar char="•"/>
            </a:pPr>
            <a:r>
              <a:rPr lang="en-US" dirty="0" smtClean="0"/>
              <a:t>Access to top universities</a:t>
            </a:r>
          </a:p>
          <a:p>
            <a:pPr marL="0" indent="0">
              <a:buFont typeface="Arial"/>
              <a:buNone/>
            </a:pPr>
            <a:endParaRPr lang="en-US" dirty="0" smtClean="0"/>
          </a:p>
          <a:p>
            <a:pPr marL="0" indent="0">
              <a:buFont typeface="Arial"/>
              <a:buNone/>
            </a:pPr>
            <a:r>
              <a:rPr lang="en-US" dirty="0" smtClean="0"/>
              <a:t>Bing—Brand</a:t>
            </a:r>
            <a:r>
              <a:rPr lang="en-US" baseline="0" dirty="0" smtClean="0"/>
              <a:t> Name</a:t>
            </a:r>
            <a:endParaRPr lang="en-US" dirty="0" smtClean="0"/>
          </a:p>
          <a:p>
            <a:pPr marL="171450" indent="-171450">
              <a:buFont typeface="Arial"/>
              <a:buChar char="•"/>
            </a:pPr>
            <a:r>
              <a:rPr lang="en-US" dirty="0" smtClean="0"/>
              <a:t>Valuable?</a:t>
            </a:r>
          </a:p>
          <a:p>
            <a:pPr marL="628650" lvl="1" indent="-171450">
              <a:buFont typeface="Arial"/>
              <a:buChar char="•"/>
            </a:pPr>
            <a:r>
              <a:rPr lang="en-US" dirty="0" smtClean="0">
                <a:solidFill>
                  <a:prstClr val="black"/>
                </a:solidFill>
              </a:rPr>
              <a:t>No.</a:t>
            </a:r>
            <a:r>
              <a:rPr lang="en-US" baseline="0" dirty="0" smtClean="0">
                <a:solidFill>
                  <a:prstClr val="black"/>
                </a:solidFill>
              </a:rPr>
              <a:t> Bing has extremely low awareness compared to Google</a:t>
            </a:r>
            <a:endParaRPr lang="en-US" dirty="0" smtClean="0">
              <a:solidFill>
                <a:prstClr val="black"/>
              </a:solidFill>
            </a:endParaRPr>
          </a:p>
          <a:p>
            <a:pPr marL="0" lvl="0" indent="0">
              <a:buFont typeface="Arial"/>
              <a:buNone/>
            </a:pPr>
            <a:r>
              <a:rPr lang="en-US" baseline="0" dirty="0" smtClean="0"/>
              <a:t>Bing Key Resources </a:t>
            </a:r>
          </a:p>
          <a:p>
            <a:pPr marL="171450" indent="-171450">
              <a:buFont typeface="Arial"/>
              <a:buChar char="•"/>
            </a:pPr>
            <a:r>
              <a:rPr lang="en-US" dirty="0" smtClean="0"/>
              <a:t>Tangible Assets</a:t>
            </a:r>
          </a:p>
          <a:p>
            <a:pPr marL="628650" lvl="1" indent="-171450">
              <a:buFont typeface="Arial"/>
              <a:buChar char="•"/>
            </a:pPr>
            <a:r>
              <a:rPr lang="en-US" dirty="0" smtClean="0"/>
              <a:t>Microsoft’s financial power</a:t>
            </a:r>
          </a:p>
          <a:p>
            <a:pPr marL="171450" indent="-171450">
              <a:buFont typeface="Arial"/>
              <a:buChar char="•"/>
            </a:pPr>
            <a:r>
              <a:rPr lang="en-US" dirty="0" smtClean="0"/>
              <a:t>Intangible Assets</a:t>
            </a:r>
          </a:p>
          <a:p>
            <a:pPr marL="628650" lvl="1" indent="-171450">
              <a:buFont typeface="Arial"/>
              <a:buChar char="•"/>
            </a:pPr>
            <a:r>
              <a:rPr lang="en-US" dirty="0" smtClean="0"/>
              <a:t>Programmers</a:t>
            </a:r>
          </a:p>
          <a:p>
            <a:pPr marL="628650" lvl="1" indent="-171450">
              <a:buFont typeface="Arial"/>
              <a:buChar char="•"/>
            </a:pPr>
            <a:r>
              <a:rPr lang="en-US" dirty="0" smtClean="0"/>
              <a:t>“Decision Engine” </a:t>
            </a:r>
          </a:p>
          <a:p>
            <a:pPr marL="628650" lvl="1" indent="-171450">
              <a:buFont typeface="Arial"/>
              <a:buChar char="•"/>
            </a:pPr>
            <a:r>
              <a:rPr lang="en-US" dirty="0" smtClean="0"/>
              <a:t>Partnerships with social media</a:t>
            </a:r>
          </a:p>
          <a:p>
            <a:pPr marL="1085850" lvl="2" indent="-171450">
              <a:buFont typeface="Arial"/>
              <a:buChar char="•"/>
            </a:pPr>
            <a:r>
              <a:rPr lang="en-US" dirty="0" smtClean="0"/>
              <a:t>Captures more users</a:t>
            </a:r>
          </a:p>
          <a:p>
            <a:pPr marL="0" lvl="0" indent="0">
              <a:buFont typeface="Arial"/>
              <a:buNone/>
            </a:pPr>
            <a:endParaRPr lang="en-US" baseline="0" dirty="0" smtClean="0"/>
          </a:p>
          <a:p>
            <a:pPr marL="0" indent="0">
              <a:buFont typeface="Arial"/>
              <a:buNone/>
            </a:pPr>
            <a:endParaRPr lang="en-US" dirty="0" smtClean="0"/>
          </a:p>
          <a:p>
            <a:endParaRPr lang="en-US" dirty="0" smtClean="0"/>
          </a:p>
          <a:p>
            <a:pPr marL="0" lv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8C9BFB9-BC3F-2E40-8E49-73A2C160D668}" type="slidenum">
              <a:rPr lang="en-US" smtClean="0"/>
              <a:t>11</a:t>
            </a:fld>
            <a:endParaRPr lang="en-US"/>
          </a:p>
        </p:txBody>
      </p:sp>
    </p:spTree>
    <p:extLst>
      <p:ext uri="{BB962C8B-B14F-4D97-AF65-F5344CB8AC3E}">
        <p14:creationId xmlns:p14="http://schemas.microsoft.com/office/powerpoint/2010/main" val="258329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strategic activities include its</a:t>
            </a:r>
            <a:r>
              <a:rPr lang="en-US" baseline="0" dirty="0" smtClean="0"/>
              <a:t> search engine which is where ads are placed and that is their main source of revenue. They have other innovations such as google maps and google drive which are extremely popular with users. They have started software design on android phones where they provide apps—that makes their presence in Asia where Android is more common huge. </a:t>
            </a:r>
          </a:p>
          <a:p>
            <a:r>
              <a:rPr lang="en-US" baseline="0" dirty="0" smtClean="0"/>
              <a:t>IT infrastructure is a huge reason why they are a success. They have high speed data available. They also have more data, which means more users and therefore more ads and more money. Its different in the sense that it started offering better service—better search engine, better activities (Maps, drive, google earth </a:t>
            </a:r>
            <a:r>
              <a:rPr lang="en-US" baseline="0" dirty="0" err="1" smtClean="0"/>
              <a:t>etc</a:t>
            </a:r>
            <a:r>
              <a:rPr lang="en-US" baseline="0" dirty="0" smtClean="0"/>
              <a:t>) which competitors didn’t have at first). </a:t>
            </a:r>
          </a:p>
        </p:txBody>
      </p:sp>
      <p:sp>
        <p:nvSpPr>
          <p:cNvPr id="4" name="Slide Number Placeholder 3"/>
          <p:cNvSpPr>
            <a:spLocks noGrp="1"/>
          </p:cNvSpPr>
          <p:nvPr>
            <p:ph type="sldNum" sz="quarter" idx="10"/>
          </p:nvPr>
        </p:nvSpPr>
        <p:spPr/>
        <p:txBody>
          <a:bodyPr/>
          <a:lstStyle/>
          <a:p>
            <a:fld id="{8137373C-A61D-435E-B2E8-D118BD967AE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73199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and its marketing have really made it excel.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operations have allowed it to succeed, gaining maximum users. That’s what advertisers want, which is why google can charge a premium. It then has higher costs because of quality services– for example they will spend more on its google maps services to get accurate information about current location and tracking with satellite which will cost more.  </a:t>
            </a:r>
          </a:p>
          <a:p>
            <a:endParaRPr lang="en-US" baseline="0" dirty="0" smtClean="0"/>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137373C-A61D-435E-B2E8-D118BD967AE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6610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 data is obvious, its convenient. Specialization—Yahoo</a:t>
            </a:r>
            <a:r>
              <a:rPr lang="en-US" baseline="0" dirty="0" smtClean="0"/>
              <a:t> has an advantage in finance because of its user friendly way.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operations have allowed it to succeed, gaining maximum users. That’s what advertisers want, which is why </a:t>
            </a:r>
            <a:r>
              <a:rPr lang="en-US" baseline="0" dirty="0" err="1" smtClean="0"/>
              <a:t>google</a:t>
            </a:r>
            <a:r>
              <a:rPr lang="en-US" baseline="0" dirty="0" smtClean="0"/>
              <a:t> can charge a premium. It then has higher costs because of quality services– for example they will spend more on its </a:t>
            </a:r>
            <a:r>
              <a:rPr lang="en-US" baseline="0" dirty="0" err="1" smtClean="0"/>
              <a:t>google</a:t>
            </a:r>
            <a:r>
              <a:rPr lang="en-US" baseline="0" dirty="0" smtClean="0"/>
              <a:t> maps services to get accurate information about current location and tracking with satellite which will cost more.  </a:t>
            </a:r>
          </a:p>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15</a:t>
            </a:fld>
            <a:endParaRPr lang="en-US"/>
          </a:p>
        </p:txBody>
      </p:sp>
    </p:spTree>
    <p:extLst>
      <p:ext uri="{BB962C8B-B14F-4D97-AF65-F5344CB8AC3E}">
        <p14:creationId xmlns:p14="http://schemas.microsoft.com/office/powerpoint/2010/main" val="953817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Google—Brand</a:t>
            </a:r>
            <a:r>
              <a:rPr lang="en-US" baseline="0" dirty="0" smtClean="0"/>
              <a:t> Name</a:t>
            </a:r>
            <a:endParaRPr lang="en-US" dirty="0" smtClean="0"/>
          </a:p>
          <a:p>
            <a:pPr marL="171450" indent="-171450">
              <a:buFont typeface="Arial"/>
              <a:buChar char="•"/>
            </a:pPr>
            <a:r>
              <a:rPr lang="en-US" dirty="0" smtClean="0"/>
              <a:t>Valuable?</a:t>
            </a:r>
          </a:p>
          <a:p>
            <a:pPr marL="628650" lvl="1" indent="-171450">
              <a:buFont typeface="Arial"/>
              <a:buChar char="•"/>
            </a:pPr>
            <a:r>
              <a:rPr lang="en-US" dirty="0" smtClean="0"/>
              <a:t>“Google</a:t>
            </a:r>
            <a:r>
              <a:rPr lang="en-US" baseline="0" dirty="0" smtClean="0"/>
              <a:t> it” </a:t>
            </a:r>
          </a:p>
          <a:p>
            <a:pPr marL="628650" lvl="1" indent="-171450">
              <a:buFont typeface="Arial"/>
              <a:buChar char="•"/>
            </a:pPr>
            <a:r>
              <a:rPr lang="en-US" baseline="0" dirty="0" smtClean="0"/>
              <a:t>Everyone just uses it without realizing other search engine</a:t>
            </a:r>
          </a:p>
          <a:p>
            <a:pPr marL="628650" lvl="1" indent="-171450">
              <a:buFont typeface="Arial"/>
              <a:buChar char="•"/>
            </a:pPr>
            <a:r>
              <a:rPr lang="en-US" baseline="0" dirty="0" smtClean="0"/>
              <a:t>Known due to its fastest algorithm. </a:t>
            </a:r>
            <a:endParaRPr lang="en-US" dirty="0" smtClean="0"/>
          </a:p>
          <a:p>
            <a:pPr marL="171450" lvl="0" indent="-171450">
              <a:buFont typeface="Arial"/>
              <a:buChar char="•"/>
            </a:pPr>
            <a:r>
              <a:rPr lang="en-US" dirty="0" smtClean="0"/>
              <a:t>Rare</a:t>
            </a:r>
          </a:p>
          <a:p>
            <a:pPr marL="628650" lvl="1" indent="-171450">
              <a:buFont typeface="Arial"/>
              <a:buChar char="•"/>
            </a:pPr>
            <a:r>
              <a:rPr lang="en-US" dirty="0" smtClean="0"/>
              <a:t>No one else has same</a:t>
            </a:r>
            <a:r>
              <a:rPr lang="en-US" baseline="0" dirty="0" smtClean="0"/>
              <a:t> kind of clout. </a:t>
            </a:r>
          </a:p>
          <a:p>
            <a:pPr marL="628650" lvl="1" indent="-171450">
              <a:buFont typeface="Arial"/>
              <a:buChar char="•"/>
            </a:pPr>
            <a:r>
              <a:rPr lang="en-US" baseline="0" dirty="0" smtClean="0"/>
              <a:t>It has 72% market share for a reason!</a:t>
            </a:r>
          </a:p>
          <a:p>
            <a:pPr marL="171450" lvl="0" indent="-171450">
              <a:buFont typeface="Arial"/>
              <a:buChar char="•"/>
            </a:pPr>
            <a:r>
              <a:rPr lang="en-US" baseline="0" dirty="0" smtClean="0"/>
              <a:t>Costly? </a:t>
            </a:r>
          </a:p>
          <a:p>
            <a:pPr marL="628650" lvl="1" indent="-171450">
              <a:buFont typeface="Arial"/>
              <a:buChar char="•"/>
            </a:pPr>
            <a:r>
              <a:rPr lang="en-US" baseline="0" dirty="0" smtClean="0"/>
              <a:t>Very high investments for competitors to catch up. </a:t>
            </a:r>
          </a:p>
          <a:p>
            <a:pPr marL="171450" lvl="0" indent="-171450">
              <a:buFont typeface="Arial"/>
              <a:buChar char="•"/>
            </a:pPr>
            <a:r>
              <a:rPr lang="en-US" baseline="0" dirty="0" smtClean="0"/>
              <a:t>Capture Value? </a:t>
            </a:r>
          </a:p>
          <a:p>
            <a:pPr marL="628650" lvl="1" indent="-171450">
              <a:buFont typeface="Arial"/>
              <a:buChar char="•"/>
            </a:pPr>
            <a:r>
              <a:rPr lang="en-US" dirty="0" smtClean="0"/>
              <a:t>Continue to grow.</a:t>
            </a:r>
            <a:r>
              <a:rPr lang="en-US" baseline="0" dirty="0" smtClean="0"/>
              <a:t> Acquisitions are at place. </a:t>
            </a:r>
          </a:p>
          <a:p>
            <a:pPr marL="628650" lvl="1" indent="-171450">
              <a:buFont typeface="Arial"/>
              <a:buChar char="•"/>
            </a:pPr>
            <a:r>
              <a:rPr lang="en-US" baseline="0" dirty="0" smtClean="0"/>
              <a:t>Horizontal scope is increasing (Google Glass)</a:t>
            </a:r>
          </a:p>
          <a:p>
            <a:pPr marL="628650" lvl="1" indent="-171450">
              <a:buFont typeface="Arial"/>
              <a:buChar char="•"/>
            </a:pPr>
            <a:r>
              <a:rPr lang="en-US" baseline="0" dirty="0" smtClean="0"/>
              <a:t>Everything they do helps their brand name—sustains profitability in long term</a:t>
            </a:r>
          </a:p>
          <a:p>
            <a:r>
              <a:rPr lang="en-US" dirty="0" smtClean="0"/>
              <a:t>Google’s Key Resources </a:t>
            </a:r>
          </a:p>
          <a:p>
            <a:pPr marL="171450" indent="-171450">
              <a:buFont typeface="Arial"/>
              <a:buChar char="•"/>
            </a:pPr>
            <a:r>
              <a:rPr lang="en-US" dirty="0" smtClean="0"/>
              <a:t>Tangible Resources--$5 billion</a:t>
            </a:r>
          </a:p>
          <a:p>
            <a:pPr marL="628650" lvl="1" indent="-171450">
              <a:buFont typeface="Arial"/>
              <a:buChar char="•"/>
            </a:pPr>
            <a:r>
              <a:rPr lang="en-US" dirty="0" err="1" smtClean="0"/>
              <a:t>Googleplex</a:t>
            </a:r>
            <a:endParaRPr lang="en-US" dirty="0" smtClean="0"/>
          </a:p>
          <a:p>
            <a:pPr marL="171450" indent="-171450">
              <a:buFont typeface="Arial"/>
              <a:buChar char="•"/>
            </a:pPr>
            <a:r>
              <a:rPr lang="en-US" dirty="0" smtClean="0"/>
              <a:t>Intangible Resources-- +$100 billion</a:t>
            </a:r>
          </a:p>
          <a:p>
            <a:pPr marL="628650" lvl="1" indent="-171450">
              <a:buFont typeface="Arial"/>
              <a:buChar char="•"/>
            </a:pPr>
            <a:r>
              <a:rPr lang="en-US" dirty="0" smtClean="0"/>
              <a:t>Internet presence</a:t>
            </a:r>
          </a:p>
          <a:p>
            <a:pPr marL="628650" lvl="1" indent="-171450">
              <a:buFont typeface="Arial"/>
              <a:buChar char="•"/>
            </a:pPr>
            <a:r>
              <a:rPr lang="en-US" dirty="0" smtClean="0"/>
              <a:t>Valuable network</a:t>
            </a:r>
          </a:p>
          <a:p>
            <a:pPr marL="628650" lvl="1" indent="-171450">
              <a:buFont typeface="Arial"/>
              <a:buChar char="•"/>
            </a:pPr>
            <a:r>
              <a:rPr lang="en-US" dirty="0" smtClean="0"/>
              <a:t>Large, computer savvy workforce</a:t>
            </a:r>
          </a:p>
          <a:p>
            <a:pPr marL="628650" lvl="1" indent="-171450">
              <a:buFont typeface="Arial"/>
              <a:buChar char="•"/>
            </a:pPr>
            <a:r>
              <a:rPr lang="en-US" dirty="0" smtClean="0"/>
              <a:t>Access to top universities</a:t>
            </a:r>
          </a:p>
          <a:p>
            <a:pPr marL="0" indent="0">
              <a:buFont typeface="Arial"/>
              <a:buNone/>
            </a:pPr>
            <a:endParaRPr lang="en-US" dirty="0" smtClean="0"/>
          </a:p>
          <a:p>
            <a:pPr marL="0" indent="0">
              <a:buFont typeface="Arial"/>
              <a:buNone/>
            </a:pPr>
            <a:r>
              <a:rPr lang="en-US" dirty="0" smtClean="0"/>
              <a:t>Bing—Brand</a:t>
            </a:r>
            <a:r>
              <a:rPr lang="en-US" baseline="0" dirty="0" smtClean="0"/>
              <a:t> Name</a:t>
            </a:r>
            <a:endParaRPr lang="en-US" dirty="0" smtClean="0"/>
          </a:p>
          <a:p>
            <a:pPr marL="171450" indent="-171450">
              <a:buFont typeface="Arial"/>
              <a:buChar char="•"/>
            </a:pPr>
            <a:r>
              <a:rPr lang="en-US" dirty="0" smtClean="0"/>
              <a:t>Valuable?</a:t>
            </a:r>
          </a:p>
          <a:p>
            <a:pPr marL="628650" lvl="1" indent="-171450">
              <a:buFont typeface="Arial"/>
              <a:buChar char="•"/>
            </a:pPr>
            <a:r>
              <a:rPr lang="en-US" dirty="0" smtClean="0">
                <a:solidFill>
                  <a:prstClr val="black"/>
                </a:solidFill>
              </a:rPr>
              <a:t>No.</a:t>
            </a:r>
            <a:r>
              <a:rPr lang="en-US" baseline="0" dirty="0" smtClean="0">
                <a:solidFill>
                  <a:prstClr val="black"/>
                </a:solidFill>
              </a:rPr>
              <a:t> Bing has extremely low awareness compared to Google</a:t>
            </a:r>
            <a:endParaRPr lang="en-US" dirty="0" smtClean="0">
              <a:solidFill>
                <a:prstClr val="black"/>
              </a:solidFill>
            </a:endParaRPr>
          </a:p>
          <a:p>
            <a:pPr marL="0" lvl="0" indent="0">
              <a:buFont typeface="Arial"/>
              <a:buNone/>
            </a:pPr>
            <a:r>
              <a:rPr lang="en-US" baseline="0" dirty="0" smtClean="0"/>
              <a:t>Bing Key Resources </a:t>
            </a:r>
          </a:p>
          <a:p>
            <a:pPr marL="171450" indent="-171450">
              <a:buFont typeface="Arial"/>
              <a:buChar char="•"/>
            </a:pPr>
            <a:r>
              <a:rPr lang="en-US" dirty="0" smtClean="0"/>
              <a:t>Tangible Assets</a:t>
            </a:r>
          </a:p>
          <a:p>
            <a:pPr marL="628650" lvl="1" indent="-171450">
              <a:buFont typeface="Arial"/>
              <a:buChar char="•"/>
            </a:pPr>
            <a:r>
              <a:rPr lang="en-US" dirty="0" smtClean="0"/>
              <a:t>Microsoft’s financial power</a:t>
            </a:r>
          </a:p>
          <a:p>
            <a:pPr marL="171450" indent="-171450">
              <a:buFont typeface="Arial"/>
              <a:buChar char="•"/>
            </a:pPr>
            <a:r>
              <a:rPr lang="en-US" dirty="0" smtClean="0"/>
              <a:t>Intangible Assets</a:t>
            </a:r>
          </a:p>
          <a:p>
            <a:pPr marL="628650" lvl="1" indent="-171450">
              <a:buFont typeface="Arial"/>
              <a:buChar char="•"/>
            </a:pPr>
            <a:r>
              <a:rPr lang="en-US" dirty="0" smtClean="0"/>
              <a:t>Programmers</a:t>
            </a:r>
          </a:p>
          <a:p>
            <a:pPr marL="628650" lvl="1" indent="-171450">
              <a:buFont typeface="Arial"/>
              <a:buChar char="•"/>
            </a:pPr>
            <a:r>
              <a:rPr lang="en-US" dirty="0" smtClean="0"/>
              <a:t>“Decision Engine” </a:t>
            </a:r>
          </a:p>
          <a:p>
            <a:pPr marL="628650" lvl="1" indent="-171450">
              <a:buFont typeface="Arial"/>
              <a:buChar char="•"/>
            </a:pPr>
            <a:r>
              <a:rPr lang="en-US" dirty="0" smtClean="0"/>
              <a:t>Partnerships with social media</a:t>
            </a:r>
          </a:p>
          <a:p>
            <a:pPr marL="1085850" lvl="2" indent="-171450">
              <a:buFont typeface="Arial"/>
              <a:buChar char="•"/>
            </a:pPr>
            <a:r>
              <a:rPr lang="en-US" dirty="0" smtClean="0"/>
              <a:t>Captures more users</a:t>
            </a:r>
          </a:p>
          <a:p>
            <a:pPr marL="0" lvl="0" indent="0">
              <a:buFont typeface="Arial"/>
              <a:buNone/>
            </a:pPr>
            <a:endParaRPr lang="en-US" baseline="0" dirty="0" smtClean="0"/>
          </a:p>
          <a:p>
            <a:pPr marL="0" indent="0">
              <a:buFont typeface="Arial"/>
              <a:buNone/>
            </a:pPr>
            <a:endParaRPr lang="en-US" dirty="0" smtClean="0"/>
          </a:p>
          <a:p>
            <a:endParaRPr lang="en-US" dirty="0" smtClean="0"/>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16</a:t>
            </a:fld>
            <a:endParaRPr lang="en-US"/>
          </a:p>
        </p:txBody>
      </p:sp>
    </p:spTree>
    <p:extLst>
      <p:ext uri="{BB962C8B-B14F-4D97-AF65-F5344CB8AC3E}">
        <p14:creationId xmlns:p14="http://schemas.microsoft.com/office/powerpoint/2010/main" val="2345030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As far as the search engine division goes, both players have a similar horizontal scope. However, the horizontal scope of the parent companies, Google is more, and effectively, diversified than Microsoft. For instance, their leadership in wearable technology allows them to collect lots of data to make relevant ads. In addition, the brand value (which affects user choices) is easily created for </a:t>
            </a:r>
            <a:r>
              <a:rPr lang="en-US" sz="1200" dirty="0" err="1" smtClean="0"/>
              <a:t>Google.com</a:t>
            </a:r>
            <a:r>
              <a:rPr lang="en-US" sz="1200" dirty="0" smtClean="0"/>
              <a:t> due to Google’s physical products. For </a:t>
            </a:r>
            <a:r>
              <a:rPr lang="en-US" sz="1200" dirty="0" err="1" smtClean="0"/>
              <a:t>Bing.com</a:t>
            </a:r>
            <a:r>
              <a:rPr lang="en-US" sz="1200" dirty="0" smtClean="0"/>
              <a:t>, it is less apparent as Microsoft does not innovate as much (less chance of data collection) and Microsoft uses different names for their products/ services.</a:t>
            </a:r>
          </a:p>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17</a:t>
            </a:fld>
            <a:endParaRPr lang="en-US"/>
          </a:p>
        </p:txBody>
      </p:sp>
    </p:spTree>
    <p:extLst>
      <p:ext uri="{BB962C8B-B14F-4D97-AF65-F5344CB8AC3E}">
        <p14:creationId xmlns:p14="http://schemas.microsoft.com/office/powerpoint/2010/main" val="2032706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Google has a better vertical scope than Microsoft due to its AdSense service. It allows Google to host and place targeted ads on third party websites. Although Microsoft does have more distribution (as they power searches on Yahoo! and </a:t>
            </a:r>
            <a:r>
              <a:rPr lang="en-US" sz="1200" dirty="0" err="1" smtClean="0"/>
              <a:t>msn.com</a:t>
            </a:r>
            <a:r>
              <a:rPr lang="en-US" sz="1200" dirty="0" smtClean="0"/>
              <a:t>), not enough volume is driven to those sites for Bing to benefit greatly from. Also, browsers often times determine the search engine that people initially use. In this case, </a:t>
            </a:r>
            <a:r>
              <a:rPr lang="en-US" sz="1200" dirty="0" err="1" smtClean="0"/>
              <a:t>Google.com</a:t>
            </a:r>
            <a:r>
              <a:rPr lang="en-US" sz="1200" dirty="0" smtClean="0"/>
              <a:t> is supported well by Google Chrome. </a:t>
            </a:r>
            <a:r>
              <a:rPr lang="en-US" sz="1200" dirty="0" err="1" smtClean="0"/>
              <a:t>Bing.com</a:t>
            </a:r>
            <a:r>
              <a:rPr lang="en-US" sz="1200" dirty="0" smtClean="0"/>
              <a:t>, on the other hand, is the default for Microsoft’s Internet Explorer, which is less popular and user friendly than Chrome or Safari.</a:t>
            </a:r>
          </a:p>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18</a:t>
            </a:fld>
            <a:endParaRPr lang="en-US"/>
          </a:p>
        </p:txBody>
      </p:sp>
    </p:spTree>
    <p:extLst>
      <p:ext uri="{BB962C8B-B14F-4D97-AF65-F5344CB8AC3E}">
        <p14:creationId xmlns:p14="http://schemas.microsoft.com/office/powerpoint/2010/main" val="2682512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Winkler, Rolfe, Tom Fairless, and Harriet </a:t>
            </a:r>
            <a:r>
              <a:rPr lang="en-US" dirty="0" err="1" smtClean="0"/>
              <a:t>Torry</a:t>
            </a:r>
            <a:r>
              <a:rPr lang="en-US" dirty="0" smtClean="0"/>
              <a:t>. "Pressing A Google Breakup." </a:t>
            </a:r>
            <a:r>
              <a:rPr lang="en-US" i="1" dirty="0" smtClean="0"/>
              <a:t>Wall Street Journal</a:t>
            </a:r>
            <a:r>
              <a:rPr lang="en-US" dirty="0" smtClean="0"/>
              <a:t> [New York City] 22 Nov. 2014, Corporate News sec.: B3. Print.</a:t>
            </a:r>
          </a:p>
          <a:p>
            <a:endParaRPr lang="en-US" dirty="0" smtClean="0"/>
          </a:p>
          <a:p>
            <a:endParaRPr lang="en-US" dirty="0" smtClean="0"/>
          </a:p>
          <a:p>
            <a:r>
              <a:rPr lang="en-US" dirty="0" smtClean="0"/>
              <a:t>Idea is to not track and give privacy to the</a:t>
            </a:r>
            <a:r>
              <a:rPr lang="en-US" baseline="0" dirty="0" smtClean="0"/>
              <a:t> user. People don’t want their data to necessary be collected so this is a way. </a:t>
            </a:r>
          </a:p>
          <a:p>
            <a:endParaRPr lang="en-US" baseline="0" dirty="0" smtClean="0"/>
          </a:p>
          <a:p>
            <a:r>
              <a:rPr lang="en-US" baseline="0" dirty="0" smtClean="0"/>
              <a:t>Microsoft Should take advantage of the EC’s plan, backed by Germany, to disintegrate Google. Google holds 90% market share in the search engine industry in Europe which is unhealthy competition. Its pretty much a monopoly. Microsoft Bing should take advantage of this opportunity in order to break into an region that has huge economic potential, despite its current market volatility. In fact, they should even lobby and push the EC to disintegrate Google in order to gain more influence in the search engine industry. If this passes, the next step would be to push the same in the United States. </a:t>
            </a:r>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19</a:t>
            </a:fld>
            <a:endParaRPr lang="en-US"/>
          </a:p>
        </p:txBody>
      </p:sp>
    </p:spTree>
    <p:extLst>
      <p:ext uri="{BB962C8B-B14F-4D97-AF65-F5344CB8AC3E}">
        <p14:creationId xmlns:p14="http://schemas.microsoft.com/office/powerpoint/2010/main" val="242088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a:t>
            </a:r>
            <a:r>
              <a:rPr lang="en-US" baseline="0" dirty="0" smtClean="0"/>
              <a:t> Citizenship Report 2014</a:t>
            </a:r>
            <a:endParaRPr lang="en-US" dirty="0" smtClean="0"/>
          </a:p>
          <a:p>
            <a:endParaRPr lang="en-US" dirty="0" smtClean="0"/>
          </a:p>
          <a:p>
            <a:r>
              <a:rPr lang="en-US" dirty="0" smtClean="0"/>
              <a:t>Free </a:t>
            </a:r>
            <a:r>
              <a:rPr lang="en-US" dirty="0" err="1" smtClean="0"/>
              <a:t>microsoft</a:t>
            </a:r>
            <a:r>
              <a:rPr lang="en-US" dirty="0" smtClean="0"/>
              <a:t> office 365 for all students and teachers </a:t>
            </a:r>
          </a:p>
          <a:p>
            <a:r>
              <a:rPr lang="en-US" dirty="0" smtClean="0"/>
              <a:t>Skype in the classroom</a:t>
            </a:r>
          </a:p>
          <a:p>
            <a:r>
              <a:rPr lang="en-US" dirty="0" smtClean="0"/>
              <a:t>	- connect classrooms across the globe</a:t>
            </a:r>
          </a:p>
          <a:p>
            <a:r>
              <a:rPr lang="en-US" dirty="0" smtClean="0"/>
              <a:t>Computer Science Education – Technology Education and Learning in Schools </a:t>
            </a:r>
          </a:p>
          <a:p>
            <a:r>
              <a:rPr lang="en-US" dirty="0" smtClean="0"/>
              <a:t>	- teach kids about computer science </a:t>
            </a:r>
          </a:p>
          <a:p>
            <a:r>
              <a:rPr lang="en-US" dirty="0" smtClean="0"/>
              <a:t>	- places Microsoft Employee</a:t>
            </a:r>
            <a:r>
              <a:rPr lang="en-US" baseline="0" dirty="0" smtClean="0"/>
              <a:t> volunteers in high school classrooms across the US </a:t>
            </a:r>
          </a:p>
          <a:p>
            <a:r>
              <a:rPr lang="en-US" baseline="0" dirty="0" smtClean="0"/>
              <a:t>	- teach coding and programming </a:t>
            </a:r>
          </a:p>
          <a:p>
            <a:r>
              <a:rPr lang="en-US" baseline="0" dirty="0" smtClean="0"/>
              <a:t>Imagine Cup </a:t>
            </a:r>
          </a:p>
          <a:p>
            <a:r>
              <a:rPr lang="en-US" baseline="0" dirty="0" smtClean="0"/>
              <a:t>	- competition for youth to develop technical solutions </a:t>
            </a:r>
          </a:p>
          <a:p>
            <a:r>
              <a:rPr lang="en-US" baseline="0" dirty="0" err="1" smtClean="0"/>
              <a:t>DreamSpark</a:t>
            </a:r>
            <a:r>
              <a:rPr lang="en-US" baseline="0" dirty="0" smtClean="0"/>
              <a:t> </a:t>
            </a:r>
          </a:p>
          <a:p>
            <a:r>
              <a:rPr lang="en-US" baseline="0" dirty="0" smtClean="0"/>
              <a:t>	- free access to Microsoft designer and developer tools for high schools </a:t>
            </a:r>
          </a:p>
          <a:p>
            <a:r>
              <a:rPr lang="en-US" baseline="0" dirty="0" err="1" smtClean="0"/>
              <a:t>BizSpark</a:t>
            </a:r>
            <a:r>
              <a:rPr lang="en-US" baseline="0" dirty="0" smtClean="0"/>
              <a:t> </a:t>
            </a:r>
          </a:p>
          <a:p>
            <a:r>
              <a:rPr lang="en-US" baseline="0" dirty="0" smtClean="0"/>
              <a:t>	- software given to startups </a:t>
            </a:r>
          </a:p>
          <a:p>
            <a:r>
              <a:rPr lang="en-US" baseline="0" dirty="0" smtClean="0"/>
              <a:t>	- connection to investors and key industry players </a:t>
            </a:r>
          </a:p>
          <a:p>
            <a:r>
              <a:rPr lang="en-US" baseline="0" dirty="0" err="1" smtClean="0"/>
              <a:t>YouthSpark</a:t>
            </a:r>
            <a:r>
              <a:rPr lang="en-US" baseline="0" dirty="0" smtClean="0"/>
              <a:t> on </a:t>
            </a:r>
            <a:r>
              <a:rPr lang="en-US" baseline="0" dirty="0" err="1" smtClean="0"/>
              <a:t>GlobalGiving</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 </a:t>
            </a:r>
            <a:r>
              <a:rPr lang="en-US" sz="1200" b="0" kern="1200" dirty="0" smtClean="0">
                <a:solidFill>
                  <a:schemeClr val="tx1"/>
                </a:solidFill>
                <a:effectLst/>
                <a:latin typeface="+mn-lt"/>
                <a:ea typeface="+mn-ea"/>
                <a:cs typeface="+mn-cs"/>
              </a:rPr>
              <a:t>fundraising platform that gives individuals a direct and easy way to support young people in their quest for training, education, job placement, and entrepreneurship opportunities.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20</a:t>
            </a:fld>
            <a:endParaRPr lang="en-US"/>
          </a:p>
        </p:txBody>
      </p:sp>
    </p:spTree>
    <p:extLst>
      <p:ext uri="{BB962C8B-B14F-4D97-AF65-F5344CB8AC3E}">
        <p14:creationId xmlns:p14="http://schemas.microsoft.com/office/powerpoint/2010/main" val="37906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effectLst/>
              </a:rPr>
              <a:t>Hoopes</a:t>
            </a:r>
            <a:r>
              <a:rPr lang="en-US" dirty="0" smtClean="0">
                <a:effectLst/>
              </a:rPr>
              <a:t>, Stephen. </a:t>
            </a:r>
            <a:r>
              <a:rPr lang="en-US" i="1" dirty="0" smtClean="0">
                <a:effectLst/>
              </a:rPr>
              <a:t>Search Engines in the US</a:t>
            </a:r>
            <a:r>
              <a:rPr lang="en-US" dirty="0" smtClean="0">
                <a:effectLst/>
              </a:rPr>
              <a:t>. Rep. no. 51913a. </a:t>
            </a:r>
            <a:r>
              <a:rPr lang="en-US" dirty="0" err="1" smtClean="0">
                <a:effectLst/>
              </a:rPr>
              <a:t>IBISWorld</a:t>
            </a:r>
            <a:r>
              <a:rPr lang="en-US" dirty="0" smtClean="0">
                <a:effectLst/>
              </a:rPr>
              <a:t>, Aug. 2014. Web. &lt;http://clients1.ibisworld.com.ezproxy.bu.edu/reports/us/industry/default.aspx?entid=1982&gt;.</a:t>
            </a:r>
          </a:p>
          <a:p>
            <a:pPr marL="0" indent="0">
              <a:buNone/>
            </a:pPr>
            <a:endParaRPr lang="en-US" dirty="0" smtClean="0">
              <a:effectLst/>
            </a:endParaRPr>
          </a:p>
          <a:p>
            <a:pPr marL="0" indent="0">
              <a:buNone/>
            </a:pPr>
            <a:r>
              <a:rPr lang="en-US" dirty="0" smtClean="0">
                <a:effectLst/>
              </a:rPr>
              <a:t>"Internet Information Providers Overview: Industry Center - Yahoo Finance." </a:t>
            </a:r>
            <a:r>
              <a:rPr lang="en-US" i="1" dirty="0" smtClean="0">
                <a:effectLst/>
              </a:rPr>
              <a:t>Internet Information Providers Overview: Industry Center - Yahoo Finance</a:t>
            </a:r>
            <a:r>
              <a:rPr lang="en-US" dirty="0" smtClean="0">
                <a:effectLst/>
              </a:rPr>
              <a:t>. Yahoo!, </a:t>
            </a:r>
            <a:r>
              <a:rPr lang="en-US" dirty="0" err="1" smtClean="0">
                <a:effectLst/>
              </a:rPr>
              <a:t>n.d.</a:t>
            </a:r>
            <a:r>
              <a:rPr lang="en-US" dirty="0" smtClean="0">
                <a:effectLst/>
              </a:rPr>
              <a:t> Web. 24 Nov. 2014. &lt;https://biz.yahoo.com/ic/851.html&gt;.</a:t>
            </a:r>
          </a:p>
          <a:p>
            <a:pPr marL="0" indent="0">
              <a:buNone/>
            </a:pPr>
            <a:endParaRPr lang="en-US" dirty="0" smtClean="0">
              <a:effectLst/>
            </a:endParaRPr>
          </a:p>
          <a:p>
            <a:pPr marL="0" indent="0">
              <a:buNone/>
            </a:pPr>
            <a:r>
              <a:rPr lang="en-US" dirty="0" smtClean="0">
                <a:effectLst/>
              </a:rPr>
              <a:t>"The Industry Handbook: The Internet Industry | Investopedia." </a:t>
            </a:r>
            <a:r>
              <a:rPr lang="en-US" i="1" dirty="0" smtClean="0">
                <a:effectLst/>
              </a:rPr>
              <a:t>Investopedia</a:t>
            </a:r>
            <a:r>
              <a:rPr lang="en-US" dirty="0" smtClean="0">
                <a:effectLst/>
              </a:rPr>
              <a:t>. </a:t>
            </a:r>
            <a:r>
              <a:rPr lang="en-US" dirty="0" err="1" smtClean="0">
                <a:effectLst/>
              </a:rPr>
              <a:t>N.p</a:t>
            </a:r>
            <a:r>
              <a:rPr lang="en-US" dirty="0" smtClean="0">
                <a:effectLst/>
              </a:rPr>
              <a:t>., </a:t>
            </a:r>
            <a:r>
              <a:rPr lang="en-US" dirty="0" err="1" smtClean="0">
                <a:effectLst/>
              </a:rPr>
              <a:t>n.d.</a:t>
            </a:r>
            <a:r>
              <a:rPr lang="en-US" dirty="0" smtClean="0">
                <a:effectLst/>
              </a:rPr>
              <a:t> Web. 24 Nov. 2014. &lt;http://www.investopedia.com/features/industryhandbook/internet.asp&gt;.</a:t>
            </a:r>
            <a:endParaRPr lang="en-US" b="1" dirty="0" smtClean="0">
              <a:effectLst/>
            </a:endParaRPr>
          </a:p>
          <a:p>
            <a:pPr marL="0" indent="0">
              <a:buNone/>
            </a:pPr>
            <a:endParaRPr lang="en-US" dirty="0"/>
          </a:p>
          <a:p>
            <a:r>
              <a:rPr lang="en-US" dirty="0" smtClean="0"/>
              <a:t>Search Engine Industry:</a:t>
            </a:r>
          </a:p>
          <a:p>
            <a:pPr lvl="1"/>
            <a:r>
              <a:rPr lang="en-US" dirty="0" smtClean="0"/>
              <a:t> Companies that operate search engines and other search-based websites that display advertisements to generate revenue as well as offer e-mail, news and social networking services.</a:t>
            </a:r>
          </a:p>
          <a:p>
            <a:pPr marL="0" indent="0">
              <a:buNone/>
            </a:pPr>
            <a:endParaRPr lang="en-US" dirty="0" smtClean="0"/>
          </a:p>
          <a:p>
            <a:r>
              <a:rPr lang="en-US" dirty="0" smtClean="0"/>
              <a:t>1.</a:t>
            </a:r>
            <a:r>
              <a:rPr lang="en-US" baseline="0" dirty="0" smtClean="0"/>
              <a:t> Search engines navigate the web by crawling (or following each link from page to page)</a:t>
            </a:r>
          </a:p>
          <a:p>
            <a:r>
              <a:rPr lang="en-US" baseline="0" dirty="0" smtClean="0"/>
              <a:t>2. They then sort the pages by their content and other factors and store them in an index (not the documents themselves but words that relate to the document) </a:t>
            </a:r>
          </a:p>
          <a:p>
            <a:r>
              <a:rPr lang="en-US" baseline="0" dirty="0" smtClean="0"/>
              <a:t>3. They build programs and algorithms that help narrow down the search and translate exactly what the person is looking for (to make it relevant). This stage is also where there are differing systems, like a ranking system that uses factors (location, quality, safety). </a:t>
            </a:r>
          </a:p>
          <a:p>
            <a:r>
              <a:rPr lang="en-US" baseline="0" dirty="0" smtClean="0"/>
              <a:t>4. Show the results </a:t>
            </a: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2FCE342D-F6BD-4046-A99A-46F3038C788C}" type="slidenum">
              <a:rPr lang="en-US" smtClean="0"/>
              <a:t>2</a:t>
            </a:fld>
            <a:endParaRPr lang="en-US"/>
          </a:p>
        </p:txBody>
      </p:sp>
    </p:spTree>
    <p:extLst>
      <p:ext uri="{BB962C8B-B14F-4D97-AF65-F5344CB8AC3E}">
        <p14:creationId xmlns:p14="http://schemas.microsoft.com/office/powerpoint/2010/main" val="213613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9211125-9803-4356-8C4F-30494315559A}" type="slidenum">
              <a:rPr lang="en-US" smtClean="0"/>
              <a:pPr/>
              <a:t>22</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1000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Users are more likely to use the search engine of the browser, so Bing should have a user friendly browser to drive traffic to their search engine.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23</a:t>
            </a:fld>
            <a:endParaRPr lang="en-US"/>
          </a:p>
        </p:txBody>
      </p:sp>
    </p:spTree>
    <p:extLst>
      <p:ext uri="{BB962C8B-B14F-4D97-AF65-F5344CB8AC3E}">
        <p14:creationId xmlns:p14="http://schemas.microsoft.com/office/powerpoint/2010/main" val="3157170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26</a:t>
            </a:fld>
            <a:endParaRPr lang="en-US"/>
          </a:p>
        </p:txBody>
      </p:sp>
    </p:spTree>
    <p:extLst>
      <p:ext uri="{BB962C8B-B14F-4D97-AF65-F5344CB8AC3E}">
        <p14:creationId xmlns:p14="http://schemas.microsoft.com/office/powerpoint/2010/main" val="2178290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E342D-F6BD-4046-A99A-46F3038C788C}" type="slidenum">
              <a:rPr lang="en-US" smtClean="0"/>
              <a:t>27</a:t>
            </a:fld>
            <a:endParaRPr lang="en-US"/>
          </a:p>
        </p:txBody>
      </p:sp>
    </p:spTree>
    <p:extLst>
      <p:ext uri="{BB962C8B-B14F-4D97-AF65-F5344CB8AC3E}">
        <p14:creationId xmlns:p14="http://schemas.microsoft.com/office/powerpoint/2010/main" val="192674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Admin, Techie. "Learn How Google Search Works? From Algorithms to Answers in Animations." </a:t>
            </a:r>
            <a:r>
              <a:rPr lang="en-US" i="1" dirty="0" smtClean="0">
                <a:effectLst/>
              </a:rPr>
              <a:t>Welcome to Support IT Desk RSS</a:t>
            </a:r>
            <a:r>
              <a:rPr lang="en-US" dirty="0" smtClean="0">
                <a:effectLst/>
              </a:rPr>
              <a:t>. </a:t>
            </a:r>
            <a:r>
              <a:rPr lang="en-US" dirty="0" err="1" smtClean="0">
                <a:effectLst/>
              </a:rPr>
              <a:t>N.p</a:t>
            </a:r>
            <a:r>
              <a:rPr lang="en-US" dirty="0" smtClean="0">
                <a:effectLst/>
              </a:rPr>
              <a:t>., </a:t>
            </a:r>
            <a:r>
              <a:rPr lang="en-US" dirty="0" err="1" smtClean="0">
                <a:effectLst/>
              </a:rPr>
              <a:t>n.d.</a:t>
            </a:r>
            <a:r>
              <a:rPr lang="en-US" dirty="0" smtClean="0">
                <a:effectLst/>
              </a:rPr>
              <a:t> Web. 24 Nov. 2014. &lt;http://www.supportitdesk.com/learn-how-google-search-works-from-algorithms-to-answers-in-animations/&gt;.</a:t>
            </a:r>
          </a:p>
          <a:p>
            <a:endParaRPr lang="en-US" dirty="0" smtClean="0">
              <a:effectLst/>
            </a:endParaRPr>
          </a:p>
          <a:p>
            <a:r>
              <a:rPr lang="en-US" dirty="0" smtClean="0">
                <a:effectLst/>
              </a:rPr>
              <a:t>"SEO: The Free Beginner's Guide from Moz." </a:t>
            </a:r>
            <a:r>
              <a:rPr lang="en-US" i="1" dirty="0" smtClean="0">
                <a:effectLst/>
              </a:rPr>
              <a:t>Moz</a:t>
            </a:r>
            <a:r>
              <a:rPr lang="en-US" dirty="0" smtClean="0">
                <a:effectLst/>
              </a:rPr>
              <a:t>. </a:t>
            </a:r>
            <a:r>
              <a:rPr lang="en-US" dirty="0" err="1" smtClean="0">
                <a:effectLst/>
              </a:rPr>
              <a:t>N.p</a:t>
            </a:r>
            <a:r>
              <a:rPr lang="en-US" dirty="0" smtClean="0">
                <a:effectLst/>
              </a:rPr>
              <a:t>., </a:t>
            </a:r>
            <a:r>
              <a:rPr lang="en-US" dirty="0" err="1" smtClean="0">
                <a:effectLst/>
              </a:rPr>
              <a:t>n.d.</a:t>
            </a:r>
            <a:r>
              <a:rPr lang="en-US" dirty="0" smtClean="0">
                <a:effectLst/>
              </a:rPr>
              <a:t> Web. 23 Nov. 2014. &lt;http://moz.com/beginners-guide-to-seo/how-search-engines-operate&gt;.</a:t>
            </a:r>
          </a:p>
          <a:p>
            <a:endParaRPr lang="en-US" dirty="0" smtClean="0"/>
          </a:p>
          <a:p>
            <a:r>
              <a:rPr lang="en-US" dirty="0" smtClean="0"/>
              <a:t>1.</a:t>
            </a:r>
            <a:r>
              <a:rPr lang="en-US" baseline="0" dirty="0" smtClean="0"/>
              <a:t> Search engines navigate the web by crawling (or following each link from page to page)</a:t>
            </a:r>
          </a:p>
          <a:p>
            <a:r>
              <a:rPr lang="en-US" baseline="0" dirty="0" smtClean="0"/>
              <a:t>2. They then sort the pages by their content and other factors and store them in an index (not the documents themselves but words that relate to the document) </a:t>
            </a:r>
          </a:p>
          <a:p>
            <a:r>
              <a:rPr lang="en-US" baseline="0" dirty="0" smtClean="0"/>
              <a:t>3. They build programs and algorithms that help narrow down the search and translate exactly what the person is looking for (to make it relevant). This stage is also where there are differing systems, like a ranking system that uses factors (location, quality, safety). </a:t>
            </a:r>
          </a:p>
          <a:p>
            <a:r>
              <a:rPr lang="en-US" baseline="0" dirty="0" smtClean="0"/>
              <a:t>4. Show the results </a:t>
            </a:r>
            <a:endParaRPr lang="en-US" dirty="0" smtClean="0"/>
          </a:p>
          <a:p>
            <a:endParaRPr lang="en-US" dirty="0"/>
          </a:p>
        </p:txBody>
      </p:sp>
      <p:sp>
        <p:nvSpPr>
          <p:cNvPr id="4" name="Slide Number Placeholder 3"/>
          <p:cNvSpPr>
            <a:spLocks noGrp="1"/>
          </p:cNvSpPr>
          <p:nvPr>
            <p:ph type="sldNum" sz="quarter" idx="10"/>
          </p:nvPr>
        </p:nvSpPr>
        <p:spPr/>
        <p:txBody>
          <a:bodyPr/>
          <a:lstStyle/>
          <a:p>
            <a:fld id="{5DD22E94-FF4D-0545-B628-2649B9A8AC1E}" type="slidenum">
              <a:rPr lang="en-US" smtClean="0"/>
              <a:t>3</a:t>
            </a:fld>
            <a:endParaRPr lang="en-US"/>
          </a:p>
        </p:txBody>
      </p:sp>
    </p:spTree>
    <p:extLst>
      <p:ext uri="{BB962C8B-B14F-4D97-AF65-F5344CB8AC3E}">
        <p14:creationId xmlns:p14="http://schemas.microsoft.com/office/powerpoint/2010/main" val="127347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effectLst/>
              </a:rPr>
              <a:t>Hoopes</a:t>
            </a:r>
            <a:r>
              <a:rPr lang="en-US" dirty="0" smtClean="0">
                <a:effectLst/>
              </a:rPr>
              <a:t>, Stephen. </a:t>
            </a:r>
            <a:r>
              <a:rPr lang="en-US" i="1" dirty="0" smtClean="0">
                <a:effectLst/>
              </a:rPr>
              <a:t>Search Engines in the US</a:t>
            </a:r>
            <a:r>
              <a:rPr lang="en-US" dirty="0" smtClean="0">
                <a:effectLst/>
              </a:rPr>
              <a:t>. Rep. no. 51913a. </a:t>
            </a:r>
            <a:r>
              <a:rPr lang="en-US" dirty="0" err="1" smtClean="0">
                <a:effectLst/>
              </a:rPr>
              <a:t>IBISWorld</a:t>
            </a:r>
            <a:r>
              <a:rPr lang="en-US" dirty="0" smtClean="0">
                <a:effectLst/>
              </a:rPr>
              <a:t>, Aug. 2014. Web. &lt;http://clients1.ibisworld.com.ezproxy.bu.edu/reports/us/industry/default.aspx?entid=1982&gt;.</a:t>
            </a:r>
          </a:p>
        </p:txBody>
      </p:sp>
      <p:sp>
        <p:nvSpPr>
          <p:cNvPr id="4" name="Slide Number Placeholder 3"/>
          <p:cNvSpPr>
            <a:spLocks noGrp="1"/>
          </p:cNvSpPr>
          <p:nvPr>
            <p:ph type="sldNum" sz="quarter" idx="10"/>
          </p:nvPr>
        </p:nvSpPr>
        <p:spPr/>
        <p:txBody>
          <a:bodyPr/>
          <a:lstStyle/>
          <a:p>
            <a:fld id="{2FCE342D-F6BD-4046-A99A-46F3038C788C}" type="slidenum">
              <a:rPr lang="en-US" smtClean="0"/>
              <a:t>4</a:t>
            </a:fld>
            <a:endParaRPr lang="en-US"/>
          </a:p>
        </p:txBody>
      </p:sp>
    </p:spTree>
    <p:extLst>
      <p:ext uri="{BB962C8B-B14F-4D97-AF65-F5344CB8AC3E}">
        <p14:creationId xmlns:p14="http://schemas.microsoft.com/office/powerpoint/2010/main" val="61358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effectLst/>
              </a:rPr>
              <a:t>Hoopes</a:t>
            </a:r>
            <a:r>
              <a:rPr lang="en-US" dirty="0" smtClean="0">
                <a:effectLst/>
              </a:rPr>
              <a:t>, Stephen. </a:t>
            </a:r>
            <a:r>
              <a:rPr lang="en-US" i="1" dirty="0" smtClean="0">
                <a:effectLst/>
              </a:rPr>
              <a:t>Search Engines in the US</a:t>
            </a:r>
            <a:r>
              <a:rPr lang="en-US" dirty="0" smtClean="0">
                <a:effectLst/>
              </a:rPr>
              <a:t>. Rep. no. 51913a. </a:t>
            </a:r>
            <a:r>
              <a:rPr lang="en-US" dirty="0" err="1" smtClean="0">
                <a:effectLst/>
              </a:rPr>
              <a:t>IBISWorld</a:t>
            </a:r>
            <a:r>
              <a:rPr lang="en-US" dirty="0" smtClean="0">
                <a:effectLst/>
              </a:rPr>
              <a:t>, Aug. 2014. Web. &lt;http://clients1.ibisworld.com.ezproxy.bu.edu/reports/us/industry/default.aspx?entid=1982&gt;.</a:t>
            </a:r>
          </a:p>
        </p:txBody>
      </p:sp>
      <p:sp>
        <p:nvSpPr>
          <p:cNvPr id="4" name="Slide Number Placeholder 3"/>
          <p:cNvSpPr>
            <a:spLocks noGrp="1"/>
          </p:cNvSpPr>
          <p:nvPr>
            <p:ph type="sldNum" sz="quarter" idx="10"/>
          </p:nvPr>
        </p:nvSpPr>
        <p:spPr/>
        <p:txBody>
          <a:bodyPr/>
          <a:lstStyle/>
          <a:p>
            <a:fld id="{2FCE342D-F6BD-4046-A99A-46F3038C788C}" type="slidenum">
              <a:rPr lang="en-US" smtClean="0"/>
              <a:t>5</a:t>
            </a:fld>
            <a:endParaRPr lang="en-US"/>
          </a:p>
        </p:txBody>
      </p:sp>
    </p:spTree>
    <p:extLst>
      <p:ext uri="{BB962C8B-B14F-4D97-AF65-F5344CB8AC3E}">
        <p14:creationId xmlns:p14="http://schemas.microsoft.com/office/powerpoint/2010/main" val="103520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156B0B5-83BB-4146-9D48-3D3D7A2FB5A1}" type="slidenum">
              <a:rPr lang="en-US" smtClean="0"/>
              <a:pPr/>
              <a:t>6</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marL="228600" indent="-228600">
              <a:buAutoNum type="arabicPeriod"/>
            </a:pPr>
            <a:r>
              <a:rPr lang="en-US" dirty="0" err="1" smtClean="0">
                <a:effectLst/>
              </a:rPr>
              <a:t>Hoopes</a:t>
            </a:r>
            <a:r>
              <a:rPr lang="en-US" dirty="0" smtClean="0">
                <a:effectLst/>
              </a:rPr>
              <a:t>, Stephen. </a:t>
            </a:r>
            <a:r>
              <a:rPr lang="en-US" i="1" dirty="0" smtClean="0">
                <a:effectLst/>
              </a:rPr>
              <a:t>Search Engines in the US</a:t>
            </a:r>
            <a:r>
              <a:rPr lang="en-US" dirty="0" smtClean="0">
                <a:effectLst/>
              </a:rPr>
              <a:t>. Rep. no. 51913a. </a:t>
            </a:r>
            <a:r>
              <a:rPr lang="en-US" dirty="0" err="1" smtClean="0">
                <a:effectLst/>
              </a:rPr>
              <a:t>IBISWorld</a:t>
            </a:r>
            <a:r>
              <a:rPr lang="en-US" dirty="0" smtClean="0">
                <a:effectLst/>
              </a:rPr>
              <a:t>, Aug. 2014. Web. &lt;http://clients1.ibisworld.com.ezproxy.bu.edu/reports/us/industry/default.aspx?entid=1982&gt;.</a:t>
            </a:r>
          </a:p>
          <a:p>
            <a:pPr eaLnBrk="1" hangingPunct="1"/>
            <a:r>
              <a:rPr lang="en-US" dirty="0" smtClean="0">
                <a:effectLst/>
              </a:rPr>
              <a:t>2.    Russell. "Olsen SM." </a:t>
            </a:r>
            <a:r>
              <a:rPr lang="en-US" i="1" dirty="0" smtClean="0">
                <a:effectLst/>
              </a:rPr>
              <a:t>: Internet and Search Engine Industry</a:t>
            </a:r>
            <a:r>
              <a:rPr lang="en-US" dirty="0" smtClean="0">
                <a:effectLst/>
              </a:rPr>
              <a:t>. </a:t>
            </a:r>
            <a:r>
              <a:rPr lang="en-US" dirty="0" err="1" smtClean="0">
                <a:effectLst/>
              </a:rPr>
              <a:t>N.p</a:t>
            </a:r>
            <a:r>
              <a:rPr lang="en-US" dirty="0" smtClean="0">
                <a:effectLst/>
              </a:rPr>
              <a:t>., 7 Sept. 2011. Web. 24 Nov. 2014. &lt;http://olsensm.blogspot.com/2011/09/internet-and-search-engine-</a:t>
            </a:r>
            <a:r>
              <a:rPr lang="en-US" baseline="0" dirty="0" smtClean="0">
                <a:effectLst/>
              </a:rPr>
              <a:t>  </a:t>
            </a:r>
            <a:r>
              <a:rPr lang="en-US" dirty="0" smtClean="0">
                <a:effectLst/>
              </a:rPr>
              <a:t>industry.html&gt;.</a:t>
            </a:r>
            <a:endParaRPr lang="en-US" dirty="0" smtClean="0"/>
          </a:p>
          <a:p>
            <a:pPr>
              <a:defRPr/>
            </a:pPr>
            <a:r>
              <a:rPr lang="en-US" sz="1600" b="1" i="1" u="sng" dirty="0" smtClean="0">
                <a:latin typeface="Calibri" pitchFamily="34" charset="0"/>
              </a:rPr>
              <a:t>Threat of Entry: Low</a:t>
            </a:r>
            <a:endParaRPr lang="en-US" sz="1200" i="1" dirty="0" smtClean="0">
              <a:solidFill>
                <a:schemeClr val="bg1">
                  <a:lumMod val="50000"/>
                </a:schemeClr>
              </a:solidFill>
              <a:latin typeface="Calibri" pitchFamily="34" charset="0"/>
            </a:endParaRPr>
          </a:p>
          <a:p>
            <a:pPr marL="109538" indent="-109538">
              <a:buSzPct val="70000"/>
              <a:buFont typeface="Wingdings" pitchFamily="2" charset="2"/>
              <a:buChar char="Ø"/>
              <a:defRPr/>
            </a:pPr>
            <a:r>
              <a:rPr lang="en-US" sz="1200" i="1" dirty="0" smtClean="0">
                <a:solidFill>
                  <a:schemeClr val="bg1">
                    <a:lumMod val="50000"/>
                  </a:schemeClr>
                </a:solidFill>
                <a:latin typeface="Calibri" pitchFamily="34" charset="0"/>
              </a:rPr>
              <a:t>Internet providers, social media sites</a:t>
            </a:r>
          </a:p>
          <a:p>
            <a:pPr marL="109538" indent="-109538">
              <a:buFontTx/>
              <a:buChar char="•"/>
              <a:defRPr/>
            </a:pPr>
            <a:r>
              <a:rPr lang="en-US" sz="1200" i="1" dirty="0" smtClean="0">
                <a:solidFill>
                  <a:schemeClr val="bg1">
                    <a:lumMod val="50000"/>
                  </a:schemeClr>
                </a:solidFill>
                <a:latin typeface="Calibri" pitchFamily="34" charset="0"/>
              </a:rPr>
              <a:t>High entry costs if need to build all infrastructure – harder </a:t>
            </a:r>
          </a:p>
          <a:p>
            <a:pPr marL="109538" indent="-109538">
              <a:buFontTx/>
              <a:buChar char="•"/>
              <a:defRPr/>
            </a:pPr>
            <a:r>
              <a:rPr lang="en-US" sz="1200" i="1" dirty="0" smtClean="0">
                <a:solidFill>
                  <a:schemeClr val="bg1">
                    <a:lumMod val="50000"/>
                  </a:schemeClr>
                </a:solidFill>
                <a:latin typeface="Calibri" pitchFamily="34" charset="0"/>
              </a:rPr>
              <a:t>Low entry costs when already established internet provider  - easier</a:t>
            </a:r>
          </a:p>
          <a:p>
            <a:pPr marL="109538" indent="-109538">
              <a:buFontTx/>
              <a:buChar char="•"/>
              <a:defRPr/>
            </a:pPr>
            <a:r>
              <a:rPr lang="en-US" sz="1200" i="1" dirty="0" smtClean="0">
                <a:solidFill>
                  <a:schemeClr val="bg1">
                    <a:lumMod val="50000"/>
                  </a:schemeClr>
                </a:solidFill>
                <a:latin typeface="Calibri" pitchFamily="34" charset="0"/>
              </a:rPr>
              <a:t> low differentiation </a:t>
            </a:r>
            <a:r>
              <a:rPr lang="en-US" sz="1200" i="1" dirty="0" smtClean="0">
                <a:solidFill>
                  <a:schemeClr val="bg1">
                    <a:lumMod val="50000"/>
                  </a:schemeClr>
                </a:solidFill>
                <a:latin typeface="Calibri" pitchFamily="34" charset="0"/>
                <a:sym typeface="Wingdings"/>
              </a:rPr>
              <a:t>– easier</a:t>
            </a:r>
            <a:endParaRPr lang="en-US" sz="1200" i="1" dirty="0" smtClean="0">
              <a:solidFill>
                <a:schemeClr val="bg1">
                  <a:lumMod val="50000"/>
                </a:schemeClr>
              </a:solidFill>
              <a:latin typeface="Calibri" pitchFamily="34" charset="0"/>
            </a:endParaRPr>
          </a:p>
          <a:p>
            <a:pPr marL="109538" indent="-109538">
              <a:buFontTx/>
              <a:buChar char="•"/>
              <a:defRPr/>
            </a:pPr>
            <a:r>
              <a:rPr lang="en-US" sz="1200" i="1" dirty="0" smtClean="0">
                <a:solidFill>
                  <a:schemeClr val="bg1">
                    <a:lumMod val="50000"/>
                  </a:schemeClr>
                </a:solidFill>
                <a:latin typeface="Calibri" pitchFamily="34" charset="0"/>
              </a:rPr>
              <a:t> high awareness (advertising) needed – harder</a:t>
            </a:r>
          </a:p>
          <a:p>
            <a:pPr marL="109538" indent="-109538">
              <a:buFontTx/>
              <a:buChar char="•"/>
              <a:defRPr/>
            </a:pPr>
            <a:r>
              <a:rPr lang="en-US" sz="1200" i="1" dirty="0" smtClean="0">
                <a:solidFill>
                  <a:schemeClr val="bg1">
                    <a:lumMod val="50000"/>
                  </a:schemeClr>
                </a:solidFill>
                <a:latin typeface="Calibri" pitchFamily="34" charset="0"/>
              </a:rPr>
              <a:t> Overall: Potential entry limits profitability because of the high advertising and awareness costs. Because the industry is easy to enter if already an established internet provider, there are a large number of firms outside of the top three fighting for a small profit. </a:t>
            </a:r>
          </a:p>
          <a:p>
            <a:pPr eaLnBrk="1" hangingPunct="1"/>
            <a:endParaRPr lang="en-US" dirty="0" smtClean="0"/>
          </a:p>
          <a:p>
            <a:pPr>
              <a:lnSpc>
                <a:spcPct val="80000"/>
              </a:lnSpc>
              <a:defRPr/>
            </a:pPr>
            <a:r>
              <a:rPr lang="en-US" sz="1800" b="1" i="1" u="sng" dirty="0" smtClean="0">
                <a:latin typeface="Calibri" pitchFamily="34" charset="0"/>
              </a:rPr>
              <a:t>Power of Suppliers: Low</a:t>
            </a:r>
            <a:endParaRPr lang="en-US" sz="1800" b="1" i="1" dirty="0" smtClean="0">
              <a:latin typeface="Calibri" pitchFamily="34" charset="0"/>
            </a:endParaRPr>
          </a:p>
          <a:p>
            <a:pPr marL="111125" indent="-111125">
              <a:lnSpc>
                <a:spcPct val="90000"/>
              </a:lnSpc>
              <a:spcBef>
                <a:spcPts val="200"/>
              </a:spcBef>
              <a:buSzPct val="65000"/>
              <a:buFont typeface="Wingdings" pitchFamily="2" charset="2"/>
              <a:buChar char="Ø"/>
              <a:defRPr/>
            </a:pPr>
            <a:r>
              <a:rPr lang="en-US" sz="1200" i="1" dirty="0" smtClean="0">
                <a:solidFill>
                  <a:schemeClr val="bg1">
                    <a:lumMod val="50000"/>
                  </a:schemeClr>
                </a:solidFill>
                <a:latin typeface="Calibri" pitchFamily="34" charset="0"/>
              </a:rPr>
              <a:t>Internet service providers, internet publishers &amp; broadcasters </a:t>
            </a:r>
          </a:p>
          <a:p>
            <a:pPr marL="111125" indent="-111125">
              <a:lnSpc>
                <a:spcPct val="90000"/>
              </a:lnSpc>
              <a:buFontTx/>
              <a:buChar char="•"/>
              <a:defRPr/>
            </a:pPr>
            <a:r>
              <a:rPr lang="en-US" sz="1200" i="1" dirty="0" smtClean="0">
                <a:solidFill>
                  <a:schemeClr val="bg1">
                    <a:lumMod val="50000"/>
                  </a:schemeClr>
                </a:solidFill>
                <a:latin typeface="Calibri" pitchFamily="34" charset="0"/>
              </a:rPr>
              <a:t>search engines don’t own content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low switching costs</a:t>
            </a:r>
            <a:r>
              <a:rPr lang="en-US" sz="1200" i="1" dirty="0" smtClean="0">
                <a:solidFill>
                  <a:schemeClr val="bg1">
                    <a:lumMod val="50000"/>
                  </a:schemeClr>
                </a:solidFill>
                <a:latin typeface="Calibri" pitchFamily="34" charset="0"/>
                <a:sym typeface="Wingdings"/>
              </a:rPr>
              <a:t></a:t>
            </a: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many suppliers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can outsource development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ability to backward integrate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Overall:  low </a:t>
            </a:r>
          </a:p>
          <a:p>
            <a:pPr eaLnBrk="1" hangingPunct="1"/>
            <a:endParaRPr lang="en-US" dirty="0" smtClean="0"/>
          </a:p>
          <a:p>
            <a:pPr>
              <a:defRPr/>
            </a:pPr>
            <a:r>
              <a:rPr lang="en-US" sz="1600" b="1" i="1" u="sng" dirty="0" smtClean="0">
                <a:latin typeface="Calibri" pitchFamily="34" charset="0"/>
              </a:rPr>
              <a:t>Threat of Substitutes: Low</a:t>
            </a:r>
            <a:endParaRPr lang="en-US" sz="1600" b="1" i="1" dirty="0" smtClean="0">
              <a:latin typeface="Calibri" pitchFamily="34" charset="0"/>
            </a:endParaRPr>
          </a:p>
          <a:p>
            <a:pPr marL="109538" indent="-109538">
              <a:lnSpc>
                <a:spcPct val="90000"/>
              </a:lnSpc>
              <a:buSzPct val="65000"/>
              <a:buFont typeface="Wingdings" pitchFamily="2" charset="2"/>
              <a:buChar char="Ø"/>
              <a:defRPr/>
            </a:pPr>
            <a:r>
              <a:rPr lang="en-US" sz="1200" i="1" dirty="0" smtClean="0">
                <a:solidFill>
                  <a:schemeClr val="bg1">
                    <a:lumMod val="50000"/>
                  </a:schemeClr>
                </a:solidFill>
                <a:latin typeface="Calibri" pitchFamily="34" charset="0"/>
              </a:rPr>
              <a:t> libraries, encyclopedias, Facebook, other advertising platforms (as this is their form of revenue)</a:t>
            </a:r>
          </a:p>
          <a:p>
            <a:pPr>
              <a:lnSpc>
                <a:spcPct val="90000"/>
              </a:lnSpc>
              <a:buFontTx/>
              <a:buChar char="•"/>
              <a:defRPr/>
            </a:pPr>
            <a:r>
              <a:rPr lang="en-US" sz="1200" i="1" dirty="0" smtClean="0">
                <a:solidFill>
                  <a:schemeClr val="bg1">
                    <a:lumMod val="50000"/>
                  </a:schemeClr>
                </a:solidFill>
                <a:latin typeface="Calibri" pitchFamily="34" charset="0"/>
              </a:rPr>
              <a:t>Facebook is just as convenient as any other search engine as long as you have an account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a:lnSpc>
                <a:spcPct val="90000"/>
              </a:lnSpc>
              <a:spcBef>
                <a:spcPts val="0"/>
              </a:spcBef>
              <a:buFontTx/>
              <a:buChar char="•"/>
              <a:defRPr/>
            </a:pPr>
            <a:r>
              <a:rPr lang="en-US" sz="1200" i="1" dirty="0" smtClean="0">
                <a:solidFill>
                  <a:schemeClr val="bg1">
                    <a:lumMod val="50000"/>
                  </a:schemeClr>
                </a:solidFill>
                <a:latin typeface="Calibri" pitchFamily="34" charset="0"/>
              </a:rPr>
              <a:t> inconvenient to go to a library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09538" indent="-109538">
              <a:lnSpc>
                <a:spcPct val="90000"/>
              </a:lnSpc>
              <a:spcBef>
                <a:spcPts val="0"/>
              </a:spcBef>
              <a:buFontTx/>
              <a:buChar char="•"/>
              <a:defRPr/>
            </a:pPr>
            <a:r>
              <a:rPr lang="en-US" sz="1200" i="1" dirty="0" smtClean="0">
                <a:solidFill>
                  <a:schemeClr val="bg1">
                    <a:lumMod val="50000"/>
                  </a:schemeClr>
                </a:solidFill>
                <a:latin typeface="Calibri" pitchFamily="34" charset="0"/>
              </a:rPr>
              <a:t> large size of encyclopedia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09538" indent="-109538">
              <a:lnSpc>
                <a:spcPct val="90000"/>
              </a:lnSpc>
              <a:spcBef>
                <a:spcPts val="0"/>
              </a:spcBef>
              <a:buFontTx/>
              <a:buChar char="•"/>
              <a:defRPr/>
            </a:pPr>
            <a:r>
              <a:rPr lang="en-US" sz="1200" i="1" dirty="0" smtClean="0">
                <a:solidFill>
                  <a:schemeClr val="bg1">
                    <a:lumMod val="50000"/>
                  </a:schemeClr>
                </a:solidFill>
                <a:latin typeface="Calibri" pitchFamily="34" charset="0"/>
              </a:rPr>
              <a:t>No affect on the firms because substitutes do not affect the convenience or free price of search engines</a:t>
            </a:r>
          </a:p>
          <a:p>
            <a:pPr marL="109538" indent="-109538">
              <a:lnSpc>
                <a:spcPct val="90000"/>
              </a:lnSpc>
              <a:spcBef>
                <a:spcPts val="0"/>
              </a:spcBef>
              <a:buFontTx/>
              <a:buChar char="•"/>
              <a:defRPr/>
            </a:pPr>
            <a:r>
              <a:rPr lang="en-US" sz="1200" i="1" dirty="0" smtClean="0">
                <a:solidFill>
                  <a:schemeClr val="bg1">
                    <a:lumMod val="50000"/>
                  </a:schemeClr>
                </a:solidFill>
                <a:latin typeface="Calibri" pitchFamily="34" charset="0"/>
              </a:rPr>
              <a:t>Overall low threat </a:t>
            </a:r>
          </a:p>
          <a:p>
            <a:pPr eaLnBrk="1" hangingPunct="1"/>
            <a:endParaRPr lang="en-US" dirty="0" smtClean="0"/>
          </a:p>
          <a:p>
            <a:pPr>
              <a:defRPr/>
            </a:pPr>
            <a:r>
              <a:rPr lang="en-US" sz="1600" b="1" i="1" u="sng" dirty="0" smtClean="0">
                <a:latin typeface="Calibri" pitchFamily="34" charset="0"/>
              </a:rPr>
              <a:t>Power of Buyers: Low</a:t>
            </a:r>
            <a:endParaRPr lang="en-US" sz="1600" b="1" i="1" dirty="0" smtClean="0">
              <a:latin typeface="Calibri" pitchFamily="34" charset="0"/>
            </a:endParaRPr>
          </a:p>
          <a:p>
            <a:pPr marL="111125" indent="-111125">
              <a:lnSpc>
                <a:spcPct val="90000"/>
              </a:lnSpc>
              <a:spcBef>
                <a:spcPts val="200"/>
              </a:spcBef>
              <a:buSzPct val="65000"/>
              <a:buFont typeface="Wingdings" pitchFamily="2" charset="2"/>
              <a:buChar char="Ø"/>
              <a:defRPr/>
            </a:pPr>
            <a:r>
              <a:rPr lang="en-US" sz="1200" i="1" dirty="0" smtClean="0">
                <a:solidFill>
                  <a:schemeClr val="bg1">
                    <a:lumMod val="50000"/>
                  </a:schemeClr>
                </a:solidFill>
                <a:latin typeface="Calibri" pitchFamily="34" charset="0"/>
              </a:rPr>
              <a:t>Advertisers, companies targeting users of search engines</a:t>
            </a: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using search is free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only power is that advertisers pay for additional viewers and clicks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buFontTx/>
              <a:buChar char="•"/>
              <a:defRPr/>
            </a:pPr>
            <a:r>
              <a:rPr lang="en-US" sz="1200" i="1" dirty="0" smtClean="0">
                <a:solidFill>
                  <a:schemeClr val="bg1">
                    <a:lumMod val="50000"/>
                  </a:schemeClr>
                </a:solidFill>
                <a:latin typeface="Calibri" pitchFamily="34" charset="0"/>
              </a:rPr>
              <a:t>Large amount of buyers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Overall: low </a:t>
            </a: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Buyer power has no effect on profitability in this industry.</a:t>
            </a:r>
          </a:p>
          <a:p>
            <a:pPr>
              <a:lnSpc>
                <a:spcPct val="90000"/>
              </a:lnSpc>
              <a:spcBef>
                <a:spcPts val="0"/>
              </a:spcBef>
              <a:defRPr/>
            </a:pPr>
            <a:endParaRPr lang="en-US" sz="1200" i="1" dirty="0" smtClean="0">
              <a:solidFill>
                <a:schemeClr val="bg1">
                  <a:lumMod val="50000"/>
                </a:schemeClr>
              </a:solidFill>
              <a:latin typeface="Calibri" pitchFamily="34" charset="0"/>
            </a:endParaRPr>
          </a:p>
          <a:p>
            <a:pPr>
              <a:defRPr/>
            </a:pPr>
            <a:r>
              <a:rPr lang="en-US" sz="1800" b="1" i="1" u="sng" dirty="0" smtClean="0">
                <a:latin typeface="Calibri" pitchFamily="34" charset="0"/>
              </a:rPr>
              <a:t>Extent of Rivalry: Medium</a:t>
            </a:r>
            <a:endParaRPr lang="en-US" sz="1800" b="1" i="1" dirty="0" smtClean="0">
              <a:latin typeface="Calibri" pitchFamily="34" charset="0"/>
            </a:endParaRPr>
          </a:p>
          <a:p>
            <a:pPr marL="111125" indent="-111125">
              <a:lnSpc>
                <a:spcPct val="90000"/>
              </a:lnSpc>
              <a:spcBef>
                <a:spcPts val="200"/>
              </a:spcBef>
              <a:buSzPct val="65000"/>
              <a:buFont typeface="Wingdings" pitchFamily="2" charset="2"/>
              <a:buChar char="Ø"/>
              <a:defRPr/>
            </a:pPr>
            <a:r>
              <a:rPr lang="en-US" sz="1200" i="1" dirty="0" smtClean="0">
                <a:solidFill>
                  <a:schemeClr val="bg1">
                    <a:lumMod val="50000"/>
                  </a:schemeClr>
                </a:solidFill>
                <a:latin typeface="Calibri" pitchFamily="34" charset="0"/>
              </a:rPr>
              <a:t> Google, Yahoo, </a:t>
            </a:r>
            <a:r>
              <a:rPr lang="en-US" sz="1200" i="1" dirty="0" err="1" smtClean="0">
                <a:solidFill>
                  <a:schemeClr val="bg1">
                    <a:lumMod val="50000"/>
                  </a:schemeClr>
                </a:solidFill>
                <a:latin typeface="Calibri" pitchFamily="34" charset="0"/>
              </a:rPr>
              <a:t>Ask.com</a:t>
            </a:r>
            <a:r>
              <a:rPr lang="en-US" sz="1200" i="1" dirty="0" smtClean="0">
                <a:solidFill>
                  <a:schemeClr val="bg1">
                    <a:lumMod val="50000"/>
                  </a:schemeClr>
                </a:solidFill>
                <a:latin typeface="Calibri" pitchFamily="34" charset="0"/>
              </a:rPr>
              <a:t> </a:t>
            </a:r>
          </a:p>
          <a:p>
            <a:pPr marL="111125" indent="-111125">
              <a:lnSpc>
                <a:spcPct val="90000"/>
              </a:lnSpc>
              <a:buFontTx/>
              <a:buChar char="•"/>
              <a:defRPr/>
            </a:pPr>
            <a:r>
              <a:rPr lang="en-US" sz="1200" i="1" dirty="0" smtClean="0">
                <a:solidFill>
                  <a:schemeClr val="bg1">
                    <a:lumMod val="50000"/>
                  </a:schemeClr>
                </a:solidFill>
                <a:latin typeface="Calibri" pitchFamily="34" charset="0"/>
              </a:rPr>
              <a:t>constant innovation to provide additional services to users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constant fight to incentivize use of search engine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 small differences between competitors </a:t>
            </a:r>
            <a:r>
              <a:rPr lang="en-US" sz="1200" i="1" dirty="0" smtClean="0">
                <a:solidFill>
                  <a:schemeClr val="bg1">
                    <a:lumMod val="50000"/>
                  </a:schemeClr>
                </a:solidFill>
                <a:latin typeface="Calibri" pitchFamily="34" charset="0"/>
                <a:sym typeface="Wingdings"/>
              </a:rPr>
              <a:t></a:t>
            </a:r>
            <a:r>
              <a:rPr lang="en-US" sz="1200" i="1" dirty="0" smtClean="0">
                <a:solidFill>
                  <a:schemeClr val="bg1">
                    <a:lumMod val="50000"/>
                  </a:schemeClr>
                </a:solidFill>
                <a:latin typeface="Calibri" pitchFamily="34" charset="0"/>
              </a:rPr>
              <a:t> </a:t>
            </a: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Fewer than 6 major players in the market </a:t>
            </a:r>
            <a:r>
              <a:rPr lang="en-US" sz="1200" i="1" dirty="0" smtClean="0">
                <a:solidFill>
                  <a:schemeClr val="bg1">
                    <a:lumMod val="50000"/>
                  </a:schemeClr>
                </a:solidFill>
                <a:latin typeface="Calibri" pitchFamily="34" charset="0"/>
                <a:sym typeface="Wingdings"/>
              </a:rPr>
              <a:t></a:t>
            </a:r>
            <a:endParaRPr lang="en-US" sz="1200" i="1" dirty="0" smtClean="0">
              <a:solidFill>
                <a:schemeClr val="bg1">
                  <a:lumMod val="50000"/>
                </a:schemeClr>
              </a:solidFill>
              <a:latin typeface="Calibri" pitchFamily="34" charset="0"/>
            </a:endParaRPr>
          </a:p>
          <a:p>
            <a:pPr marL="111125" indent="-111125">
              <a:lnSpc>
                <a:spcPct val="90000"/>
              </a:lnSpc>
              <a:buFontTx/>
              <a:buChar char="•"/>
              <a:defRPr/>
            </a:pPr>
            <a:r>
              <a:rPr lang="en-US" sz="1200" i="1" dirty="0" smtClean="0">
                <a:solidFill>
                  <a:schemeClr val="bg1">
                    <a:lumMod val="50000"/>
                  </a:schemeClr>
                </a:solidFill>
                <a:latin typeface="Calibri" pitchFamily="34" charset="0"/>
                <a:sym typeface="Wingdings"/>
              </a:rPr>
              <a:t>Favorable supply and demand </a:t>
            </a:r>
          </a:p>
          <a:p>
            <a:pPr marL="111125" indent="-111125">
              <a:lnSpc>
                <a:spcPct val="90000"/>
              </a:lnSpc>
              <a:buFontTx/>
              <a:buChar char="•"/>
              <a:defRPr/>
            </a:pPr>
            <a:r>
              <a:rPr lang="en-US" sz="1200" i="1" dirty="0" smtClean="0">
                <a:solidFill>
                  <a:schemeClr val="bg1">
                    <a:lumMod val="50000"/>
                  </a:schemeClr>
                </a:solidFill>
                <a:latin typeface="Calibri" pitchFamily="34" charset="0"/>
                <a:sym typeface="Wingdings"/>
              </a:rPr>
              <a:t>Low switching costs for users </a:t>
            </a:r>
            <a:endParaRPr lang="en-US" sz="1200" i="1" dirty="0" smtClean="0">
              <a:solidFill>
                <a:schemeClr val="bg1">
                  <a:lumMod val="50000"/>
                </a:schemeClr>
              </a:solidFill>
              <a:latin typeface="Calibri" pitchFamily="34" charset="0"/>
            </a:endParaRP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Overall:  low </a:t>
            </a:r>
          </a:p>
          <a:p>
            <a:pPr marL="111125" indent="-111125">
              <a:lnSpc>
                <a:spcPct val="90000"/>
              </a:lnSpc>
              <a:spcBef>
                <a:spcPts val="0"/>
              </a:spcBef>
              <a:buFontTx/>
              <a:buChar char="•"/>
              <a:defRPr/>
            </a:pPr>
            <a:r>
              <a:rPr lang="en-US" sz="1200" i="1" dirty="0" smtClean="0">
                <a:solidFill>
                  <a:schemeClr val="bg1">
                    <a:lumMod val="50000"/>
                  </a:schemeClr>
                </a:solidFill>
                <a:latin typeface="Calibri" pitchFamily="34" charset="0"/>
              </a:rPr>
              <a:t>Despite low rivalry, firms are fighting for small profits </a:t>
            </a:r>
          </a:p>
          <a:p>
            <a:pPr eaLnBrk="1" hangingPunct="1"/>
            <a:endParaRPr lang="en-US" dirty="0" smtClean="0"/>
          </a:p>
        </p:txBody>
      </p:sp>
    </p:spTree>
    <p:extLst>
      <p:ext uri="{BB962C8B-B14F-4D97-AF65-F5344CB8AC3E}">
        <p14:creationId xmlns:p14="http://schemas.microsoft.com/office/powerpoint/2010/main" val="171691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a:t>
            </a:r>
            <a:r>
              <a:rPr lang="en-US" baseline="0" dirty="0" smtClean="0"/>
              <a:t> engine companies are also starting to acquire social media sites because of these trends </a:t>
            </a:r>
          </a:p>
          <a:p>
            <a:endParaRPr lang="en-US" baseline="0" dirty="0" smtClean="0"/>
          </a:p>
          <a:p>
            <a:r>
              <a:rPr lang="en-US" dirty="0" smtClean="0"/>
              <a:t>Sources:</a:t>
            </a:r>
          </a:p>
          <a:p>
            <a:r>
              <a:rPr lang="en-US" dirty="0" smtClean="0">
                <a:effectLst/>
              </a:rPr>
              <a:t>"Suddenly, Google Looks Shaky." </a:t>
            </a:r>
            <a:r>
              <a:rPr lang="en-US" i="1" dirty="0" smtClean="0">
                <a:effectLst/>
              </a:rPr>
              <a:t>Yahoo Finance</a:t>
            </a:r>
            <a:r>
              <a:rPr lang="en-US" dirty="0" smtClean="0">
                <a:effectLst/>
              </a:rPr>
              <a:t>. </a:t>
            </a:r>
            <a:r>
              <a:rPr lang="en-US" dirty="0" err="1" smtClean="0">
                <a:effectLst/>
              </a:rPr>
              <a:t>N.p</a:t>
            </a:r>
            <a:r>
              <a:rPr lang="en-US" dirty="0" smtClean="0">
                <a:effectLst/>
              </a:rPr>
              <a:t>., </a:t>
            </a:r>
            <a:r>
              <a:rPr lang="en-US" dirty="0" err="1" smtClean="0">
                <a:effectLst/>
              </a:rPr>
              <a:t>n.d.</a:t>
            </a:r>
            <a:r>
              <a:rPr lang="en-US" dirty="0" smtClean="0">
                <a:effectLst/>
              </a:rPr>
              <a:t> Web. 24 Nov. 2014. &lt;http://finance.yahoo.com/news/suddenly-google-looks-shaky-174232846.html&gt;.</a:t>
            </a:r>
          </a:p>
          <a:p>
            <a:endParaRPr lang="en-US" dirty="0" smtClean="0">
              <a:effectLst/>
            </a:endParaRPr>
          </a:p>
          <a:p>
            <a:r>
              <a:rPr lang="en-US" dirty="0" err="1" smtClean="0">
                <a:effectLst/>
              </a:rPr>
              <a:t>Goodsell</a:t>
            </a:r>
            <a:r>
              <a:rPr lang="en-US" dirty="0" smtClean="0">
                <a:effectLst/>
              </a:rPr>
              <a:t>, Ben. "Fast SEO Competitive Analysis Part 2: Competing Content Comparison." </a:t>
            </a:r>
            <a:r>
              <a:rPr lang="en-US" i="1" dirty="0" smtClean="0">
                <a:effectLst/>
              </a:rPr>
              <a:t>Search Engine Watch</a:t>
            </a:r>
            <a:r>
              <a:rPr lang="en-US" dirty="0" smtClean="0">
                <a:effectLst/>
              </a:rPr>
              <a:t>. </a:t>
            </a:r>
            <a:r>
              <a:rPr lang="en-US" dirty="0" err="1" smtClean="0">
                <a:effectLst/>
              </a:rPr>
              <a:t>ClickZ</a:t>
            </a:r>
            <a:r>
              <a:rPr lang="en-US" dirty="0" smtClean="0">
                <a:effectLst/>
              </a:rPr>
              <a:t>, 31 Oct. 2014. Web. 24 Nov. 2014. &lt;http://searchenginewatch.com/article/2378742/Fast-SEO-Competitive-Analysis-Part-2-Competing-Content-Comparison&gt;.</a:t>
            </a:r>
          </a:p>
          <a:p>
            <a:pPr marL="0" indent="0">
              <a:buNone/>
            </a:pPr>
            <a:endParaRPr lang="en-US" dirty="0" smtClean="0">
              <a:effectLst/>
            </a:endParaRPr>
          </a:p>
          <a:p>
            <a:pPr marL="0" indent="0">
              <a:buNone/>
            </a:pPr>
            <a:r>
              <a:rPr lang="en-US" dirty="0" err="1" smtClean="0">
                <a:effectLst/>
              </a:rPr>
              <a:t>Hoopes</a:t>
            </a:r>
            <a:r>
              <a:rPr lang="en-US" dirty="0" smtClean="0">
                <a:effectLst/>
              </a:rPr>
              <a:t>, Stephen. </a:t>
            </a:r>
            <a:r>
              <a:rPr lang="en-US" i="1" dirty="0" smtClean="0">
                <a:effectLst/>
              </a:rPr>
              <a:t>Search Engines in the US</a:t>
            </a:r>
            <a:r>
              <a:rPr lang="en-US" dirty="0" smtClean="0">
                <a:effectLst/>
              </a:rPr>
              <a:t>. Rep. no. 51913a. </a:t>
            </a:r>
            <a:r>
              <a:rPr lang="en-US" dirty="0" err="1" smtClean="0">
                <a:effectLst/>
              </a:rPr>
              <a:t>IBISWorld</a:t>
            </a:r>
            <a:r>
              <a:rPr lang="en-US" dirty="0" smtClean="0">
                <a:effectLst/>
              </a:rPr>
              <a:t>, Aug. 2014. Web. &lt;http://clients1.ibisworld.com.ezproxy.bu.edu/reports/us/industry/default.aspx?entid=1982&gt;.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C9BFB9-BC3F-2E40-8E49-73A2C160D668}"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50095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a:t>
            </a:r>
          </a:p>
          <a:p>
            <a:r>
              <a:rPr lang="en-US" dirty="0" smtClean="0">
                <a:effectLst/>
              </a:rPr>
              <a:t>Miners, Zach. "Bing Weaves More Facebook, Twitter Data into Search Results." </a:t>
            </a:r>
            <a:r>
              <a:rPr lang="en-US" i="1" dirty="0" smtClean="0">
                <a:effectLst/>
              </a:rPr>
              <a:t>Computerworld</a:t>
            </a:r>
            <a:r>
              <a:rPr lang="en-US" dirty="0" smtClean="0">
                <a:effectLst/>
              </a:rPr>
              <a:t>. </a:t>
            </a:r>
            <a:r>
              <a:rPr lang="en-US" dirty="0" err="1" smtClean="0">
                <a:effectLst/>
              </a:rPr>
              <a:t>N.p</a:t>
            </a:r>
            <a:r>
              <a:rPr lang="en-US" dirty="0" smtClean="0">
                <a:effectLst/>
              </a:rPr>
              <a:t>., 21 Mar. 2013. Web. 24 Nov. 2014. &lt;http://www.computerworld.com/article/2495705/internet/bing-weaves-more-facebook--twitter-data-into-search-results.html&gt;.</a:t>
            </a:r>
          </a:p>
          <a:p>
            <a:endParaRPr lang="en-US" dirty="0" smtClean="0">
              <a:effectLst/>
            </a:endParaRPr>
          </a:p>
          <a:p>
            <a:r>
              <a:rPr lang="en-US" dirty="0" smtClean="0">
                <a:effectLst/>
              </a:rPr>
              <a:t>Noel, Rick. "Google AdWords Vs Yahoo Bing Network - </a:t>
            </a:r>
            <a:r>
              <a:rPr lang="en-US" dirty="0" err="1" smtClean="0">
                <a:effectLst/>
              </a:rPr>
              <a:t>EBiz</a:t>
            </a:r>
            <a:r>
              <a:rPr lang="en-US" dirty="0" smtClean="0">
                <a:effectLst/>
              </a:rPr>
              <a:t> ROI, Inc." </a:t>
            </a:r>
            <a:r>
              <a:rPr lang="en-US" i="1" dirty="0" err="1" smtClean="0">
                <a:effectLst/>
              </a:rPr>
              <a:t>EBiz</a:t>
            </a:r>
            <a:r>
              <a:rPr lang="en-US" i="1" dirty="0" smtClean="0">
                <a:effectLst/>
              </a:rPr>
              <a:t> ROI, Inc.</a:t>
            </a:r>
            <a:r>
              <a:rPr lang="en-US" dirty="0" smtClean="0">
                <a:effectLst/>
              </a:rPr>
              <a:t> </a:t>
            </a:r>
            <a:r>
              <a:rPr lang="en-US" dirty="0" err="1" smtClean="0">
                <a:effectLst/>
              </a:rPr>
              <a:t>N.p</a:t>
            </a:r>
            <a:r>
              <a:rPr lang="en-US" dirty="0" smtClean="0">
                <a:effectLst/>
              </a:rPr>
              <a:t>., 16 May 2015. Web. 24 Nov. 2014. &lt;http://www.ebizroi.com/google-adwords-vs-yahoo-bing-network/&gt;.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8C9BFB9-BC3F-2E40-8E49-73A2C160D668}"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24654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Bing’s Future </a:t>
            </a:r>
          </a:p>
          <a:p>
            <a:pPr marL="171450" indent="-171450">
              <a:buFont typeface="Arial"/>
              <a:buChar char="•"/>
            </a:pPr>
            <a:r>
              <a:rPr lang="en-US" dirty="0" smtClean="0"/>
              <a:t>Cost Leadership—attracts marketers</a:t>
            </a:r>
          </a:p>
          <a:p>
            <a:pPr marL="628650" lvl="1" indent="-171450">
              <a:buFont typeface="Arial"/>
              <a:buChar char="•"/>
            </a:pPr>
            <a:r>
              <a:rPr lang="en-US" dirty="0" smtClean="0"/>
              <a:t>Lower costs than Google</a:t>
            </a:r>
          </a:p>
          <a:p>
            <a:pPr marL="171450" indent="-171450">
              <a:buFont typeface="Arial"/>
              <a:buChar char="•"/>
            </a:pPr>
            <a:r>
              <a:rPr lang="en-US" dirty="0" smtClean="0"/>
              <a:t>Differentiation—gains users</a:t>
            </a:r>
          </a:p>
          <a:p>
            <a:pPr marL="628650" lvl="1" indent="-171450">
              <a:buFont typeface="Arial"/>
              <a:buChar char="•"/>
            </a:pPr>
            <a:r>
              <a:rPr lang="en-US" dirty="0" smtClean="0"/>
              <a:t>User Friendly</a:t>
            </a:r>
          </a:p>
          <a:p>
            <a:pPr marL="628650" lvl="1" indent="-171450">
              <a:buFont typeface="Arial"/>
              <a:buChar char="•"/>
            </a:pPr>
            <a:r>
              <a:rPr lang="en-US" dirty="0" smtClean="0"/>
              <a:t>Partnerships</a:t>
            </a:r>
          </a:p>
          <a:p>
            <a:pPr marL="1085850" lvl="2" indent="-171450">
              <a:buFont typeface="Arial"/>
              <a:buChar char="•"/>
            </a:pPr>
            <a:r>
              <a:rPr lang="en-US" dirty="0" smtClean="0"/>
              <a:t>Facebook</a:t>
            </a:r>
          </a:p>
          <a:p>
            <a:pPr marL="1085850" lvl="2" indent="-171450">
              <a:buFont typeface="Arial"/>
              <a:buChar char="•"/>
            </a:pPr>
            <a:r>
              <a:rPr lang="en-US" dirty="0" smtClean="0"/>
              <a:t>Fandango</a:t>
            </a:r>
          </a:p>
          <a:p>
            <a:pPr marL="628650" lvl="1" indent="-171450">
              <a:buFont typeface="Arial"/>
              <a:buChar char="•"/>
            </a:pPr>
            <a:r>
              <a:rPr lang="en-US" dirty="0" smtClean="0"/>
              <a:t>Smart search</a:t>
            </a:r>
          </a:p>
          <a:p>
            <a:pPr marL="1085850" lvl="2" indent="-171450">
              <a:buFont typeface="Arial"/>
              <a:buChar char="•"/>
            </a:pPr>
            <a:r>
              <a:rPr lang="en-US" dirty="0" smtClean="0"/>
              <a:t>Assumes users intent</a:t>
            </a:r>
          </a:p>
          <a:p>
            <a:pPr marL="171450" indent="-171450">
              <a:buFont typeface="Arial"/>
              <a:buChar char="•"/>
            </a:pPr>
            <a:r>
              <a:rPr lang="en-US" dirty="0" smtClean="0"/>
              <a:t>Taking up Yahoo! position</a:t>
            </a:r>
          </a:p>
          <a:p>
            <a:pPr marL="171450" indent="-171450">
              <a:buFont typeface="Arial"/>
              <a:buChar char="•"/>
            </a:pPr>
            <a:r>
              <a:rPr lang="en-US" dirty="0" smtClean="0"/>
              <a:t>Smartphone advantage in Asia</a:t>
            </a:r>
          </a:p>
          <a:p>
            <a:pPr marL="628650" lvl="1" indent="-171450">
              <a:buFont typeface="Arial"/>
              <a:buChar char="•"/>
            </a:pPr>
            <a:r>
              <a:rPr lang="en-US" dirty="0" smtClean="0"/>
              <a:t>Nokia is common</a:t>
            </a:r>
          </a:p>
          <a:p>
            <a:pPr marL="628650" lvl="1" indent="-171450">
              <a:buFont typeface="Arial"/>
              <a:buChar char="•"/>
            </a:pPr>
            <a:r>
              <a:rPr lang="en-US" dirty="0" smtClean="0"/>
              <a:t>Windows connects with Bing</a:t>
            </a:r>
          </a:p>
          <a:p>
            <a:pPr marL="0" lvl="0" indent="0">
              <a:buFont typeface="Arial"/>
              <a:buNone/>
            </a:pPr>
            <a:endParaRPr lang="en-US" dirty="0" smtClean="0"/>
          </a:p>
          <a:p>
            <a:pPr marL="171450" indent="-171450">
              <a:buFont typeface="Arial"/>
              <a:buChar char="•"/>
            </a:pPr>
            <a:r>
              <a:rPr lang="en-US" dirty="0" smtClean="0"/>
              <a:t>Strategic Activities</a:t>
            </a:r>
          </a:p>
          <a:p>
            <a:pPr marL="171450" indent="-171450">
              <a:buFont typeface="Arial"/>
              <a:buChar char="•"/>
            </a:pPr>
            <a:r>
              <a:rPr lang="en-US" dirty="0" smtClean="0"/>
              <a:t>Search Engine—gives marketers clues</a:t>
            </a:r>
          </a:p>
          <a:p>
            <a:pPr marL="171450" indent="-171450">
              <a:buFont typeface="Arial"/>
              <a:buChar char="•"/>
            </a:pPr>
            <a:r>
              <a:rPr lang="en-US" dirty="0" smtClean="0"/>
              <a:t>Continuous innovations</a:t>
            </a:r>
          </a:p>
          <a:p>
            <a:pPr marL="628650" lvl="1" indent="-171450">
              <a:buFont typeface="Arial"/>
              <a:buChar char="•"/>
            </a:pPr>
            <a:r>
              <a:rPr lang="en-US" dirty="0" smtClean="0"/>
              <a:t>Google Maps</a:t>
            </a:r>
          </a:p>
          <a:p>
            <a:pPr marL="628650" lvl="1" indent="-171450">
              <a:buFont typeface="Arial"/>
              <a:buChar char="•"/>
            </a:pPr>
            <a:r>
              <a:rPr lang="en-US" dirty="0" smtClean="0"/>
              <a:t>Google Drive</a:t>
            </a:r>
          </a:p>
          <a:p>
            <a:pPr marL="171450" indent="-171450">
              <a:buFont typeface="Arial"/>
              <a:buChar char="•"/>
            </a:pPr>
            <a:r>
              <a:rPr lang="en-US" dirty="0" smtClean="0"/>
              <a:t>Other</a:t>
            </a:r>
          </a:p>
          <a:p>
            <a:pPr marL="628650" lvl="1" indent="-171450">
              <a:buFont typeface="Arial"/>
              <a:buChar char="•"/>
            </a:pPr>
            <a:r>
              <a:rPr lang="en-US" dirty="0" smtClean="0"/>
              <a:t>Android</a:t>
            </a:r>
          </a:p>
          <a:p>
            <a:pPr marL="628650" lvl="1" indent="-171450">
              <a:buFont typeface="Arial"/>
              <a:buChar char="•"/>
            </a:pPr>
            <a:r>
              <a:rPr lang="en-US" dirty="0" smtClean="0"/>
              <a:t>Products</a:t>
            </a:r>
          </a:p>
          <a:p>
            <a:pPr marL="628650" lvl="1" indent="-171450">
              <a:buFont typeface="Arial"/>
              <a:buChar char="•"/>
            </a:pPr>
            <a:endParaRPr lang="en-US" dirty="0" smtClean="0"/>
          </a:p>
          <a:p>
            <a:pPr marL="171450" indent="-171450" defTabSz="914400">
              <a:buFont typeface="Arial"/>
              <a:buChar char="•"/>
            </a:pPr>
            <a:r>
              <a:rPr lang="en-US" dirty="0" smtClean="0">
                <a:solidFill>
                  <a:prstClr val="black"/>
                </a:solidFill>
              </a:rPr>
              <a:t>Google’s success</a:t>
            </a:r>
          </a:p>
          <a:p>
            <a:pPr marL="628650" lvl="1" indent="-171450" defTabSz="914400">
              <a:buFont typeface="Arial"/>
              <a:buChar char="•"/>
            </a:pPr>
            <a:r>
              <a:rPr lang="en-US" dirty="0" smtClean="0">
                <a:solidFill>
                  <a:prstClr val="black"/>
                </a:solidFill>
              </a:rPr>
              <a:t>Differentiation</a:t>
            </a:r>
          </a:p>
          <a:p>
            <a:pPr marL="628650" lvl="1" indent="-171450" defTabSz="914400">
              <a:buFont typeface="Arial"/>
              <a:buChar char="•"/>
            </a:pPr>
            <a:r>
              <a:rPr lang="en-US" dirty="0" smtClean="0">
                <a:solidFill>
                  <a:prstClr val="black"/>
                </a:solidFill>
              </a:rPr>
              <a:t>IT </a:t>
            </a:r>
            <a:r>
              <a:rPr lang="en-US" dirty="0" smtClean="0"/>
              <a:t>Infrastructure</a:t>
            </a:r>
          </a:p>
          <a:p>
            <a:pPr marL="628650" lvl="1" indent="-171450" defTabSz="914400">
              <a:buFont typeface="Arial"/>
              <a:buChar char="•"/>
            </a:pPr>
            <a:r>
              <a:rPr lang="en-US" dirty="0" smtClean="0">
                <a:solidFill>
                  <a:prstClr val="black"/>
                </a:solidFill>
              </a:rPr>
              <a:t>Many </a:t>
            </a:r>
            <a:r>
              <a:rPr lang="en-US" dirty="0" smtClean="0"/>
              <a:t>users</a:t>
            </a:r>
          </a:p>
          <a:p>
            <a:pPr marL="628650" lvl="1" indent="-171450" defTabSz="914400">
              <a:buFont typeface="Arial"/>
              <a:buChar char="•"/>
            </a:pPr>
            <a:r>
              <a:rPr lang="en-US" dirty="0" smtClean="0">
                <a:solidFill>
                  <a:prstClr val="black"/>
                </a:solidFill>
              </a:rPr>
              <a:t>Valued Investment</a:t>
            </a:r>
          </a:p>
          <a:p>
            <a:pPr marL="171450" lvl="0" indent="-171450">
              <a:buFont typeface="Arial"/>
              <a:buChar char="•"/>
            </a:pPr>
            <a:endParaRPr lang="en-US" dirty="0" smtClean="0"/>
          </a:p>
          <a:p>
            <a:pPr marL="171450" indent="-171450">
              <a:buFont typeface="Arial"/>
              <a:buChar char="•"/>
            </a:pPr>
            <a:endParaRPr lang="en-US" dirty="0" smtClean="0"/>
          </a:p>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8137373C-A61D-435E-B2E8-D118BD967AE1}"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0177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366412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15281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990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218524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375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250085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2582003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91569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
            <a:ext cx="8305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09700"/>
            <a:ext cx="40767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09700"/>
            <a:ext cx="40767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8A8825-674A-4FD1-8E86-8D6A673B5651}" type="slidenum">
              <a:rPr lang="en-US"/>
              <a:pPr>
                <a:defRPr/>
              </a:pPr>
              <a:t>‹#›</a:t>
            </a:fld>
            <a:endParaRPr lang="en-US"/>
          </a:p>
        </p:txBody>
      </p:sp>
    </p:spTree>
    <p:extLst>
      <p:ext uri="{BB962C8B-B14F-4D97-AF65-F5344CB8AC3E}">
        <p14:creationId xmlns:p14="http://schemas.microsoft.com/office/powerpoint/2010/main" val="368650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340310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8A61E-61A6-A447-BBB6-7C88FB8A2472}"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335857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18A61E-61A6-A447-BBB6-7C88FB8A2472}"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30299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8A61E-61A6-A447-BBB6-7C88FB8A2472}"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4801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18A61E-61A6-A447-BBB6-7C88FB8A2472}"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5452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8A61E-61A6-A447-BBB6-7C88FB8A2472}"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142226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8A61E-61A6-A447-BBB6-7C88FB8A2472}"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36331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8A61E-61A6-A447-BBB6-7C88FB8A2472}"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67401-96DD-324E-80F8-2CA676242A41}" type="slidenum">
              <a:rPr lang="en-US" smtClean="0"/>
              <a:t>‹#›</a:t>
            </a:fld>
            <a:endParaRPr lang="en-US"/>
          </a:p>
        </p:txBody>
      </p:sp>
    </p:spTree>
    <p:extLst>
      <p:ext uri="{BB962C8B-B14F-4D97-AF65-F5344CB8AC3E}">
        <p14:creationId xmlns:p14="http://schemas.microsoft.com/office/powerpoint/2010/main" val="252768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18A61E-61A6-A447-BBB6-7C88FB8A2472}" type="datetimeFigureOut">
              <a:rPr lang="en-US" smtClean="0"/>
              <a:t>12/8/2014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5467401-96DD-324E-80F8-2CA676242A41}" type="slidenum">
              <a:rPr lang="en-US" smtClean="0"/>
              <a:t>‹#›</a:t>
            </a:fld>
            <a:endParaRPr lang="en-US"/>
          </a:p>
        </p:txBody>
      </p:sp>
    </p:spTree>
    <p:extLst>
      <p:ext uri="{BB962C8B-B14F-4D97-AF65-F5344CB8AC3E}">
        <p14:creationId xmlns:p14="http://schemas.microsoft.com/office/powerpoint/2010/main" val="15092438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7322" y="1458662"/>
            <a:ext cx="7781911" cy="1646302"/>
          </a:xfrm>
        </p:spPr>
        <p:txBody>
          <a:bodyPr/>
          <a:lstStyle/>
          <a:p>
            <a:pPr algn="ctr"/>
            <a:r>
              <a:rPr lang="en-US" dirty="0" smtClean="0"/>
              <a:t>Search Engine Industry</a:t>
            </a:r>
            <a:endParaRPr lang="en-US" dirty="0"/>
          </a:p>
        </p:txBody>
      </p:sp>
      <p:sp>
        <p:nvSpPr>
          <p:cNvPr id="5" name="Subtitle 4"/>
          <p:cNvSpPr>
            <a:spLocks noGrp="1"/>
          </p:cNvSpPr>
          <p:nvPr>
            <p:ph type="subTitle" idx="1"/>
          </p:nvPr>
        </p:nvSpPr>
        <p:spPr>
          <a:xfrm>
            <a:off x="0" y="6013198"/>
            <a:ext cx="3831823" cy="1096899"/>
          </a:xfrm>
        </p:spPr>
        <p:txBody>
          <a:bodyPr/>
          <a:lstStyle/>
          <a:p>
            <a:pPr algn="l"/>
            <a:r>
              <a:rPr lang="en-US" dirty="0" smtClean="0"/>
              <a:t>Sophie Wyman, </a:t>
            </a:r>
            <a:r>
              <a:rPr lang="en-US" dirty="0" err="1" smtClean="0"/>
              <a:t>Dara</a:t>
            </a:r>
            <a:r>
              <a:rPr lang="en-US" dirty="0" smtClean="0"/>
              <a:t> </a:t>
            </a:r>
            <a:r>
              <a:rPr lang="en-US" dirty="0" err="1" smtClean="0"/>
              <a:t>DeMatteo</a:t>
            </a:r>
            <a:r>
              <a:rPr lang="en-US" dirty="0" smtClean="0"/>
              <a:t>,</a:t>
            </a:r>
          </a:p>
          <a:p>
            <a:pPr algn="l"/>
            <a:r>
              <a:rPr lang="en-US" dirty="0" err="1" smtClean="0"/>
              <a:t>Falak</a:t>
            </a:r>
            <a:r>
              <a:rPr lang="en-US" dirty="0" smtClean="0"/>
              <a:t> Shah, </a:t>
            </a:r>
            <a:r>
              <a:rPr lang="en-US" dirty="0" err="1" smtClean="0"/>
              <a:t>Shenil</a:t>
            </a:r>
            <a:r>
              <a:rPr lang="en-US" dirty="0" smtClean="0"/>
              <a:t> Shah </a:t>
            </a:r>
            <a:endParaRPr lang="en-US" dirty="0"/>
          </a:p>
        </p:txBody>
      </p:sp>
      <p:pic>
        <p:nvPicPr>
          <p:cNvPr id="2" name="Picture 1"/>
          <p:cNvPicPr>
            <a:picLocks noChangeAspect="1"/>
          </p:cNvPicPr>
          <p:nvPr/>
        </p:nvPicPr>
        <p:blipFill>
          <a:blip r:embed="rId3"/>
          <a:stretch>
            <a:fillRect/>
          </a:stretch>
        </p:blipFill>
        <p:spPr>
          <a:xfrm>
            <a:off x="1729949" y="3409363"/>
            <a:ext cx="4576656" cy="1640099"/>
          </a:xfrm>
          <a:prstGeom prst="rect">
            <a:avLst/>
          </a:prstGeom>
        </p:spPr>
      </p:pic>
    </p:spTree>
    <p:extLst>
      <p:ext uri="{BB962C8B-B14F-4D97-AF65-F5344CB8AC3E}">
        <p14:creationId xmlns:p14="http://schemas.microsoft.com/office/powerpoint/2010/main" val="1400338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668" y="369116"/>
            <a:ext cx="10686195" cy="646331"/>
          </a:xfrm>
          <a:prstGeom prst="rect">
            <a:avLst/>
          </a:prstGeom>
        </p:spPr>
        <p:txBody>
          <a:bodyPr vert="horz" lIns="91440" tIns="45720" rIns="91440" bIns="45720" rtlCol="0" anchor="t">
            <a:normAutofit/>
          </a:bodyPr>
          <a:lstStyle>
            <a:lvl1pPr>
              <a:spcBef>
                <a:spcPct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400" dirty="0"/>
              <a:t>Bing’s excessive advertising leads to operating loss</a:t>
            </a:r>
          </a:p>
        </p:txBody>
      </p:sp>
      <p:graphicFrame>
        <p:nvGraphicFramePr>
          <p:cNvPr id="4" name="Chart 3"/>
          <p:cNvGraphicFramePr>
            <a:graphicFrameLocks/>
          </p:cNvGraphicFramePr>
          <p:nvPr>
            <p:extLst>
              <p:ext uri="{D42A27DB-BD31-4B8C-83A1-F6EECF244321}">
                <p14:modId xmlns:p14="http://schemas.microsoft.com/office/powerpoint/2010/main" val="2752448438"/>
              </p:ext>
            </p:extLst>
          </p:nvPr>
        </p:nvGraphicFramePr>
        <p:xfrm>
          <a:off x="508226" y="1656443"/>
          <a:ext cx="7084560" cy="476068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p:cNvCxnSpPr/>
          <p:nvPr/>
        </p:nvCxnSpPr>
        <p:spPr>
          <a:xfrm>
            <a:off x="5037364" y="3820886"/>
            <a:ext cx="1747156" cy="81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74330" y="3453489"/>
            <a:ext cx="1485900" cy="1107996"/>
          </a:xfrm>
          <a:prstGeom prst="rect">
            <a:avLst/>
          </a:prstGeom>
          <a:noFill/>
        </p:spPr>
        <p:txBody>
          <a:bodyPr wrap="square" rtlCol="0">
            <a:spAutoFit/>
          </a:bodyPr>
          <a:lstStyle/>
          <a:p>
            <a:r>
              <a:rPr lang="en-US" sz="1600" dirty="0" smtClean="0"/>
              <a:t>Bing Charges at $1.22 per click</a:t>
            </a:r>
          </a:p>
          <a:p>
            <a:endParaRPr lang="en-US" sz="1600" dirty="0"/>
          </a:p>
        </p:txBody>
      </p:sp>
    </p:spTree>
    <p:extLst>
      <p:ext uri="{BB962C8B-B14F-4D97-AF65-F5344CB8AC3E}">
        <p14:creationId xmlns:p14="http://schemas.microsoft.com/office/powerpoint/2010/main" val="3974718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835" y="487332"/>
            <a:ext cx="7379369" cy="1320800"/>
          </a:xfrm>
        </p:spPr>
        <p:txBody>
          <a:bodyPr/>
          <a:lstStyle/>
          <a:p>
            <a:r>
              <a:rPr lang="en-US" dirty="0" smtClean="0"/>
              <a:t>Bing Sinks Industry Average</a:t>
            </a:r>
            <a:endParaRPr lang="en-US" dirty="0"/>
          </a:p>
        </p:txBody>
      </p:sp>
      <p:pic>
        <p:nvPicPr>
          <p:cNvPr id="5" name="Picture 4"/>
          <p:cNvPicPr>
            <a:picLocks noChangeAspect="1"/>
          </p:cNvPicPr>
          <p:nvPr/>
        </p:nvPicPr>
        <p:blipFill>
          <a:blip r:embed="rId3"/>
          <a:stretch>
            <a:fillRect/>
          </a:stretch>
        </p:blipFill>
        <p:spPr>
          <a:xfrm>
            <a:off x="542303" y="1177804"/>
            <a:ext cx="6742760" cy="2920237"/>
          </a:xfrm>
          <a:prstGeom prst="rect">
            <a:avLst/>
          </a:prstGeom>
        </p:spPr>
      </p:pic>
      <p:graphicFrame>
        <p:nvGraphicFramePr>
          <p:cNvPr id="7" name="Content Placeholder 3"/>
          <p:cNvGraphicFramePr>
            <a:graphicFrameLocks noGrp="1"/>
          </p:cNvGraphicFramePr>
          <p:nvPr>
            <p:ph idx="1"/>
            <p:extLst>
              <p:ext uri="{D42A27DB-BD31-4B8C-83A1-F6EECF244321}">
                <p14:modId xmlns:p14="http://schemas.microsoft.com/office/powerpoint/2010/main" val="3210593535"/>
              </p:ext>
            </p:extLst>
          </p:nvPr>
        </p:nvGraphicFramePr>
        <p:xfrm>
          <a:off x="542303" y="4070027"/>
          <a:ext cx="6557730" cy="2271656"/>
        </p:xfrm>
        <a:graphic>
          <a:graphicData uri="http://schemas.openxmlformats.org/drawingml/2006/table">
            <a:tbl>
              <a:tblPr firstRow="1" bandRow="1">
                <a:tableStyleId>{5C22544A-7EE6-4342-B048-85BDC9FD1C3A}</a:tableStyleId>
              </a:tblPr>
              <a:tblGrid>
                <a:gridCol w="1311546"/>
                <a:gridCol w="1311546"/>
                <a:gridCol w="1311546"/>
                <a:gridCol w="1311546"/>
                <a:gridCol w="1311546"/>
              </a:tblGrid>
              <a:tr h="739804">
                <a:tc>
                  <a:txBody>
                    <a:bodyPr/>
                    <a:lstStyle/>
                    <a:p>
                      <a:r>
                        <a:rPr lang="en-US" dirty="0" smtClean="0"/>
                        <a:t>Firm</a:t>
                      </a:r>
                      <a:endParaRPr lang="en-US" dirty="0"/>
                    </a:p>
                  </a:txBody>
                  <a:tcPr/>
                </a:tc>
                <a:tc>
                  <a:txBody>
                    <a:bodyPr/>
                    <a:lstStyle/>
                    <a:p>
                      <a:r>
                        <a:rPr lang="en-US" dirty="0" smtClean="0"/>
                        <a:t>Valuable?</a:t>
                      </a:r>
                      <a:endParaRPr lang="en-US" dirty="0"/>
                    </a:p>
                  </a:txBody>
                  <a:tcPr/>
                </a:tc>
                <a:tc>
                  <a:txBody>
                    <a:bodyPr/>
                    <a:lstStyle/>
                    <a:p>
                      <a:r>
                        <a:rPr lang="en-US" dirty="0" smtClean="0"/>
                        <a:t>Rare?</a:t>
                      </a:r>
                      <a:endParaRPr lang="en-US" dirty="0"/>
                    </a:p>
                  </a:txBody>
                  <a:tcPr/>
                </a:tc>
                <a:tc>
                  <a:txBody>
                    <a:bodyPr/>
                    <a:lstStyle/>
                    <a:p>
                      <a:r>
                        <a:rPr lang="en-US" dirty="0" smtClean="0"/>
                        <a:t>Costly to imitate?</a:t>
                      </a:r>
                      <a:endParaRPr lang="en-US" dirty="0"/>
                    </a:p>
                  </a:txBody>
                  <a:tcPr/>
                </a:tc>
                <a:tc>
                  <a:txBody>
                    <a:bodyPr/>
                    <a:lstStyle/>
                    <a:p>
                      <a:r>
                        <a:rPr lang="en-US" dirty="0" smtClean="0"/>
                        <a:t>Capture value?</a:t>
                      </a:r>
                      <a:endParaRPr lang="en-US" dirty="0"/>
                    </a:p>
                  </a:txBody>
                  <a:tcPr/>
                </a:tc>
              </a:tr>
              <a:tr h="765926">
                <a:tc>
                  <a:txBody>
                    <a:bodyPr/>
                    <a:lstStyle/>
                    <a:p>
                      <a:r>
                        <a:rPr lang="en-US" dirty="0" smtClean="0"/>
                        <a:t>Google</a:t>
                      </a:r>
                      <a:r>
                        <a:rPr lang="en-US" baseline="0" dirty="0" smtClean="0"/>
                        <a:t> Brand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765926">
                <a:tc>
                  <a:txBody>
                    <a:bodyPr/>
                    <a:lstStyle/>
                    <a:p>
                      <a:r>
                        <a:rPr lang="en-US" dirty="0" smtClean="0"/>
                        <a:t>Bing Brand</a:t>
                      </a:r>
                      <a:endParaRPr lang="en-US" dirty="0"/>
                    </a:p>
                  </a:txBody>
                  <a:tcPr/>
                </a:tc>
                <a:tc>
                  <a:txBody>
                    <a:bodyPr/>
                    <a:lstStyle/>
                    <a:p>
                      <a:r>
                        <a:rPr lang="en-US" dirty="0" smtClean="0"/>
                        <a:t>No </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2809615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Search Engines</a:t>
            </a:r>
            <a:br>
              <a:rPr lang="en-US" dirty="0" smtClean="0"/>
            </a:br>
            <a:endParaRPr lang="en-US" dirty="0"/>
          </a:p>
        </p:txBody>
      </p:sp>
      <p:sp>
        <p:nvSpPr>
          <p:cNvPr id="3" name="Content Placeholder 2"/>
          <p:cNvSpPr>
            <a:spLocks noGrp="1"/>
          </p:cNvSpPr>
          <p:nvPr>
            <p:ph sz="half" idx="1"/>
          </p:nvPr>
        </p:nvSpPr>
        <p:spPr>
          <a:xfrm>
            <a:off x="308658" y="1499577"/>
            <a:ext cx="3088109" cy="3880772"/>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ctr">
              <a:buNone/>
            </a:pPr>
            <a:r>
              <a:rPr lang="en-US" sz="2000" b="1" dirty="0" smtClean="0"/>
              <a:t>Google</a:t>
            </a:r>
          </a:p>
          <a:p>
            <a:pPr>
              <a:buFont typeface="Wingdings" charset="2"/>
              <a:buChar char="Ø"/>
            </a:pPr>
            <a:r>
              <a:rPr lang="en-US" sz="1600" dirty="0" smtClean="0"/>
              <a:t>2014 </a:t>
            </a:r>
            <a:r>
              <a:rPr lang="en-US" sz="1600" dirty="0"/>
              <a:t>decrease in ads</a:t>
            </a:r>
          </a:p>
          <a:p>
            <a:pPr lvl="1">
              <a:buFont typeface="Wingdings" charset="2"/>
              <a:buChar char="Ø"/>
            </a:pPr>
            <a:r>
              <a:rPr lang="en-US" dirty="0"/>
              <a:t>Poor global economy</a:t>
            </a:r>
          </a:p>
          <a:p>
            <a:pPr lvl="1">
              <a:buFont typeface="Wingdings" charset="2"/>
              <a:buChar char="Ø"/>
            </a:pPr>
            <a:r>
              <a:rPr lang="en-US" dirty="0"/>
              <a:t>Increasing  global competition</a:t>
            </a:r>
          </a:p>
          <a:p>
            <a:pPr lvl="2">
              <a:buFont typeface="Wingdings" charset="2"/>
              <a:buChar char="Ø"/>
            </a:pPr>
            <a:r>
              <a:rPr lang="en-US" sz="1600" dirty="0"/>
              <a:t>Bing</a:t>
            </a:r>
          </a:p>
          <a:p>
            <a:pPr lvl="2">
              <a:buFont typeface="Wingdings" charset="2"/>
              <a:buChar char="Ø"/>
            </a:pPr>
            <a:r>
              <a:rPr lang="en-US" sz="1600" dirty="0" err="1"/>
              <a:t>Baidu</a:t>
            </a:r>
            <a:endParaRPr lang="en-US" sz="1600" dirty="0"/>
          </a:p>
          <a:p>
            <a:pPr lvl="2">
              <a:buFont typeface="Wingdings" charset="2"/>
              <a:buChar char="Ø"/>
            </a:pPr>
            <a:r>
              <a:rPr lang="en-US" sz="1600" dirty="0" err="1"/>
              <a:t>Naver</a:t>
            </a:r>
            <a:endParaRPr lang="en-US" sz="1600" dirty="0"/>
          </a:p>
          <a:p>
            <a:pPr>
              <a:buFont typeface="Wingdings" charset="2"/>
              <a:buChar char="Ø"/>
            </a:pPr>
            <a:r>
              <a:rPr lang="en-US" sz="1600" dirty="0"/>
              <a:t>Plan to increase speed of data</a:t>
            </a:r>
          </a:p>
          <a:p>
            <a:pPr lvl="1">
              <a:buFont typeface="Wingdings" charset="2"/>
              <a:buChar char="Ø"/>
            </a:pPr>
            <a:r>
              <a:rPr lang="en-US" dirty="0"/>
              <a:t>Increase market share more than 75%</a:t>
            </a:r>
          </a:p>
          <a:p>
            <a:pPr>
              <a:buFont typeface="Wingdings" charset="2"/>
              <a:buChar char="Ø"/>
            </a:pPr>
            <a:endParaRPr lang="en-US" sz="1600" dirty="0"/>
          </a:p>
        </p:txBody>
      </p:sp>
      <p:sp>
        <p:nvSpPr>
          <p:cNvPr id="4" name="Content Placeholder 3"/>
          <p:cNvSpPr>
            <a:spLocks noGrp="1"/>
          </p:cNvSpPr>
          <p:nvPr>
            <p:ph sz="half" idx="2"/>
          </p:nvPr>
        </p:nvSpPr>
        <p:spPr>
          <a:xfrm>
            <a:off x="3927076" y="1499577"/>
            <a:ext cx="3330249" cy="3880773"/>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ctr">
              <a:buNone/>
            </a:pPr>
            <a:r>
              <a:rPr lang="en-US" sz="2000" b="1" dirty="0" smtClean="0"/>
              <a:t>Bing </a:t>
            </a:r>
          </a:p>
          <a:p>
            <a:pPr>
              <a:buFont typeface="Wingdings" charset="2"/>
              <a:buChar char="Ø"/>
            </a:pPr>
            <a:r>
              <a:rPr lang="en-US" sz="1600" dirty="0" smtClean="0"/>
              <a:t>Taking </a:t>
            </a:r>
            <a:r>
              <a:rPr lang="en-US" sz="1600" dirty="0"/>
              <a:t>up Yahoo! position</a:t>
            </a:r>
          </a:p>
          <a:p>
            <a:pPr>
              <a:buFont typeface="Wingdings" charset="2"/>
              <a:buChar char="Ø"/>
            </a:pPr>
            <a:r>
              <a:rPr lang="en-US" sz="1600" dirty="0"/>
              <a:t>Lower costs attracts </a:t>
            </a:r>
            <a:r>
              <a:rPr lang="en-US" sz="1600" dirty="0" smtClean="0"/>
              <a:t>advertisers</a:t>
            </a:r>
            <a:endParaRPr lang="en-US" sz="1600" dirty="0"/>
          </a:p>
          <a:p>
            <a:pPr>
              <a:buFont typeface="Wingdings" charset="2"/>
              <a:buChar char="Ø"/>
            </a:pPr>
            <a:r>
              <a:rPr lang="en-US" sz="1600" dirty="0"/>
              <a:t>Differentiation gains users</a:t>
            </a:r>
          </a:p>
          <a:p>
            <a:pPr>
              <a:buFont typeface="Wingdings" charset="2"/>
              <a:buChar char="Ø"/>
            </a:pPr>
            <a:r>
              <a:rPr lang="en-US" sz="1600" dirty="0"/>
              <a:t>Smartphone advantage in Asia</a:t>
            </a:r>
          </a:p>
          <a:p>
            <a:pPr lvl="1">
              <a:buFont typeface="Wingdings" charset="2"/>
              <a:buChar char="Ø"/>
            </a:pPr>
            <a:r>
              <a:rPr lang="en-US" dirty="0"/>
              <a:t>Nokia is common</a:t>
            </a:r>
          </a:p>
          <a:p>
            <a:pPr lvl="1">
              <a:buFont typeface="Wingdings" charset="2"/>
              <a:buChar char="Ø"/>
            </a:pPr>
            <a:r>
              <a:rPr lang="en-US" dirty="0"/>
              <a:t>Windows connects with Bing</a:t>
            </a:r>
          </a:p>
          <a:p>
            <a:pPr>
              <a:buFont typeface="Wingdings" charset="2"/>
              <a:buChar char="Ø"/>
            </a:pPr>
            <a:endParaRPr lang="en-US" sz="1600" dirty="0"/>
          </a:p>
        </p:txBody>
      </p:sp>
    </p:spTree>
    <p:extLst>
      <p:ext uri="{BB962C8B-B14F-4D97-AF65-F5344CB8AC3E}">
        <p14:creationId xmlns:p14="http://schemas.microsoft.com/office/powerpoint/2010/main" val="405742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“Google is synonymous with search”</a:t>
            </a:r>
            <a:endParaRPr lang="en-US" sz="3200" dirty="0"/>
          </a:p>
        </p:txBody>
      </p:sp>
      <p:sp>
        <p:nvSpPr>
          <p:cNvPr id="3" name="Content Placeholder 2"/>
          <p:cNvSpPr>
            <a:spLocks noGrp="1"/>
          </p:cNvSpPr>
          <p:nvPr>
            <p:ph sz="half" idx="1"/>
          </p:nvPr>
        </p:nvSpPr>
        <p:spPr>
          <a:xfrm>
            <a:off x="609600" y="1930400"/>
            <a:ext cx="3673033" cy="3880772"/>
          </a:xfrm>
        </p:spPr>
        <p:txBody>
          <a:bodyPr>
            <a:noAutofit/>
          </a:bodyPr>
          <a:lstStyle/>
          <a:p>
            <a:pPr marL="0" indent="0">
              <a:buNone/>
            </a:pPr>
            <a:r>
              <a:rPr lang="en-US" sz="1300" dirty="0" smtClean="0"/>
              <a:t>Strategic Activities</a:t>
            </a:r>
          </a:p>
          <a:p>
            <a:r>
              <a:rPr lang="en-US" sz="1300" dirty="0"/>
              <a:t>S</a:t>
            </a:r>
            <a:r>
              <a:rPr lang="en-US" sz="1300" dirty="0" smtClean="0"/>
              <a:t>earch Engine—gives marketers clues</a:t>
            </a:r>
          </a:p>
          <a:p>
            <a:r>
              <a:rPr lang="en-US" sz="1300" dirty="0" smtClean="0"/>
              <a:t>Continuous innovations</a:t>
            </a:r>
          </a:p>
          <a:p>
            <a:pPr lvl="1"/>
            <a:r>
              <a:rPr lang="en-US" sz="1300" dirty="0" smtClean="0"/>
              <a:t>Google Maps</a:t>
            </a:r>
          </a:p>
          <a:p>
            <a:pPr lvl="1"/>
            <a:r>
              <a:rPr lang="en-US" sz="1300" dirty="0" smtClean="0"/>
              <a:t>Google Drive</a:t>
            </a:r>
          </a:p>
          <a:p>
            <a:r>
              <a:rPr lang="en-US" sz="1300" dirty="0" smtClean="0"/>
              <a:t>Other</a:t>
            </a:r>
          </a:p>
          <a:p>
            <a:pPr lvl="1"/>
            <a:r>
              <a:rPr lang="en-US" sz="1300" dirty="0" smtClean="0"/>
              <a:t>Android</a:t>
            </a:r>
          </a:p>
          <a:p>
            <a:pPr lvl="1"/>
            <a:r>
              <a:rPr lang="en-US" sz="1300" dirty="0" smtClean="0"/>
              <a:t>Products</a:t>
            </a:r>
          </a:p>
          <a:p>
            <a:pPr lvl="1"/>
            <a:endParaRPr lang="en-US" sz="1300" dirty="0"/>
          </a:p>
          <a:p>
            <a:pPr defTabSz="914400"/>
            <a:r>
              <a:rPr lang="en-US" sz="1300" dirty="0">
                <a:solidFill>
                  <a:prstClr val="black"/>
                </a:solidFill>
              </a:rPr>
              <a:t>Google’s success</a:t>
            </a:r>
          </a:p>
          <a:p>
            <a:pPr lvl="1" defTabSz="914400"/>
            <a:r>
              <a:rPr lang="en-US" sz="1300" dirty="0">
                <a:solidFill>
                  <a:prstClr val="black"/>
                </a:solidFill>
              </a:rPr>
              <a:t>Differentiation</a:t>
            </a:r>
          </a:p>
          <a:p>
            <a:pPr lvl="1" defTabSz="914400"/>
            <a:r>
              <a:rPr lang="en-US" sz="1300" dirty="0" smtClean="0">
                <a:solidFill>
                  <a:prstClr val="black"/>
                </a:solidFill>
              </a:rPr>
              <a:t>IT </a:t>
            </a:r>
            <a:r>
              <a:rPr lang="en-US" sz="1300" dirty="0"/>
              <a:t>Infrastructure</a:t>
            </a:r>
          </a:p>
          <a:p>
            <a:pPr lvl="1" defTabSz="914400"/>
            <a:r>
              <a:rPr lang="en-US" sz="1300" dirty="0">
                <a:solidFill>
                  <a:prstClr val="black"/>
                </a:solidFill>
              </a:rPr>
              <a:t>Many </a:t>
            </a:r>
            <a:r>
              <a:rPr lang="en-US" sz="1300" dirty="0"/>
              <a:t>users</a:t>
            </a:r>
          </a:p>
          <a:p>
            <a:pPr lvl="1" defTabSz="914400"/>
            <a:r>
              <a:rPr lang="en-US" sz="1300" dirty="0">
                <a:solidFill>
                  <a:prstClr val="black"/>
                </a:solidFill>
              </a:rPr>
              <a:t>Valued Investment</a:t>
            </a:r>
          </a:p>
          <a:p>
            <a:pPr lvl="1"/>
            <a:endParaRPr lang="en-US" sz="1300" dirty="0" smtClean="0"/>
          </a:p>
          <a:p>
            <a:pPr lvl="1"/>
            <a:endParaRPr lang="en-US" sz="1300" dirty="0" smtClean="0"/>
          </a:p>
          <a:p>
            <a:endParaRPr lang="en-US" sz="1300" dirty="0"/>
          </a:p>
        </p:txBody>
      </p:sp>
    </p:spTree>
    <p:extLst>
      <p:ext uri="{BB962C8B-B14F-4D97-AF65-F5344CB8AC3E}">
        <p14:creationId xmlns:p14="http://schemas.microsoft.com/office/powerpoint/2010/main" val="124326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Value Chain</a:t>
            </a:r>
            <a:endParaRPr lang="en-US" dirty="0"/>
          </a:p>
        </p:txBody>
      </p:sp>
      <p:sp>
        <p:nvSpPr>
          <p:cNvPr id="7" name="Snip and Round Single Corner Rectangle 6"/>
          <p:cNvSpPr/>
          <p:nvPr/>
        </p:nvSpPr>
        <p:spPr>
          <a:xfrm>
            <a:off x="989435" y="2515992"/>
            <a:ext cx="5638800" cy="308344"/>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consumer communication, recruiting</a:t>
            </a:r>
            <a:endParaRPr lang="en-US" dirty="0">
              <a:solidFill>
                <a:prstClr val="white"/>
              </a:solidFill>
            </a:endParaRPr>
          </a:p>
        </p:txBody>
      </p:sp>
      <p:sp>
        <p:nvSpPr>
          <p:cNvPr id="10" name="Snip Single Corner Rectangle 9"/>
          <p:cNvSpPr/>
          <p:nvPr/>
        </p:nvSpPr>
        <p:spPr>
          <a:xfrm>
            <a:off x="990600" y="2123744"/>
            <a:ext cx="5638800" cy="3774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Financing, data, ease of use, relevancy of results</a:t>
            </a:r>
            <a:endParaRPr lang="en-US" dirty="0">
              <a:solidFill>
                <a:prstClr val="white"/>
              </a:solidFill>
            </a:endParaRPr>
          </a:p>
        </p:txBody>
      </p:sp>
      <p:sp>
        <p:nvSpPr>
          <p:cNvPr id="11" name="Snip Single Corner Rectangle 10"/>
          <p:cNvSpPr/>
          <p:nvPr/>
        </p:nvSpPr>
        <p:spPr>
          <a:xfrm>
            <a:off x="990600" y="2824336"/>
            <a:ext cx="5638800" cy="45226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Data Coding, Product Innovation, easy to connect </a:t>
            </a:r>
          </a:p>
        </p:txBody>
      </p:sp>
      <p:sp>
        <p:nvSpPr>
          <p:cNvPr id="12" name="Snip Single Corner Rectangle 11"/>
          <p:cNvSpPr/>
          <p:nvPr/>
        </p:nvSpPr>
        <p:spPr>
          <a:xfrm>
            <a:off x="990600" y="3276600"/>
            <a:ext cx="5638800" cy="3810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Data communication, user friendly, well known</a:t>
            </a:r>
            <a:endParaRPr lang="en-US" dirty="0">
              <a:solidFill>
                <a:prstClr val="white"/>
              </a:solidFill>
            </a:endParaRPr>
          </a:p>
        </p:txBody>
      </p:sp>
      <p:sp>
        <p:nvSpPr>
          <p:cNvPr id="13" name="Rectangle 12"/>
          <p:cNvSpPr/>
          <p:nvPr/>
        </p:nvSpPr>
        <p:spPr>
          <a:xfrm>
            <a:off x="990600" y="3657600"/>
            <a:ext cx="14478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None for Search Engine Business</a:t>
            </a:r>
            <a:endParaRPr lang="en-US" dirty="0">
              <a:solidFill>
                <a:prstClr val="white"/>
              </a:solidFill>
            </a:endParaRPr>
          </a:p>
        </p:txBody>
      </p:sp>
      <p:sp>
        <p:nvSpPr>
          <p:cNvPr id="14" name="Rectangle 13"/>
          <p:cNvSpPr/>
          <p:nvPr/>
        </p:nvSpPr>
        <p:spPr>
          <a:xfrm>
            <a:off x="2420678" y="3657600"/>
            <a:ext cx="1389321"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Server Operations, Various Products, </a:t>
            </a:r>
            <a:endParaRPr lang="en-US" dirty="0">
              <a:solidFill>
                <a:prstClr val="white"/>
              </a:solidFill>
            </a:endParaRPr>
          </a:p>
        </p:txBody>
      </p:sp>
      <p:sp>
        <p:nvSpPr>
          <p:cNvPr id="15" name="Rectangle 14"/>
          <p:cNvSpPr/>
          <p:nvPr/>
        </p:nvSpPr>
        <p:spPr>
          <a:xfrm>
            <a:off x="3809999" y="3657600"/>
            <a:ext cx="1430079"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Promotions, new businesses, partnership</a:t>
            </a:r>
            <a:endParaRPr lang="en-US" dirty="0">
              <a:solidFill>
                <a:prstClr val="white"/>
              </a:solidFill>
            </a:endParaRPr>
          </a:p>
        </p:txBody>
      </p:sp>
      <p:sp>
        <p:nvSpPr>
          <p:cNvPr id="16" name="Rectangle 15"/>
          <p:cNvSpPr/>
          <p:nvPr/>
        </p:nvSpPr>
        <p:spPr>
          <a:xfrm>
            <a:off x="5199320" y="3657600"/>
            <a:ext cx="143008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Customer Feedback, Ongoing advertising</a:t>
            </a:r>
            <a:endParaRPr lang="en-US" dirty="0">
              <a:solidFill>
                <a:prstClr val="white"/>
              </a:solidFill>
            </a:endParaRPr>
          </a:p>
        </p:txBody>
      </p:sp>
      <p:sp>
        <p:nvSpPr>
          <p:cNvPr id="18" name="TextBox 17"/>
          <p:cNvSpPr txBox="1"/>
          <p:nvPr/>
        </p:nvSpPr>
        <p:spPr>
          <a:xfrm>
            <a:off x="1008322" y="5943600"/>
            <a:ext cx="1811078" cy="1200329"/>
          </a:xfrm>
          <a:prstGeom prst="rect">
            <a:avLst/>
          </a:prstGeom>
          <a:noFill/>
        </p:spPr>
        <p:txBody>
          <a:bodyPr wrap="square" rtlCol="0">
            <a:spAutoFit/>
          </a:bodyPr>
          <a:lstStyle/>
          <a:p>
            <a:pPr defTabSz="914400"/>
            <a:r>
              <a:rPr lang="en-US" dirty="0" smtClean="0">
                <a:solidFill>
                  <a:prstClr val="black"/>
                </a:solidFill>
              </a:rPr>
              <a:t>Inbound, Outbound Logistics </a:t>
            </a:r>
          </a:p>
          <a:p>
            <a:pPr defTabSz="914400"/>
            <a:endParaRPr lang="en-US" dirty="0">
              <a:solidFill>
                <a:prstClr val="black"/>
              </a:solidFill>
            </a:endParaRPr>
          </a:p>
        </p:txBody>
      </p:sp>
      <p:sp>
        <p:nvSpPr>
          <p:cNvPr id="19" name="TextBox 18"/>
          <p:cNvSpPr txBox="1"/>
          <p:nvPr/>
        </p:nvSpPr>
        <p:spPr>
          <a:xfrm>
            <a:off x="2379921" y="6010175"/>
            <a:ext cx="1430078" cy="369332"/>
          </a:xfrm>
          <a:prstGeom prst="rect">
            <a:avLst/>
          </a:prstGeom>
          <a:noFill/>
        </p:spPr>
        <p:txBody>
          <a:bodyPr wrap="square" rtlCol="0">
            <a:spAutoFit/>
          </a:bodyPr>
          <a:lstStyle/>
          <a:p>
            <a:pPr defTabSz="914400"/>
            <a:r>
              <a:rPr lang="en-US" dirty="0" smtClean="0">
                <a:solidFill>
                  <a:prstClr val="black"/>
                </a:solidFill>
              </a:rPr>
              <a:t>Operations</a:t>
            </a:r>
            <a:endParaRPr lang="en-US" dirty="0">
              <a:solidFill>
                <a:prstClr val="black"/>
              </a:solidFill>
            </a:endParaRPr>
          </a:p>
        </p:txBody>
      </p:sp>
      <p:sp>
        <p:nvSpPr>
          <p:cNvPr id="21" name="TextBox 20"/>
          <p:cNvSpPr txBox="1"/>
          <p:nvPr/>
        </p:nvSpPr>
        <p:spPr>
          <a:xfrm>
            <a:off x="3810000" y="6041065"/>
            <a:ext cx="1430078" cy="646331"/>
          </a:xfrm>
          <a:prstGeom prst="rect">
            <a:avLst/>
          </a:prstGeom>
          <a:noFill/>
        </p:spPr>
        <p:txBody>
          <a:bodyPr wrap="square" rtlCol="0">
            <a:spAutoFit/>
          </a:bodyPr>
          <a:lstStyle/>
          <a:p>
            <a:pPr defTabSz="914400"/>
            <a:r>
              <a:rPr lang="en-US" dirty="0" smtClean="0">
                <a:solidFill>
                  <a:prstClr val="black"/>
                </a:solidFill>
              </a:rPr>
              <a:t>Marketing and Sales</a:t>
            </a:r>
            <a:endParaRPr lang="en-US" dirty="0">
              <a:solidFill>
                <a:prstClr val="black"/>
              </a:solidFill>
            </a:endParaRPr>
          </a:p>
        </p:txBody>
      </p:sp>
      <p:sp>
        <p:nvSpPr>
          <p:cNvPr id="22" name="TextBox 21"/>
          <p:cNvSpPr txBox="1"/>
          <p:nvPr/>
        </p:nvSpPr>
        <p:spPr>
          <a:xfrm>
            <a:off x="5220588" y="6160992"/>
            <a:ext cx="1430078" cy="369332"/>
          </a:xfrm>
          <a:prstGeom prst="rect">
            <a:avLst/>
          </a:prstGeom>
          <a:noFill/>
        </p:spPr>
        <p:txBody>
          <a:bodyPr wrap="square" rtlCol="0">
            <a:spAutoFit/>
          </a:bodyPr>
          <a:lstStyle/>
          <a:p>
            <a:pPr defTabSz="914400"/>
            <a:r>
              <a:rPr lang="en-US" dirty="0" smtClean="0">
                <a:solidFill>
                  <a:prstClr val="black"/>
                </a:solidFill>
              </a:rPr>
              <a:t>Service</a:t>
            </a:r>
            <a:endParaRPr lang="en-US" dirty="0">
              <a:solidFill>
                <a:prstClr val="black"/>
              </a:solidFill>
            </a:endParaRPr>
          </a:p>
        </p:txBody>
      </p:sp>
      <p:sp>
        <p:nvSpPr>
          <p:cNvPr id="23" name="TextBox 22"/>
          <p:cNvSpPr txBox="1"/>
          <p:nvPr/>
        </p:nvSpPr>
        <p:spPr>
          <a:xfrm>
            <a:off x="6723322" y="2373868"/>
            <a:ext cx="2420678" cy="369332"/>
          </a:xfrm>
          <a:prstGeom prst="rect">
            <a:avLst/>
          </a:prstGeom>
          <a:noFill/>
        </p:spPr>
        <p:txBody>
          <a:bodyPr wrap="square" rtlCol="0">
            <a:spAutoFit/>
          </a:bodyPr>
          <a:lstStyle/>
          <a:p>
            <a:pPr defTabSz="914400"/>
            <a:r>
              <a:rPr lang="en-US" dirty="0" smtClean="0">
                <a:solidFill>
                  <a:prstClr val="black"/>
                </a:solidFill>
              </a:rPr>
              <a:t>Firm Infrastructure</a:t>
            </a:r>
            <a:endParaRPr lang="en-US" dirty="0">
              <a:solidFill>
                <a:prstClr val="black"/>
              </a:solidFill>
            </a:endParaRPr>
          </a:p>
        </p:txBody>
      </p:sp>
      <p:sp>
        <p:nvSpPr>
          <p:cNvPr id="24" name="TextBox 23"/>
          <p:cNvSpPr txBox="1"/>
          <p:nvPr/>
        </p:nvSpPr>
        <p:spPr>
          <a:xfrm>
            <a:off x="6705600" y="2667000"/>
            <a:ext cx="2039678" cy="369332"/>
          </a:xfrm>
          <a:prstGeom prst="rect">
            <a:avLst/>
          </a:prstGeom>
          <a:noFill/>
        </p:spPr>
        <p:txBody>
          <a:bodyPr wrap="square" rtlCol="0">
            <a:spAutoFit/>
          </a:bodyPr>
          <a:lstStyle/>
          <a:p>
            <a:pPr defTabSz="914400"/>
            <a:r>
              <a:rPr lang="en-US" dirty="0" smtClean="0">
                <a:solidFill>
                  <a:prstClr val="black"/>
                </a:solidFill>
              </a:rPr>
              <a:t>Human Resources</a:t>
            </a:r>
            <a:endParaRPr lang="en-US" dirty="0">
              <a:solidFill>
                <a:prstClr val="black"/>
              </a:solidFill>
            </a:endParaRPr>
          </a:p>
        </p:txBody>
      </p:sp>
      <p:sp>
        <p:nvSpPr>
          <p:cNvPr id="25" name="TextBox 24"/>
          <p:cNvSpPr txBox="1"/>
          <p:nvPr/>
        </p:nvSpPr>
        <p:spPr>
          <a:xfrm>
            <a:off x="6705600" y="2971800"/>
            <a:ext cx="1430078" cy="369332"/>
          </a:xfrm>
          <a:prstGeom prst="rect">
            <a:avLst/>
          </a:prstGeom>
          <a:noFill/>
        </p:spPr>
        <p:txBody>
          <a:bodyPr wrap="square" rtlCol="0">
            <a:spAutoFit/>
          </a:bodyPr>
          <a:lstStyle/>
          <a:p>
            <a:pPr defTabSz="914400"/>
            <a:r>
              <a:rPr lang="en-US" dirty="0" smtClean="0">
                <a:solidFill>
                  <a:prstClr val="black"/>
                </a:solidFill>
              </a:rPr>
              <a:t>Technology </a:t>
            </a:r>
            <a:endParaRPr lang="en-US" dirty="0">
              <a:solidFill>
                <a:prstClr val="black"/>
              </a:solidFill>
            </a:endParaRPr>
          </a:p>
        </p:txBody>
      </p:sp>
      <p:sp>
        <p:nvSpPr>
          <p:cNvPr id="26" name="TextBox 25"/>
          <p:cNvSpPr txBox="1"/>
          <p:nvPr/>
        </p:nvSpPr>
        <p:spPr>
          <a:xfrm>
            <a:off x="6705600" y="3276600"/>
            <a:ext cx="2438400" cy="381000"/>
          </a:xfrm>
          <a:prstGeom prst="rect">
            <a:avLst/>
          </a:prstGeom>
          <a:noFill/>
        </p:spPr>
        <p:txBody>
          <a:bodyPr wrap="square" rtlCol="0">
            <a:spAutoFit/>
          </a:bodyPr>
          <a:lstStyle/>
          <a:p>
            <a:pPr defTabSz="914400"/>
            <a:r>
              <a:rPr lang="en-US" dirty="0" smtClean="0">
                <a:solidFill>
                  <a:prstClr val="black"/>
                </a:solidFill>
              </a:rPr>
              <a:t>Procurement</a:t>
            </a:r>
            <a:endParaRPr lang="en-US" dirty="0">
              <a:solidFill>
                <a:prstClr val="black"/>
              </a:solidFill>
            </a:endParaRPr>
          </a:p>
        </p:txBody>
      </p:sp>
      <p:sp>
        <p:nvSpPr>
          <p:cNvPr id="27" name="TextBox 26"/>
          <p:cNvSpPr txBox="1"/>
          <p:nvPr/>
        </p:nvSpPr>
        <p:spPr>
          <a:xfrm>
            <a:off x="-61138" y="2575219"/>
            <a:ext cx="1761461" cy="646331"/>
          </a:xfrm>
          <a:prstGeom prst="rect">
            <a:avLst/>
          </a:prstGeom>
          <a:noFill/>
        </p:spPr>
        <p:txBody>
          <a:bodyPr wrap="square" rtlCol="0">
            <a:spAutoFit/>
          </a:bodyPr>
          <a:lstStyle/>
          <a:p>
            <a:pPr defTabSz="914400"/>
            <a:r>
              <a:rPr lang="en-US" dirty="0" smtClean="0">
                <a:solidFill>
                  <a:prstClr val="black"/>
                </a:solidFill>
              </a:rPr>
              <a:t>Support Activities</a:t>
            </a:r>
            <a:endParaRPr lang="en-US" dirty="0">
              <a:solidFill>
                <a:prstClr val="black"/>
              </a:solidFill>
            </a:endParaRPr>
          </a:p>
        </p:txBody>
      </p:sp>
      <p:sp>
        <p:nvSpPr>
          <p:cNvPr id="28" name="TextBox 27"/>
          <p:cNvSpPr txBox="1"/>
          <p:nvPr/>
        </p:nvSpPr>
        <p:spPr>
          <a:xfrm>
            <a:off x="-76200" y="4495800"/>
            <a:ext cx="1430078" cy="646331"/>
          </a:xfrm>
          <a:prstGeom prst="rect">
            <a:avLst/>
          </a:prstGeom>
          <a:noFill/>
        </p:spPr>
        <p:txBody>
          <a:bodyPr wrap="square" rtlCol="0">
            <a:spAutoFit/>
          </a:bodyPr>
          <a:lstStyle/>
          <a:p>
            <a:pPr defTabSz="914400"/>
            <a:r>
              <a:rPr lang="en-US" dirty="0" smtClean="0">
                <a:solidFill>
                  <a:prstClr val="black"/>
                </a:solidFill>
              </a:rPr>
              <a:t>Primary Activities</a:t>
            </a:r>
            <a:endParaRPr lang="en-US" dirty="0">
              <a:solidFill>
                <a:prstClr val="black"/>
              </a:solidFill>
            </a:endParaRPr>
          </a:p>
        </p:txBody>
      </p:sp>
    </p:spTree>
    <p:extLst>
      <p:ext uri="{BB962C8B-B14F-4D97-AF65-F5344CB8AC3E}">
        <p14:creationId xmlns:p14="http://schemas.microsoft.com/office/powerpoint/2010/main" val="818024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92476"/>
          </a:xfrm>
        </p:spPr>
        <p:txBody>
          <a:bodyPr/>
          <a:lstStyle/>
          <a:p>
            <a:r>
              <a:rPr lang="en-US" dirty="0" smtClean="0"/>
              <a:t>Key Drivers</a:t>
            </a:r>
            <a:endParaRPr lang="en-US" dirty="0"/>
          </a:p>
        </p:txBody>
      </p:sp>
      <p:sp>
        <p:nvSpPr>
          <p:cNvPr id="3" name="Text Placeholder 2"/>
          <p:cNvSpPr>
            <a:spLocks noGrp="1"/>
          </p:cNvSpPr>
          <p:nvPr>
            <p:ph type="body" idx="1"/>
          </p:nvPr>
        </p:nvSpPr>
        <p:spPr>
          <a:xfrm>
            <a:off x="609599" y="1325083"/>
            <a:ext cx="3090672" cy="576262"/>
          </a:xfrm>
        </p:spPr>
        <p:txBody>
          <a:bodyPr/>
          <a:lstStyle/>
          <a:p>
            <a:pPr algn="ctr"/>
            <a:r>
              <a:rPr lang="en-US" dirty="0" smtClean="0"/>
              <a:t>Google</a:t>
            </a:r>
            <a:endParaRPr lang="en-US" dirty="0"/>
          </a:p>
        </p:txBody>
      </p:sp>
      <p:sp>
        <p:nvSpPr>
          <p:cNvPr id="4" name="Content Placeholder 3"/>
          <p:cNvSpPr txBox="1">
            <a:spLocks noGrp="1"/>
          </p:cNvSpPr>
          <p:nvPr>
            <p:ph sz="half" idx="2"/>
          </p:nvPr>
        </p:nvSpPr>
        <p:spPr>
          <a:xfrm>
            <a:off x="609599" y="2160983"/>
            <a:ext cx="3090672" cy="2139047"/>
          </a:xfrm>
          <a:prstGeom prst="rect">
            <a:avLst/>
          </a:prstGeom>
          <a:noFill/>
        </p:spPr>
        <p:txBody>
          <a:bodyPr wrap="square" rtlCol="0">
            <a:spAutoFit/>
          </a:bodyPr>
          <a:lstStyle/>
          <a:p>
            <a:pPr>
              <a:buFont typeface="Arial"/>
              <a:buChar char="•"/>
            </a:pPr>
            <a:r>
              <a:rPr lang="en-US" dirty="0" smtClean="0"/>
              <a:t>High investment for quality</a:t>
            </a:r>
          </a:p>
          <a:p>
            <a:pPr marL="285750" indent="-285750">
              <a:buFont typeface="Arial" panose="020B0604020202020204" pitchFamily="34" charset="0"/>
              <a:buChar char="•"/>
            </a:pPr>
            <a:r>
              <a:rPr lang="en-US" dirty="0" smtClean="0"/>
              <a:t>Searching Speed Costs</a:t>
            </a:r>
          </a:p>
          <a:p>
            <a:pPr marL="285750" indent="-285750">
              <a:buFont typeface="Arial" panose="020B0604020202020204" pitchFamily="34" charset="0"/>
              <a:buChar char="•"/>
            </a:pPr>
            <a:r>
              <a:rPr lang="en-US" dirty="0" smtClean="0"/>
              <a:t>Gains users</a:t>
            </a:r>
          </a:p>
          <a:p>
            <a:pPr marL="285750" indent="-285750">
              <a:buFont typeface="Arial" panose="020B0604020202020204" pitchFamily="34" charset="0"/>
              <a:buChar char="•"/>
            </a:pPr>
            <a:r>
              <a:rPr lang="en-US" dirty="0" smtClean="0"/>
              <a:t>Advertisers accepts premium</a:t>
            </a:r>
          </a:p>
        </p:txBody>
      </p:sp>
      <p:sp>
        <p:nvSpPr>
          <p:cNvPr id="5" name="Text Placeholder 4"/>
          <p:cNvSpPr>
            <a:spLocks noGrp="1"/>
          </p:cNvSpPr>
          <p:nvPr>
            <p:ph type="body" sz="quarter" idx="3"/>
          </p:nvPr>
        </p:nvSpPr>
        <p:spPr>
          <a:xfrm>
            <a:off x="3700271" y="1302076"/>
            <a:ext cx="3090672" cy="576262"/>
          </a:xfrm>
        </p:spPr>
        <p:txBody>
          <a:bodyPr/>
          <a:lstStyle/>
          <a:p>
            <a:pPr algn="ctr"/>
            <a:r>
              <a:rPr lang="en-US" dirty="0" smtClean="0"/>
              <a:t>Industry</a:t>
            </a:r>
            <a:endParaRPr lang="en-US" dirty="0"/>
          </a:p>
        </p:txBody>
      </p:sp>
      <p:sp>
        <p:nvSpPr>
          <p:cNvPr id="6" name="Content Placeholder 5"/>
          <p:cNvSpPr>
            <a:spLocks noGrp="1"/>
          </p:cNvSpPr>
          <p:nvPr>
            <p:ph sz="quarter" idx="4"/>
          </p:nvPr>
        </p:nvSpPr>
        <p:spPr>
          <a:xfrm>
            <a:off x="3700271" y="2151840"/>
            <a:ext cx="3090672" cy="3938424"/>
          </a:xfrm>
        </p:spPr>
        <p:txBody>
          <a:bodyPr>
            <a:normAutofit/>
          </a:bodyPr>
          <a:lstStyle/>
          <a:p>
            <a:pPr>
              <a:buFont typeface="Arial"/>
              <a:buChar char="•"/>
            </a:pPr>
            <a:r>
              <a:rPr lang="en-US" dirty="0" smtClean="0"/>
              <a:t>Specialize in certain service </a:t>
            </a:r>
          </a:p>
          <a:p>
            <a:pPr>
              <a:buFont typeface="Arial"/>
              <a:buChar char="•"/>
            </a:pPr>
            <a:r>
              <a:rPr lang="en-US" dirty="0" smtClean="0"/>
              <a:t>Suitable algorithm </a:t>
            </a:r>
          </a:p>
          <a:p>
            <a:pPr>
              <a:buFont typeface="Arial"/>
              <a:buChar char="•"/>
            </a:pPr>
            <a:r>
              <a:rPr lang="en-US" dirty="0" smtClean="0"/>
              <a:t>Aggressive Marketing</a:t>
            </a:r>
          </a:p>
          <a:p>
            <a:pPr>
              <a:buFont typeface="Arial"/>
              <a:buChar char="•"/>
            </a:pPr>
            <a:r>
              <a:rPr lang="en-US" dirty="0" smtClean="0"/>
              <a:t>Traffic acquisition costs</a:t>
            </a:r>
          </a:p>
          <a:p>
            <a:pPr>
              <a:buFont typeface="Arial"/>
              <a:buChar char="•"/>
            </a:pPr>
            <a:r>
              <a:rPr lang="en-US" dirty="0" smtClean="0"/>
              <a:t>Licensing </a:t>
            </a:r>
            <a:endParaRPr lang="en-US" dirty="0"/>
          </a:p>
        </p:txBody>
      </p:sp>
    </p:spTree>
    <p:extLst>
      <p:ext uri="{BB962C8B-B14F-4D97-AF65-F5344CB8AC3E}">
        <p14:creationId xmlns:p14="http://schemas.microsoft.com/office/powerpoint/2010/main" val="173979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Battle of the Brands</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1540699"/>
              </p:ext>
            </p:extLst>
          </p:nvPr>
        </p:nvGraphicFramePr>
        <p:xfrm>
          <a:off x="609599" y="1930400"/>
          <a:ext cx="6557730" cy="2392552"/>
        </p:xfrm>
        <a:graphic>
          <a:graphicData uri="http://schemas.openxmlformats.org/drawingml/2006/table">
            <a:tbl>
              <a:tblPr firstRow="1" bandRow="1">
                <a:tableStyleId>{5C22544A-7EE6-4342-B048-85BDC9FD1C3A}</a:tableStyleId>
              </a:tblPr>
              <a:tblGrid>
                <a:gridCol w="1311546"/>
                <a:gridCol w="1311546"/>
                <a:gridCol w="1311546"/>
                <a:gridCol w="1311546"/>
                <a:gridCol w="1311546"/>
              </a:tblGrid>
              <a:tr h="779176">
                <a:tc>
                  <a:txBody>
                    <a:bodyPr/>
                    <a:lstStyle/>
                    <a:p>
                      <a:r>
                        <a:rPr lang="en-US" dirty="0" smtClean="0"/>
                        <a:t>Firm</a:t>
                      </a:r>
                      <a:endParaRPr lang="en-US" dirty="0"/>
                    </a:p>
                  </a:txBody>
                  <a:tcPr/>
                </a:tc>
                <a:tc>
                  <a:txBody>
                    <a:bodyPr/>
                    <a:lstStyle/>
                    <a:p>
                      <a:r>
                        <a:rPr lang="en-US" dirty="0" smtClean="0"/>
                        <a:t>Valuable?</a:t>
                      </a:r>
                      <a:endParaRPr lang="en-US" dirty="0"/>
                    </a:p>
                  </a:txBody>
                  <a:tcPr/>
                </a:tc>
                <a:tc>
                  <a:txBody>
                    <a:bodyPr/>
                    <a:lstStyle/>
                    <a:p>
                      <a:r>
                        <a:rPr lang="en-US" dirty="0" smtClean="0"/>
                        <a:t>Rare?</a:t>
                      </a:r>
                      <a:endParaRPr lang="en-US" dirty="0"/>
                    </a:p>
                  </a:txBody>
                  <a:tcPr/>
                </a:tc>
                <a:tc>
                  <a:txBody>
                    <a:bodyPr/>
                    <a:lstStyle/>
                    <a:p>
                      <a:r>
                        <a:rPr lang="en-US" dirty="0" smtClean="0"/>
                        <a:t>Costly to imitate?</a:t>
                      </a:r>
                      <a:endParaRPr lang="en-US" dirty="0"/>
                    </a:p>
                  </a:txBody>
                  <a:tcPr/>
                </a:tc>
                <a:tc>
                  <a:txBody>
                    <a:bodyPr/>
                    <a:lstStyle/>
                    <a:p>
                      <a:r>
                        <a:rPr lang="en-US" dirty="0" smtClean="0"/>
                        <a:t>Capture value?</a:t>
                      </a:r>
                      <a:endParaRPr lang="en-US" dirty="0"/>
                    </a:p>
                  </a:txBody>
                  <a:tcPr/>
                </a:tc>
              </a:tr>
              <a:tr h="806688">
                <a:tc>
                  <a:txBody>
                    <a:bodyPr/>
                    <a:lstStyle/>
                    <a:p>
                      <a:r>
                        <a:rPr lang="en-US" dirty="0" smtClean="0"/>
                        <a:t>Google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806688">
                <a:tc>
                  <a:txBody>
                    <a:bodyPr/>
                    <a:lstStyle/>
                    <a:p>
                      <a:r>
                        <a:rPr lang="en-US" dirty="0" smtClean="0"/>
                        <a:t>Bing</a:t>
                      </a:r>
                      <a:endParaRPr lang="en-US" dirty="0"/>
                    </a:p>
                  </a:txBody>
                  <a:tcPr/>
                </a:tc>
                <a:tc>
                  <a:txBody>
                    <a:bodyPr/>
                    <a:lstStyle/>
                    <a:p>
                      <a:r>
                        <a:rPr lang="en-US" dirty="0" smtClean="0"/>
                        <a:t>No </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341282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805" y="-115211"/>
            <a:ext cx="9074989" cy="815102"/>
          </a:xfrm>
        </p:spPr>
        <p:txBody>
          <a:bodyPr>
            <a:normAutofit/>
          </a:bodyPr>
          <a:lstStyle/>
          <a:p>
            <a:r>
              <a:rPr lang="en-US" sz="3000" dirty="0" smtClean="0">
                <a:ln>
                  <a:solidFill>
                    <a:schemeClr val="bg1"/>
                  </a:solidFill>
                </a:ln>
              </a:rPr>
              <a:t>Google Benefits from Company’s </a:t>
            </a:r>
            <a:r>
              <a:rPr lang="en-US" sz="3000" dirty="0">
                <a:ln>
                  <a:solidFill>
                    <a:schemeClr val="bg1"/>
                  </a:solidFill>
                </a:ln>
              </a:rPr>
              <a:t>H</a:t>
            </a:r>
            <a:r>
              <a:rPr lang="en-US" sz="3000" dirty="0" smtClean="0">
                <a:ln>
                  <a:solidFill>
                    <a:schemeClr val="bg1"/>
                  </a:solidFill>
                </a:ln>
              </a:rPr>
              <a:t>orizontal </a:t>
            </a:r>
            <a:r>
              <a:rPr lang="en-US" sz="3000" dirty="0">
                <a:ln>
                  <a:solidFill>
                    <a:schemeClr val="bg1"/>
                  </a:solidFill>
                </a:ln>
              </a:rPr>
              <a:t>S</a:t>
            </a:r>
            <a:r>
              <a:rPr lang="en-US" sz="3000" dirty="0" smtClean="0">
                <a:ln>
                  <a:solidFill>
                    <a:schemeClr val="bg1"/>
                  </a:solidFill>
                </a:ln>
              </a:rPr>
              <a:t>cope</a:t>
            </a:r>
            <a:endParaRPr lang="en-US" sz="3000" dirty="0">
              <a:ln>
                <a:solidFill>
                  <a:schemeClr val="bg1"/>
                </a:solidFill>
              </a:ln>
            </a:endParaRPr>
          </a:p>
        </p:txBody>
      </p:sp>
      <p:graphicFrame>
        <p:nvGraphicFramePr>
          <p:cNvPr id="4" name="Table 3"/>
          <p:cNvGraphicFramePr>
            <a:graphicFrameLocks noGrp="1"/>
          </p:cNvGraphicFramePr>
          <p:nvPr>
            <p:extLst>
              <p:ext uri="{D42A27DB-BD31-4B8C-83A1-F6EECF244321}">
                <p14:modId xmlns:p14="http://schemas.microsoft.com/office/powerpoint/2010/main" val="3947368833"/>
              </p:ext>
            </p:extLst>
          </p:nvPr>
        </p:nvGraphicFramePr>
        <p:xfrm>
          <a:off x="694012" y="957908"/>
          <a:ext cx="7247924" cy="5015141"/>
        </p:xfrm>
        <a:graphic>
          <a:graphicData uri="http://schemas.openxmlformats.org/drawingml/2006/table">
            <a:tbl>
              <a:tblPr firstRow="1" bandRow="1">
                <a:tableStyleId>{5C22544A-7EE6-4342-B048-85BDC9FD1C3A}</a:tableStyleId>
              </a:tblPr>
              <a:tblGrid>
                <a:gridCol w="1021957"/>
                <a:gridCol w="886059"/>
                <a:gridCol w="2394196"/>
                <a:gridCol w="938037"/>
                <a:gridCol w="2007675"/>
              </a:tblGrid>
              <a:tr h="595991">
                <a:tc>
                  <a:txBody>
                    <a:bodyPr/>
                    <a:lstStyle/>
                    <a:p>
                      <a:r>
                        <a:rPr lang="en-US" sz="900" dirty="0" smtClean="0"/>
                        <a:t>Bing Product</a:t>
                      </a:r>
                      <a:endParaRPr lang="en-US" sz="900" dirty="0"/>
                    </a:p>
                  </a:txBody>
                  <a:tcPr marL="51435" marR="51435" marT="34290" marB="34290"/>
                </a:tc>
                <a:tc>
                  <a:txBody>
                    <a:bodyPr/>
                    <a:lstStyle/>
                    <a:p>
                      <a:r>
                        <a:rPr lang="en-US" sz="900" dirty="0" smtClean="0"/>
                        <a:t>Google</a:t>
                      </a:r>
                      <a:r>
                        <a:rPr lang="en-US" sz="900" baseline="0" dirty="0" smtClean="0"/>
                        <a:t> Equivalent</a:t>
                      </a:r>
                      <a:endParaRPr lang="en-US" sz="900" dirty="0"/>
                    </a:p>
                  </a:txBody>
                  <a:tcPr marL="51435" marR="51435" marT="34290" marB="34290"/>
                </a:tc>
                <a:tc>
                  <a:txBody>
                    <a:bodyPr/>
                    <a:lstStyle/>
                    <a:p>
                      <a:r>
                        <a:rPr lang="en-US" sz="900" dirty="0" smtClean="0"/>
                        <a:t>Better Off</a:t>
                      </a:r>
                      <a:r>
                        <a:rPr lang="en-US" sz="900" baseline="0" dirty="0" smtClean="0"/>
                        <a:t> Test (W ↑ or C ↓ ?)</a:t>
                      </a:r>
                      <a:endParaRPr lang="en-US" sz="900" dirty="0"/>
                    </a:p>
                  </a:txBody>
                  <a:tcPr marL="51435" marR="51435" marT="34290" marB="34290"/>
                </a:tc>
                <a:tc>
                  <a:txBody>
                    <a:bodyPr/>
                    <a:lstStyle/>
                    <a:p>
                      <a:r>
                        <a:rPr lang="en-US" sz="900" dirty="0" smtClean="0"/>
                        <a:t>Form</a:t>
                      </a:r>
                      <a:r>
                        <a:rPr lang="en-US" sz="900" baseline="0" dirty="0" smtClean="0"/>
                        <a:t> of Agreement</a:t>
                      </a:r>
                      <a:endParaRPr lang="en-US" sz="900" dirty="0"/>
                    </a:p>
                  </a:txBody>
                  <a:tcPr marL="51435" marR="51435" marT="34290" marB="34290"/>
                </a:tc>
                <a:tc>
                  <a:txBody>
                    <a:bodyPr/>
                    <a:lstStyle/>
                    <a:p>
                      <a:r>
                        <a:rPr lang="en-US" sz="900" dirty="0" smtClean="0"/>
                        <a:t>Ownership Test</a:t>
                      </a:r>
                      <a:endParaRPr lang="en-US" sz="900" dirty="0"/>
                    </a:p>
                  </a:txBody>
                  <a:tcPr marL="51435" marR="51435" marT="34290" marB="34290"/>
                </a:tc>
              </a:tr>
              <a:tr h="357594">
                <a:tc>
                  <a:txBody>
                    <a:bodyPr/>
                    <a:lstStyle/>
                    <a:p>
                      <a:r>
                        <a:rPr lang="en-US" sz="900" dirty="0" smtClean="0"/>
                        <a:t>Bing.com</a:t>
                      </a:r>
                      <a:endParaRPr lang="en-US" sz="900" dirty="0"/>
                    </a:p>
                  </a:txBody>
                  <a:tcPr marL="51435" marR="51435" marT="34290" marB="34290"/>
                </a:tc>
                <a:tc>
                  <a:txBody>
                    <a:bodyPr/>
                    <a:lstStyle/>
                    <a:p>
                      <a:r>
                        <a:rPr lang="en-US" sz="900" dirty="0" smtClean="0"/>
                        <a:t>Google.com</a:t>
                      </a:r>
                      <a:endParaRPr lang="en-US" sz="900" dirty="0"/>
                    </a:p>
                  </a:txBody>
                  <a:tcPr marL="51435" marR="51435" marT="34290" marB="34290"/>
                </a:tc>
                <a:tc>
                  <a:txBody>
                    <a:bodyPr/>
                    <a:lstStyle/>
                    <a:p>
                      <a:endParaRPr lang="en-US" sz="900" dirty="0"/>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Ownership</a:t>
                      </a:r>
                    </a:p>
                  </a:txBody>
                  <a:tcPr marL="51435" marR="51435" marT="34290" marB="34290"/>
                </a:tc>
                <a:tc>
                  <a:txBody>
                    <a:bodyPr/>
                    <a:lstStyle/>
                    <a:p>
                      <a:endParaRPr lang="en-US" sz="900" dirty="0"/>
                    </a:p>
                  </a:txBody>
                  <a:tcPr marL="51435" marR="51435" marT="34290" marB="34290"/>
                </a:tc>
              </a:tr>
              <a:tr h="649171">
                <a:tc>
                  <a:txBody>
                    <a:bodyPr/>
                    <a:lstStyle/>
                    <a:p>
                      <a:r>
                        <a:rPr lang="en-US" sz="900" b="1" dirty="0" smtClean="0"/>
                        <a:t>Bing Desktop</a:t>
                      </a:r>
                      <a:endParaRPr lang="en-US" sz="900" b="1" dirty="0"/>
                    </a:p>
                  </a:txBody>
                  <a:tcPr marL="51435" marR="51435" marT="34290" marB="34290"/>
                </a:tc>
                <a:tc>
                  <a:txBody>
                    <a:bodyPr/>
                    <a:lstStyle/>
                    <a:p>
                      <a:endParaRPr lang="en-US" sz="900" b="1" dirty="0"/>
                    </a:p>
                  </a:txBody>
                  <a:tcPr marL="51435" marR="51435" marT="34290" marB="34290"/>
                </a:tc>
                <a:tc>
                  <a:txBody>
                    <a:bodyPr/>
                    <a:lstStyle/>
                    <a:p>
                      <a:r>
                        <a:rPr lang="en-US" sz="900" b="1" dirty="0" smtClean="0"/>
                        <a:t>Encourages</a:t>
                      </a:r>
                      <a:r>
                        <a:rPr lang="en-US" sz="900" b="1" baseline="0" dirty="0" smtClean="0"/>
                        <a:t> people to use Bing search engine. W </a:t>
                      </a:r>
                      <a:r>
                        <a:rPr lang="en-US" sz="900" baseline="0" dirty="0" smtClean="0"/>
                        <a:t>↑</a:t>
                      </a:r>
                      <a:endParaRPr lang="en-US" sz="900" b="1" dirty="0"/>
                    </a:p>
                  </a:txBody>
                  <a:tcPr marL="51435" marR="51435" marT="34290" marB="34290"/>
                </a:tc>
                <a:tc>
                  <a:txBody>
                    <a:bodyPr/>
                    <a:lstStyle/>
                    <a:p>
                      <a:r>
                        <a:rPr lang="en-US" sz="900" b="1" dirty="0" smtClean="0"/>
                        <a:t>Ownership</a:t>
                      </a:r>
                      <a:endParaRPr lang="en-US" sz="900" b="1" dirty="0"/>
                    </a:p>
                  </a:txBody>
                  <a:tcPr marL="51435" marR="51435" marT="34290" marB="34290"/>
                </a:tc>
                <a:tc>
                  <a:txBody>
                    <a:bodyPr/>
                    <a:lstStyle/>
                    <a:p>
                      <a:r>
                        <a:rPr lang="en-US" sz="900" b="1" dirty="0" smtClean="0"/>
                        <a:t>If</a:t>
                      </a:r>
                      <a:r>
                        <a:rPr lang="en-US" sz="900" b="1" baseline="0" dirty="0" smtClean="0"/>
                        <a:t> this was not owned by Microsoft, then the technology would simply use whichever search engine is more popular in demand.</a:t>
                      </a:r>
                      <a:endParaRPr lang="en-US" sz="900" b="1" dirty="0"/>
                    </a:p>
                  </a:txBody>
                  <a:tcPr marL="51435" marR="51435" marT="34290" marB="34290"/>
                </a:tc>
              </a:tr>
              <a:tr h="357594">
                <a:tc>
                  <a:txBody>
                    <a:bodyPr/>
                    <a:lstStyle/>
                    <a:p>
                      <a:r>
                        <a:rPr lang="en-US" sz="900" dirty="0" smtClean="0"/>
                        <a:t>Maps</a:t>
                      </a:r>
                      <a:endParaRPr lang="en-US" sz="900" dirty="0"/>
                    </a:p>
                  </a:txBody>
                  <a:tcPr marL="51435" marR="51435" marT="34290" marB="34290"/>
                </a:tc>
                <a:tc>
                  <a:txBody>
                    <a:bodyPr/>
                    <a:lstStyle/>
                    <a:p>
                      <a:r>
                        <a:rPr lang="en-US" sz="900" dirty="0" smtClean="0"/>
                        <a:t>Maps</a:t>
                      </a:r>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r>
              <a:tr h="264889">
                <a:tc>
                  <a:txBody>
                    <a:bodyPr/>
                    <a:lstStyle/>
                    <a:p>
                      <a:r>
                        <a:rPr lang="en-US" sz="900" b="1" dirty="0" smtClean="0"/>
                        <a:t>OneDrive</a:t>
                      </a:r>
                      <a:endParaRPr lang="en-US" sz="900" b="1" dirty="0"/>
                    </a:p>
                  </a:txBody>
                  <a:tcPr marL="51435" marR="51435" marT="34290" marB="34290"/>
                </a:tc>
                <a:tc>
                  <a:txBody>
                    <a:bodyPr/>
                    <a:lstStyle/>
                    <a:p>
                      <a:r>
                        <a:rPr lang="en-US" sz="900" b="1" dirty="0" smtClean="0"/>
                        <a:t>Google</a:t>
                      </a:r>
                      <a:r>
                        <a:rPr lang="en-US" sz="900" b="1" baseline="0" dirty="0" smtClean="0"/>
                        <a:t> Drive</a:t>
                      </a:r>
                      <a:endParaRPr lang="en-US" sz="900" b="1" dirty="0"/>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1" dirty="0" smtClean="0"/>
                    </a:p>
                  </a:txBody>
                  <a:tcPr marL="51435" marR="51435" marT="34290" marB="34290"/>
                </a:tc>
                <a:tc>
                  <a:txBody>
                    <a:bodyPr/>
                    <a:lstStyle/>
                    <a:p>
                      <a:endParaRPr lang="en-US" sz="900" b="1" dirty="0"/>
                    </a:p>
                  </a:txBody>
                  <a:tcPr marL="51435" marR="51435" marT="34290" marB="34290"/>
                </a:tc>
                <a:tc>
                  <a:txBody>
                    <a:bodyPr/>
                    <a:lstStyle/>
                    <a:p>
                      <a:endParaRPr lang="en-US" sz="900" b="1" dirty="0"/>
                    </a:p>
                  </a:txBody>
                  <a:tcPr marL="51435" marR="51435" marT="34290" marB="34290"/>
                </a:tc>
              </a:tr>
              <a:tr h="301438">
                <a:tc>
                  <a:txBody>
                    <a:bodyPr/>
                    <a:lstStyle/>
                    <a:p>
                      <a:r>
                        <a:rPr lang="en-US" sz="900" b="1" dirty="0" smtClean="0"/>
                        <a:t>Images</a:t>
                      </a:r>
                      <a:endParaRPr lang="en-US" sz="900" b="1" dirty="0"/>
                    </a:p>
                  </a:txBody>
                  <a:tcPr marL="51435" marR="51435" marT="34290" marB="34290"/>
                </a:tc>
                <a:tc>
                  <a:txBody>
                    <a:bodyPr/>
                    <a:lstStyle/>
                    <a:p>
                      <a:r>
                        <a:rPr lang="en-US" sz="900" b="1" dirty="0" smtClean="0"/>
                        <a:t>Images</a:t>
                      </a:r>
                      <a:endParaRPr lang="en-US" sz="900" b="1" dirty="0"/>
                    </a:p>
                  </a:txBody>
                  <a:tcPr marL="51435" marR="51435" marT="34290" marB="34290"/>
                </a:tc>
                <a:tc>
                  <a:txBody>
                    <a:bodyPr/>
                    <a:lstStyle/>
                    <a:p>
                      <a:endParaRPr lang="en-US" sz="900" b="1" dirty="0"/>
                    </a:p>
                  </a:txBody>
                  <a:tcPr marL="51435" marR="51435" marT="34290" marB="34290"/>
                </a:tc>
                <a:tc>
                  <a:txBody>
                    <a:bodyPr/>
                    <a:lstStyle/>
                    <a:p>
                      <a:endParaRPr lang="en-US" sz="900" b="1" dirty="0"/>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1" dirty="0" smtClean="0"/>
                    </a:p>
                  </a:txBody>
                  <a:tcPr marL="51435" marR="51435" marT="34290" marB="34290"/>
                </a:tc>
              </a:tr>
              <a:tr h="357594">
                <a:tc>
                  <a:txBody>
                    <a:bodyPr/>
                    <a:lstStyle/>
                    <a:p>
                      <a:r>
                        <a:rPr lang="en-US" sz="900" b="1" dirty="0" smtClean="0"/>
                        <a:t>OneDrive</a:t>
                      </a:r>
                      <a:endParaRPr lang="en-US" sz="900" b="1" dirty="0"/>
                    </a:p>
                  </a:txBody>
                  <a:tcPr marL="51435" marR="51435" marT="34290" marB="34290"/>
                </a:tc>
                <a:tc>
                  <a:txBody>
                    <a:bodyPr/>
                    <a:lstStyle/>
                    <a:p>
                      <a:r>
                        <a:rPr lang="en-US" sz="900" b="1" dirty="0" smtClean="0"/>
                        <a:t>Drive</a:t>
                      </a:r>
                      <a:endParaRPr lang="en-US" sz="900" b="1" dirty="0"/>
                    </a:p>
                  </a:txBody>
                  <a:tcPr marL="51435" marR="51435" marT="34290" marB="34290"/>
                </a:tc>
                <a:tc>
                  <a:txBody>
                    <a:bodyPr/>
                    <a:lstStyle/>
                    <a:p>
                      <a:endParaRPr lang="en-US" sz="900" b="1" dirty="0"/>
                    </a:p>
                  </a:txBody>
                  <a:tcPr marL="51435" marR="51435" marT="34290" marB="34290"/>
                </a:tc>
                <a:tc>
                  <a:txBody>
                    <a:bodyPr/>
                    <a:lstStyle/>
                    <a:p>
                      <a:endParaRPr lang="en-US" sz="900" b="1" dirty="0"/>
                    </a:p>
                  </a:txBody>
                  <a:tcPr marL="51435" marR="51435" marT="34290" marB="34290"/>
                </a:tc>
                <a:tc>
                  <a:txBody>
                    <a:bodyPr/>
                    <a:lstStyle/>
                    <a:p>
                      <a:endParaRPr lang="en-US" sz="900" b="1" dirty="0"/>
                    </a:p>
                  </a:txBody>
                  <a:tcPr marL="51435" marR="51435" marT="34290" marB="34290"/>
                </a:tc>
              </a:tr>
              <a:tr h="357594">
                <a:tc>
                  <a:txBody>
                    <a:bodyPr/>
                    <a:lstStyle/>
                    <a:p>
                      <a:r>
                        <a:rPr lang="en-US" sz="900" dirty="0" smtClean="0"/>
                        <a:t>Outlook</a:t>
                      </a:r>
                      <a:endParaRPr lang="en-US" sz="900" dirty="0"/>
                    </a:p>
                  </a:txBody>
                  <a:tcPr marL="51435" marR="51435" marT="34290" marB="34290"/>
                </a:tc>
                <a:tc>
                  <a:txBody>
                    <a:bodyPr/>
                    <a:lstStyle/>
                    <a:p>
                      <a:r>
                        <a:rPr lang="en-US" sz="900" dirty="0" smtClean="0"/>
                        <a:t>Gmail</a:t>
                      </a:r>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r>
              <a:tr h="357594">
                <a:tc>
                  <a:txBody>
                    <a:bodyPr/>
                    <a:lstStyle/>
                    <a:p>
                      <a:r>
                        <a:rPr lang="en-US" sz="900" dirty="0" smtClean="0"/>
                        <a:t>News</a:t>
                      </a:r>
                      <a:endParaRPr lang="en-US" sz="900" dirty="0"/>
                    </a:p>
                  </a:txBody>
                  <a:tcPr marL="51435" marR="51435" marT="34290" marB="34290"/>
                </a:tc>
                <a:tc>
                  <a:txBody>
                    <a:bodyPr/>
                    <a:lstStyle/>
                    <a:p>
                      <a:r>
                        <a:rPr lang="en-US" sz="900" dirty="0" smtClean="0"/>
                        <a:t>News</a:t>
                      </a:r>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c>
                  <a:txBody>
                    <a:bodyPr/>
                    <a:lstStyle/>
                    <a:p>
                      <a:endParaRPr lang="en-US" sz="900" dirty="0"/>
                    </a:p>
                  </a:txBody>
                  <a:tcPr marL="51435" marR="51435" marT="34290" marB="34290"/>
                </a:tc>
              </a:tr>
              <a:tr h="357594">
                <a:tc>
                  <a:txBody>
                    <a:bodyPr/>
                    <a:lstStyle/>
                    <a:p>
                      <a:endParaRPr lang="en-US" sz="900" dirty="0"/>
                    </a:p>
                  </a:txBody>
                  <a:tcPr marL="51435" marR="51435" marT="34290" marB="34290"/>
                </a:tc>
                <a:tc>
                  <a:txBody>
                    <a:bodyPr/>
                    <a:lstStyle/>
                    <a:p>
                      <a:r>
                        <a:rPr lang="en-US" sz="900" dirty="0" smtClean="0"/>
                        <a:t>Glass</a:t>
                      </a:r>
                      <a:endParaRPr lang="en-US" sz="900" dirty="0"/>
                    </a:p>
                  </a:txBody>
                  <a:tcPr marL="51435" marR="51435" marT="34290" marB="34290"/>
                </a:tc>
                <a:tc rowSpan="4">
                  <a:txBody>
                    <a:bodyPr/>
                    <a:lstStyle/>
                    <a:p>
                      <a:r>
                        <a:rPr lang="en-US" sz="900" dirty="0" smtClean="0"/>
                        <a:t>These</a:t>
                      </a:r>
                      <a:r>
                        <a:rPr lang="en-US" sz="900" baseline="0" dirty="0" smtClean="0"/>
                        <a:t> devices are supported by Google’s search engine. Drives more traffic to the site due to brand awareness. Google is also able to collect better data through these devices, and thus place more relevant ads for paying customers. W ↑</a:t>
                      </a:r>
                      <a:endParaRPr lang="en-US" sz="900" dirty="0"/>
                    </a:p>
                  </a:txBody>
                  <a:tcPr marL="51435" marR="51435" marT="34290" marB="34290"/>
                </a:tc>
                <a:tc>
                  <a:txBody>
                    <a:bodyPr/>
                    <a:lstStyle/>
                    <a:p>
                      <a:r>
                        <a:rPr lang="en-US" sz="900" dirty="0" smtClean="0"/>
                        <a:t>Ownership</a:t>
                      </a:r>
                      <a:endParaRPr lang="en-US" sz="900" dirty="0"/>
                    </a:p>
                  </a:txBody>
                  <a:tcPr marL="51435" marR="51435" marT="34290" marB="34290"/>
                </a:tc>
                <a:tc rowSpan="4">
                  <a:txBody>
                    <a:bodyPr/>
                    <a:lstStyle/>
                    <a:p>
                      <a:r>
                        <a:rPr lang="en-US" sz="900" dirty="0" smtClean="0"/>
                        <a:t>Owning these</a:t>
                      </a:r>
                      <a:r>
                        <a:rPr lang="en-US" sz="900" baseline="0" dirty="0" smtClean="0"/>
                        <a:t> product lines help Google achieve the innovative image, and relate directly to users. </a:t>
                      </a:r>
                      <a:endParaRPr lang="en-US" sz="900" dirty="0"/>
                    </a:p>
                  </a:txBody>
                  <a:tcPr marL="51435" marR="51435" marT="34290" marB="34290"/>
                </a:tc>
              </a:tr>
              <a:tr h="357594">
                <a:tc>
                  <a:txBody>
                    <a:bodyPr/>
                    <a:lstStyle/>
                    <a:p>
                      <a:endParaRPr lang="en-US" sz="900" dirty="0"/>
                    </a:p>
                  </a:txBody>
                  <a:tcPr marL="51435" marR="51435" marT="34290" marB="34290"/>
                </a:tc>
                <a:tc>
                  <a:txBody>
                    <a:bodyPr/>
                    <a:lstStyle/>
                    <a:p>
                      <a:r>
                        <a:rPr lang="en-US" sz="900" dirty="0" smtClean="0"/>
                        <a:t>Watch</a:t>
                      </a:r>
                      <a:endParaRPr lang="en-US" sz="900" dirty="0"/>
                    </a:p>
                  </a:txBody>
                  <a:tcPr marL="51435" marR="51435" marT="34290" marB="34290"/>
                </a:tc>
                <a:tc vMerge="1">
                  <a:txBody>
                    <a:bodyPr/>
                    <a:lstStyle/>
                    <a:p>
                      <a:endParaRPr lang="en-US" sz="900" dirty="0"/>
                    </a:p>
                  </a:txBody>
                  <a:tcPr marL="51435" marR="51435"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Ownership</a:t>
                      </a:r>
                    </a:p>
                    <a:p>
                      <a:endParaRPr lang="en-US" sz="900" dirty="0"/>
                    </a:p>
                  </a:txBody>
                  <a:tcPr marL="51435" marR="51435" marT="34290" marB="34290"/>
                </a:tc>
                <a:tc vMerge="1">
                  <a:txBody>
                    <a:bodyPr/>
                    <a:lstStyle/>
                    <a:p>
                      <a:endParaRPr lang="en-US" sz="900" dirty="0"/>
                    </a:p>
                  </a:txBody>
                  <a:tcPr marL="51435" marR="51435" marT="34290" marB="34290"/>
                </a:tc>
              </a:tr>
              <a:tr h="239237">
                <a:tc>
                  <a:txBody>
                    <a:bodyPr/>
                    <a:lstStyle/>
                    <a:p>
                      <a:endParaRPr lang="en-US" sz="900" dirty="0"/>
                    </a:p>
                  </a:txBody>
                  <a:tcPr marL="51435" marR="51435" marT="34290" marB="34290"/>
                </a:tc>
                <a:tc>
                  <a:txBody>
                    <a:bodyPr/>
                    <a:lstStyle/>
                    <a:p>
                      <a:r>
                        <a:rPr lang="en-US" sz="900" dirty="0" smtClean="0"/>
                        <a:t>Smartphone</a:t>
                      </a:r>
                      <a:endParaRPr lang="en-US" sz="900" dirty="0"/>
                    </a:p>
                  </a:txBody>
                  <a:tcPr marL="51435" marR="51435" marT="34290" marB="34290"/>
                </a:tc>
                <a:tc vMerge="1">
                  <a:txBody>
                    <a:bodyPr/>
                    <a:lstStyle/>
                    <a:p>
                      <a:endParaRPr lang="en-US" sz="900" dirty="0"/>
                    </a:p>
                  </a:txBody>
                  <a:tcPr marL="51435" marR="51435"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Ownership</a:t>
                      </a:r>
                    </a:p>
                    <a:p>
                      <a:endParaRPr lang="en-US" sz="900" dirty="0"/>
                    </a:p>
                  </a:txBody>
                  <a:tcPr marL="51435" marR="51435" marT="34290" marB="34290"/>
                </a:tc>
                <a:tc vMerge="1">
                  <a:txBody>
                    <a:bodyPr/>
                    <a:lstStyle/>
                    <a:p>
                      <a:endParaRPr lang="en-US" sz="900" dirty="0"/>
                    </a:p>
                  </a:txBody>
                  <a:tcPr marL="51435" marR="51435" marT="34290" marB="34290"/>
                </a:tc>
              </a:tr>
              <a:tr h="357594">
                <a:tc>
                  <a:txBody>
                    <a:bodyPr/>
                    <a:lstStyle/>
                    <a:p>
                      <a:endParaRPr lang="en-US" sz="900" dirty="0"/>
                    </a:p>
                  </a:txBody>
                  <a:tcPr marL="51435" marR="51435" marT="34290" marB="34290"/>
                </a:tc>
                <a:tc>
                  <a:txBody>
                    <a:bodyPr/>
                    <a:lstStyle/>
                    <a:p>
                      <a:r>
                        <a:rPr lang="en-US" sz="900" dirty="0" smtClean="0"/>
                        <a:t>Chromebook</a:t>
                      </a:r>
                      <a:endParaRPr lang="en-US" sz="900" dirty="0"/>
                    </a:p>
                  </a:txBody>
                  <a:tcPr marL="51435" marR="51435" marT="34290" marB="34290"/>
                </a:tc>
                <a:tc vMerge="1">
                  <a:txBody>
                    <a:bodyPr/>
                    <a:lstStyle/>
                    <a:p>
                      <a:endParaRPr lang="en-US" sz="900" dirty="0"/>
                    </a:p>
                  </a:txBody>
                  <a:tcPr marL="51435" marR="51435"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Ownership</a:t>
                      </a:r>
                    </a:p>
                    <a:p>
                      <a:endParaRPr lang="en-US" sz="900" dirty="0"/>
                    </a:p>
                  </a:txBody>
                  <a:tcPr marL="51435" marR="51435" marT="34290" marB="34290"/>
                </a:tc>
                <a:tc vMerge="1">
                  <a:txBody>
                    <a:bodyPr/>
                    <a:lstStyle/>
                    <a:p>
                      <a:endParaRPr lang="en-US" sz="900" dirty="0"/>
                    </a:p>
                  </a:txBody>
                  <a:tcPr marL="51435" marR="51435" marT="34290" marB="34290"/>
                </a:tc>
              </a:tr>
            </a:tbl>
          </a:graphicData>
        </a:graphic>
      </p:graphicFrame>
      <p:sp>
        <p:nvSpPr>
          <p:cNvPr id="3" name="TextBox 2"/>
          <p:cNvSpPr txBox="1"/>
          <p:nvPr/>
        </p:nvSpPr>
        <p:spPr>
          <a:xfrm>
            <a:off x="174057" y="6083429"/>
            <a:ext cx="6620719" cy="774571"/>
          </a:xfrm>
          <a:prstGeom prst="rect">
            <a:avLst/>
          </a:prstGeom>
        </p:spPr>
        <p:txBody>
          <a:bodyPr vert="horz" lIns="91440" tIns="45720" rIns="91440" bIns="45720" rtlCol="0">
            <a:normAutofit fontScale="92500"/>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lvl="2"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Horizontal scope is even at industry </a:t>
            </a:r>
            <a:r>
              <a:rPr lang="en-US" dirty="0" smtClean="0"/>
              <a:t>level</a:t>
            </a:r>
            <a:endParaRPr lang="en-US" dirty="0"/>
          </a:p>
          <a:p>
            <a:r>
              <a:rPr lang="en-US" dirty="0"/>
              <a:t>Complementary assets give Google </a:t>
            </a:r>
            <a:r>
              <a:rPr lang="en-US" dirty="0" smtClean="0"/>
              <a:t>a competitive </a:t>
            </a:r>
            <a:r>
              <a:rPr lang="en-US" dirty="0"/>
              <a:t>advantage</a:t>
            </a:r>
          </a:p>
        </p:txBody>
      </p:sp>
    </p:spTree>
    <p:extLst>
      <p:ext uri="{BB962C8B-B14F-4D97-AF65-F5344CB8AC3E}">
        <p14:creationId xmlns:p14="http://schemas.microsoft.com/office/powerpoint/2010/main" val="2012012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4" y="137202"/>
            <a:ext cx="8416370" cy="712232"/>
          </a:xfrm>
          <a:noFill/>
        </p:spPr>
        <p:txBody>
          <a:bodyPr>
            <a:noAutofit/>
          </a:bodyPr>
          <a:lstStyle/>
          <a:p>
            <a:pPr algn="ctr"/>
            <a:r>
              <a:rPr lang="en-US" sz="3600" dirty="0" smtClean="0">
                <a:ln>
                  <a:solidFill>
                    <a:schemeClr val="bg1"/>
                  </a:solidFill>
                </a:ln>
              </a:rPr>
              <a:t>Bing’s Vertical Scope: Insufficient</a:t>
            </a:r>
            <a:endParaRPr lang="en-US" sz="3600" dirty="0">
              <a:ln>
                <a:solidFill>
                  <a:schemeClr val="bg1"/>
                </a:solidFill>
              </a:ln>
            </a:endParaRPr>
          </a:p>
        </p:txBody>
      </p:sp>
      <p:graphicFrame>
        <p:nvGraphicFramePr>
          <p:cNvPr id="4" name="Table 3"/>
          <p:cNvGraphicFramePr>
            <a:graphicFrameLocks noGrp="1"/>
          </p:cNvGraphicFramePr>
          <p:nvPr>
            <p:extLst>
              <p:ext uri="{D42A27DB-BD31-4B8C-83A1-F6EECF244321}">
                <p14:modId xmlns:p14="http://schemas.microsoft.com/office/powerpoint/2010/main" val="1452788376"/>
              </p:ext>
            </p:extLst>
          </p:nvPr>
        </p:nvGraphicFramePr>
        <p:xfrm>
          <a:off x="611415" y="1207862"/>
          <a:ext cx="7081800" cy="4492831"/>
        </p:xfrm>
        <a:graphic>
          <a:graphicData uri="http://schemas.openxmlformats.org/drawingml/2006/table">
            <a:tbl>
              <a:tblPr firstRow="1" bandRow="1">
                <a:tableStyleId>{5C22544A-7EE6-4342-B048-85BDC9FD1C3A}</a:tableStyleId>
              </a:tblPr>
              <a:tblGrid>
                <a:gridCol w="998534"/>
                <a:gridCol w="865750"/>
                <a:gridCol w="2131025"/>
                <a:gridCol w="1124833"/>
                <a:gridCol w="1961658"/>
              </a:tblGrid>
              <a:tr h="564531">
                <a:tc>
                  <a:txBody>
                    <a:bodyPr/>
                    <a:lstStyle/>
                    <a:p>
                      <a:r>
                        <a:rPr lang="en-US" sz="900" dirty="0" smtClean="0"/>
                        <a:t>Bing Product</a:t>
                      </a:r>
                      <a:endParaRPr lang="en-US" sz="900" dirty="0"/>
                    </a:p>
                  </a:txBody>
                  <a:tcPr marL="51435" marR="51435" marT="34290" marB="34290"/>
                </a:tc>
                <a:tc>
                  <a:txBody>
                    <a:bodyPr/>
                    <a:lstStyle/>
                    <a:p>
                      <a:r>
                        <a:rPr lang="en-US" sz="900" dirty="0" smtClean="0"/>
                        <a:t>Google</a:t>
                      </a:r>
                      <a:r>
                        <a:rPr lang="en-US" sz="900" baseline="0" dirty="0" smtClean="0"/>
                        <a:t> Equivalent</a:t>
                      </a:r>
                      <a:endParaRPr lang="en-US" sz="900" dirty="0"/>
                    </a:p>
                  </a:txBody>
                  <a:tcPr marL="51435" marR="51435" marT="34290" marB="34290"/>
                </a:tc>
                <a:tc>
                  <a:txBody>
                    <a:bodyPr/>
                    <a:lstStyle/>
                    <a:p>
                      <a:r>
                        <a:rPr lang="en-US" sz="900" dirty="0" smtClean="0"/>
                        <a:t>Better Off</a:t>
                      </a:r>
                      <a:r>
                        <a:rPr lang="en-US" sz="900" baseline="0" dirty="0" smtClean="0"/>
                        <a:t> Test (W ↑ or C ↓ ?)</a:t>
                      </a:r>
                      <a:endParaRPr lang="en-US" sz="900" dirty="0"/>
                    </a:p>
                  </a:txBody>
                  <a:tcPr marL="51435" marR="51435" marT="34290" marB="34290"/>
                </a:tc>
                <a:tc>
                  <a:txBody>
                    <a:bodyPr/>
                    <a:lstStyle/>
                    <a:p>
                      <a:r>
                        <a:rPr lang="en-US" sz="900" dirty="0" smtClean="0"/>
                        <a:t>Form</a:t>
                      </a:r>
                      <a:r>
                        <a:rPr lang="en-US" sz="900" baseline="0" dirty="0" smtClean="0"/>
                        <a:t> of Agreement</a:t>
                      </a:r>
                      <a:endParaRPr lang="en-US" sz="900" dirty="0"/>
                    </a:p>
                  </a:txBody>
                  <a:tcPr marL="51435" marR="51435" marT="34290" marB="34290"/>
                </a:tc>
                <a:tc>
                  <a:txBody>
                    <a:bodyPr/>
                    <a:lstStyle/>
                    <a:p>
                      <a:r>
                        <a:rPr lang="en-US" sz="900" dirty="0" smtClean="0"/>
                        <a:t>Ownership Test</a:t>
                      </a:r>
                      <a:endParaRPr lang="en-US" sz="900" dirty="0"/>
                    </a:p>
                  </a:txBody>
                  <a:tcPr marL="51435" marR="51435" marT="34290" marB="34290"/>
                </a:tc>
              </a:tr>
              <a:tr h="457898">
                <a:tc>
                  <a:txBody>
                    <a:bodyPr/>
                    <a:lstStyle/>
                    <a:p>
                      <a:r>
                        <a:rPr lang="en-US" sz="900" dirty="0" smtClean="0"/>
                        <a:t>Bing.com</a:t>
                      </a:r>
                      <a:endParaRPr lang="en-US" sz="900" dirty="0"/>
                    </a:p>
                  </a:txBody>
                  <a:tcPr marL="51435" marR="51435" marT="34290" marB="34290"/>
                </a:tc>
                <a:tc>
                  <a:txBody>
                    <a:bodyPr/>
                    <a:lstStyle/>
                    <a:p>
                      <a:r>
                        <a:rPr lang="en-US" sz="900" dirty="0" smtClean="0"/>
                        <a:t>Google.com</a:t>
                      </a:r>
                      <a:endParaRPr lang="en-US" sz="900" dirty="0"/>
                    </a:p>
                  </a:txBody>
                  <a:tcPr marL="51435" marR="51435" marT="34290" marB="34290"/>
                </a:tc>
                <a:tc>
                  <a:txBody>
                    <a:bodyPr/>
                    <a:lstStyle/>
                    <a:p>
                      <a:endParaRPr lang="en-US" sz="900" dirty="0"/>
                    </a:p>
                  </a:txBody>
                  <a:tcPr marL="51435" marR="51435"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Ownership</a:t>
                      </a:r>
                    </a:p>
                  </a:txBody>
                  <a:tcPr marL="51435" marR="51435" marT="34290" marB="34290"/>
                </a:tc>
                <a:tc>
                  <a:txBody>
                    <a:bodyPr/>
                    <a:lstStyle/>
                    <a:p>
                      <a:endParaRPr lang="en-US" sz="900" dirty="0"/>
                    </a:p>
                  </a:txBody>
                  <a:tcPr marL="51435" marR="51435" marT="34290" marB="34290"/>
                </a:tc>
              </a:tr>
              <a:tr h="564531">
                <a:tc>
                  <a:txBody>
                    <a:bodyPr/>
                    <a:lstStyle/>
                    <a:p>
                      <a:r>
                        <a:rPr lang="en-US" sz="900" b="0" dirty="0" smtClean="0"/>
                        <a:t>Bing Ads API</a:t>
                      </a:r>
                      <a:endParaRPr lang="en-US" sz="900" b="0" dirty="0"/>
                    </a:p>
                  </a:txBody>
                  <a:tcPr marL="51435" marR="51435" marT="34290" marB="34290"/>
                </a:tc>
                <a:tc>
                  <a:txBody>
                    <a:bodyPr/>
                    <a:lstStyle/>
                    <a:p>
                      <a:r>
                        <a:rPr lang="en-US" sz="900" b="0" dirty="0" smtClean="0"/>
                        <a:t>Google Analytics</a:t>
                      </a:r>
                      <a:endParaRPr lang="en-US" sz="900" b="0" dirty="0"/>
                    </a:p>
                  </a:txBody>
                  <a:tcPr marL="51435" marR="51435" marT="34290" marB="34290"/>
                </a:tc>
                <a:tc>
                  <a:txBody>
                    <a:bodyPr/>
                    <a:lstStyle/>
                    <a:p>
                      <a:endParaRPr lang="en-US" sz="900" b="0" dirty="0"/>
                    </a:p>
                  </a:txBody>
                  <a:tcPr marL="51435" marR="51435" marT="34290" marB="34290"/>
                </a:tc>
                <a:tc>
                  <a:txBody>
                    <a:bodyPr/>
                    <a:lstStyle/>
                    <a:p>
                      <a:r>
                        <a:rPr lang="en-US" sz="900" b="0" dirty="0" smtClean="0"/>
                        <a:t>Ownership</a:t>
                      </a:r>
                      <a:endParaRPr lang="en-US" sz="900" b="0" dirty="0"/>
                    </a:p>
                  </a:txBody>
                  <a:tcPr marL="51435" marR="51435" marT="34290" marB="34290"/>
                </a:tc>
                <a:tc>
                  <a:txBody>
                    <a:bodyPr/>
                    <a:lstStyle/>
                    <a:p>
                      <a:endParaRPr lang="en-US" sz="900" b="0" dirty="0"/>
                    </a:p>
                  </a:txBody>
                  <a:tcPr marL="51435" marR="51435" marT="34290" marB="34290"/>
                </a:tc>
              </a:tr>
              <a:tr h="457898">
                <a:tc>
                  <a:txBody>
                    <a:bodyPr/>
                    <a:lstStyle/>
                    <a:p>
                      <a:r>
                        <a:rPr lang="en-US" sz="900" dirty="0" smtClean="0"/>
                        <a:t>Bing</a:t>
                      </a:r>
                      <a:r>
                        <a:rPr lang="en-US" sz="900" baseline="0" dirty="0" smtClean="0"/>
                        <a:t> Ads</a:t>
                      </a:r>
                      <a:endParaRPr lang="en-US" sz="900" dirty="0"/>
                    </a:p>
                  </a:txBody>
                  <a:tcPr marL="51435" marR="51435" marT="34290" marB="34290"/>
                </a:tc>
                <a:tc>
                  <a:txBody>
                    <a:bodyPr/>
                    <a:lstStyle/>
                    <a:p>
                      <a:r>
                        <a:rPr lang="en-US" sz="900" dirty="0" smtClean="0"/>
                        <a:t>AdWords</a:t>
                      </a:r>
                      <a:endParaRPr lang="en-US" sz="900" dirty="0"/>
                    </a:p>
                  </a:txBody>
                  <a:tcPr marL="51435" marR="51435" marT="34290" marB="34290"/>
                </a:tc>
                <a:tc>
                  <a:txBody>
                    <a:bodyPr/>
                    <a:lstStyle/>
                    <a:p>
                      <a:endParaRPr lang="en-US" sz="900" dirty="0"/>
                    </a:p>
                  </a:txBody>
                  <a:tcPr marL="51435" marR="51435" marT="34290" marB="34290"/>
                </a:tc>
                <a:tc>
                  <a:txBody>
                    <a:bodyPr/>
                    <a:lstStyle/>
                    <a:p>
                      <a:r>
                        <a:rPr lang="en-US" sz="900" dirty="0" smtClean="0"/>
                        <a:t>Ownership</a:t>
                      </a:r>
                      <a:endParaRPr lang="en-US" sz="900" dirty="0"/>
                    </a:p>
                  </a:txBody>
                  <a:tcPr marL="51435" marR="51435" marT="34290" marB="34290"/>
                </a:tc>
                <a:tc>
                  <a:txBody>
                    <a:bodyPr/>
                    <a:lstStyle/>
                    <a:p>
                      <a:endParaRPr lang="en-US" sz="900" dirty="0"/>
                    </a:p>
                  </a:txBody>
                  <a:tcPr marL="51435" marR="51435" marT="34290" marB="34290"/>
                </a:tc>
              </a:tr>
              <a:tr h="564531">
                <a:tc>
                  <a:txBody>
                    <a:bodyPr/>
                    <a:lstStyle/>
                    <a:p>
                      <a:endParaRPr lang="en-US" sz="900" b="1" dirty="0"/>
                    </a:p>
                  </a:txBody>
                  <a:tcPr marL="51435" marR="51435" marT="34290" marB="34290"/>
                </a:tc>
                <a:tc>
                  <a:txBody>
                    <a:bodyPr/>
                    <a:lstStyle/>
                    <a:p>
                      <a:r>
                        <a:rPr lang="en-US" sz="900" b="1" dirty="0" smtClean="0"/>
                        <a:t>AdSense</a:t>
                      </a:r>
                      <a:endParaRPr lang="en-US" sz="900" b="1" dirty="0"/>
                    </a:p>
                  </a:txBody>
                  <a:tcPr marL="51435" marR="51435" marT="34290" marB="34290"/>
                </a:tc>
                <a:tc>
                  <a:txBody>
                    <a:bodyPr/>
                    <a:lstStyle/>
                    <a:p>
                      <a:r>
                        <a:rPr lang="en-US" sz="900" b="1" dirty="0" smtClean="0"/>
                        <a:t>Improves ad relevance when targeting users. W ↑</a:t>
                      </a:r>
                      <a:endParaRPr lang="en-US" sz="900" b="1" dirty="0"/>
                    </a:p>
                  </a:txBody>
                  <a:tcPr marL="51435" marR="51435" marT="34290" marB="34290"/>
                </a:tc>
                <a:tc>
                  <a:txBody>
                    <a:bodyPr/>
                    <a:lstStyle/>
                    <a:p>
                      <a:r>
                        <a:rPr lang="en-US" sz="900" b="1" dirty="0" smtClean="0"/>
                        <a:t>Ownership</a:t>
                      </a:r>
                      <a:endParaRPr lang="en-US" sz="900" b="1" dirty="0"/>
                    </a:p>
                  </a:txBody>
                  <a:tcPr marL="51435" marR="51435" marT="34290" marB="34290"/>
                </a:tc>
                <a:tc>
                  <a:txBody>
                    <a:bodyPr/>
                    <a:lstStyle/>
                    <a:p>
                      <a:r>
                        <a:rPr lang="en-US" sz="900" b="1" dirty="0" smtClean="0"/>
                        <a:t>Gives advertising with</a:t>
                      </a:r>
                      <a:r>
                        <a:rPr lang="en-US" sz="900" b="1" baseline="0" dirty="0" smtClean="0"/>
                        <a:t> </a:t>
                      </a:r>
                      <a:r>
                        <a:rPr lang="en-US" sz="900" b="1" dirty="0" smtClean="0"/>
                        <a:t>Google</a:t>
                      </a:r>
                      <a:r>
                        <a:rPr lang="en-US" sz="900" b="1" baseline="0" dirty="0" smtClean="0"/>
                        <a:t> competitive advantage</a:t>
                      </a:r>
                      <a:endParaRPr lang="en-US" sz="900" b="1" dirty="0"/>
                    </a:p>
                  </a:txBody>
                  <a:tcPr marL="51435" marR="51435" marT="34290" marB="34290"/>
                </a:tc>
              </a:tr>
              <a:tr h="564531">
                <a:tc>
                  <a:txBody>
                    <a:bodyPr/>
                    <a:lstStyle/>
                    <a:p>
                      <a:r>
                        <a:rPr lang="en-US" sz="900" b="1" dirty="0" smtClean="0"/>
                        <a:t>Yahoo! Search</a:t>
                      </a:r>
                      <a:endParaRPr lang="en-US" sz="900" b="1" dirty="0"/>
                    </a:p>
                  </a:txBody>
                  <a:tcPr marL="51435" marR="51435" marT="34290" marB="34290"/>
                </a:tc>
                <a:tc>
                  <a:txBody>
                    <a:bodyPr/>
                    <a:lstStyle/>
                    <a:p>
                      <a:endParaRPr lang="en-US" sz="900" b="1" dirty="0"/>
                    </a:p>
                  </a:txBody>
                  <a:tcPr marL="51435" marR="51435" marT="34290" marB="34290"/>
                </a:tc>
                <a:tc rowSpan="2">
                  <a:txBody>
                    <a:bodyPr/>
                    <a:lstStyle/>
                    <a:p>
                      <a:r>
                        <a:rPr lang="en-US" sz="900" b="1" dirty="0" smtClean="0"/>
                        <a:t>These</a:t>
                      </a:r>
                      <a:r>
                        <a:rPr lang="en-US" sz="900" b="1" baseline="0" dirty="0" smtClean="0"/>
                        <a:t> two website use Bing.com to power their searches. Thus, it should increase volume for Bing.com given that these websites have sufficient visitors. W ↑</a:t>
                      </a:r>
                      <a:endParaRPr lang="en-US" sz="900" b="1" dirty="0"/>
                    </a:p>
                  </a:txBody>
                  <a:tcPr marL="51435" marR="51435" marT="34290" marB="34290"/>
                </a:tc>
                <a:tc>
                  <a:txBody>
                    <a:bodyPr/>
                    <a:lstStyle/>
                    <a:p>
                      <a:r>
                        <a:rPr lang="en-US" sz="900" b="1" dirty="0" smtClean="0"/>
                        <a:t>Strategic Alliance</a:t>
                      </a:r>
                      <a:endParaRPr lang="en-US" sz="900" b="1" dirty="0"/>
                    </a:p>
                  </a:txBody>
                  <a:tcPr marL="51435" marR="51435" marT="34290" marB="34290"/>
                </a:tc>
                <a:tc>
                  <a:txBody>
                    <a:bodyPr/>
                    <a:lstStyle/>
                    <a:p>
                      <a:endParaRPr lang="en-US" sz="900" b="1" dirty="0"/>
                    </a:p>
                  </a:txBody>
                  <a:tcPr marL="51435" marR="51435" marT="34290" marB="34290"/>
                </a:tc>
              </a:tr>
              <a:tr h="491160">
                <a:tc>
                  <a:txBody>
                    <a:bodyPr/>
                    <a:lstStyle/>
                    <a:p>
                      <a:r>
                        <a:rPr lang="en-US" sz="900" b="1" dirty="0" smtClean="0"/>
                        <a:t>msn.com</a:t>
                      </a:r>
                      <a:endParaRPr lang="en-US" sz="900" b="1" dirty="0"/>
                    </a:p>
                  </a:txBody>
                  <a:tcPr marL="51435" marR="51435" marT="34290" marB="34290"/>
                </a:tc>
                <a:tc>
                  <a:txBody>
                    <a:bodyPr/>
                    <a:lstStyle/>
                    <a:p>
                      <a:endParaRPr lang="en-US" sz="900" b="1" dirty="0"/>
                    </a:p>
                  </a:txBody>
                  <a:tcPr marL="51435" marR="51435" marT="34290" marB="34290"/>
                </a:tc>
                <a:tc vMerge="1">
                  <a:txBody>
                    <a:bodyPr/>
                    <a:lstStyle/>
                    <a:p>
                      <a:endParaRPr lang="en-US" sz="1200" b="0" dirty="0"/>
                    </a:p>
                  </a:txBody>
                  <a:tcPr/>
                </a:tc>
                <a:tc>
                  <a:txBody>
                    <a:bodyPr/>
                    <a:lstStyle/>
                    <a:p>
                      <a:r>
                        <a:rPr lang="en-US" sz="900" b="1" dirty="0" smtClean="0"/>
                        <a:t>Ownership</a:t>
                      </a:r>
                      <a:endParaRPr lang="en-US" sz="900" b="1" dirty="0"/>
                    </a:p>
                  </a:txBody>
                  <a:tcPr marL="51435" marR="51435" marT="34290" marB="34290"/>
                </a:tc>
                <a:tc>
                  <a:txBody>
                    <a:bodyPr/>
                    <a:lstStyle/>
                    <a:p>
                      <a:r>
                        <a:rPr lang="en-US" sz="900" b="1" dirty="0" smtClean="0"/>
                        <a:t>Allows putting all Microsoft’s services, including Bing,</a:t>
                      </a:r>
                      <a:r>
                        <a:rPr lang="en-US" sz="900" b="1" baseline="0" dirty="0" smtClean="0"/>
                        <a:t> on one page, like a one stop shop (Pic below) without contracts/ fees in place</a:t>
                      </a:r>
                      <a:endParaRPr lang="en-US" sz="900" b="1" dirty="0"/>
                    </a:p>
                  </a:txBody>
                  <a:tcPr marL="51435" marR="51435" marT="34290" marB="34290"/>
                </a:tc>
              </a:tr>
              <a:tr h="564531">
                <a:tc>
                  <a:txBody>
                    <a:bodyPr/>
                    <a:lstStyle/>
                    <a:p>
                      <a:endParaRPr lang="en-US" sz="900" dirty="0"/>
                    </a:p>
                  </a:txBody>
                  <a:tcPr marL="51435" marR="51435" marT="34290" marB="34290"/>
                </a:tc>
                <a:tc>
                  <a:txBody>
                    <a:bodyPr/>
                    <a:lstStyle/>
                    <a:p>
                      <a:r>
                        <a:rPr lang="en-US" sz="900" dirty="0" smtClean="0"/>
                        <a:t>Google Chrome</a:t>
                      </a:r>
                      <a:endParaRPr lang="en-US" sz="900" dirty="0"/>
                    </a:p>
                  </a:txBody>
                  <a:tcPr marL="51435" marR="51435" marT="34290" marB="34290"/>
                </a:tc>
                <a:tc>
                  <a:txBody>
                    <a:bodyPr/>
                    <a:lstStyle/>
                    <a:p>
                      <a:r>
                        <a:rPr lang="en-US" sz="900" dirty="0" smtClean="0"/>
                        <a:t>Increases traffic</a:t>
                      </a:r>
                      <a:r>
                        <a:rPr lang="en-US" sz="900" baseline="0" dirty="0" smtClean="0"/>
                        <a:t> for the search engine. W </a:t>
                      </a:r>
                      <a:r>
                        <a:rPr lang="en-US" sz="900" b="1" baseline="0" dirty="0" smtClean="0"/>
                        <a:t>↑</a:t>
                      </a:r>
                      <a:endParaRPr lang="en-US" sz="900" dirty="0"/>
                    </a:p>
                  </a:txBody>
                  <a:tcPr marL="51435" marR="51435" marT="34290" marB="34290"/>
                </a:tc>
                <a:tc>
                  <a:txBody>
                    <a:bodyPr/>
                    <a:lstStyle/>
                    <a:p>
                      <a:r>
                        <a:rPr lang="en-US" sz="900" dirty="0" smtClean="0"/>
                        <a:t>Ownership</a:t>
                      </a:r>
                      <a:endParaRPr lang="en-US" sz="900" dirty="0"/>
                    </a:p>
                  </a:txBody>
                  <a:tcPr marL="51435" marR="51435" marT="34290" marB="34290"/>
                </a:tc>
                <a:tc>
                  <a:txBody>
                    <a:bodyPr/>
                    <a:lstStyle/>
                    <a:p>
                      <a:r>
                        <a:rPr lang="en-US" sz="900" dirty="0" smtClean="0"/>
                        <a:t>All</a:t>
                      </a:r>
                      <a:r>
                        <a:rPr lang="en-US" sz="900" baseline="0" dirty="0" smtClean="0"/>
                        <a:t> data collected goes to Google. Taskbar used as search bar. </a:t>
                      </a:r>
                      <a:endParaRPr lang="en-US" sz="900" dirty="0"/>
                    </a:p>
                  </a:txBody>
                  <a:tcPr marL="51435" marR="51435" marT="34290" marB="34290"/>
                </a:tc>
              </a:tr>
            </a:tbl>
          </a:graphicData>
        </a:graphic>
      </p:graphicFrame>
      <p:sp>
        <p:nvSpPr>
          <p:cNvPr id="5" name="TextBox 4"/>
          <p:cNvSpPr txBox="1"/>
          <p:nvPr/>
        </p:nvSpPr>
        <p:spPr>
          <a:xfrm>
            <a:off x="243069" y="5984112"/>
            <a:ext cx="6620719" cy="774571"/>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lvl="2"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smtClean="0"/>
              <a:t>Google Chrome is the key difference in vertical scope</a:t>
            </a:r>
            <a:endParaRPr lang="en-US" dirty="0"/>
          </a:p>
        </p:txBody>
      </p:sp>
    </p:spTree>
    <p:extLst>
      <p:ext uri="{BB962C8B-B14F-4D97-AF65-F5344CB8AC3E}">
        <p14:creationId xmlns:p14="http://schemas.microsoft.com/office/powerpoint/2010/main" val="321265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112929" y="307779"/>
            <a:ext cx="7049871" cy="1325563"/>
          </a:xfrm>
        </p:spPr>
        <p:txBody>
          <a:bodyPr>
            <a:normAutofit/>
          </a:bodyPr>
          <a:lstStyle/>
          <a:p>
            <a:r>
              <a:rPr lang="en-US" sz="2800" i="0" u="sng" dirty="0" smtClean="0"/>
              <a:t>Microsoft gives the user the power to disclose privacy</a:t>
            </a:r>
          </a:p>
        </p:txBody>
      </p:sp>
      <p:sp>
        <p:nvSpPr>
          <p:cNvPr id="5123" name="Content Placeholder 2"/>
          <p:cNvSpPr>
            <a:spLocks noGrp="1"/>
          </p:cNvSpPr>
          <p:nvPr>
            <p:ph idx="1"/>
          </p:nvPr>
        </p:nvSpPr>
        <p:spPr>
          <a:xfrm>
            <a:off x="197556" y="1490167"/>
            <a:ext cx="6381623" cy="3702348"/>
          </a:xfrm>
        </p:spPr>
        <p:txBody>
          <a:bodyPr/>
          <a:lstStyle/>
          <a:p>
            <a:r>
              <a:rPr lang="en-US" i="0" dirty="0" smtClean="0"/>
              <a:t>ISSUE: data collection disrupts personal privacy</a:t>
            </a:r>
          </a:p>
          <a:p>
            <a:r>
              <a:rPr lang="en-US" i="0" dirty="0" smtClean="0"/>
              <a:t>Internet Explorer’s “Do Not Track”</a:t>
            </a:r>
          </a:p>
          <a:p>
            <a:pPr lvl="1"/>
            <a:r>
              <a:rPr lang="en-US" i="0" dirty="0" smtClean="0"/>
              <a:t>By default</a:t>
            </a:r>
          </a:p>
          <a:p>
            <a:r>
              <a:rPr lang="en-US" i="0" dirty="0" smtClean="0"/>
              <a:t>No Outlook or Email scanning for advertising</a:t>
            </a:r>
          </a:p>
          <a:p>
            <a:r>
              <a:rPr lang="en-US" dirty="0" smtClean="0"/>
              <a:t>Take advantage of European Commissions plan to break up Google</a:t>
            </a:r>
            <a:endParaRPr lang="en-US" i="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0" y="4004736"/>
            <a:ext cx="5369339" cy="2392068"/>
          </a:xfrm>
          <a:prstGeom prst="rect">
            <a:avLst/>
          </a:prstGeom>
        </p:spPr>
      </p:pic>
      <p:sp>
        <p:nvSpPr>
          <p:cNvPr id="3" name="TextBox 2"/>
          <p:cNvSpPr txBox="1"/>
          <p:nvPr/>
        </p:nvSpPr>
        <p:spPr>
          <a:xfrm>
            <a:off x="5731709" y="4107134"/>
            <a:ext cx="2273726" cy="1754327"/>
          </a:xfrm>
          <a:prstGeom prst="rect">
            <a:avLst/>
          </a:prstGeom>
          <a:noFill/>
        </p:spPr>
        <p:txBody>
          <a:bodyPr wrap="square" rtlCol="0">
            <a:spAutoFit/>
          </a:bodyPr>
          <a:lstStyle/>
          <a:p>
            <a:r>
              <a:rPr lang="en-US" dirty="0">
                <a:latin typeface="Calibri" panose="020F0502020204030204" pitchFamily="34" charset="0"/>
              </a:rPr>
              <a:t>Entire Company’s non-market strategy</a:t>
            </a:r>
          </a:p>
          <a:p>
            <a:pPr marL="342900" indent="-342900">
              <a:buFont typeface="Arial" panose="020B0604020202020204" pitchFamily="34" charset="0"/>
              <a:buChar char="•"/>
            </a:pPr>
            <a:r>
              <a:rPr lang="en-US" dirty="0">
                <a:latin typeface="Calibri" panose="020F0502020204030204" pitchFamily="34" charset="0"/>
              </a:rPr>
              <a:t>Expenses primarily consist of lobbying and consulting fees</a:t>
            </a:r>
          </a:p>
        </p:txBody>
      </p:sp>
    </p:spTree>
    <p:extLst>
      <p:ext uri="{BB962C8B-B14F-4D97-AF65-F5344CB8AC3E}">
        <p14:creationId xmlns:p14="http://schemas.microsoft.com/office/powerpoint/2010/main" val="2774218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Google it…</a:t>
            </a:r>
            <a:endParaRPr lang="en-US" dirty="0"/>
          </a:p>
        </p:txBody>
      </p:sp>
      <p:sp>
        <p:nvSpPr>
          <p:cNvPr id="5" name="Content Placeholder 4"/>
          <p:cNvSpPr>
            <a:spLocks noGrp="1"/>
          </p:cNvSpPr>
          <p:nvPr>
            <p:ph idx="1"/>
          </p:nvPr>
        </p:nvSpPr>
        <p:spPr>
          <a:xfrm>
            <a:off x="4652572" y="2531112"/>
            <a:ext cx="3439333" cy="3067614"/>
          </a:xfrm>
        </p:spPr>
        <p:txBody>
          <a:bodyPr/>
          <a:lstStyle/>
          <a:p>
            <a:pPr marL="0" indent="0">
              <a:buNone/>
            </a:pPr>
            <a:endParaRPr lang="en-US" dirty="0" smtClean="0"/>
          </a:p>
          <a:p>
            <a:pPr marL="0" indent="0">
              <a:buNone/>
            </a:pPr>
            <a:endParaRPr lang="en-US" dirty="0"/>
          </a:p>
          <a:p>
            <a:r>
              <a:rPr lang="en-US" dirty="0" smtClean="0"/>
              <a:t>$5,018B </a:t>
            </a:r>
            <a:r>
              <a:rPr lang="en-US" smtClean="0"/>
              <a:t>Market Cap</a:t>
            </a:r>
            <a:endParaRPr lang="en-US" dirty="0" smtClean="0"/>
          </a:p>
          <a:p>
            <a:r>
              <a:rPr lang="en-US" dirty="0" smtClean="0"/>
              <a:t>Yahoo! was pioneer in </a:t>
            </a:r>
            <a:r>
              <a:rPr lang="en-US" smtClean="0"/>
              <a:t>the industry</a:t>
            </a:r>
            <a:endParaRPr lang="en-US" baseline="30000" dirty="0" smtClean="0"/>
          </a:p>
        </p:txBody>
      </p:sp>
      <p:graphicFrame>
        <p:nvGraphicFramePr>
          <p:cNvPr id="6" name="Diagram 5"/>
          <p:cNvGraphicFramePr/>
          <p:nvPr>
            <p:extLst>
              <p:ext uri="{D42A27DB-BD31-4B8C-83A1-F6EECF244321}">
                <p14:modId xmlns:p14="http://schemas.microsoft.com/office/powerpoint/2010/main" val="1989711308"/>
              </p:ext>
            </p:extLst>
          </p:nvPr>
        </p:nvGraphicFramePr>
        <p:xfrm>
          <a:off x="728134" y="1566333"/>
          <a:ext cx="6096000" cy="148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p:cNvGraphicFramePr>
            <a:graphicFrameLocks/>
          </p:cNvGraphicFramePr>
          <p:nvPr>
            <p:extLst>
              <p:ext uri="{D42A27DB-BD31-4B8C-83A1-F6EECF244321}">
                <p14:modId xmlns:p14="http://schemas.microsoft.com/office/powerpoint/2010/main" val="1597063460"/>
              </p:ext>
            </p:extLst>
          </p:nvPr>
        </p:nvGraphicFramePr>
        <p:xfrm>
          <a:off x="-310091" y="3048000"/>
          <a:ext cx="5078640" cy="335792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p:cNvGraphicFramePr>
          <p:nvPr>
            <p:extLst>
              <p:ext uri="{D42A27DB-BD31-4B8C-83A1-F6EECF244321}">
                <p14:modId xmlns:p14="http://schemas.microsoft.com/office/powerpoint/2010/main" val="2574842023"/>
              </p:ext>
            </p:extLst>
          </p:nvPr>
        </p:nvGraphicFramePr>
        <p:xfrm>
          <a:off x="-432707" y="3347357"/>
          <a:ext cx="5201256" cy="3143250"/>
        </p:xfrm>
        <a:graphic>
          <a:graphicData uri="http://schemas.openxmlformats.org/drawingml/2006/chart">
            <c:chart xmlns:c="http://schemas.openxmlformats.org/drawingml/2006/chart" xmlns:r="http://schemas.openxmlformats.org/officeDocument/2006/relationships" r:id="rId9"/>
          </a:graphicData>
        </a:graphic>
      </p:graphicFrame>
      <p:pic>
        <p:nvPicPr>
          <p:cNvPr id="9" name="Picture 8" descr="SearchEngineCycl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16" y="69124"/>
            <a:ext cx="6728714" cy="6246817"/>
          </a:xfrm>
          <a:prstGeom prst="rect">
            <a:avLst/>
          </a:prstGeom>
        </p:spPr>
      </p:pic>
    </p:spTree>
    <p:extLst>
      <p:ext uri="{BB962C8B-B14F-4D97-AF65-F5344CB8AC3E}">
        <p14:creationId xmlns:p14="http://schemas.microsoft.com/office/powerpoint/2010/main" val="8726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2517"/>
          </a:xfrm>
        </p:spPr>
        <p:txBody>
          <a:bodyPr>
            <a:normAutofit/>
          </a:bodyPr>
          <a:lstStyle/>
          <a:p>
            <a:r>
              <a:rPr lang="en-US" sz="3200" dirty="0" smtClean="0"/>
              <a:t>Corporate Social Responsibility</a:t>
            </a:r>
            <a:endParaRPr lang="en-US" sz="3200" dirty="0"/>
          </a:p>
        </p:txBody>
      </p:sp>
      <p:sp>
        <p:nvSpPr>
          <p:cNvPr id="3" name="Content Placeholder 2"/>
          <p:cNvSpPr>
            <a:spLocks noGrp="1"/>
          </p:cNvSpPr>
          <p:nvPr>
            <p:ph idx="1"/>
          </p:nvPr>
        </p:nvSpPr>
        <p:spPr>
          <a:xfrm>
            <a:off x="609598" y="4100977"/>
            <a:ext cx="6347714" cy="2018544"/>
          </a:xfrm>
        </p:spPr>
        <p:txBody>
          <a:bodyPr numCol="2">
            <a:normAutofit/>
          </a:bodyPr>
          <a:lstStyle/>
          <a:p>
            <a:r>
              <a:rPr lang="en-US" dirty="0" smtClean="0"/>
              <a:t>Stakeholders: </a:t>
            </a:r>
          </a:p>
          <a:p>
            <a:pPr lvl="1"/>
            <a:r>
              <a:rPr lang="en-US" dirty="0" smtClean="0"/>
              <a:t>Non-profit organizations, educators, </a:t>
            </a:r>
            <a:r>
              <a:rPr lang="en-US" dirty="0"/>
              <a:t>M</a:t>
            </a:r>
            <a:r>
              <a:rPr lang="en-US" dirty="0" smtClean="0"/>
              <a:t>icrosoft employees </a:t>
            </a:r>
          </a:p>
          <a:p>
            <a:endParaRPr lang="en-US" dirty="0"/>
          </a:p>
          <a:p>
            <a:endParaRPr lang="en-US" dirty="0" smtClean="0"/>
          </a:p>
          <a:p>
            <a:r>
              <a:rPr lang="en-US" dirty="0" smtClean="0"/>
              <a:t>Freeman’s CSR – focus on how the company can help the community, in turn helps the shareholders. </a:t>
            </a:r>
            <a:endParaRPr lang="en-US" dirty="0"/>
          </a:p>
        </p:txBody>
      </p:sp>
      <p:pic>
        <p:nvPicPr>
          <p:cNvPr id="4" name="Picture 3"/>
          <p:cNvPicPr>
            <a:picLocks noChangeAspect="1"/>
          </p:cNvPicPr>
          <p:nvPr/>
        </p:nvPicPr>
        <p:blipFill>
          <a:blip r:embed="rId3"/>
          <a:stretch>
            <a:fillRect/>
          </a:stretch>
        </p:blipFill>
        <p:spPr>
          <a:xfrm>
            <a:off x="638908" y="1221094"/>
            <a:ext cx="6318404" cy="2613167"/>
          </a:xfrm>
          <a:prstGeom prst="rect">
            <a:avLst/>
          </a:prstGeom>
        </p:spPr>
      </p:pic>
    </p:spTree>
    <p:extLst>
      <p:ext uri="{BB962C8B-B14F-4D97-AF65-F5344CB8AC3E}">
        <p14:creationId xmlns:p14="http://schemas.microsoft.com/office/powerpoint/2010/main" val="945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78766" y="301375"/>
            <a:ext cx="7409375" cy="1320800"/>
          </a:xfrm>
        </p:spPr>
        <p:txBody>
          <a:bodyPr>
            <a:normAutofit/>
          </a:bodyPr>
          <a:lstStyle/>
          <a:p>
            <a:r>
              <a:rPr lang="en-US" sz="3200" i="0" u="sng" dirty="0" smtClean="0"/>
              <a:t>Apps may disrupt use of Web Search</a:t>
            </a:r>
          </a:p>
        </p:txBody>
      </p:sp>
      <p:sp>
        <p:nvSpPr>
          <p:cNvPr id="4100" name="Content Placeholder 2"/>
          <p:cNvSpPr>
            <a:spLocks noGrp="1"/>
          </p:cNvSpPr>
          <p:nvPr>
            <p:ph idx="1"/>
          </p:nvPr>
        </p:nvSpPr>
        <p:spPr>
          <a:xfrm>
            <a:off x="212328" y="1290544"/>
            <a:ext cx="7069667" cy="4648200"/>
          </a:xfrm>
        </p:spPr>
        <p:txBody>
          <a:bodyPr>
            <a:normAutofit fontScale="92500" lnSpcReduction="20000"/>
          </a:bodyPr>
          <a:lstStyle/>
          <a:p>
            <a:r>
              <a:rPr lang="en-US" sz="2000" dirty="0" smtClean="0"/>
              <a:t>Role of Innovation:</a:t>
            </a:r>
          </a:p>
          <a:p>
            <a:pPr marL="690563" lvl="1" indent="-233363"/>
            <a:r>
              <a:rPr lang="en-US" sz="1800" dirty="0" smtClean="0"/>
              <a:t>Improved </a:t>
            </a:r>
            <a:r>
              <a:rPr lang="en-US" sz="1800" dirty="0"/>
              <a:t>search and ad placement algorithms over time</a:t>
            </a:r>
          </a:p>
          <a:p>
            <a:pPr>
              <a:spcBef>
                <a:spcPts val="1200"/>
              </a:spcBef>
            </a:pPr>
            <a:r>
              <a:rPr lang="en-US" sz="2000" dirty="0" smtClean="0"/>
              <a:t>Industry Throwback:</a:t>
            </a:r>
            <a:endParaRPr lang="en-US" sz="2000" dirty="0"/>
          </a:p>
          <a:p>
            <a:pPr marL="690563" lvl="1" indent="-233363"/>
            <a:r>
              <a:rPr lang="en-US" sz="1800" dirty="0"/>
              <a:t>Most recent disruptive technology: In 1993, </a:t>
            </a:r>
            <a:r>
              <a:rPr lang="en-US" sz="1800" dirty="0" err="1"/>
              <a:t>JumpStation</a:t>
            </a:r>
            <a:r>
              <a:rPr lang="en-US" sz="1800" dirty="0"/>
              <a:t> started using the Web to search rather than prior engines powered on the Internet. </a:t>
            </a:r>
          </a:p>
          <a:p>
            <a:pPr marL="690563" lvl="1" indent="-233363"/>
            <a:r>
              <a:rPr lang="en-US" sz="1800" dirty="0"/>
              <a:t>Key sustaining innovations:</a:t>
            </a:r>
          </a:p>
          <a:p>
            <a:pPr marL="1090613" lvl="2" indent="-233363"/>
            <a:r>
              <a:rPr lang="en-US" dirty="0" smtClean="0"/>
              <a:t>Yahoo made first modern search engine</a:t>
            </a:r>
          </a:p>
          <a:p>
            <a:pPr marL="1090613" lvl="2" indent="-233363"/>
            <a:r>
              <a:rPr lang="en-US" i="0" dirty="0" smtClean="0"/>
              <a:t>Google listed pages according to all terms on the web page being able to be tagged, and they listed pages in terms of popularity rather tha</a:t>
            </a:r>
            <a:r>
              <a:rPr lang="en-US" dirty="0" smtClean="0"/>
              <a:t>n order of being searched</a:t>
            </a:r>
          </a:p>
          <a:p>
            <a:pPr marL="1090613" lvl="2" indent="-233363"/>
            <a:r>
              <a:rPr lang="en-US" dirty="0" smtClean="0"/>
              <a:t>Voice search will be an increasingly important technology as people start using wearable tech, although it is not a disruptive technology</a:t>
            </a:r>
            <a:endParaRPr lang="en-US" i="0" dirty="0" smtClean="0"/>
          </a:p>
          <a:p>
            <a:pPr>
              <a:spcBef>
                <a:spcPts val="1200"/>
              </a:spcBef>
            </a:pPr>
            <a:r>
              <a:rPr lang="en-US" sz="2000" dirty="0" smtClean="0"/>
              <a:t>Threat of Disruption:</a:t>
            </a:r>
          </a:p>
          <a:p>
            <a:pPr lvl="1">
              <a:spcBef>
                <a:spcPts val="1200"/>
              </a:spcBef>
            </a:pPr>
            <a:r>
              <a:rPr lang="en-US" dirty="0" smtClean="0"/>
              <a:t>Users seem to change to applications for information rather than web </a:t>
            </a:r>
            <a:r>
              <a:rPr lang="en-US" dirty="0" smtClean="0"/>
              <a:t>search</a:t>
            </a:r>
            <a:endParaRPr lang="en-US" dirty="0" smtClean="0"/>
          </a:p>
        </p:txBody>
      </p:sp>
    </p:spTree>
    <p:extLst>
      <p:ext uri="{BB962C8B-B14F-4D97-AF65-F5344CB8AC3E}">
        <p14:creationId xmlns:p14="http://schemas.microsoft.com/office/powerpoint/2010/main" val="2439727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29621"/>
            <a:ext cx="6229350" cy="685800"/>
          </a:xfrm>
        </p:spPr>
        <p:txBody>
          <a:bodyPr>
            <a:normAutofit fontScale="90000"/>
          </a:bodyPr>
          <a:lstStyle/>
          <a:p>
            <a:pPr eaLnBrk="1" hangingPunct="1"/>
            <a:r>
              <a:rPr lang="en-US" i="0" u="sng" dirty="0" smtClean="0"/>
              <a:t>Overcoming Industry Level Issues</a:t>
            </a:r>
          </a:p>
        </p:txBody>
      </p:sp>
      <p:sp>
        <p:nvSpPr>
          <p:cNvPr id="11268" name="Content Placeholder 5"/>
          <p:cNvSpPr>
            <a:spLocks noGrp="1"/>
          </p:cNvSpPr>
          <p:nvPr>
            <p:ph idx="1"/>
          </p:nvPr>
        </p:nvSpPr>
        <p:spPr>
          <a:xfrm>
            <a:off x="-38501" y="1831207"/>
            <a:ext cx="7623208" cy="4525963"/>
          </a:xfrm>
        </p:spPr>
        <p:txBody>
          <a:bodyPr>
            <a:normAutofit/>
          </a:bodyPr>
          <a:lstStyle/>
          <a:p>
            <a:r>
              <a:rPr lang="en-US" dirty="0" smtClean="0"/>
              <a:t>Key Challenges:</a:t>
            </a:r>
          </a:p>
          <a:p>
            <a:pPr lvl="1"/>
            <a:r>
              <a:rPr lang="en-US" dirty="0"/>
              <a:t>A</a:t>
            </a:r>
            <a:r>
              <a:rPr lang="en-US" dirty="0" smtClean="0"/>
              <a:t>dvertisers </a:t>
            </a:r>
            <a:r>
              <a:rPr lang="en-US" dirty="0" smtClean="0"/>
              <a:t>are using social media as a platform, rather than search engines</a:t>
            </a:r>
          </a:p>
          <a:p>
            <a:pPr lvl="1"/>
            <a:r>
              <a:rPr lang="en-US" dirty="0" smtClean="0"/>
              <a:t>Users are turning to apps rather than web search for their information</a:t>
            </a:r>
            <a:endParaRPr lang="en-US" dirty="0"/>
          </a:p>
          <a:p>
            <a:r>
              <a:rPr lang="en-US" dirty="0" smtClean="0"/>
              <a:t>Industry’s Attempts &amp; Solutions:</a:t>
            </a:r>
            <a:endParaRPr lang="en-US" dirty="0"/>
          </a:p>
          <a:p>
            <a:pPr lvl="1"/>
            <a:r>
              <a:rPr lang="en-US" dirty="0" smtClean="0"/>
              <a:t>Current actions:</a:t>
            </a:r>
          </a:p>
          <a:p>
            <a:pPr lvl="2"/>
            <a:r>
              <a:rPr lang="en-US" dirty="0" smtClean="0"/>
              <a:t>Introduced social media under company (Google+ &amp; Socl)</a:t>
            </a:r>
          </a:p>
          <a:p>
            <a:pPr lvl="2"/>
            <a:r>
              <a:rPr lang="en-US" dirty="0" smtClean="0"/>
              <a:t>Bing partners with Twitter and Facebook to have integrated</a:t>
            </a:r>
          </a:p>
          <a:p>
            <a:pPr lvl="2"/>
            <a:r>
              <a:rPr lang="en-US" dirty="0" smtClean="0"/>
              <a:t>Google introduces own apps to meet users’ needs</a:t>
            </a:r>
          </a:p>
          <a:p>
            <a:pPr lvl="1"/>
            <a:r>
              <a:rPr lang="en-US" dirty="0" smtClean="0"/>
              <a:t>Bing should:</a:t>
            </a:r>
          </a:p>
          <a:p>
            <a:pPr lvl="2"/>
            <a:r>
              <a:rPr lang="en-US" dirty="0" smtClean="0"/>
              <a:t>Develop </a:t>
            </a:r>
            <a:r>
              <a:rPr lang="en-US" dirty="0" smtClean="0"/>
              <a:t>apps using Bing’s services</a:t>
            </a:r>
          </a:p>
          <a:p>
            <a:pPr lvl="2"/>
            <a:r>
              <a:rPr lang="en-US" dirty="0" smtClean="0"/>
              <a:t>Create </a:t>
            </a:r>
            <a:r>
              <a:rPr lang="en-US" dirty="0" smtClean="0"/>
              <a:t>a search engine for apps</a:t>
            </a:r>
            <a:endParaRPr lang="en-US" dirty="0" smtClean="0"/>
          </a:p>
        </p:txBody>
      </p:sp>
    </p:spTree>
    <p:extLst>
      <p:ext uri="{BB962C8B-B14F-4D97-AF65-F5344CB8AC3E}">
        <p14:creationId xmlns:p14="http://schemas.microsoft.com/office/powerpoint/2010/main" val="961408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 Bing and Get Global!</a:t>
            </a:r>
            <a:endParaRPr lang="en-US" dirty="0"/>
          </a:p>
        </p:txBody>
      </p:sp>
      <p:sp>
        <p:nvSpPr>
          <p:cNvPr id="3" name="Content Placeholder 2"/>
          <p:cNvSpPr>
            <a:spLocks noGrp="1"/>
          </p:cNvSpPr>
          <p:nvPr>
            <p:ph idx="1"/>
          </p:nvPr>
        </p:nvSpPr>
        <p:spPr/>
        <p:txBody>
          <a:bodyPr/>
          <a:lstStyle/>
          <a:p>
            <a:r>
              <a:rPr lang="en-US" dirty="0" smtClean="0"/>
              <a:t>Bing Browser</a:t>
            </a:r>
          </a:p>
          <a:p>
            <a:pPr lvl="1"/>
            <a:r>
              <a:rPr lang="en-US" dirty="0" smtClean="0"/>
              <a:t>Solves brand name issue </a:t>
            </a:r>
          </a:p>
          <a:p>
            <a:pPr lvl="1"/>
            <a:r>
              <a:rPr lang="en-US" dirty="0" smtClean="0"/>
              <a:t>Streamlines and encourages use of the search engine </a:t>
            </a:r>
          </a:p>
          <a:p>
            <a:pPr lvl="1"/>
            <a:r>
              <a:rPr lang="en-US" dirty="0" smtClean="0"/>
              <a:t>Increases vertical scope </a:t>
            </a:r>
          </a:p>
          <a:p>
            <a:r>
              <a:rPr lang="en-US" dirty="0" smtClean="0"/>
              <a:t>Add more languages to Bing search offerings </a:t>
            </a:r>
          </a:p>
          <a:p>
            <a:pPr lvl="1"/>
            <a:r>
              <a:rPr lang="en-US" dirty="0" smtClean="0"/>
              <a:t>Become go-to search in foreign countries </a:t>
            </a:r>
          </a:p>
          <a:p>
            <a:pPr lvl="1"/>
            <a:r>
              <a:rPr lang="en-US" dirty="0" smtClean="0"/>
              <a:t>Ties into CSR in tying global classrooms together</a:t>
            </a:r>
          </a:p>
          <a:p>
            <a:pPr lvl="1"/>
            <a:r>
              <a:rPr lang="en-US" dirty="0" smtClean="0"/>
              <a:t>Take advantage of EC’s plan to disintegrate Google</a:t>
            </a:r>
            <a:endParaRPr lang="en-US" dirty="0"/>
          </a:p>
        </p:txBody>
      </p:sp>
    </p:spTree>
    <p:extLst>
      <p:ext uri="{BB962C8B-B14F-4D97-AF65-F5344CB8AC3E}">
        <p14:creationId xmlns:p14="http://schemas.microsoft.com/office/powerpoint/2010/main" val="2669202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26149" cy="1320800"/>
          </a:xfrm>
        </p:spPr>
        <p:txBody>
          <a:bodyPr/>
          <a:lstStyle/>
          <a:p>
            <a:r>
              <a:rPr lang="en-US" dirty="0" smtClean="0"/>
              <a:t>Create the Bing Generation</a:t>
            </a:r>
            <a:endParaRPr lang="en-US" dirty="0"/>
          </a:p>
        </p:txBody>
      </p:sp>
      <p:sp>
        <p:nvSpPr>
          <p:cNvPr id="3" name="Content Placeholder 2"/>
          <p:cNvSpPr>
            <a:spLocks noGrp="1"/>
          </p:cNvSpPr>
          <p:nvPr>
            <p:ph idx="1"/>
          </p:nvPr>
        </p:nvSpPr>
        <p:spPr/>
        <p:txBody>
          <a:bodyPr/>
          <a:lstStyle/>
          <a:p>
            <a:r>
              <a:rPr lang="en-US" dirty="0" smtClean="0"/>
              <a:t>The phrase “Google it” is one that our generation grew up with</a:t>
            </a:r>
          </a:p>
          <a:p>
            <a:r>
              <a:rPr lang="en-US" dirty="0" smtClean="0"/>
              <a:t>Even when team members consciously tried to switch over to Bing during the span of this project, their fingers were too </a:t>
            </a:r>
            <a:r>
              <a:rPr lang="en-US" dirty="0" smtClean="0"/>
              <a:t>used </a:t>
            </a:r>
            <a:r>
              <a:rPr lang="en-US" dirty="0" smtClean="0"/>
              <a:t>to typing google.com when first opening a browser</a:t>
            </a:r>
          </a:p>
          <a:p>
            <a:endParaRPr lang="en-US" dirty="0"/>
          </a:p>
          <a:p>
            <a:r>
              <a:rPr lang="en-US" dirty="0" smtClean="0"/>
              <a:t>Solution:</a:t>
            </a:r>
          </a:p>
          <a:p>
            <a:pPr lvl="1"/>
            <a:r>
              <a:rPr lang="en-US" dirty="0" smtClean="0"/>
              <a:t>Make the next generation a Bing </a:t>
            </a:r>
            <a:r>
              <a:rPr lang="en-US" dirty="0" smtClean="0"/>
              <a:t>Generation</a:t>
            </a:r>
          </a:p>
          <a:p>
            <a:pPr lvl="1"/>
            <a:r>
              <a:rPr lang="en-US" dirty="0" smtClean="0"/>
              <a:t>Leverage CSR in Schools</a:t>
            </a:r>
          </a:p>
          <a:p>
            <a:pPr lvl="1"/>
            <a:r>
              <a:rPr lang="en-US" dirty="0" smtClean="0"/>
              <a:t>Custom search for children</a:t>
            </a:r>
            <a:endParaRPr lang="en-US" dirty="0"/>
          </a:p>
        </p:txBody>
      </p:sp>
    </p:spTree>
    <p:extLst>
      <p:ext uri="{BB962C8B-B14F-4D97-AF65-F5344CB8AC3E}">
        <p14:creationId xmlns:p14="http://schemas.microsoft.com/office/powerpoint/2010/main" val="4280989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39" y="-56631"/>
            <a:ext cx="7969322" cy="1320800"/>
          </a:xfrm>
          <a:noFill/>
        </p:spPr>
        <p:txBody>
          <a:bodyPr vert="horz" lIns="91440" tIns="45720" rIns="91440" bIns="45720" rtlCol="0" anchor="b">
            <a:noAutofit/>
          </a:bodyPr>
          <a:lstStyle/>
          <a:p>
            <a:pPr algn="ctr"/>
            <a:r>
              <a:rPr lang="en-US" sz="3200" b="1" dirty="0">
                <a:ln>
                  <a:solidFill>
                    <a:schemeClr val="bg1"/>
                  </a:solidFill>
                </a:ln>
              </a:rPr>
              <a:t>Increase </a:t>
            </a:r>
            <a:r>
              <a:rPr lang="en-US" sz="3200" b="1" dirty="0" smtClean="0">
                <a:ln>
                  <a:solidFill>
                    <a:schemeClr val="bg1"/>
                  </a:solidFill>
                </a:ln>
              </a:rPr>
              <a:t>Horizontal &amp; Vertical </a:t>
            </a:r>
            <a:r>
              <a:rPr lang="en-US" sz="3200" b="1" dirty="0">
                <a:ln>
                  <a:solidFill>
                    <a:schemeClr val="bg1"/>
                  </a:solidFill>
                </a:ln>
              </a:rPr>
              <a:t>Scope under Bing</a:t>
            </a:r>
          </a:p>
        </p:txBody>
      </p:sp>
      <p:sp>
        <p:nvSpPr>
          <p:cNvPr id="3" name="Content Placeholder 2"/>
          <p:cNvSpPr>
            <a:spLocks noGrp="1"/>
          </p:cNvSpPr>
          <p:nvPr>
            <p:ph idx="1"/>
          </p:nvPr>
        </p:nvSpPr>
        <p:spPr>
          <a:xfrm>
            <a:off x="383568" y="1492770"/>
            <a:ext cx="3084355" cy="3880773"/>
          </a:xfrm>
        </p:spPr>
        <p:txBody>
          <a:bodyPr>
            <a:normAutofit/>
          </a:bodyPr>
          <a:lstStyle/>
          <a:p>
            <a:r>
              <a:rPr lang="en-US" dirty="0" smtClean="0"/>
              <a:t>Develop consumer products using Bing brand name</a:t>
            </a:r>
          </a:p>
          <a:p>
            <a:r>
              <a:rPr lang="en-US" dirty="0" smtClean="0"/>
              <a:t>Create </a:t>
            </a:r>
            <a:r>
              <a:rPr lang="en-US" dirty="0"/>
              <a:t>an innovative image for </a:t>
            </a:r>
            <a:r>
              <a:rPr lang="en-US" dirty="0" smtClean="0"/>
              <a:t>Bing </a:t>
            </a:r>
            <a:r>
              <a:rPr lang="en-US" dirty="0"/>
              <a:t>which could drive people to use their online </a:t>
            </a:r>
            <a:r>
              <a:rPr lang="en-US" dirty="0" smtClean="0"/>
              <a:t>products</a:t>
            </a:r>
          </a:p>
          <a:p>
            <a:r>
              <a:rPr lang="en-US" dirty="0" smtClean="0"/>
              <a:t>Products </a:t>
            </a:r>
            <a:r>
              <a:rPr lang="en-US" dirty="0"/>
              <a:t>can be made to work best with Bing</a:t>
            </a:r>
            <a:r>
              <a:rPr lang="en-US" dirty="0" smtClean="0"/>
              <a:t>.</a:t>
            </a:r>
            <a:endParaRPr lang="en-US" dirty="0" smtClean="0"/>
          </a:p>
        </p:txBody>
      </p:sp>
      <p:sp>
        <p:nvSpPr>
          <p:cNvPr id="5" name="Content Placeholder 2"/>
          <p:cNvSpPr txBox="1">
            <a:spLocks/>
          </p:cNvSpPr>
          <p:nvPr/>
        </p:nvSpPr>
        <p:spPr>
          <a:xfrm>
            <a:off x="3874957" y="1492770"/>
            <a:ext cx="35167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Bing Browser</a:t>
            </a:r>
          </a:p>
          <a:p>
            <a:pPr lvl="1"/>
            <a:r>
              <a:rPr lang="en-US" dirty="0" smtClean="0"/>
              <a:t>Solves brand name issue </a:t>
            </a:r>
          </a:p>
          <a:p>
            <a:pPr lvl="1"/>
            <a:r>
              <a:rPr lang="en-US" dirty="0" smtClean="0"/>
              <a:t>Streamlines and encourages use of the search engine </a:t>
            </a:r>
          </a:p>
          <a:p>
            <a:pPr lvl="1"/>
            <a:r>
              <a:rPr lang="en-US" dirty="0" smtClean="0"/>
              <a:t>Increases vertical scope </a:t>
            </a:r>
          </a:p>
          <a:p>
            <a:r>
              <a:rPr lang="en-US" dirty="0" smtClean="0"/>
              <a:t>Add more languages to Bing search offerings </a:t>
            </a:r>
          </a:p>
        </p:txBody>
      </p:sp>
    </p:spTree>
    <p:extLst>
      <p:ext uri="{BB962C8B-B14F-4D97-AF65-F5344CB8AC3E}">
        <p14:creationId xmlns:p14="http://schemas.microsoft.com/office/powerpoint/2010/main" val="2443255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Homepage </a:t>
            </a:r>
            <a:endParaRPr lang="en-US" dirty="0"/>
          </a:p>
        </p:txBody>
      </p:sp>
      <p:sp>
        <p:nvSpPr>
          <p:cNvPr id="3" name="Content Placeholder 2"/>
          <p:cNvSpPr>
            <a:spLocks noGrp="1"/>
          </p:cNvSpPr>
          <p:nvPr>
            <p:ph idx="1"/>
          </p:nvPr>
        </p:nvSpPr>
        <p:spPr>
          <a:xfrm>
            <a:off x="609598" y="1271228"/>
            <a:ext cx="6347714" cy="3826754"/>
          </a:xfrm>
        </p:spPr>
        <p:txBody>
          <a:bodyPr>
            <a:normAutofit/>
          </a:bodyPr>
          <a:lstStyle/>
          <a:p>
            <a:r>
              <a:rPr lang="en-US" dirty="0" smtClean="0"/>
              <a:t>Absorb MSN features to build customizable homepage</a:t>
            </a:r>
          </a:p>
          <a:p>
            <a:pPr lvl="1"/>
            <a:r>
              <a:rPr lang="en-US" dirty="0" smtClean="0"/>
              <a:t>Phase out </a:t>
            </a:r>
            <a:r>
              <a:rPr lang="en-US" dirty="0" err="1" smtClean="0"/>
              <a:t>msn.com</a:t>
            </a:r>
            <a:r>
              <a:rPr lang="en-US" dirty="0" smtClean="0"/>
              <a:t> </a:t>
            </a:r>
          </a:p>
          <a:p>
            <a:pPr lvl="1"/>
            <a:r>
              <a:rPr lang="en-US" dirty="0" smtClean="0"/>
              <a:t>Merge users on to new Bing webpage </a:t>
            </a:r>
          </a:p>
          <a:p>
            <a:r>
              <a:rPr lang="en-US" dirty="0" smtClean="0"/>
              <a:t>Showcase: </a:t>
            </a:r>
          </a:p>
          <a:p>
            <a:pPr lvl="1"/>
            <a:r>
              <a:rPr lang="en-US" dirty="0" smtClean="0"/>
              <a:t>News selections</a:t>
            </a:r>
          </a:p>
          <a:p>
            <a:pPr lvl="1"/>
            <a:r>
              <a:rPr lang="en-US" dirty="0" smtClean="0"/>
              <a:t>Weather</a:t>
            </a:r>
          </a:p>
          <a:p>
            <a:pPr lvl="1"/>
            <a:r>
              <a:rPr lang="en-US" dirty="0" smtClean="0"/>
              <a:t>Recent searches </a:t>
            </a:r>
          </a:p>
          <a:p>
            <a:r>
              <a:rPr lang="en-US" dirty="0" smtClean="0"/>
              <a:t>Newsfeed-like </a:t>
            </a:r>
          </a:p>
          <a:p>
            <a:r>
              <a:rPr lang="en-US" dirty="0" smtClean="0"/>
              <a:t>Purpose: </a:t>
            </a:r>
          </a:p>
          <a:p>
            <a:pPr lvl="1"/>
            <a:r>
              <a:rPr lang="en-US" dirty="0" smtClean="0"/>
              <a:t>Drive more traffic to </a:t>
            </a:r>
            <a:r>
              <a:rPr lang="en-US" dirty="0" err="1" smtClean="0"/>
              <a:t>Bing.com</a:t>
            </a:r>
            <a:endParaRPr lang="en-US" dirty="0"/>
          </a:p>
        </p:txBody>
      </p:sp>
      <p:pic>
        <p:nvPicPr>
          <p:cNvPr id="6" name="Picture 5" descr="Screen Shot 2014-11-22 at 4.17.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95" y="2950481"/>
            <a:ext cx="4578844" cy="2861778"/>
          </a:xfrm>
          <a:prstGeom prst="rect">
            <a:avLst/>
          </a:prstGeom>
        </p:spPr>
      </p:pic>
      <p:pic>
        <p:nvPicPr>
          <p:cNvPr id="7" name="Picture 6" descr="Screen Shot 2014-11-22 at 4.18.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409" y="4116241"/>
            <a:ext cx="1243882" cy="917742"/>
          </a:xfrm>
          <a:prstGeom prst="rect">
            <a:avLst/>
          </a:prstGeom>
        </p:spPr>
      </p:pic>
      <p:pic>
        <p:nvPicPr>
          <p:cNvPr id="8" name="Picture 7"/>
          <p:cNvPicPr>
            <a:picLocks noChangeAspect="1"/>
          </p:cNvPicPr>
          <p:nvPr/>
        </p:nvPicPr>
        <p:blipFill>
          <a:blip r:embed="rId5"/>
          <a:stretch>
            <a:fillRect/>
          </a:stretch>
        </p:blipFill>
        <p:spPr>
          <a:xfrm>
            <a:off x="7707465" y="3735810"/>
            <a:ext cx="1024021" cy="1362172"/>
          </a:xfrm>
          <a:prstGeom prst="rect">
            <a:avLst/>
          </a:prstGeom>
        </p:spPr>
      </p:pic>
    </p:spTree>
    <p:extLst>
      <p:ext uri="{BB962C8B-B14F-4D97-AF65-F5344CB8AC3E}">
        <p14:creationId xmlns:p14="http://schemas.microsoft.com/office/powerpoint/2010/main" val="2155615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a:xfrm>
            <a:off x="609599" y="1417752"/>
            <a:ext cx="6347714" cy="4623612"/>
          </a:xfrm>
        </p:spPr>
        <p:txBody>
          <a:bodyPr>
            <a:normAutofit fontScale="40000" lnSpcReduction="20000"/>
          </a:bodyPr>
          <a:lstStyle/>
          <a:p>
            <a:r>
              <a:rPr lang="en-US" dirty="0"/>
              <a:t>Admin, Techie. "Learn How Google Search Works? From Algorithms to Answers in Animations." </a:t>
            </a:r>
            <a:r>
              <a:rPr lang="en-US" i="1" dirty="0"/>
              <a:t>Welcome to Support IT Desk RSS</a:t>
            </a:r>
            <a:r>
              <a:rPr lang="en-US" dirty="0"/>
              <a:t>. </a:t>
            </a:r>
            <a:r>
              <a:rPr lang="en-US" dirty="0" err="1"/>
              <a:t>N.p</a:t>
            </a:r>
            <a:r>
              <a:rPr lang="en-US" dirty="0"/>
              <a:t>., </a:t>
            </a:r>
            <a:r>
              <a:rPr lang="en-US" dirty="0" err="1"/>
              <a:t>n.d.</a:t>
            </a:r>
            <a:r>
              <a:rPr lang="en-US" dirty="0"/>
              <a:t> Web. 24 Nov. 2014. &lt;http://www.supportitdesk.com/learn-how-google-search-works-from-algorithms-to-answers-in-animations/&gt;.</a:t>
            </a:r>
          </a:p>
          <a:p>
            <a:r>
              <a:rPr lang="en-US" dirty="0"/>
              <a:t>Barr, Alistair, and Rolfe Winkler. "At Google, Heavy Spending Takes Toll." </a:t>
            </a:r>
            <a:r>
              <a:rPr lang="en-US" i="1" dirty="0"/>
              <a:t>Wall Street Journal</a:t>
            </a:r>
            <a:r>
              <a:rPr lang="en-US" dirty="0"/>
              <a:t> [New York City] 17 Oct. 2014, Market Place sec.: B1+. Print.</a:t>
            </a:r>
          </a:p>
          <a:p>
            <a:r>
              <a:rPr lang="en-US" dirty="0" err="1"/>
              <a:t>Goodsell</a:t>
            </a:r>
            <a:r>
              <a:rPr lang="en-US" dirty="0"/>
              <a:t>, Ben. "Fast SEO Competitive Analysis Part 2: Competing Content Comparison." </a:t>
            </a:r>
            <a:r>
              <a:rPr lang="en-US" i="1" dirty="0"/>
              <a:t>Search Engine Watch</a:t>
            </a:r>
            <a:r>
              <a:rPr lang="en-US" dirty="0"/>
              <a:t>. </a:t>
            </a:r>
            <a:r>
              <a:rPr lang="en-US" dirty="0" err="1"/>
              <a:t>ClickZ</a:t>
            </a:r>
            <a:r>
              <a:rPr lang="en-US" dirty="0"/>
              <a:t>, 31 Oct. 2014. Web. 24 Nov. 2014. &lt;http://searchenginewatch.com/article/2378742/Fast-SEO-Competitive-Analysis-Part-2-Competing-Content-Comparison&gt;.</a:t>
            </a:r>
          </a:p>
          <a:p>
            <a:r>
              <a:rPr lang="en-US" dirty="0" err="1" smtClean="0"/>
              <a:t>Hoopes</a:t>
            </a:r>
            <a:r>
              <a:rPr lang="en-US" dirty="0"/>
              <a:t>, Stephen. </a:t>
            </a:r>
            <a:r>
              <a:rPr lang="en-US" i="1" dirty="0"/>
              <a:t>Search Engines in the US</a:t>
            </a:r>
            <a:r>
              <a:rPr lang="en-US" dirty="0"/>
              <a:t>. Rep. no. 51913a. </a:t>
            </a:r>
            <a:r>
              <a:rPr lang="en-US" dirty="0" err="1"/>
              <a:t>IBISWorld</a:t>
            </a:r>
            <a:r>
              <a:rPr lang="en-US" dirty="0"/>
              <a:t>, Aug. 2014. Web. &lt;http://clients1.ibisworld.com.ezproxy.bu.edu/reports/us/industry/default.aspx?entid=1982</a:t>
            </a:r>
            <a:r>
              <a:rPr lang="en-US" dirty="0" smtClean="0"/>
              <a:t>&gt;.</a:t>
            </a:r>
          </a:p>
          <a:p>
            <a:r>
              <a:rPr lang="en-US" dirty="0"/>
              <a:t>"The Industry Handbook: The Internet Industry | Investopedia." </a:t>
            </a:r>
            <a:r>
              <a:rPr lang="en-US" i="1" dirty="0"/>
              <a:t>Investopedia</a:t>
            </a:r>
            <a:r>
              <a:rPr lang="en-US" dirty="0"/>
              <a:t>. </a:t>
            </a:r>
            <a:r>
              <a:rPr lang="en-US" dirty="0" err="1"/>
              <a:t>N.p</a:t>
            </a:r>
            <a:r>
              <a:rPr lang="en-US" dirty="0"/>
              <a:t>., </a:t>
            </a:r>
            <a:r>
              <a:rPr lang="en-US" dirty="0" err="1"/>
              <a:t>n.d.</a:t>
            </a:r>
            <a:r>
              <a:rPr lang="en-US" dirty="0"/>
              <a:t> Web. 24 Nov. 2014. &lt;http://www.investopedia.com/features/industryhandbook/internet.asp&gt;.http://</a:t>
            </a:r>
            <a:r>
              <a:rPr lang="en-US" dirty="0" smtClean="0"/>
              <a:t>olsensm.blogspot.com/2011/09/internet-and-search-engine-industry.html</a:t>
            </a:r>
          </a:p>
          <a:p>
            <a:r>
              <a:rPr lang="en-US" dirty="0" smtClean="0"/>
              <a:t>"</a:t>
            </a:r>
            <a:r>
              <a:rPr lang="en-US" dirty="0"/>
              <a:t>Internet Information Providers Overview: Industry Center - Yahoo Finance." </a:t>
            </a:r>
            <a:r>
              <a:rPr lang="en-US" i="1" dirty="0"/>
              <a:t>Internet Information Providers Overview: Industry Center - Yahoo Finance</a:t>
            </a:r>
            <a:r>
              <a:rPr lang="en-US" dirty="0"/>
              <a:t>. Yahoo!, </a:t>
            </a:r>
            <a:r>
              <a:rPr lang="en-US" dirty="0" err="1"/>
              <a:t>n.d.</a:t>
            </a:r>
            <a:r>
              <a:rPr lang="en-US" dirty="0"/>
              <a:t> Web. 24 Nov. 2014. </a:t>
            </a:r>
            <a:endParaRPr lang="en-US" dirty="0" smtClean="0"/>
          </a:p>
          <a:p>
            <a:r>
              <a:rPr lang="en-US" dirty="0"/>
              <a:t>MacMillan, Douglas, Brian R. Fitzgerald, and David Benoit. "Yahoo Gets Boost From Mobile Ads." </a:t>
            </a:r>
            <a:r>
              <a:rPr lang="en-US" i="1" dirty="0"/>
              <a:t>Wall Street Journal</a:t>
            </a:r>
            <a:r>
              <a:rPr lang="en-US" dirty="0"/>
              <a:t> [New York City] 22 Oct. 2014, Corporate News sec.: B3. Print</a:t>
            </a:r>
            <a:r>
              <a:rPr lang="en-US" dirty="0" smtClean="0"/>
              <a:t>.</a:t>
            </a:r>
          </a:p>
          <a:p>
            <a:r>
              <a:rPr lang="en-US" dirty="0"/>
              <a:t>MacMillan, Douglas, and David Benoit. "Yahoo CEO Set to Refresh Turnaround Plan." </a:t>
            </a:r>
            <a:r>
              <a:rPr lang="en-US" i="1" dirty="0"/>
              <a:t>Wall Street Journal</a:t>
            </a:r>
            <a:r>
              <a:rPr lang="en-US" dirty="0"/>
              <a:t> [New York City] 20 Oct. 2014, Technology sec.: B6. Print. </a:t>
            </a:r>
            <a:endParaRPr lang="en-US" dirty="0" smtClean="0"/>
          </a:p>
          <a:p>
            <a:r>
              <a:rPr lang="en-US" dirty="0" smtClean="0"/>
              <a:t>Miners</a:t>
            </a:r>
            <a:r>
              <a:rPr lang="en-US" dirty="0"/>
              <a:t>, Zach. "Bing Weaves More Facebook, Twitter Data into Search Results." </a:t>
            </a:r>
            <a:r>
              <a:rPr lang="en-US" i="1" dirty="0"/>
              <a:t>Computerworld</a:t>
            </a:r>
            <a:r>
              <a:rPr lang="en-US" dirty="0"/>
              <a:t>. </a:t>
            </a:r>
            <a:r>
              <a:rPr lang="en-US" dirty="0" err="1"/>
              <a:t>N.p</a:t>
            </a:r>
            <a:r>
              <a:rPr lang="en-US" dirty="0"/>
              <a:t>., 21 Mar. 2013. Web. 24 Nov. 2014. &lt;http://www.computerworld.com/article/2495705/internet/bing-weaves-more-facebook--twitter-data-into-search-results.html&gt;.</a:t>
            </a:r>
          </a:p>
          <a:p>
            <a:r>
              <a:rPr lang="en-US" dirty="0"/>
              <a:t>Noel, Rick. "Google AdWords Vs Yahoo Bing Network - </a:t>
            </a:r>
            <a:r>
              <a:rPr lang="en-US" dirty="0" err="1"/>
              <a:t>EBiz</a:t>
            </a:r>
            <a:r>
              <a:rPr lang="en-US" dirty="0"/>
              <a:t> ROI, Inc." </a:t>
            </a:r>
            <a:r>
              <a:rPr lang="en-US" i="1" dirty="0" err="1"/>
              <a:t>EBiz</a:t>
            </a:r>
            <a:r>
              <a:rPr lang="en-US" i="1" dirty="0"/>
              <a:t> ROI, Inc.</a:t>
            </a:r>
            <a:r>
              <a:rPr lang="en-US" dirty="0"/>
              <a:t> </a:t>
            </a:r>
            <a:r>
              <a:rPr lang="en-US" dirty="0" err="1"/>
              <a:t>N.p</a:t>
            </a:r>
            <a:r>
              <a:rPr lang="en-US" dirty="0"/>
              <a:t>., 16 May 2015. Web. 24 Nov. 2014. &lt;http://www.ebizroi.com/google-adwords-vs-yahoo-bing-network</a:t>
            </a:r>
            <a:r>
              <a:rPr lang="en-US" dirty="0" smtClean="0"/>
              <a:t>/&gt;.</a:t>
            </a:r>
          </a:p>
          <a:p>
            <a:pPr lvl="0"/>
            <a:r>
              <a:rPr lang="en-US" dirty="0"/>
              <a:t>Russell. "Olsen SM." </a:t>
            </a:r>
            <a:r>
              <a:rPr lang="en-US" i="1" dirty="0"/>
              <a:t>: Internet and Search Engine Industry</a:t>
            </a:r>
            <a:r>
              <a:rPr lang="en-US" dirty="0"/>
              <a:t>. </a:t>
            </a:r>
            <a:r>
              <a:rPr lang="en-US" dirty="0" err="1"/>
              <a:t>N.p</a:t>
            </a:r>
            <a:r>
              <a:rPr lang="en-US" dirty="0"/>
              <a:t>., 7 Sept. 2011. Web. 24 Nov. 2014. &lt;http://olsensm.blogspot.com/2011/09/internet-and-search-engine-industry.html</a:t>
            </a:r>
            <a:r>
              <a:rPr lang="en-US" dirty="0" smtClean="0"/>
              <a:t>&gt;.</a:t>
            </a:r>
          </a:p>
          <a:p>
            <a:pPr lvl="0"/>
            <a:r>
              <a:rPr lang="en-US" dirty="0" smtClean="0"/>
              <a:t>"</a:t>
            </a:r>
            <a:r>
              <a:rPr lang="en-US" dirty="0"/>
              <a:t>SEO: The Free Beginner's Guide from Moz." </a:t>
            </a:r>
            <a:r>
              <a:rPr lang="en-US" i="1" dirty="0"/>
              <a:t>Moz</a:t>
            </a:r>
            <a:r>
              <a:rPr lang="en-US" dirty="0"/>
              <a:t>. </a:t>
            </a:r>
            <a:r>
              <a:rPr lang="en-US" dirty="0" err="1"/>
              <a:t>N.p</a:t>
            </a:r>
            <a:r>
              <a:rPr lang="en-US" dirty="0"/>
              <a:t>., </a:t>
            </a:r>
            <a:r>
              <a:rPr lang="en-US" dirty="0" err="1"/>
              <a:t>n.d.</a:t>
            </a:r>
            <a:r>
              <a:rPr lang="en-US" dirty="0"/>
              <a:t> Web. 23 Nov. 2014. &lt;http://moz.com/beginners-guide-to-seo/how-search-engines-operate&gt;.</a:t>
            </a:r>
          </a:p>
          <a:p>
            <a:r>
              <a:rPr lang="en-US" dirty="0" smtClean="0"/>
              <a:t>"</a:t>
            </a:r>
            <a:r>
              <a:rPr lang="en-US" dirty="0"/>
              <a:t>Suddenly, Google Looks Shaky." </a:t>
            </a:r>
            <a:r>
              <a:rPr lang="en-US" i="1" dirty="0"/>
              <a:t>Yahoo Finance</a:t>
            </a:r>
            <a:r>
              <a:rPr lang="en-US" dirty="0"/>
              <a:t>. </a:t>
            </a:r>
            <a:r>
              <a:rPr lang="en-US" dirty="0" err="1"/>
              <a:t>N.p</a:t>
            </a:r>
            <a:r>
              <a:rPr lang="en-US" dirty="0"/>
              <a:t>., </a:t>
            </a:r>
            <a:r>
              <a:rPr lang="en-US" dirty="0" err="1"/>
              <a:t>n.d.</a:t>
            </a:r>
            <a:r>
              <a:rPr lang="en-US" dirty="0"/>
              <a:t> Web. 24 Nov. 2014. &lt;http://finance.yahoo.com/news/suddenly-google-looks-shaky-174232846.html&gt;.</a:t>
            </a:r>
          </a:p>
          <a:p>
            <a:r>
              <a:rPr lang="en-US" dirty="0" smtClean="0"/>
              <a:t>Winkler</a:t>
            </a:r>
            <a:r>
              <a:rPr lang="en-US" dirty="0"/>
              <a:t>, Rolfe, Tom Fairless, and Harriet </a:t>
            </a:r>
            <a:r>
              <a:rPr lang="en-US" dirty="0" err="1"/>
              <a:t>Torry</a:t>
            </a:r>
            <a:r>
              <a:rPr lang="en-US" dirty="0"/>
              <a:t>. "Pressing A Google Breakup." </a:t>
            </a:r>
            <a:r>
              <a:rPr lang="en-US" i="1" dirty="0"/>
              <a:t>Wall Street Journal</a:t>
            </a:r>
            <a:r>
              <a:rPr lang="en-US" dirty="0"/>
              <a:t> [New York City] 22 Nov. 2014, Corporate News sec.: B3. Print.</a:t>
            </a:r>
          </a:p>
          <a:p>
            <a:endParaRPr lang="en-US" dirty="0"/>
          </a:p>
          <a:p>
            <a:endParaRPr lang="en-US" dirty="0"/>
          </a:p>
        </p:txBody>
      </p:sp>
    </p:spTree>
    <p:extLst>
      <p:ext uri="{BB962C8B-B14F-4D97-AF65-F5344CB8AC3E}">
        <p14:creationId xmlns:p14="http://schemas.microsoft.com/office/powerpoint/2010/main" val="119629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2101"/>
            <a:ext cx="8229600" cy="1143000"/>
          </a:xfrm>
        </p:spPr>
        <p:txBody>
          <a:bodyPr/>
          <a:lstStyle/>
          <a:p>
            <a:r>
              <a:rPr lang="en-US" dirty="0" smtClean="0"/>
              <a:t>SE Exposed </a:t>
            </a:r>
            <a:endParaRPr lang="en-US" dirty="0"/>
          </a:p>
        </p:txBody>
      </p:sp>
      <p:pic>
        <p:nvPicPr>
          <p:cNvPr id="8" name="Picture 7" descr="SearchEngineCyc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44" y="981652"/>
            <a:ext cx="5878312" cy="5457319"/>
          </a:xfrm>
          <a:prstGeom prst="rect">
            <a:avLst/>
          </a:prstGeom>
        </p:spPr>
      </p:pic>
    </p:spTree>
    <p:extLst>
      <p:ext uri="{BB962C8B-B14F-4D97-AF65-F5344CB8AC3E}">
        <p14:creationId xmlns:p14="http://schemas.microsoft.com/office/powerpoint/2010/main" val="116283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790865"/>
            <a:ext cx="6347714" cy="4253338"/>
          </a:xfrm>
        </p:spPr>
        <p:txBody>
          <a:bodyPr>
            <a:normAutofit/>
          </a:bodyPr>
          <a:lstStyle/>
          <a:p>
            <a:r>
              <a:rPr lang="en-US" dirty="0" smtClean="0"/>
              <a:t>Based in Washington</a:t>
            </a:r>
          </a:p>
          <a:p>
            <a:r>
              <a:rPr lang="en-US" dirty="0" smtClean="0"/>
              <a:t>Parent company—Microsoft</a:t>
            </a:r>
          </a:p>
          <a:p>
            <a:r>
              <a:rPr lang="en-US" dirty="0" smtClean="0"/>
              <a:t>40 languages</a:t>
            </a:r>
          </a:p>
          <a:p>
            <a:r>
              <a:rPr lang="en-US" dirty="0" smtClean="0"/>
              <a:t>Integration with other media companies</a:t>
            </a:r>
          </a:p>
          <a:p>
            <a:r>
              <a:rPr lang="en-US" dirty="0" smtClean="0"/>
              <a:t>Microsoft Failed $42.0 billion Yahoo! bid in 2008</a:t>
            </a:r>
          </a:p>
          <a:p>
            <a:r>
              <a:rPr lang="en-US" dirty="0" smtClean="0"/>
              <a:t>December 2009: Yahoo </a:t>
            </a:r>
            <a:r>
              <a:rPr lang="en-US" dirty="0"/>
              <a:t>a</a:t>
            </a:r>
            <a:r>
              <a:rPr lang="en-US" dirty="0" smtClean="0"/>
              <a:t>nd Microsoft announce partnership for Bing to provide algorithmic and paid-search platform for Yahoo’s websites worldwide</a:t>
            </a:r>
            <a:r>
              <a:rPr lang="en-US" baseline="30000" dirty="0" smtClean="0"/>
              <a:t>1</a:t>
            </a:r>
          </a:p>
          <a:p>
            <a:r>
              <a:rPr lang="en-US" dirty="0" smtClean="0"/>
              <a:t>Microsoft Bing ROS= -62.24%</a:t>
            </a:r>
          </a:p>
          <a:p>
            <a:r>
              <a:rPr lang="en-US" dirty="0"/>
              <a:t>Google ROS </a:t>
            </a:r>
            <a:r>
              <a:rPr lang="en-US" dirty="0" smtClean="0"/>
              <a:t>= 28.79</a:t>
            </a:r>
            <a:r>
              <a:rPr lang="en-US" dirty="0"/>
              <a: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370379"/>
            <a:ext cx="4972048" cy="2161244"/>
          </a:xfrm>
          <a:prstGeom prst="rect">
            <a:avLst/>
          </a:prstGeom>
        </p:spPr>
      </p:pic>
    </p:spTree>
    <p:extLst>
      <p:ext uri="{BB962C8B-B14F-4D97-AF65-F5344CB8AC3E}">
        <p14:creationId xmlns:p14="http://schemas.microsoft.com/office/powerpoint/2010/main" val="3628485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599" y="259793"/>
            <a:ext cx="4318001" cy="1512761"/>
          </a:xfrm>
          <a:prstGeom prst="rect">
            <a:avLst/>
          </a:prstGeom>
        </p:spPr>
      </p:pic>
      <p:sp>
        <p:nvSpPr>
          <p:cNvPr id="2" name="Title 1"/>
          <p:cNvSpPr>
            <a:spLocks noGrp="1"/>
          </p:cNvSpPr>
          <p:nvPr>
            <p:ph type="title"/>
          </p:nvPr>
        </p:nvSpPr>
        <p:spPr>
          <a:xfrm>
            <a:off x="609600" y="1653159"/>
            <a:ext cx="6347713" cy="1320800"/>
          </a:xfrm>
        </p:spPr>
        <p:txBody>
          <a:bodyPr>
            <a:normAutofit/>
          </a:bodyPr>
          <a:lstStyle/>
          <a:p>
            <a:r>
              <a:rPr lang="en-US" sz="3200" dirty="0" smtClean="0"/>
              <a:t>Feeling lucky?</a:t>
            </a:r>
            <a:endParaRPr lang="en-US" sz="3200" dirty="0"/>
          </a:p>
        </p:txBody>
      </p:sp>
      <p:sp>
        <p:nvSpPr>
          <p:cNvPr id="3" name="Content Placeholder 2"/>
          <p:cNvSpPr>
            <a:spLocks noGrp="1"/>
          </p:cNvSpPr>
          <p:nvPr>
            <p:ph idx="1"/>
          </p:nvPr>
        </p:nvSpPr>
        <p:spPr>
          <a:xfrm>
            <a:off x="609599" y="2646725"/>
            <a:ext cx="6347714" cy="3880773"/>
          </a:xfrm>
        </p:spPr>
        <p:txBody>
          <a:bodyPr>
            <a:normAutofit/>
          </a:bodyPr>
          <a:lstStyle/>
          <a:p>
            <a:r>
              <a:rPr lang="en-US" dirty="0" smtClean="0"/>
              <a:t>Based in Mountain View, CA</a:t>
            </a:r>
          </a:p>
          <a:p>
            <a:r>
              <a:rPr lang="en-US" dirty="0" smtClean="0"/>
              <a:t>52,069 employees and $16,823.1 billion in revenue </a:t>
            </a:r>
          </a:p>
          <a:p>
            <a:r>
              <a:rPr lang="en-US" dirty="0" smtClean="0"/>
              <a:t>Founded by Sergey </a:t>
            </a:r>
            <a:r>
              <a:rPr lang="en-US" dirty="0" err="1" smtClean="0"/>
              <a:t>Brin</a:t>
            </a:r>
            <a:r>
              <a:rPr lang="en-US" dirty="0" smtClean="0"/>
              <a:t> &amp; Larry Page while at Stanford graduate school</a:t>
            </a:r>
          </a:p>
          <a:p>
            <a:r>
              <a:rPr lang="en-US" dirty="0" smtClean="0"/>
              <a:t>Offers: </a:t>
            </a:r>
          </a:p>
          <a:p>
            <a:pPr lvl="1"/>
            <a:r>
              <a:rPr lang="en-US" dirty="0" smtClean="0"/>
              <a:t>Google Search</a:t>
            </a:r>
          </a:p>
          <a:p>
            <a:pPr lvl="1"/>
            <a:r>
              <a:rPr lang="en-US" dirty="0" smtClean="0"/>
              <a:t>Gmail</a:t>
            </a:r>
          </a:p>
          <a:p>
            <a:pPr lvl="1"/>
            <a:r>
              <a:rPr lang="en-US" dirty="0" smtClean="0"/>
              <a:t>Google Earth</a:t>
            </a:r>
          </a:p>
          <a:p>
            <a:r>
              <a:rPr lang="en-US" dirty="0" smtClean="0"/>
              <a:t>Generates income from Google </a:t>
            </a:r>
            <a:r>
              <a:rPr lang="en-US" dirty="0" err="1" smtClean="0"/>
              <a:t>AdWords</a:t>
            </a:r>
            <a:r>
              <a:rPr lang="en-US" dirty="0" smtClean="0"/>
              <a:t> </a:t>
            </a:r>
            <a:r>
              <a:rPr lang="en-US" baseline="30000" dirty="0" smtClean="0"/>
              <a:t>1</a:t>
            </a:r>
          </a:p>
          <a:p>
            <a:r>
              <a:rPr lang="en-US" dirty="0" smtClean="0"/>
              <a:t>ROS= 28.79%</a:t>
            </a:r>
          </a:p>
          <a:p>
            <a:endParaRPr lang="en-US" dirty="0" smtClean="0"/>
          </a:p>
        </p:txBody>
      </p:sp>
    </p:spTree>
    <p:extLst>
      <p:ext uri="{BB962C8B-B14F-4D97-AF65-F5344CB8AC3E}">
        <p14:creationId xmlns:p14="http://schemas.microsoft.com/office/powerpoint/2010/main" val="47090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3" name="Rectangle 2"/>
          <p:cNvSpPr>
            <a:spLocks noGrp="1" noChangeArrowheads="1"/>
          </p:cNvSpPr>
          <p:nvPr>
            <p:ph type="title"/>
          </p:nvPr>
        </p:nvSpPr>
        <p:spPr>
          <a:xfrm>
            <a:off x="9693" y="424535"/>
            <a:ext cx="7848281" cy="703020"/>
          </a:xfrm>
          <a:noFill/>
        </p:spPr>
        <p:txBody>
          <a:bodyPr>
            <a:normAutofit/>
          </a:bodyPr>
          <a:lstStyle/>
          <a:p>
            <a:pPr eaLnBrk="1" hangingPunct="1">
              <a:tabLst>
                <a:tab pos="455613" algn="l"/>
              </a:tabLst>
            </a:pPr>
            <a:r>
              <a:rPr lang="en-US" dirty="0" smtClean="0"/>
              <a:t>Search Engine Industry: Favorable</a:t>
            </a:r>
            <a:endParaRPr lang="en-US" sz="1800" i="0" dirty="0" smtClean="0"/>
          </a:p>
        </p:txBody>
      </p:sp>
      <p:graphicFrame>
        <p:nvGraphicFramePr>
          <p:cNvPr id="2" name="Table 1"/>
          <p:cNvGraphicFramePr>
            <a:graphicFrameLocks noGrp="1"/>
          </p:cNvGraphicFramePr>
          <p:nvPr>
            <p:extLst>
              <p:ext uri="{D42A27DB-BD31-4B8C-83A1-F6EECF244321}">
                <p14:modId xmlns:p14="http://schemas.microsoft.com/office/powerpoint/2010/main" val="3725216490"/>
              </p:ext>
            </p:extLst>
          </p:nvPr>
        </p:nvGraphicFramePr>
        <p:xfrm>
          <a:off x="669471" y="1510396"/>
          <a:ext cx="6082960" cy="4914896"/>
        </p:xfrm>
        <a:graphic>
          <a:graphicData uri="http://schemas.openxmlformats.org/drawingml/2006/table">
            <a:tbl>
              <a:tblPr firstRow="1" firstCol="1" bandRow="1">
                <a:tableStyleId>{5C22544A-7EE6-4342-B048-85BDC9FD1C3A}</a:tableStyleId>
              </a:tblPr>
              <a:tblGrid>
                <a:gridCol w="2027220"/>
                <a:gridCol w="2027870"/>
                <a:gridCol w="2027870"/>
              </a:tblGrid>
              <a:tr h="702128">
                <a:tc>
                  <a:txBody>
                    <a:bodyPr/>
                    <a:lstStyle/>
                    <a:p>
                      <a:pPr marL="0" marR="0">
                        <a:lnSpc>
                          <a:spcPct val="107000"/>
                        </a:lnSpc>
                        <a:spcBef>
                          <a:spcPts val="0"/>
                        </a:spcBef>
                        <a:spcAft>
                          <a:spcPts val="0"/>
                        </a:spcAft>
                      </a:pPr>
                      <a:r>
                        <a:rPr lang="en-US" sz="1800" dirty="0">
                          <a:effectLst/>
                        </a:rPr>
                        <a:t>Force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Industry Average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Firm vs. Industry Average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Threat of Entry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Weaker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Supplier Power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Buyer Power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Weaker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Rivalry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Medium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Weaker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Substitutes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Stronger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2128">
                <a:tc>
                  <a:txBody>
                    <a:bodyPr/>
                    <a:lstStyle/>
                    <a:p>
                      <a:pPr marL="0" marR="0">
                        <a:lnSpc>
                          <a:spcPct val="107000"/>
                        </a:lnSpc>
                        <a:spcBef>
                          <a:spcPts val="0"/>
                        </a:spcBef>
                        <a:spcAft>
                          <a:spcPts val="0"/>
                        </a:spcAft>
                      </a:pPr>
                      <a:r>
                        <a:rPr lang="en-US" sz="1800">
                          <a:effectLst/>
                        </a:rPr>
                        <a:t>Overall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π&gt; than economic average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π&lt; than industry average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76902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Trending Now </a:t>
            </a:r>
            <a:endParaRPr lang="en-US" dirty="0"/>
          </a:p>
        </p:txBody>
      </p:sp>
      <p:sp>
        <p:nvSpPr>
          <p:cNvPr id="3" name="Content Placeholder 2"/>
          <p:cNvSpPr>
            <a:spLocks noGrp="1"/>
          </p:cNvSpPr>
          <p:nvPr>
            <p:ph idx="1"/>
          </p:nvPr>
        </p:nvSpPr>
        <p:spPr>
          <a:xfrm>
            <a:off x="457201" y="1600200"/>
            <a:ext cx="3817452" cy="4338779"/>
          </a:xfrm>
        </p:spPr>
        <p:txBody>
          <a:bodyPr>
            <a:noAutofit/>
          </a:bodyPr>
          <a:lstStyle/>
          <a:p>
            <a:r>
              <a:rPr lang="en-US" dirty="0" smtClean="0"/>
              <a:t>Industry Trend #1: Social Media </a:t>
            </a:r>
          </a:p>
          <a:p>
            <a:pPr lvl="1"/>
            <a:r>
              <a:rPr lang="en-US" sz="1800" dirty="0" smtClean="0"/>
              <a:t>Consumers are visiting social networking sites more often than search engines</a:t>
            </a:r>
          </a:p>
          <a:p>
            <a:pPr lvl="1"/>
            <a:r>
              <a:rPr lang="en-US" sz="1800" dirty="0" smtClean="0"/>
              <a:t>Suppliers are looking to advertise on social media sites, like Facebook </a:t>
            </a:r>
          </a:p>
          <a:p>
            <a:r>
              <a:rPr lang="en-US" dirty="0" smtClean="0"/>
              <a:t>Industry Trend #2: Mobile Search</a:t>
            </a:r>
          </a:p>
          <a:p>
            <a:pPr lvl="1"/>
            <a:r>
              <a:rPr lang="en-US" sz="1800" dirty="0" smtClean="0"/>
              <a:t>The desktop computer is on the out and searching from devices on the rise</a:t>
            </a:r>
          </a:p>
          <a:p>
            <a:pPr lvl="1"/>
            <a:r>
              <a:rPr lang="en-US" sz="1800" dirty="0" smtClean="0"/>
              <a:t>Search engine more accessible </a:t>
            </a:r>
          </a:p>
          <a:p>
            <a:pPr marL="457200" lvl="1" indent="0">
              <a:buNone/>
            </a:pPr>
            <a:endParaRPr lang="en-US" sz="1800" dirty="0" smtClean="0"/>
          </a:p>
          <a:p>
            <a:pPr lvl="1"/>
            <a:endParaRPr lang="en-US" sz="1800" dirty="0"/>
          </a:p>
        </p:txBody>
      </p:sp>
      <p:sp>
        <p:nvSpPr>
          <p:cNvPr id="4" name="TextBox 3"/>
          <p:cNvSpPr txBox="1"/>
          <p:nvPr/>
        </p:nvSpPr>
        <p:spPr>
          <a:xfrm>
            <a:off x="4274654" y="1600200"/>
            <a:ext cx="2897462" cy="4247317"/>
          </a:xfrm>
          <a:prstGeom prst="rect">
            <a:avLst/>
          </a:prstGeom>
          <a:noFill/>
        </p:spPr>
        <p:txBody>
          <a:bodyPr wrap="square" rtlCol="0">
            <a:spAutoFit/>
          </a:bodyPr>
          <a:lstStyle/>
          <a:p>
            <a:r>
              <a:rPr lang="en-US" b="1" dirty="0" smtClean="0">
                <a:solidFill>
                  <a:prstClr val="black"/>
                </a:solidFill>
              </a:rPr>
              <a:t>Impact on 5 Forces </a:t>
            </a:r>
          </a:p>
          <a:p>
            <a:endParaRPr lang="en-US" dirty="0">
              <a:solidFill>
                <a:prstClr val="black"/>
              </a:solidFill>
            </a:endParaRPr>
          </a:p>
          <a:p>
            <a:pPr marL="285750" indent="-285750">
              <a:buFont typeface="Arial"/>
              <a:buChar char="•"/>
            </a:pPr>
            <a:r>
              <a:rPr lang="en-US" dirty="0" smtClean="0">
                <a:solidFill>
                  <a:prstClr val="black"/>
                </a:solidFill>
              </a:rPr>
              <a:t>Substitutes		</a:t>
            </a:r>
          </a:p>
          <a:p>
            <a:pPr marL="285750" indent="-285750">
              <a:buFont typeface="Arial"/>
              <a:buChar char="•"/>
            </a:pPr>
            <a:r>
              <a:rPr lang="en-US" dirty="0" smtClean="0">
                <a:solidFill>
                  <a:prstClr val="black"/>
                </a:solidFill>
              </a:rPr>
              <a:t>Buyer Power </a:t>
            </a:r>
          </a:p>
          <a:p>
            <a:pPr marL="285750" indent="-285750">
              <a:buFont typeface="Arial"/>
              <a:buChar char="•"/>
            </a:pPr>
            <a:r>
              <a:rPr lang="en-US" dirty="0" smtClean="0">
                <a:solidFill>
                  <a:prstClr val="black"/>
                </a:solidFill>
              </a:rPr>
              <a:t>BTE</a:t>
            </a:r>
          </a:p>
          <a:p>
            <a:pPr marL="285750" indent="-285750">
              <a:buFont typeface="Arial"/>
              <a:buChar char="•"/>
            </a:pPr>
            <a:endParaRPr lang="en-US" dirty="0">
              <a:solidFill>
                <a:prstClr val="black"/>
              </a:solidFill>
            </a:endParaRPr>
          </a:p>
          <a:p>
            <a:pPr marL="285750" indent="-285750">
              <a:buFont typeface="Arial"/>
              <a:buChar char="•"/>
            </a:pPr>
            <a:endParaRPr lang="en-US" dirty="0" smtClean="0">
              <a:solidFill>
                <a:prstClr val="black"/>
              </a:solidFill>
            </a:endParaRPr>
          </a:p>
          <a:p>
            <a:pPr marL="285750" indent="-285750">
              <a:buFont typeface="Arial"/>
              <a:buChar char="•"/>
            </a:pPr>
            <a:endParaRPr lang="en-US" dirty="0">
              <a:solidFill>
                <a:prstClr val="black"/>
              </a:solidFill>
            </a:endParaRPr>
          </a:p>
          <a:p>
            <a:pPr marL="285750" indent="-285750">
              <a:buFont typeface="Arial"/>
              <a:buChar char="•"/>
            </a:pPr>
            <a:endParaRPr lang="en-US" dirty="0" smtClean="0">
              <a:solidFill>
                <a:prstClr val="black"/>
              </a:solidFill>
            </a:endParaRPr>
          </a:p>
          <a:p>
            <a:pPr marL="285750" indent="-285750">
              <a:buFont typeface="Arial"/>
              <a:buChar char="•"/>
            </a:pPr>
            <a:endParaRPr lang="en-US" dirty="0">
              <a:solidFill>
                <a:prstClr val="black"/>
              </a:solidFill>
            </a:endParaRPr>
          </a:p>
          <a:p>
            <a:pPr marL="285750" indent="-285750">
              <a:buFont typeface="Arial"/>
              <a:buChar char="•"/>
            </a:pPr>
            <a:endParaRPr lang="en-US" dirty="0" smtClean="0">
              <a:solidFill>
                <a:prstClr val="black"/>
              </a:solidFill>
            </a:endParaRPr>
          </a:p>
          <a:p>
            <a:pPr marL="285750" indent="-285750">
              <a:buFont typeface="Arial"/>
              <a:buChar char="•"/>
            </a:pPr>
            <a:endParaRPr lang="en-US" dirty="0" smtClean="0">
              <a:solidFill>
                <a:prstClr val="black"/>
              </a:solidFill>
            </a:endParaRPr>
          </a:p>
          <a:p>
            <a:pPr marL="285750" indent="-285750">
              <a:buFont typeface="Arial"/>
              <a:buChar char="•"/>
            </a:pPr>
            <a:r>
              <a:rPr lang="en-US" dirty="0" smtClean="0">
                <a:solidFill>
                  <a:prstClr val="black"/>
                </a:solidFill>
              </a:rPr>
              <a:t>Buyer Power</a:t>
            </a:r>
          </a:p>
          <a:p>
            <a:pPr marL="285750" indent="-285750">
              <a:buFont typeface="Arial"/>
              <a:buChar char="•"/>
            </a:pPr>
            <a:r>
              <a:rPr lang="en-US" dirty="0" smtClean="0">
                <a:solidFill>
                  <a:prstClr val="black"/>
                </a:solidFill>
              </a:rPr>
              <a:t>BTE</a:t>
            </a:r>
          </a:p>
          <a:p>
            <a:pPr marL="285750" indent="-285750">
              <a:buFont typeface="Arial"/>
              <a:buChar char="•"/>
            </a:pPr>
            <a:r>
              <a:rPr lang="en-US" dirty="0" smtClean="0">
                <a:solidFill>
                  <a:prstClr val="black"/>
                </a:solidFill>
              </a:rPr>
              <a:t>Rivalry </a:t>
            </a:r>
            <a:endParaRPr lang="en-US" dirty="0">
              <a:solidFill>
                <a:prstClr val="black"/>
              </a:solidFill>
            </a:endParaRPr>
          </a:p>
        </p:txBody>
      </p:sp>
      <p:sp>
        <p:nvSpPr>
          <p:cNvPr id="5" name="AutoShape 13"/>
          <p:cNvSpPr>
            <a:spLocks noChangeArrowheads="1"/>
          </p:cNvSpPr>
          <p:nvPr/>
        </p:nvSpPr>
        <p:spPr bwMode="auto">
          <a:xfrm>
            <a:off x="6743909" y="2069341"/>
            <a:ext cx="241828" cy="339882"/>
          </a:xfrm>
          <a:prstGeom prst="upArrow">
            <a:avLst>
              <a:gd name="adj1" fmla="val 50000"/>
              <a:gd name="adj2" fmla="val 31771"/>
            </a:avLst>
          </a:prstGeom>
          <a:solidFill>
            <a:srgbClr val="FF0000"/>
          </a:solidFill>
          <a:ln w="9525">
            <a:solidFill>
              <a:schemeClr val="tx1"/>
            </a:solidFill>
            <a:miter lim="800000"/>
            <a:headEnd/>
            <a:tailEnd/>
          </a:ln>
        </p:spPr>
        <p:txBody>
          <a:bodyPr vert="eaVert" wrap="none" anchor="ctr"/>
          <a:lstStyle/>
          <a:p>
            <a:endParaRPr lang="en-US">
              <a:solidFill>
                <a:prstClr val="black"/>
              </a:solidFill>
            </a:endParaRPr>
          </a:p>
        </p:txBody>
      </p:sp>
      <p:sp>
        <p:nvSpPr>
          <p:cNvPr id="6" name="AutoShape 14"/>
          <p:cNvSpPr>
            <a:spLocks noChangeArrowheads="1"/>
          </p:cNvSpPr>
          <p:nvPr/>
        </p:nvSpPr>
        <p:spPr bwMode="auto">
          <a:xfrm rot="10887376">
            <a:off x="6746746" y="2781778"/>
            <a:ext cx="207680" cy="229625"/>
          </a:xfrm>
          <a:prstGeom prst="upArrow">
            <a:avLst>
              <a:gd name="adj1" fmla="val 50000"/>
              <a:gd name="adj2" fmla="val 36458"/>
            </a:avLst>
          </a:prstGeom>
          <a:solidFill>
            <a:srgbClr val="5A4FE7"/>
          </a:solidFill>
          <a:ln w="9525">
            <a:solidFill>
              <a:schemeClr val="tx1"/>
            </a:solidFill>
            <a:miter lim="800000"/>
            <a:headEnd/>
            <a:tailEnd/>
          </a:ln>
        </p:spPr>
        <p:txBody>
          <a:bodyPr vert="eaVert" wrap="none" anchor="ctr"/>
          <a:lstStyle/>
          <a:p>
            <a:endParaRPr lang="en-US">
              <a:solidFill>
                <a:prstClr val="black"/>
              </a:solidFill>
            </a:endParaRPr>
          </a:p>
        </p:txBody>
      </p:sp>
      <p:sp>
        <p:nvSpPr>
          <p:cNvPr id="7" name="AutoShape 13"/>
          <p:cNvSpPr>
            <a:spLocks noChangeArrowheads="1"/>
          </p:cNvSpPr>
          <p:nvPr/>
        </p:nvSpPr>
        <p:spPr bwMode="auto">
          <a:xfrm>
            <a:off x="6728863" y="2409223"/>
            <a:ext cx="256874" cy="339882"/>
          </a:xfrm>
          <a:prstGeom prst="upArrow">
            <a:avLst>
              <a:gd name="adj1" fmla="val 50000"/>
              <a:gd name="adj2" fmla="val 31771"/>
            </a:avLst>
          </a:prstGeom>
          <a:solidFill>
            <a:srgbClr val="FF0000"/>
          </a:solidFill>
          <a:ln w="9525">
            <a:solidFill>
              <a:schemeClr val="tx1"/>
            </a:solidFill>
            <a:miter lim="800000"/>
            <a:headEnd/>
            <a:tailEnd/>
          </a:ln>
        </p:spPr>
        <p:txBody>
          <a:bodyPr vert="eaVert" wrap="none" anchor="ctr"/>
          <a:lstStyle/>
          <a:p>
            <a:endParaRPr lang="en-US">
              <a:solidFill>
                <a:prstClr val="black"/>
              </a:solidFill>
            </a:endParaRPr>
          </a:p>
        </p:txBody>
      </p:sp>
      <p:sp>
        <p:nvSpPr>
          <p:cNvPr id="8" name="AutoShape 13"/>
          <p:cNvSpPr>
            <a:spLocks noChangeArrowheads="1"/>
          </p:cNvSpPr>
          <p:nvPr/>
        </p:nvSpPr>
        <p:spPr bwMode="auto">
          <a:xfrm>
            <a:off x="7978034" y="5074832"/>
            <a:ext cx="669289" cy="772685"/>
          </a:xfrm>
          <a:prstGeom prst="upArrow">
            <a:avLst>
              <a:gd name="adj1" fmla="val 50000"/>
              <a:gd name="adj2" fmla="val 31771"/>
            </a:avLst>
          </a:prstGeom>
          <a:solidFill>
            <a:srgbClr val="FF0000"/>
          </a:solidFill>
          <a:ln w="9525">
            <a:solidFill>
              <a:schemeClr val="tx1"/>
            </a:solidFill>
            <a:miter lim="800000"/>
            <a:headEnd/>
            <a:tailEnd/>
          </a:ln>
        </p:spPr>
        <p:txBody>
          <a:bodyPr vert="eaVert" wrap="none" anchor="ctr"/>
          <a:lstStyle/>
          <a:p>
            <a:endParaRPr lang="en-US">
              <a:solidFill>
                <a:prstClr val="black"/>
              </a:solidFill>
            </a:endParaRPr>
          </a:p>
        </p:txBody>
      </p:sp>
      <p:sp>
        <p:nvSpPr>
          <p:cNvPr id="9" name="AutoShape 13"/>
          <p:cNvSpPr>
            <a:spLocks noChangeArrowheads="1"/>
          </p:cNvSpPr>
          <p:nvPr/>
        </p:nvSpPr>
        <p:spPr bwMode="auto">
          <a:xfrm>
            <a:off x="6712616" y="5507635"/>
            <a:ext cx="285122" cy="339882"/>
          </a:xfrm>
          <a:prstGeom prst="upArrow">
            <a:avLst>
              <a:gd name="adj1" fmla="val 50000"/>
              <a:gd name="adj2" fmla="val 31771"/>
            </a:avLst>
          </a:prstGeom>
          <a:solidFill>
            <a:srgbClr val="FF0000"/>
          </a:solidFill>
          <a:ln w="9525">
            <a:solidFill>
              <a:schemeClr val="tx1"/>
            </a:solidFill>
            <a:miter lim="800000"/>
            <a:headEnd/>
            <a:tailEnd/>
          </a:ln>
        </p:spPr>
        <p:txBody>
          <a:bodyPr vert="eaVert" wrap="none" anchor="ctr"/>
          <a:lstStyle/>
          <a:p>
            <a:endParaRPr lang="en-US">
              <a:solidFill>
                <a:prstClr val="black"/>
              </a:solidFill>
            </a:endParaRPr>
          </a:p>
        </p:txBody>
      </p:sp>
      <p:sp>
        <p:nvSpPr>
          <p:cNvPr id="10" name="AutoShape 14"/>
          <p:cNvSpPr>
            <a:spLocks noChangeArrowheads="1"/>
          </p:cNvSpPr>
          <p:nvPr/>
        </p:nvSpPr>
        <p:spPr bwMode="auto">
          <a:xfrm rot="10887376">
            <a:off x="6733457" y="4835082"/>
            <a:ext cx="241949" cy="364541"/>
          </a:xfrm>
          <a:prstGeom prst="upArrow">
            <a:avLst>
              <a:gd name="adj1" fmla="val 50000"/>
              <a:gd name="adj2" fmla="val 36458"/>
            </a:avLst>
          </a:prstGeom>
          <a:solidFill>
            <a:srgbClr val="5A4FE7"/>
          </a:solidFill>
          <a:ln w="9525">
            <a:solidFill>
              <a:schemeClr val="tx1"/>
            </a:solidFill>
            <a:miter lim="800000"/>
            <a:headEnd/>
            <a:tailEnd/>
          </a:ln>
        </p:spPr>
        <p:txBody>
          <a:bodyPr vert="eaVert" wrap="none" anchor="ctr"/>
          <a:lstStyle/>
          <a:p>
            <a:endParaRPr lang="en-US">
              <a:solidFill>
                <a:prstClr val="black"/>
              </a:solidFill>
            </a:endParaRPr>
          </a:p>
        </p:txBody>
      </p:sp>
      <p:sp>
        <p:nvSpPr>
          <p:cNvPr id="11" name="AutoShape 24"/>
          <p:cNvSpPr>
            <a:spLocks noChangeArrowheads="1"/>
          </p:cNvSpPr>
          <p:nvPr/>
        </p:nvSpPr>
        <p:spPr bwMode="auto">
          <a:xfrm>
            <a:off x="6567771" y="5202639"/>
            <a:ext cx="506207" cy="304996"/>
          </a:xfrm>
          <a:prstGeom prst="leftRightArrow">
            <a:avLst>
              <a:gd name="adj1" fmla="val 50000"/>
              <a:gd name="adj2" fmla="val 35842"/>
            </a:avLst>
          </a:prstGeom>
          <a:solidFill>
            <a:srgbClr val="660066"/>
          </a:solidFill>
          <a:ln w="9525">
            <a:solidFill>
              <a:schemeClr val="tx1"/>
            </a:solidFill>
            <a:miter lim="800000"/>
            <a:headEnd/>
            <a:tailEnd/>
          </a:ln>
        </p:spPr>
        <p:txBody>
          <a:bodyPr wrap="none" anchor="ctr"/>
          <a:lstStyle/>
          <a:p>
            <a:endParaRPr lang="en-US">
              <a:solidFill>
                <a:prstClr val="black"/>
              </a:solidFill>
            </a:endParaRPr>
          </a:p>
        </p:txBody>
      </p:sp>
      <p:sp>
        <p:nvSpPr>
          <p:cNvPr id="12" name="AutoShape 14"/>
          <p:cNvSpPr>
            <a:spLocks noChangeArrowheads="1"/>
          </p:cNvSpPr>
          <p:nvPr/>
        </p:nvSpPr>
        <p:spPr bwMode="auto">
          <a:xfrm rot="10800000">
            <a:off x="7978034" y="2317161"/>
            <a:ext cx="544441" cy="696844"/>
          </a:xfrm>
          <a:prstGeom prst="upArrow">
            <a:avLst>
              <a:gd name="adj1" fmla="val 50000"/>
              <a:gd name="adj2" fmla="val 36458"/>
            </a:avLst>
          </a:prstGeom>
          <a:solidFill>
            <a:srgbClr val="5A4FE7"/>
          </a:solidFill>
          <a:ln w="9525">
            <a:solidFill>
              <a:schemeClr val="tx1"/>
            </a:solidFill>
            <a:miter lim="800000"/>
            <a:headEnd/>
            <a:tailEnd/>
          </a:ln>
        </p:spPr>
        <p:txBody>
          <a:bodyPr vert="eaVert" wrap="none" anchor="ctr"/>
          <a:lstStyle/>
          <a:p>
            <a:endParaRPr lang="en-US">
              <a:solidFill>
                <a:prstClr val="black"/>
              </a:solidFill>
            </a:endParaRPr>
          </a:p>
        </p:txBody>
      </p:sp>
      <p:sp>
        <p:nvSpPr>
          <p:cNvPr id="13" name="TextBox 12"/>
          <p:cNvSpPr txBox="1"/>
          <p:nvPr/>
        </p:nvSpPr>
        <p:spPr>
          <a:xfrm>
            <a:off x="6919642" y="1576457"/>
            <a:ext cx="2415137" cy="353943"/>
          </a:xfrm>
          <a:prstGeom prst="rect">
            <a:avLst/>
          </a:prstGeom>
          <a:noFill/>
        </p:spPr>
        <p:txBody>
          <a:bodyPr wrap="square" rtlCol="0">
            <a:spAutoFit/>
          </a:bodyPr>
          <a:lstStyle/>
          <a:p>
            <a:r>
              <a:rPr lang="en-US" sz="1700" b="1" dirty="0" smtClean="0">
                <a:solidFill>
                  <a:prstClr val="black"/>
                </a:solidFill>
              </a:rPr>
              <a:t>Impact on Industry </a:t>
            </a:r>
            <a:r>
              <a:rPr kumimoji="1" lang="en-US" altLang="ko-KR" sz="1700" b="1" dirty="0">
                <a:latin typeface="Symbol" pitchFamily="18" charset="2"/>
                <a:ea typeface="굴림" pitchFamily="50" charset="-127"/>
              </a:rPr>
              <a:t>P</a:t>
            </a:r>
            <a:endParaRPr lang="en-US" sz="1700" b="1" dirty="0"/>
          </a:p>
        </p:txBody>
      </p:sp>
    </p:spTree>
    <p:extLst>
      <p:ext uri="{BB962C8B-B14F-4D97-AF65-F5344CB8AC3E}">
        <p14:creationId xmlns:p14="http://schemas.microsoft.com/office/powerpoint/2010/main" val="108678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6814" y="604157"/>
            <a:ext cx="6320498" cy="1326243"/>
          </a:xfrm>
        </p:spPr>
        <p:txBody>
          <a:bodyPr>
            <a:normAutofit/>
          </a:bodyPr>
          <a:lstStyle/>
          <a:p>
            <a:r>
              <a:rPr lang="en-US" sz="3200" dirty="0" smtClean="0"/>
              <a:t>Bing is Unfavorable vs. Industry </a:t>
            </a:r>
            <a:endParaRPr lang="en-US" sz="3200" dirty="0"/>
          </a:p>
        </p:txBody>
      </p:sp>
      <p:sp>
        <p:nvSpPr>
          <p:cNvPr id="3" name="Content Placeholder 2"/>
          <p:cNvSpPr>
            <a:spLocks noGrp="1"/>
          </p:cNvSpPr>
          <p:nvPr>
            <p:ph idx="1"/>
          </p:nvPr>
        </p:nvSpPr>
        <p:spPr>
          <a:xfrm>
            <a:off x="609599" y="1540324"/>
            <a:ext cx="6347714" cy="3880773"/>
          </a:xfrm>
        </p:spPr>
        <p:txBody>
          <a:bodyPr>
            <a:normAutofit lnSpcReduction="10000"/>
          </a:bodyPr>
          <a:lstStyle/>
          <a:p>
            <a:r>
              <a:rPr lang="en-US" b="1" dirty="0" smtClean="0"/>
              <a:t>Potential Entry</a:t>
            </a:r>
            <a:r>
              <a:rPr lang="en-US" dirty="0" smtClean="0">
                <a:sym typeface="Wingdings"/>
              </a:rPr>
              <a:t> Advantage: Bing and Yahoo partnered to allow advertisers to display ads on both sites with the Yahoo Bing Network</a:t>
            </a:r>
            <a:endParaRPr lang="en-US" dirty="0" smtClean="0"/>
          </a:p>
          <a:p>
            <a:r>
              <a:rPr lang="en-US" b="1" dirty="0" smtClean="0"/>
              <a:t>Suppliers</a:t>
            </a:r>
            <a:r>
              <a:rPr lang="en-US" dirty="0" smtClean="0"/>
              <a:t> </a:t>
            </a:r>
            <a:r>
              <a:rPr lang="en-US" dirty="0" smtClean="0">
                <a:sym typeface="Wingdings"/>
              </a:rPr>
              <a:t> No advantage or disadvantage </a:t>
            </a:r>
            <a:endParaRPr lang="en-US" dirty="0" smtClean="0"/>
          </a:p>
          <a:p>
            <a:r>
              <a:rPr lang="en-US" b="1" dirty="0" smtClean="0"/>
              <a:t>Substitutes</a:t>
            </a:r>
            <a:r>
              <a:rPr lang="en-US" dirty="0" smtClean="0"/>
              <a:t> </a:t>
            </a:r>
            <a:r>
              <a:rPr lang="en-US" dirty="0" smtClean="0">
                <a:sym typeface="Wingdings"/>
              </a:rPr>
              <a:t> advantage: Microsoft has made moves to leverage sites like Facebook and Twitter into their search engine. </a:t>
            </a:r>
          </a:p>
          <a:p>
            <a:r>
              <a:rPr lang="en-US" b="1" dirty="0" smtClean="0"/>
              <a:t>Buyers</a:t>
            </a:r>
            <a:r>
              <a:rPr lang="en-US" dirty="0" smtClean="0"/>
              <a:t> </a:t>
            </a:r>
            <a:r>
              <a:rPr lang="en-US" dirty="0" smtClean="0">
                <a:sym typeface="Wingdings"/>
              </a:rPr>
              <a:t> disadvantage/advantage: Advertisers are seeing higher Click-Through-Rates using Google </a:t>
            </a:r>
            <a:r>
              <a:rPr lang="en-US" dirty="0" err="1" smtClean="0">
                <a:sym typeface="Wingdings"/>
              </a:rPr>
              <a:t>Adwords</a:t>
            </a:r>
            <a:r>
              <a:rPr lang="en-US" dirty="0" smtClean="0">
                <a:sym typeface="Wingdings"/>
              </a:rPr>
              <a:t> but save with Bing and Yahoo with a lower Cost-Per-Click. </a:t>
            </a:r>
            <a:endParaRPr lang="en-US" dirty="0" smtClean="0"/>
          </a:p>
          <a:p>
            <a:r>
              <a:rPr lang="en-US" b="1" dirty="0" smtClean="0"/>
              <a:t>Rivalry</a:t>
            </a:r>
            <a:r>
              <a:rPr lang="en-US" dirty="0" smtClean="0"/>
              <a:t> </a:t>
            </a:r>
            <a:r>
              <a:rPr lang="en-US" dirty="0" smtClean="0">
                <a:sym typeface="Wingdings"/>
              </a:rPr>
              <a:t> disadvantage: Google dominates with </a:t>
            </a:r>
            <a:r>
              <a:rPr lang="en-US" dirty="0">
                <a:sym typeface="Wingdings"/>
              </a:rPr>
              <a:t>2</a:t>
            </a:r>
            <a:r>
              <a:rPr lang="en-US" dirty="0" smtClean="0">
                <a:sym typeface="Wingdings"/>
              </a:rPr>
              <a:t>/3 of searches taking place at Google</a:t>
            </a:r>
            <a:endParaRPr lang="en-US" dirty="0"/>
          </a:p>
        </p:txBody>
      </p:sp>
    </p:spTree>
    <p:extLst>
      <p:ext uri="{BB962C8B-B14F-4D97-AF65-F5344CB8AC3E}">
        <p14:creationId xmlns:p14="http://schemas.microsoft.com/office/powerpoint/2010/main" val="290955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315199" cy="1320800"/>
          </a:xfrm>
        </p:spPr>
        <p:txBody>
          <a:bodyPr/>
          <a:lstStyle/>
          <a:p>
            <a:r>
              <a:rPr lang="en-US" dirty="0" smtClean="0"/>
              <a:t>Bing: Stuck in the Middle</a:t>
            </a:r>
            <a:endParaRPr lang="en-US" dirty="0"/>
          </a:p>
        </p:txBody>
      </p:sp>
      <p:grpSp>
        <p:nvGrpSpPr>
          <p:cNvPr id="6" name="Group 4"/>
          <p:cNvGrpSpPr>
            <a:grpSpLocks/>
          </p:cNvGrpSpPr>
          <p:nvPr/>
        </p:nvGrpSpPr>
        <p:grpSpPr bwMode="auto">
          <a:xfrm>
            <a:off x="304800" y="1676400"/>
            <a:ext cx="8382000" cy="4800599"/>
            <a:chOff x="1842" y="2490"/>
            <a:chExt cx="3139" cy="1598"/>
          </a:xfrm>
        </p:grpSpPr>
        <p:grpSp>
          <p:nvGrpSpPr>
            <p:cNvPr id="7" name="Group 5"/>
            <p:cNvGrpSpPr>
              <a:grpSpLocks/>
            </p:cNvGrpSpPr>
            <p:nvPr/>
          </p:nvGrpSpPr>
          <p:grpSpPr bwMode="auto">
            <a:xfrm>
              <a:off x="2537" y="2670"/>
              <a:ext cx="2444" cy="1418"/>
              <a:chOff x="1785" y="2059"/>
              <a:chExt cx="3196" cy="2029"/>
            </a:xfrm>
          </p:grpSpPr>
          <p:sp>
            <p:nvSpPr>
              <p:cNvPr id="11" name="Rectangle 6"/>
              <p:cNvSpPr>
                <a:spLocks noChangeArrowheads="1"/>
              </p:cNvSpPr>
              <p:nvPr/>
            </p:nvSpPr>
            <p:spPr bwMode="auto">
              <a:xfrm>
                <a:off x="1785" y="2059"/>
                <a:ext cx="1821" cy="1000"/>
              </a:xfrm>
              <a:prstGeom prst="rect">
                <a:avLst/>
              </a:prstGeom>
              <a:solidFill>
                <a:schemeClr val="bg1"/>
              </a:solidFill>
              <a:ln w="28575">
                <a:solidFill>
                  <a:schemeClr val="tx1"/>
                </a:solidFill>
                <a:miter lim="800000"/>
                <a:headEnd/>
                <a:tailEnd/>
              </a:ln>
            </p:spPr>
            <p:txBody>
              <a:bodyPr wrap="none" anchor="ctr"/>
              <a:lstStyle/>
              <a:p>
                <a:pPr defTabSz="914400" eaLnBrk="0" hangingPunct="0"/>
                <a:endParaRPr lang="en-US" sz="2400" i="1">
                  <a:solidFill>
                    <a:prstClr val="black"/>
                  </a:solidFill>
                </a:endParaRPr>
              </a:p>
            </p:txBody>
          </p:sp>
          <p:sp>
            <p:nvSpPr>
              <p:cNvPr id="12" name="Rectangle 7"/>
              <p:cNvSpPr>
                <a:spLocks noChangeArrowheads="1"/>
              </p:cNvSpPr>
              <p:nvPr/>
            </p:nvSpPr>
            <p:spPr bwMode="auto">
              <a:xfrm>
                <a:off x="3349" y="2061"/>
                <a:ext cx="1627" cy="1066"/>
              </a:xfrm>
              <a:prstGeom prst="rect">
                <a:avLst/>
              </a:prstGeom>
              <a:solidFill>
                <a:srgbClr val="FFFFFF"/>
              </a:solidFill>
              <a:ln w="28575">
                <a:solidFill>
                  <a:schemeClr val="tx1"/>
                </a:solidFill>
                <a:miter lim="800000"/>
                <a:headEnd/>
                <a:tailEnd/>
              </a:ln>
            </p:spPr>
            <p:txBody>
              <a:bodyPr wrap="none" anchor="ctr"/>
              <a:lstStyle/>
              <a:p>
                <a:pPr defTabSz="914400" eaLnBrk="0" hangingPunct="0"/>
                <a:endParaRPr lang="en-US" sz="2400" i="1">
                  <a:solidFill>
                    <a:prstClr val="black"/>
                  </a:solidFill>
                </a:endParaRPr>
              </a:p>
            </p:txBody>
          </p:sp>
          <p:sp>
            <p:nvSpPr>
              <p:cNvPr id="13" name="Rectangle 8"/>
              <p:cNvSpPr>
                <a:spLocks noChangeArrowheads="1"/>
              </p:cNvSpPr>
              <p:nvPr/>
            </p:nvSpPr>
            <p:spPr bwMode="auto">
              <a:xfrm>
                <a:off x="1785" y="3059"/>
                <a:ext cx="1821" cy="1029"/>
              </a:xfrm>
              <a:prstGeom prst="rect">
                <a:avLst/>
              </a:prstGeom>
              <a:solidFill>
                <a:srgbClr val="FFFFFF"/>
              </a:solidFill>
              <a:ln w="28575">
                <a:solidFill>
                  <a:schemeClr val="tx1"/>
                </a:solidFill>
                <a:miter lim="800000"/>
                <a:headEnd/>
                <a:tailEnd/>
              </a:ln>
            </p:spPr>
            <p:txBody>
              <a:bodyPr wrap="none" anchor="ctr"/>
              <a:lstStyle/>
              <a:p>
                <a:pPr defTabSz="914400" eaLnBrk="0" hangingPunct="0"/>
                <a:endParaRPr lang="en-US" sz="2400" i="1">
                  <a:solidFill>
                    <a:prstClr val="black"/>
                  </a:solidFill>
                </a:endParaRPr>
              </a:p>
            </p:txBody>
          </p:sp>
          <p:sp>
            <p:nvSpPr>
              <p:cNvPr id="14" name="Rectangle 9"/>
              <p:cNvSpPr>
                <a:spLocks noChangeArrowheads="1"/>
              </p:cNvSpPr>
              <p:nvPr/>
            </p:nvSpPr>
            <p:spPr bwMode="auto">
              <a:xfrm>
                <a:off x="3356" y="3059"/>
                <a:ext cx="1625" cy="1029"/>
              </a:xfrm>
              <a:prstGeom prst="rect">
                <a:avLst/>
              </a:prstGeom>
              <a:solidFill>
                <a:srgbClr val="FFFFFF"/>
              </a:solidFill>
              <a:ln w="28575">
                <a:solidFill>
                  <a:schemeClr val="tx1"/>
                </a:solidFill>
                <a:miter lim="800000"/>
                <a:headEnd/>
                <a:tailEnd/>
              </a:ln>
            </p:spPr>
            <p:txBody>
              <a:bodyPr wrap="none" anchor="ctr"/>
              <a:lstStyle/>
              <a:p>
                <a:pPr defTabSz="914400" eaLnBrk="0" hangingPunct="0"/>
                <a:endParaRPr lang="en-US" sz="2400" i="1">
                  <a:solidFill>
                    <a:prstClr val="black"/>
                  </a:solidFill>
                </a:endParaRPr>
              </a:p>
            </p:txBody>
          </p:sp>
        </p:grpSp>
        <p:sp>
          <p:nvSpPr>
            <p:cNvPr id="8" name="Text Box 11"/>
            <p:cNvSpPr txBox="1">
              <a:spLocks noChangeArrowheads="1"/>
            </p:cNvSpPr>
            <p:nvPr/>
          </p:nvSpPr>
          <p:spPr bwMode="auto">
            <a:xfrm>
              <a:off x="1842" y="3582"/>
              <a:ext cx="616"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Calisto MT" charset="0"/>
                  <a:ea typeface="ＭＳ Ｐゴシック" charset="0"/>
                  <a:cs typeface="ＭＳ Ｐゴシック" charset="0"/>
                </a:defRPr>
              </a:lvl1pPr>
              <a:lvl2pPr marL="742950" indent="-285750" eaLnBrk="0" hangingPunct="0">
                <a:defRPr sz="2800" b="1">
                  <a:solidFill>
                    <a:schemeClr val="tx1"/>
                  </a:solidFill>
                  <a:latin typeface="Calisto MT" charset="0"/>
                  <a:ea typeface="ＭＳ Ｐゴシック" charset="0"/>
                </a:defRPr>
              </a:lvl2pPr>
              <a:lvl3pPr marL="1143000" indent="-228600" eaLnBrk="0" hangingPunct="0">
                <a:defRPr sz="2800" b="1">
                  <a:solidFill>
                    <a:schemeClr val="tx1"/>
                  </a:solidFill>
                  <a:latin typeface="Calisto MT" charset="0"/>
                  <a:ea typeface="ＭＳ Ｐゴシック" charset="0"/>
                </a:defRPr>
              </a:lvl3pPr>
              <a:lvl4pPr marL="1600200" indent="-228600" eaLnBrk="0" hangingPunct="0">
                <a:defRPr sz="2800" b="1">
                  <a:solidFill>
                    <a:schemeClr val="tx1"/>
                  </a:solidFill>
                  <a:latin typeface="Calisto MT" charset="0"/>
                  <a:ea typeface="ＭＳ Ｐゴシック" charset="0"/>
                </a:defRPr>
              </a:lvl4pPr>
              <a:lvl5pPr marL="2057400" indent="-228600" eaLnBrk="0" hangingPunct="0">
                <a:defRPr sz="2800" b="1">
                  <a:solidFill>
                    <a:schemeClr val="tx1"/>
                  </a:solidFill>
                  <a:latin typeface="Calisto MT" charset="0"/>
                  <a:ea typeface="ＭＳ Ｐゴシック" charset="0"/>
                </a:defRPr>
              </a:lvl5pPr>
              <a:lvl6pPr marL="2514600" indent="-228600" algn="ctr" eaLnBrk="0" fontAlgn="base" hangingPunct="0">
                <a:spcBef>
                  <a:spcPct val="0"/>
                </a:spcBef>
                <a:spcAft>
                  <a:spcPct val="0"/>
                </a:spcAft>
                <a:defRPr sz="2800" b="1">
                  <a:solidFill>
                    <a:schemeClr val="tx1"/>
                  </a:solidFill>
                  <a:latin typeface="Calisto MT" charset="0"/>
                  <a:ea typeface="ＭＳ Ｐゴシック" charset="0"/>
                </a:defRPr>
              </a:lvl6pPr>
              <a:lvl7pPr marL="2971800" indent="-228600" algn="ctr" eaLnBrk="0" fontAlgn="base" hangingPunct="0">
                <a:spcBef>
                  <a:spcPct val="0"/>
                </a:spcBef>
                <a:spcAft>
                  <a:spcPct val="0"/>
                </a:spcAft>
                <a:defRPr sz="2800" b="1">
                  <a:solidFill>
                    <a:schemeClr val="tx1"/>
                  </a:solidFill>
                  <a:latin typeface="Calisto MT" charset="0"/>
                  <a:ea typeface="ＭＳ Ｐゴシック" charset="0"/>
                </a:defRPr>
              </a:lvl7pPr>
              <a:lvl8pPr marL="3429000" indent="-228600" algn="ctr" eaLnBrk="0" fontAlgn="base" hangingPunct="0">
                <a:spcBef>
                  <a:spcPct val="0"/>
                </a:spcBef>
                <a:spcAft>
                  <a:spcPct val="0"/>
                </a:spcAft>
                <a:defRPr sz="2800" b="1">
                  <a:solidFill>
                    <a:schemeClr val="tx1"/>
                  </a:solidFill>
                  <a:latin typeface="Calisto MT" charset="0"/>
                  <a:ea typeface="ＭＳ Ｐゴシック" charset="0"/>
                </a:defRPr>
              </a:lvl8pPr>
              <a:lvl9pPr marL="3886200" indent="-228600" algn="ctr" eaLnBrk="0" fontAlgn="base" hangingPunct="0">
                <a:spcBef>
                  <a:spcPct val="0"/>
                </a:spcBef>
                <a:spcAft>
                  <a:spcPct val="0"/>
                </a:spcAft>
                <a:defRPr sz="2800" b="1">
                  <a:solidFill>
                    <a:schemeClr val="tx1"/>
                  </a:solidFill>
                  <a:latin typeface="Calisto MT" charset="0"/>
                  <a:ea typeface="ＭＳ Ｐゴシック" charset="0"/>
                </a:defRPr>
              </a:lvl9pPr>
            </a:lstStyle>
            <a:p>
              <a:pPr algn="r" defTabSz="914400"/>
              <a:r>
                <a:rPr lang="en-US" sz="1600" i="1" dirty="0">
                  <a:solidFill>
                    <a:srgbClr val="800000"/>
                  </a:solidFill>
                  <a:latin typeface="Calibri"/>
                </a:rPr>
                <a:t>Narrow  </a:t>
              </a:r>
              <a:r>
                <a:rPr lang="en-US" sz="1600" i="1" dirty="0" smtClean="0">
                  <a:solidFill>
                    <a:srgbClr val="800000"/>
                  </a:solidFill>
                  <a:latin typeface="Calibri"/>
                </a:rPr>
                <a:t>market</a:t>
              </a:r>
              <a:endParaRPr lang="en-US" sz="1600" i="1" dirty="0">
                <a:solidFill>
                  <a:srgbClr val="800000"/>
                </a:solidFill>
                <a:latin typeface="Calibri"/>
              </a:endParaRPr>
            </a:p>
          </p:txBody>
        </p:sp>
        <p:sp>
          <p:nvSpPr>
            <p:cNvPr id="9" name="Text Box 12"/>
            <p:cNvSpPr txBox="1">
              <a:spLocks noChangeArrowheads="1"/>
            </p:cNvSpPr>
            <p:nvPr/>
          </p:nvSpPr>
          <p:spPr bwMode="auto">
            <a:xfrm>
              <a:off x="3738" y="2490"/>
              <a:ext cx="1243"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Calisto MT" charset="0"/>
                  <a:ea typeface="ＭＳ Ｐゴシック" charset="0"/>
                  <a:cs typeface="ＭＳ Ｐゴシック" charset="0"/>
                </a:defRPr>
              </a:lvl1pPr>
              <a:lvl2pPr marL="742950" indent="-285750" eaLnBrk="0" hangingPunct="0">
                <a:defRPr sz="2800" b="1">
                  <a:solidFill>
                    <a:schemeClr val="tx1"/>
                  </a:solidFill>
                  <a:latin typeface="Calisto MT" charset="0"/>
                  <a:ea typeface="ＭＳ Ｐゴシック" charset="0"/>
                </a:defRPr>
              </a:lvl2pPr>
              <a:lvl3pPr marL="1143000" indent="-228600" eaLnBrk="0" hangingPunct="0">
                <a:defRPr sz="2800" b="1">
                  <a:solidFill>
                    <a:schemeClr val="tx1"/>
                  </a:solidFill>
                  <a:latin typeface="Calisto MT" charset="0"/>
                  <a:ea typeface="ＭＳ Ｐゴシック" charset="0"/>
                </a:defRPr>
              </a:lvl3pPr>
              <a:lvl4pPr marL="1600200" indent="-228600" eaLnBrk="0" hangingPunct="0">
                <a:defRPr sz="2800" b="1">
                  <a:solidFill>
                    <a:schemeClr val="tx1"/>
                  </a:solidFill>
                  <a:latin typeface="Calisto MT" charset="0"/>
                  <a:ea typeface="ＭＳ Ｐゴシック" charset="0"/>
                </a:defRPr>
              </a:lvl4pPr>
              <a:lvl5pPr marL="2057400" indent="-228600" eaLnBrk="0" hangingPunct="0">
                <a:defRPr sz="2800" b="1">
                  <a:solidFill>
                    <a:schemeClr val="tx1"/>
                  </a:solidFill>
                  <a:latin typeface="Calisto MT" charset="0"/>
                  <a:ea typeface="ＭＳ Ｐゴシック" charset="0"/>
                </a:defRPr>
              </a:lvl5pPr>
              <a:lvl6pPr marL="2514600" indent="-228600" algn="ctr" eaLnBrk="0" fontAlgn="base" hangingPunct="0">
                <a:spcBef>
                  <a:spcPct val="0"/>
                </a:spcBef>
                <a:spcAft>
                  <a:spcPct val="0"/>
                </a:spcAft>
                <a:defRPr sz="2800" b="1">
                  <a:solidFill>
                    <a:schemeClr val="tx1"/>
                  </a:solidFill>
                  <a:latin typeface="Calisto MT" charset="0"/>
                  <a:ea typeface="ＭＳ Ｐゴシック" charset="0"/>
                </a:defRPr>
              </a:lvl6pPr>
              <a:lvl7pPr marL="2971800" indent="-228600" algn="ctr" eaLnBrk="0" fontAlgn="base" hangingPunct="0">
                <a:spcBef>
                  <a:spcPct val="0"/>
                </a:spcBef>
                <a:spcAft>
                  <a:spcPct val="0"/>
                </a:spcAft>
                <a:defRPr sz="2800" b="1">
                  <a:solidFill>
                    <a:schemeClr val="tx1"/>
                  </a:solidFill>
                  <a:latin typeface="Calisto MT" charset="0"/>
                  <a:ea typeface="ＭＳ Ｐゴシック" charset="0"/>
                </a:defRPr>
              </a:lvl7pPr>
              <a:lvl8pPr marL="3429000" indent="-228600" algn="ctr" eaLnBrk="0" fontAlgn="base" hangingPunct="0">
                <a:spcBef>
                  <a:spcPct val="0"/>
                </a:spcBef>
                <a:spcAft>
                  <a:spcPct val="0"/>
                </a:spcAft>
                <a:defRPr sz="2800" b="1">
                  <a:solidFill>
                    <a:schemeClr val="tx1"/>
                  </a:solidFill>
                  <a:latin typeface="Calisto MT" charset="0"/>
                  <a:ea typeface="ＭＳ Ｐゴシック" charset="0"/>
                </a:defRPr>
              </a:lvl8pPr>
              <a:lvl9pPr marL="3886200" indent="-228600" algn="ctr" eaLnBrk="0" fontAlgn="base" hangingPunct="0">
                <a:spcBef>
                  <a:spcPct val="0"/>
                </a:spcBef>
                <a:spcAft>
                  <a:spcPct val="0"/>
                </a:spcAft>
                <a:defRPr sz="2800" b="1">
                  <a:solidFill>
                    <a:schemeClr val="tx1"/>
                  </a:solidFill>
                  <a:latin typeface="Calisto MT" charset="0"/>
                  <a:ea typeface="ＭＳ Ｐゴシック" charset="0"/>
                </a:defRPr>
              </a:lvl9pPr>
            </a:lstStyle>
            <a:p>
              <a:pPr algn="ctr" defTabSz="914400"/>
              <a:r>
                <a:rPr lang="en-US" sz="1800" i="1" dirty="0">
                  <a:solidFill>
                    <a:srgbClr val="000066"/>
                  </a:solidFill>
                  <a:latin typeface="Calibri"/>
                </a:rPr>
                <a:t>Differentiation</a:t>
              </a:r>
            </a:p>
          </p:txBody>
        </p:sp>
        <p:sp>
          <p:nvSpPr>
            <p:cNvPr id="10" name="Text Box 13"/>
            <p:cNvSpPr txBox="1">
              <a:spLocks noChangeArrowheads="1"/>
            </p:cNvSpPr>
            <p:nvPr/>
          </p:nvSpPr>
          <p:spPr bwMode="auto">
            <a:xfrm>
              <a:off x="2589" y="2490"/>
              <a:ext cx="1149"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Calisto MT" charset="0"/>
                  <a:ea typeface="ＭＳ Ｐゴシック" charset="0"/>
                  <a:cs typeface="ＭＳ Ｐゴシック" charset="0"/>
                </a:defRPr>
              </a:lvl1pPr>
              <a:lvl2pPr marL="742950" indent="-285750" eaLnBrk="0" hangingPunct="0">
                <a:defRPr sz="2800" b="1">
                  <a:solidFill>
                    <a:schemeClr val="tx1"/>
                  </a:solidFill>
                  <a:latin typeface="Calisto MT" charset="0"/>
                  <a:ea typeface="ＭＳ Ｐゴシック" charset="0"/>
                </a:defRPr>
              </a:lvl2pPr>
              <a:lvl3pPr marL="1143000" indent="-228600" eaLnBrk="0" hangingPunct="0">
                <a:defRPr sz="2800" b="1">
                  <a:solidFill>
                    <a:schemeClr val="tx1"/>
                  </a:solidFill>
                  <a:latin typeface="Calisto MT" charset="0"/>
                  <a:ea typeface="ＭＳ Ｐゴシック" charset="0"/>
                </a:defRPr>
              </a:lvl3pPr>
              <a:lvl4pPr marL="1600200" indent="-228600" eaLnBrk="0" hangingPunct="0">
                <a:defRPr sz="2800" b="1">
                  <a:solidFill>
                    <a:schemeClr val="tx1"/>
                  </a:solidFill>
                  <a:latin typeface="Calisto MT" charset="0"/>
                  <a:ea typeface="ＭＳ Ｐゴシック" charset="0"/>
                </a:defRPr>
              </a:lvl4pPr>
              <a:lvl5pPr marL="2057400" indent="-228600" eaLnBrk="0" hangingPunct="0">
                <a:defRPr sz="2800" b="1">
                  <a:solidFill>
                    <a:schemeClr val="tx1"/>
                  </a:solidFill>
                  <a:latin typeface="Calisto MT" charset="0"/>
                  <a:ea typeface="ＭＳ Ｐゴシック" charset="0"/>
                </a:defRPr>
              </a:lvl5pPr>
              <a:lvl6pPr marL="2514600" indent="-228600" algn="ctr" eaLnBrk="0" fontAlgn="base" hangingPunct="0">
                <a:spcBef>
                  <a:spcPct val="0"/>
                </a:spcBef>
                <a:spcAft>
                  <a:spcPct val="0"/>
                </a:spcAft>
                <a:defRPr sz="2800" b="1">
                  <a:solidFill>
                    <a:schemeClr val="tx1"/>
                  </a:solidFill>
                  <a:latin typeface="Calisto MT" charset="0"/>
                  <a:ea typeface="ＭＳ Ｐゴシック" charset="0"/>
                </a:defRPr>
              </a:lvl6pPr>
              <a:lvl7pPr marL="2971800" indent="-228600" algn="ctr" eaLnBrk="0" fontAlgn="base" hangingPunct="0">
                <a:spcBef>
                  <a:spcPct val="0"/>
                </a:spcBef>
                <a:spcAft>
                  <a:spcPct val="0"/>
                </a:spcAft>
                <a:defRPr sz="2800" b="1">
                  <a:solidFill>
                    <a:schemeClr val="tx1"/>
                  </a:solidFill>
                  <a:latin typeface="Calisto MT" charset="0"/>
                  <a:ea typeface="ＭＳ Ｐゴシック" charset="0"/>
                </a:defRPr>
              </a:lvl7pPr>
              <a:lvl8pPr marL="3429000" indent="-228600" algn="ctr" eaLnBrk="0" fontAlgn="base" hangingPunct="0">
                <a:spcBef>
                  <a:spcPct val="0"/>
                </a:spcBef>
                <a:spcAft>
                  <a:spcPct val="0"/>
                </a:spcAft>
                <a:defRPr sz="2800" b="1">
                  <a:solidFill>
                    <a:schemeClr val="tx1"/>
                  </a:solidFill>
                  <a:latin typeface="Calisto MT" charset="0"/>
                  <a:ea typeface="ＭＳ Ｐゴシック" charset="0"/>
                </a:defRPr>
              </a:lvl8pPr>
              <a:lvl9pPr marL="3886200" indent="-228600" algn="ctr" eaLnBrk="0" fontAlgn="base" hangingPunct="0">
                <a:spcBef>
                  <a:spcPct val="0"/>
                </a:spcBef>
                <a:spcAft>
                  <a:spcPct val="0"/>
                </a:spcAft>
                <a:defRPr sz="2800" b="1">
                  <a:solidFill>
                    <a:schemeClr val="tx1"/>
                  </a:solidFill>
                  <a:latin typeface="Calisto MT" charset="0"/>
                  <a:ea typeface="ＭＳ Ｐゴシック" charset="0"/>
                </a:defRPr>
              </a:lvl9pPr>
            </a:lstStyle>
            <a:p>
              <a:pPr defTabSz="914400"/>
              <a:r>
                <a:rPr lang="en-US" sz="1600" i="1" dirty="0">
                  <a:solidFill>
                    <a:srgbClr val="000066"/>
                  </a:solidFill>
                  <a:latin typeface="Calibri"/>
                </a:rPr>
                <a:t>Cost Leadership</a:t>
              </a:r>
            </a:p>
          </p:txBody>
        </p:sp>
      </p:grpSp>
      <p:sp>
        <p:nvSpPr>
          <p:cNvPr id="15"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16" name="AutoShape 4"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17" name="AutoShape 6"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18" name="AutoShape 8"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776288"/>
            <a:ext cx="4714875" cy="161925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pic>
        <p:nvPicPr>
          <p:cNvPr id="1034" name="Picture 10" descr="http://4.bp.blogspot.com/-JOqxgp-ZWe0/U3BtyEQlEiI/AAAAAAAAOfg/Doq6Q2MwIKA/s1600/google-logo-874x28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082" y="2708539"/>
            <a:ext cx="2719668" cy="934028"/>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https://encrypted-tbn1.gstatic.com/images?q=tbn:ANd9GcS6srvWC3nSUF4TBma5prQ5s9tUN62MOc2E-s0gY4HDqnXJpkKXZ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538" y="3955721"/>
            <a:ext cx="2011257" cy="763872"/>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s://encrypted-tbn2.gstatic.com/images?q=tbn:ANd9GcQND9BbL21Ozt7oX02sickPHF9XBkijE726BSxNqJsiUoRf49Rt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874" y="4634121"/>
            <a:ext cx="2706326" cy="1525384"/>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s://pbs.twimg.com/profile_images/472000788563107840/R2CkTs2S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049" y="4459394"/>
            <a:ext cx="1871663" cy="1871663"/>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 Box 11"/>
          <p:cNvSpPr txBox="1">
            <a:spLocks noChangeArrowheads="1"/>
          </p:cNvSpPr>
          <p:nvPr/>
        </p:nvSpPr>
        <p:spPr bwMode="auto">
          <a:xfrm>
            <a:off x="421177" y="2910829"/>
            <a:ext cx="164489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Calisto MT" charset="0"/>
                <a:ea typeface="ＭＳ Ｐゴシック" charset="0"/>
                <a:cs typeface="ＭＳ Ｐゴシック" charset="0"/>
              </a:defRPr>
            </a:lvl1pPr>
            <a:lvl2pPr marL="742950" indent="-285750" eaLnBrk="0" hangingPunct="0">
              <a:defRPr sz="2800" b="1">
                <a:solidFill>
                  <a:schemeClr val="tx1"/>
                </a:solidFill>
                <a:latin typeface="Calisto MT" charset="0"/>
                <a:ea typeface="ＭＳ Ｐゴシック" charset="0"/>
              </a:defRPr>
            </a:lvl2pPr>
            <a:lvl3pPr marL="1143000" indent="-228600" eaLnBrk="0" hangingPunct="0">
              <a:defRPr sz="2800" b="1">
                <a:solidFill>
                  <a:schemeClr val="tx1"/>
                </a:solidFill>
                <a:latin typeface="Calisto MT" charset="0"/>
                <a:ea typeface="ＭＳ Ｐゴシック" charset="0"/>
              </a:defRPr>
            </a:lvl3pPr>
            <a:lvl4pPr marL="1600200" indent="-228600" eaLnBrk="0" hangingPunct="0">
              <a:defRPr sz="2800" b="1">
                <a:solidFill>
                  <a:schemeClr val="tx1"/>
                </a:solidFill>
                <a:latin typeface="Calisto MT" charset="0"/>
                <a:ea typeface="ＭＳ Ｐゴシック" charset="0"/>
              </a:defRPr>
            </a:lvl4pPr>
            <a:lvl5pPr marL="2057400" indent="-228600" eaLnBrk="0" hangingPunct="0">
              <a:defRPr sz="2800" b="1">
                <a:solidFill>
                  <a:schemeClr val="tx1"/>
                </a:solidFill>
                <a:latin typeface="Calisto MT" charset="0"/>
                <a:ea typeface="ＭＳ Ｐゴシック" charset="0"/>
              </a:defRPr>
            </a:lvl5pPr>
            <a:lvl6pPr marL="2514600" indent="-228600" algn="ctr" eaLnBrk="0" fontAlgn="base" hangingPunct="0">
              <a:spcBef>
                <a:spcPct val="0"/>
              </a:spcBef>
              <a:spcAft>
                <a:spcPct val="0"/>
              </a:spcAft>
              <a:defRPr sz="2800" b="1">
                <a:solidFill>
                  <a:schemeClr val="tx1"/>
                </a:solidFill>
                <a:latin typeface="Calisto MT" charset="0"/>
                <a:ea typeface="ＭＳ Ｐゴシック" charset="0"/>
              </a:defRPr>
            </a:lvl6pPr>
            <a:lvl7pPr marL="2971800" indent="-228600" algn="ctr" eaLnBrk="0" fontAlgn="base" hangingPunct="0">
              <a:spcBef>
                <a:spcPct val="0"/>
              </a:spcBef>
              <a:spcAft>
                <a:spcPct val="0"/>
              </a:spcAft>
              <a:defRPr sz="2800" b="1">
                <a:solidFill>
                  <a:schemeClr val="tx1"/>
                </a:solidFill>
                <a:latin typeface="Calisto MT" charset="0"/>
                <a:ea typeface="ＭＳ Ｐゴシック" charset="0"/>
              </a:defRPr>
            </a:lvl7pPr>
            <a:lvl8pPr marL="3429000" indent="-228600" algn="ctr" eaLnBrk="0" fontAlgn="base" hangingPunct="0">
              <a:spcBef>
                <a:spcPct val="0"/>
              </a:spcBef>
              <a:spcAft>
                <a:spcPct val="0"/>
              </a:spcAft>
              <a:defRPr sz="2800" b="1">
                <a:solidFill>
                  <a:schemeClr val="tx1"/>
                </a:solidFill>
                <a:latin typeface="Calisto MT" charset="0"/>
                <a:ea typeface="ＭＳ Ｐゴシック" charset="0"/>
              </a:defRPr>
            </a:lvl8pPr>
            <a:lvl9pPr marL="3886200" indent="-228600" algn="ctr" eaLnBrk="0" fontAlgn="base" hangingPunct="0">
              <a:spcBef>
                <a:spcPct val="0"/>
              </a:spcBef>
              <a:spcAft>
                <a:spcPct val="0"/>
              </a:spcAft>
              <a:defRPr sz="2800" b="1">
                <a:solidFill>
                  <a:schemeClr val="tx1"/>
                </a:solidFill>
                <a:latin typeface="Calisto MT" charset="0"/>
                <a:ea typeface="ＭＳ Ｐゴシック" charset="0"/>
              </a:defRPr>
            </a:lvl9pPr>
          </a:lstStyle>
          <a:p>
            <a:pPr algn="r" defTabSz="914400"/>
            <a:r>
              <a:rPr lang="en-US" sz="1600" i="1" dirty="0" smtClean="0">
                <a:solidFill>
                  <a:srgbClr val="800000"/>
                </a:solidFill>
                <a:latin typeface="Calibri"/>
              </a:rPr>
              <a:t>Broad market</a:t>
            </a:r>
            <a:endParaRPr lang="en-US" sz="1600" i="1" dirty="0">
              <a:solidFill>
                <a:srgbClr val="800000"/>
              </a:solidFill>
              <a:latin typeface="Calibri"/>
            </a:endParaRPr>
          </a:p>
        </p:txBody>
      </p:sp>
    </p:spTree>
    <p:extLst>
      <p:ext uri="{BB962C8B-B14F-4D97-AF65-F5344CB8AC3E}">
        <p14:creationId xmlns:p14="http://schemas.microsoft.com/office/powerpoint/2010/main" val="1415610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3782</TotalTime>
  <Words>4301</Words>
  <Application>Microsoft Office PowerPoint</Application>
  <PresentationFormat>On-screen Show (4:3)</PresentationFormat>
  <Paragraphs>601</Paragraphs>
  <Slides>27</Slides>
  <Notes>23</Notes>
  <HiddenSlides>13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굴림</vt:lpstr>
      <vt:lpstr>ＭＳ Ｐゴシック</vt:lpstr>
      <vt:lpstr>Arial</vt:lpstr>
      <vt:lpstr>Calibri</vt:lpstr>
      <vt:lpstr>Symbol</vt:lpstr>
      <vt:lpstr>Times New Roman</vt:lpstr>
      <vt:lpstr>Trebuchet MS</vt:lpstr>
      <vt:lpstr>Wingdings</vt:lpstr>
      <vt:lpstr>Wingdings 3</vt:lpstr>
      <vt:lpstr>Facet</vt:lpstr>
      <vt:lpstr>Search Engine Industry</vt:lpstr>
      <vt:lpstr>Just Google it…</vt:lpstr>
      <vt:lpstr>SE Exposed </vt:lpstr>
      <vt:lpstr>PowerPoint Presentation</vt:lpstr>
      <vt:lpstr>Feeling lucky?</vt:lpstr>
      <vt:lpstr>Search Engine Industry: Favorable</vt:lpstr>
      <vt:lpstr>Trending Now </vt:lpstr>
      <vt:lpstr>Bing is Unfavorable vs. Industry </vt:lpstr>
      <vt:lpstr>Bing: Stuck in the Middle</vt:lpstr>
      <vt:lpstr>PowerPoint Presentation</vt:lpstr>
      <vt:lpstr>Bing Sinks Industry Average</vt:lpstr>
      <vt:lpstr>The Future of Search Engines </vt:lpstr>
      <vt:lpstr>“Google is synonymous with search”</vt:lpstr>
      <vt:lpstr>Google’s Value Chain</vt:lpstr>
      <vt:lpstr>Key Drivers</vt:lpstr>
      <vt:lpstr>Battle of the Brands</vt:lpstr>
      <vt:lpstr>Google Benefits from Company’s Horizontal Scope</vt:lpstr>
      <vt:lpstr>Bing’s Vertical Scope: Insufficient</vt:lpstr>
      <vt:lpstr>Microsoft gives the user the power to disclose privacy</vt:lpstr>
      <vt:lpstr>Corporate Social Responsibility</vt:lpstr>
      <vt:lpstr>Apps may disrupt use of Web Search</vt:lpstr>
      <vt:lpstr>Overcoming Industry Level Issues</vt:lpstr>
      <vt:lpstr>Browse Bing and Get Global!</vt:lpstr>
      <vt:lpstr>Create the Bing Generation</vt:lpstr>
      <vt:lpstr>Increase Horizontal &amp; Vertical Scope under Bing</vt:lpstr>
      <vt:lpstr>My Homepage </vt:lpstr>
      <vt:lpstr>bibliography</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Overview</dc:title>
  <dc:creator>Sophie Wyman</dc:creator>
  <cp:lastModifiedBy>Shah, Shenil</cp:lastModifiedBy>
  <cp:revision>99</cp:revision>
  <dcterms:created xsi:type="dcterms:W3CDTF">2014-10-20T21:18:08Z</dcterms:created>
  <dcterms:modified xsi:type="dcterms:W3CDTF">2014-12-08T18:31:48Z</dcterms:modified>
</cp:coreProperties>
</file>