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57" r:id="rId5"/>
    <p:sldId id="258" r:id="rId6"/>
    <p:sldId id="259" r:id="rId7"/>
    <p:sldId id="260" r:id="rId8"/>
    <p:sldId id="261" r:id="rId9"/>
    <p:sldId id="267" r:id="rId10"/>
    <p:sldId id="276" r:id="rId11"/>
    <p:sldId id="262" r:id="rId12"/>
    <p:sldId id="263" r:id="rId13"/>
    <p:sldId id="264" r:id="rId14"/>
    <p:sldId id="268" r:id="rId15"/>
    <p:sldId id="269" r:id="rId16"/>
    <p:sldId id="282" r:id="rId17"/>
    <p:sldId id="285" r:id="rId18"/>
    <p:sldId id="284" r:id="rId19"/>
    <p:sldId id="270" r:id="rId20"/>
    <p:sldId id="271" r:id="rId21"/>
    <p:sldId id="272" r:id="rId22"/>
    <p:sldId id="273" r:id="rId23"/>
    <p:sldId id="275" r:id="rId24"/>
    <p:sldId id="277" r:id="rId25"/>
    <p:sldId id="278" r:id="rId26"/>
    <p:sldId id="283" r:id="rId27"/>
    <p:sldId id="286" r:id="rId28"/>
    <p:sldId id="279" r:id="rId29"/>
    <p:sldId id="280"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F7013-9198-4120-910B-1B709E1CC584}"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380851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F7013-9198-4120-910B-1B709E1CC584}"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229905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F7013-9198-4120-910B-1B709E1CC584}"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176381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F7013-9198-4120-910B-1B709E1CC584}"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25965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F7013-9198-4120-910B-1B709E1CC584}"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58025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F7013-9198-4120-910B-1B709E1CC584}"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286541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F7013-9198-4120-910B-1B709E1CC584}"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5667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F7013-9198-4120-910B-1B709E1CC584}" type="datetimeFigureOut">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964712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F7013-9198-4120-910B-1B709E1CC584}" type="datetimeFigureOut">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182378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F7013-9198-4120-910B-1B709E1CC584}"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326838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F7013-9198-4120-910B-1B709E1CC584}"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F699E-B171-4DA7-BCA1-7112B2C932D7}" type="slidenum">
              <a:rPr lang="en-US" smtClean="0"/>
              <a:t>‹#›</a:t>
            </a:fld>
            <a:endParaRPr lang="en-US"/>
          </a:p>
        </p:txBody>
      </p:sp>
    </p:spTree>
    <p:extLst>
      <p:ext uri="{BB962C8B-B14F-4D97-AF65-F5344CB8AC3E}">
        <p14:creationId xmlns:p14="http://schemas.microsoft.com/office/powerpoint/2010/main" val="4986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F7013-9198-4120-910B-1B709E1CC584}" type="datetimeFigureOut">
              <a:rPr lang="en-US" smtClean="0"/>
              <a:t>9/17/2017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F699E-B171-4DA7-BCA1-7112B2C932D7}" type="slidenum">
              <a:rPr lang="en-US" smtClean="0"/>
              <a:t>‹#›</a:t>
            </a:fld>
            <a:endParaRPr lang="en-US"/>
          </a:p>
        </p:txBody>
      </p:sp>
    </p:spTree>
    <p:extLst>
      <p:ext uri="{BB962C8B-B14F-4D97-AF65-F5344CB8AC3E}">
        <p14:creationId xmlns:p14="http://schemas.microsoft.com/office/powerpoint/2010/main" val="157203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900" y="0"/>
            <a:ext cx="9144000" cy="2387600"/>
          </a:xfrm>
        </p:spPr>
        <p:txBody>
          <a:bodyPr>
            <a:normAutofit/>
          </a:bodyPr>
          <a:lstStyle/>
          <a:p>
            <a:pPr algn="l"/>
            <a:r>
              <a:rPr lang="en-US" sz="4800" dirty="0" smtClean="0"/>
              <a:t>Sentiment Analysis on Social Media  Reporting on Demonetization</a:t>
            </a:r>
            <a:endParaRPr lang="en-US" sz="4800" dirty="0"/>
          </a:p>
        </p:txBody>
      </p:sp>
      <p:sp>
        <p:nvSpPr>
          <p:cNvPr id="3" name="Subtitle 2"/>
          <p:cNvSpPr>
            <a:spLocks noGrp="1"/>
          </p:cNvSpPr>
          <p:nvPr>
            <p:ph type="subTitle" idx="1"/>
          </p:nvPr>
        </p:nvSpPr>
        <p:spPr>
          <a:xfrm>
            <a:off x="1524000" y="4033838"/>
            <a:ext cx="9144000" cy="1655762"/>
          </a:xfrm>
        </p:spPr>
        <p:txBody>
          <a:bodyPr/>
          <a:lstStyle/>
          <a:p>
            <a:pPr algn="l"/>
            <a:r>
              <a:rPr lang="en-US" dirty="0" smtClean="0"/>
              <a:t>1.) AMBUJ MISHRA          - 2014IPG-012</a:t>
            </a:r>
          </a:p>
          <a:p>
            <a:pPr algn="l"/>
            <a:r>
              <a:rPr lang="en-US" dirty="0" smtClean="0"/>
              <a:t>2.) SHESHAN SHENIWAL - 2014IPG-080</a:t>
            </a:r>
          </a:p>
          <a:p>
            <a:pPr algn="l"/>
            <a:r>
              <a:rPr lang="en-US" dirty="0" smtClean="0"/>
              <a:t>3.) SUNIL KUMAR             - 2014IPG-117</a:t>
            </a:r>
            <a:endParaRPr lang="en-US" dirty="0"/>
          </a:p>
        </p:txBody>
      </p:sp>
    </p:spTree>
    <p:extLst>
      <p:ext uri="{BB962C8B-B14F-4D97-AF65-F5344CB8AC3E}">
        <p14:creationId xmlns:p14="http://schemas.microsoft.com/office/powerpoint/2010/main" val="2179939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796924"/>
            <a:ext cx="10515600" cy="5273675"/>
          </a:xfrm>
        </p:spPr>
        <p:txBody>
          <a:bodyPr>
            <a:normAutofit lnSpcReduction="10000"/>
          </a:bodyPr>
          <a:lstStyle/>
          <a:p>
            <a:r>
              <a:rPr lang="en-US" dirty="0"/>
              <a:t>To examine people’s perception of Demonetization by parsing through the tweets with </a:t>
            </a:r>
            <a:r>
              <a:rPr lang="en-US" dirty="0" smtClean="0"/>
              <a:t>respect to time.</a:t>
            </a:r>
          </a:p>
          <a:p>
            <a:r>
              <a:rPr lang="en-US" dirty="0"/>
              <a:t>To establish the relationship between outcomes of different algorithms (Naive </a:t>
            </a:r>
            <a:r>
              <a:rPr lang="en-US" dirty="0" smtClean="0"/>
              <a:t>Bayes, </a:t>
            </a:r>
            <a:r>
              <a:rPr lang="en-US" dirty="0"/>
              <a:t>Support Vector Machine</a:t>
            </a:r>
            <a:r>
              <a:rPr lang="en-US" dirty="0" smtClean="0"/>
              <a:t>).</a:t>
            </a:r>
          </a:p>
          <a:p>
            <a:r>
              <a:rPr lang="en-US" dirty="0" smtClean="0"/>
              <a:t>To </a:t>
            </a:r>
            <a:r>
              <a:rPr lang="en-US" dirty="0"/>
              <a:t>compare the public opinion as per social media and print media</a:t>
            </a:r>
            <a:r>
              <a:rPr lang="en-US" dirty="0" smtClean="0"/>
              <a:t>.</a:t>
            </a:r>
          </a:p>
          <a:p>
            <a:pPr marL="0" indent="0">
              <a:buNone/>
            </a:pPr>
            <a:endParaRPr lang="en-US" sz="3600" b="1" dirty="0">
              <a:latin typeface="+mj-lt"/>
            </a:endParaRPr>
          </a:p>
          <a:p>
            <a:pPr marL="0" indent="0">
              <a:buNone/>
            </a:pPr>
            <a:r>
              <a:rPr lang="en-US" sz="3600" b="1" dirty="0" smtClean="0">
                <a:latin typeface="+mj-lt"/>
              </a:rPr>
              <a:t>RESEARCH QUESTIONS</a:t>
            </a:r>
          </a:p>
          <a:p>
            <a:pPr marL="0" indent="0">
              <a:buNone/>
            </a:pPr>
            <a:endParaRPr lang="en-US" dirty="0" smtClean="0"/>
          </a:p>
          <a:p>
            <a:r>
              <a:rPr lang="en-US" dirty="0" smtClean="0"/>
              <a:t>Which </a:t>
            </a:r>
            <a:r>
              <a:rPr lang="en-US" dirty="0"/>
              <a:t>part of our community adores demonetization</a:t>
            </a:r>
            <a:r>
              <a:rPr lang="en-US" dirty="0" smtClean="0"/>
              <a:t>?</a:t>
            </a:r>
          </a:p>
          <a:p>
            <a:r>
              <a:rPr lang="en-US" dirty="0"/>
              <a:t>How to ensure perfect outcomes with maximum efficacy and efficiency?</a:t>
            </a:r>
            <a:endParaRPr lang="en-US" b="1" dirty="0" smtClean="0">
              <a:latin typeface="+mj-lt"/>
            </a:endParaRPr>
          </a:p>
        </p:txBody>
      </p:sp>
    </p:spTree>
    <p:extLst>
      <p:ext uri="{BB962C8B-B14F-4D97-AF65-F5344CB8AC3E}">
        <p14:creationId xmlns:p14="http://schemas.microsoft.com/office/powerpoint/2010/main" val="458213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2765425"/>
            <a:ext cx="10515600" cy="1325563"/>
          </a:xfrm>
        </p:spPr>
        <p:txBody>
          <a:bodyPr>
            <a:normAutofit/>
          </a:bodyPr>
          <a:lstStyle/>
          <a:p>
            <a:pPr algn="ctr"/>
            <a:r>
              <a:rPr lang="en-US" sz="6000" dirty="0" smtClean="0"/>
              <a:t>LITERATURE SURVEY</a:t>
            </a:r>
            <a:endParaRPr lang="en-US" sz="6000" dirty="0"/>
          </a:p>
        </p:txBody>
      </p:sp>
    </p:spTree>
    <p:extLst>
      <p:ext uri="{BB962C8B-B14F-4D97-AF65-F5344CB8AC3E}">
        <p14:creationId xmlns:p14="http://schemas.microsoft.com/office/powerpoint/2010/main" val="881752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809624"/>
            <a:ext cx="10515600" cy="5260975"/>
          </a:xfrm>
        </p:spPr>
        <p:txBody>
          <a:bodyPr/>
          <a:lstStyle/>
          <a:p>
            <a:pPr algn="just"/>
            <a:r>
              <a:rPr lang="en-US" dirty="0" smtClean="0"/>
              <a:t>Mahmood analyzed </a:t>
            </a:r>
            <a:r>
              <a:rPr lang="en-US" dirty="0"/>
              <a:t>the impact of tweets </a:t>
            </a:r>
            <a:r>
              <a:rPr lang="en-US" dirty="0" smtClean="0"/>
              <a:t>in predicting the winner </a:t>
            </a:r>
            <a:r>
              <a:rPr lang="en-US" dirty="0"/>
              <a:t>of the recent 2013 election </a:t>
            </a:r>
            <a:r>
              <a:rPr lang="en-US" dirty="0" smtClean="0"/>
              <a:t>held in </a:t>
            </a:r>
            <a:r>
              <a:rPr lang="en-US" dirty="0"/>
              <a:t>Pakistan. Author used Rapid miner as data </a:t>
            </a:r>
            <a:r>
              <a:rPr lang="en-US" dirty="0" smtClean="0"/>
              <a:t>mining tool</a:t>
            </a:r>
            <a:r>
              <a:rPr lang="en-US" dirty="0"/>
              <a:t>. For </a:t>
            </a:r>
            <a:r>
              <a:rPr lang="en-US" dirty="0" smtClean="0"/>
              <a:t>performance </a:t>
            </a:r>
            <a:r>
              <a:rPr lang="en-US" dirty="0"/>
              <a:t>analysis they used </a:t>
            </a:r>
            <a:r>
              <a:rPr lang="en-US" dirty="0" smtClean="0"/>
              <a:t>Nave Bayes and </a:t>
            </a:r>
            <a:r>
              <a:rPr lang="en-US" dirty="0"/>
              <a:t>Support Vector Machine (SVM) algorithms. </a:t>
            </a:r>
            <a:r>
              <a:rPr lang="en-US" dirty="0" smtClean="0"/>
              <a:t>Author collected </a:t>
            </a:r>
            <a:r>
              <a:rPr lang="en-US" dirty="0"/>
              <a:t>a tweets by using </a:t>
            </a:r>
            <a:r>
              <a:rPr lang="en-US" dirty="0" smtClean="0"/>
              <a:t>twitter machine.</a:t>
            </a:r>
          </a:p>
          <a:p>
            <a:pPr algn="just"/>
            <a:r>
              <a:rPr lang="en-US" dirty="0"/>
              <a:t>Hassan </a:t>
            </a:r>
            <a:r>
              <a:rPr lang="en-US" dirty="0" err="1"/>
              <a:t>Saif</a:t>
            </a:r>
            <a:r>
              <a:rPr lang="en-US" dirty="0"/>
              <a:t>, </a:t>
            </a:r>
            <a:r>
              <a:rPr lang="en-US" dirty="0" err="1"/>
              <a:t>Yulan</a:t>
            </a:r>
            <a:r>
              <a:rPr lang="en-US" dirty="0"/>
              <a:t> He and </a:t>
            </a:r>
            <a:r>
              <a:rPr lang="en-US" dirty="0" err="1"/>
              <a:t>Harith</a:t>
            </a:r>
            <a:r>
              <a:rPr lang="en-US" dirty="0"/>
              <a:t> Alani, Knowledge Media Institute, </a:t>
            </a:r>
            <a:r>
              <a:rPr lang="en-US" dirty="0" smtClean="0"/>
              <a:t>The Open </a:t>
            </a:r>
            <a:r>
              <a:rPr lang="en-US" dirty="0"/>
              <a:t>University, United Kingdom in a paper Semantic Sentiment </a:t>
            </a:r>
            <a:r>
              <a:rPr lang="en-US" dirty="0" smtClean="0"/>
              <a:t>Analysis of </a:t>
            </a:r>
            <a:r>
              <a:rPr lang="en-US" dirty="0"/>
              <a:t>Twitter in Nov 2012 they have introduce a novel approach of </a:t>
            </a:r>
            <a:r>
              <a:rPr lang="en-US" dirty="0" smtClean="0"/>
              <a:t>adding semantics </a:t>
            </a:r>
            <a:r>
              <a:rPr lang="en-US" dirty="0"/>
              <a:t>as additional features into the training set for sentiment analysis</a:t>
            </a:r>
            <a:r>
              <a:rPr lang="en-US" dirty="0" smtClean="0"/>
              <a:t>. For </a:t>
            </a:r>
            <a:r>
              <a:rPr lang="en-US" dirty="0"/>
              <a:t>each extracted entity (e.g. iPhone) from tweets, we add its </a:t>
            </a:r>
            <a:r>
              <a:rPr lang="en-US" dirty="0" smtClean="0"/>
              <a:t>semantic concept </a:t>
            </a:r>
            <a:r>
              <a:rPr lang="en-US" dirty="0"/>
              <a:t>(e.g. “Apple product”) as an additional feature, and measure </a:t>
            </a:r>
            <a:r>
              <a:rPr lang="en-US" dirty="0" smtClean="0"/>
              <a:t>the correlation </a:t>
            </a:r>
            <a:r>
              <a:rPr lang="en-US" dirty="0"/>
              <a:t>of the representative concept with negative/positive sentiment. </a:t>
            </a:r>
          </a:p>
        </p:txBody>
      </p:sp>
    </p:spTree>
    <p:extLst>
      <p:ext uri="{BB962C8B-B14F-4D97-AF65-F5344CB8AC3E}">
        <p14:creationId xmlns:p14="http://schemas.microsoft.com/office/powerpoint/2010/main" val="4268334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12800" y="809625"/>
            <a:ext cx="10515600" cy="4351338"/>
          </a:xfrm>
        </p:spPr>
        <p:txBody>
          <a:bodyPr/>
          <a:lstStyle/>
          <a:p>
            <a:pPr algn="just"/>
            <a:r>
              <a:rPr lang="en-US" dirty="0"/>
              <a:t>Alec </a:t>
            </a:r>
            <a:r>
              <a:rPr lang="en-US" dirty="0" smtClean="0"/>
              <a:t>Go </a:t>
            </a:r>
            <a:r>
              <a:rPr lang="en-US" dirty="0"/>
              <a:t>which has attempted machine learning algorithms like Naive Bayes, Maximum Entropy and SVM on Tweet data the features being Unigrams, bigrams, POS tags etc. The work used emoticon features to build training sets for classifiers and was able to prove the effectiveness of machine learning techniques on Twitter data with their classification accuracy being the best at 82.2% for </a:t>
            </a:r>
            <a:r>
              <a:rPr lang="en-US" dirty="0" smtClean="0"/>
              <a:t>unigrams.</a:t>
            </a: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816463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0825"/>
            <a:ext cx="10515600" cy="1325563"/>
          </a:xfrm>
        </p:spPr>
        <p:txBody>
          <a:bodyPr>
            <a:normAutofit/>
          </a:bodyPr>
          <a:lstStyle/>
          <a:p>
            <a:pPr algn="ctr"/>
            <a:r>
              <a:rPr lang="en-US" sz="6000" dirty="0" smtClean="0"/>
              <a:t>DATASET</a:t>
            </a:r>
            <a:endParaRPr lang="en-US" sz="6000" dirty="0"/>
          </a:p>
        </p:txBody>
      </p:sp>
    </p:spTree>
    <p:extLst>
      <p:ext uri="{BB962C8B-B14F-4D97-AF65-F5344CB8AC3E}">
        <p14:creationId xmlns:p14="http://schemas.microsoft.com/office/powerpoint/2010/main" val="3712801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124"/>
            <a:ext cx="10515600" cy="5387975"/>
          </a:xfrm>
        </p:spPr>
        <p:txBody>
          <a:bodyPr>
            <a:normAutofit lnSpcReduction="10000"/>
          </a:bodyPr>
          <a:lstStyle/>
          <a:p>
            <a:r>
              <a:rPr lang="en-US" dirty="0" smtClean="0"/>
              <a:t>Input data is the static data  and real-time consisting of user tweets.</a:t>
            </a:r>
          </a:p>
          <a:p>
            <a:r>
              <a:rPr lang="en-US" dirty="0" smtClean="0"/>
              <a:t>Dataset is stored in .csv format.</a:t>
            </a:r>
          </a:p>
          <a:p>
            <a:r>
              <a:rPr lang="en-US" dirty="0" smtClean="0"/>
              <a:t>Dataset contains different attributes such as –</a:t>
            </a:r>
          </a:p>
          <a:p>
            <a:pPr marL="0" indent="0">
              <a:buNone/>
            </a:pPr>
            <a:r>
              <a:rPr lang="en-US" dirty="0" smtClean="0"/>
              <a:t>	1. Text</a:t>
            </a:r>
          </a:p>
          <a:p>
            <a:pPr marL="0" indent="0">
              <a:buNone/>
            </a:pPr>
            <a:r>
              <a:rPr lang="en-US" dirty="0"/>
              <a:t>	</a:t>
            </a:r>
            <a:r>
              <a:rPr lang="en-US" dirty="0" smtClean="0"/>
              <a:t>2. Created at</a:t>
            </a:r>
          </a:p>
          <a:p>
            <a:pPr marL="0" indent="0">
              <a:buNone/>
            </a:pPr>
            <a:r>
              <a:rPr lang="en-US" dirty="0"/>
              <a:t>	</a:t>
            </a:r>
            <a:r>
              <a:rPr lang="en-US" dirty="0" smtClean="0"/>
              <a:t>3. Id</a:t>
            </a:r>
          </a:p>
          <a:p>
            <a:pPr marL="0" indent="0">
              <a:buNone/>
            </a:pPr>
            <a:r>
              <a:rPr lang="en-US" dirty="0"/>
              <a:t>	</a:t>
            </a:r>
            <a:r>
              <a:rPr lang="en-US" dirty="0" smtClean="0"/>
              <a:t>4. Screen name</a:t>
            </a:r>
          </a:p>
          <a:p>
            <a:pPr marL="0" indent="0">
              <a:buNone/>
            </a:pPr>
            <a:r>
              <a:rPr lang="en-US" dirty="0"/>
              <a:t>	</a:t>
            </a:r>
            <a:r>
              <a:rPr lang="en-US" dirty="0" smtClean="0"/>
              <a:t>5. Retweet count</a:t>
            </a:r>
          </a:p>
          <a:p>
            <a:r>
              <a:rPr lang="en-US" dirty="0" smtClean="0"/>
              <a:t>Dataset has been classified in two categories –</a:t>
            </a:r>
          </a:p>
          <a:p>
            <a:pPr marL="0" indent="0">
              <a:buNone/>
            </a:pPr>
            <a:r>
              <a:rPr lang="en-US" dirty="0"/>
              <a:t>	</a:t>
            </a:r>
            <a:r>
              <a:rPr lang="en-US" dirty="0" smtClean="0"/>
              <a:t>1. Training dataset</a:t>
            </a:r>
          </a:p>
          <a:p>
            <a:pPr marL="0" indent="0">
              <a:buNone/>
            </a:pPr>
            <a:r>
              <a:rPr lang="en-US" dirty="0"/>
              <a:t>	</a:t>
            </a:r>
            <a:r>
              <a:rPr lang="en-US" dirty="0" smtClean="0"/>
              <a:t>2. Testing dataset</a:t>
            </a:r>
          </a:p>
        </p:txBody>
      </p:sp>
    </p:spTree>
    <p:extLst>
      <p:ext uri="{BB962C8B-B14F-4D97-AF65-F5344CB8AC3E}">
        <p14:creationId xmlns:p14="http://schemas.microsoft.com/office/powerpoint/2010/main" val="634440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Tree>
    <p:extLst>
      <p:ext uri="{BB962C8B-B14F-4D97-AF65-F5344CB8AC3E}">
        <p14:creationId xmlns:p14="http://schemas.microsoft.com/office/powerpoint/2010/main" val="3747179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2363379"/>
            <a:ext cx="10515600" cy="1325563"/>
          </a:xfrm>
        </p:spPr>
        <p:txBody>
          <a:bodyPr/>
          <a:lstStyle/>
          <a:p>
            <a:pPr algn="ctr"/>
            <a:r>
              <a:rPr lang="en-US" sz="6000" dirty="0" smtClean="0"/>
              <a:t>FLOWCHART</a:t>
            </a:r>
            <a:endParaRPr lang="en-US" sz="6000" dirty="0"/>
          </a:p>
        </p:txBody>
      </p:sp>
    </p:spTree>
    <p:extLst>
      <p:ext uri="{BB962C8B-B14F-4D97-AF65-F5344CB8AC3E}">
        <p14:creationId xmlns:p14="http://schemas.microsoft.com/office/powerpoint/2010/main" val="1134909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465" y="238124"/>
            <a:ext cx="7819404" cy="6327776"/>
          </a:xfrm>
        </p:spPr>
      </p:pic>
    </p:spTree>
    <p:extLst>
      <p:ext uri="{BB962C8B-B14F-4D97-AF65-F5344CB8AC3E}">
        <p14:creationId xmlns:p14="http://schemas.microsoft.com/office/powerpoint/2010/main" val="358567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2752725"/>
            <a:ext cx="10515600" cy="1325563"/>
          </a:xfrm>
        </p:spPr>
        <p:txBody>
          <a:bodyPr>
            <a:normAutofit/>
          </a:bodyPr>
          <a:lstStyle/>
          <a:p>
            <a:pPr algn="ctr"/>
            <a:r>
              <a:rPr lang="en-US" sz="6000" dirty="0" smtClean="0"/>
              <a:t>METHODOLOGY</a:t>
            </a:r>
            <a:endParaRPr lang="en-US" sz="6000" dirty="0"/>
          </a:p>
        </p:txBody>
      </p:sp>
    </p:spTree>
    <p:extLst>
      <p:ext uri="{BB962C8B-B14F-4D97-AF65-F5344CB8AC3E}">
        <p14:creationId xmlns:p14="http://schemas.microsoft.com/office/powerpoint/2010/main" val="629543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838200" y="1825624"/>
            <a:ext cx="10515600" cy="4752975"/>
          </a:xfrm>
        </p:spPr>
        <p:txBody>
          <a:bodyPr>
            <a:normAutofit/>
          </a:bodyPr>
          <a:lstStyle/>
          <a:p>
            <a:r>
              <a:rPr lang="en-US" dirty="0" smtClean="0"/>
              <a:t>Introduction</a:t>
            </a:r>
          </a:p>
          <a:p>
            <a:r>
              <a:rPr lang="en-US" dirty="0" smtClean="0"/>
              <a:t>Motivation</a:t>
            </a:r>
          </a:p>
          <a:p>
            <a:r>
              <a:rPr lang="en-US" dirty="0" smtClean="0"/>
              <a:t>Problem statement</a:t>
            </a:r>
          </a:p>
          <a:p>
            <a:r>
              <a:rPr lang="en-US" dirty="0"/>
              <a:t>Objective</a:t>
            </a:r>
            <a:endParaRPr lang="en-US" dirty="0" smtClean="0"/>
          </a:p>
          <a:p>
            <a:r>
              <a:rPr lang="en-US" dirty="0" smtClean="0"/>
              <a:t>Literature survey</a:t>
            </a:r>
          </a:p>
          <a:p>
            <a:r>
              <a:rPr lang="en-US" dirty="0"/>
              <a:t>Dataset</a:t>
            </a:r>
            <a:endParaRPr lang="en-US" dirty="0" smtClean="0"/>
          </a:p>
          <a:p>
            <a:r>
              <a:rPr lang="en-US" dirty="0" smtClean="0"/>
              <a:t>Methodology</a:t>
            </a:r>
          </a:p>
          <a:p>
            <a:r>
              <a:rPr lang="en-US" dirty="0" smtClean="0"/>
              <a:t>Result</a:t>
            </a:r>
          </a:p>
        </p:txBody>
      </p:sp>
    </p:spTree>
    <p:extLst>
      <p:ext uri="{BB962C8B-B14F-4D97-AF65-F5344CB8AC3E}">
        <p14:creationId xmlns:p14="http://schemas.microsoft.com/office/powerpoint/2010/main" val="2616676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504824"/>
            <a:ext cx="10515600" cy="6061076"/>
          </a:xfrm>
        </p:spPr>
        <p:txBody>
          <a:bodyPr>
            <a:normAutofit/>
          </a:bodyPr>
          <a:lstStyle/>
          <a:p>
            <a:pPr marL="0" indent="0" algn="just">
              <a:buNone/>
            </a:pPr>
            <a:r>
              <a:rPr lang="en-US" dirty="0"/>
              <a:t>After </a:t>
            </a:r>
            <a:r>
              <a:rPr lang="en-US" dirty="0" smtClean="0"/>
              <a:t>collecting </a:t>
            </a:r>
            <a:r>
              <a:rPr lang="en-US" dirty="0"/>
              <a:t>raw tweets various preprocessing </a:t>
            </a:r>
            <a:r>
              <a:rPr lang="en-US" dirty="0" smtClean="0"/>
              <a:t>method get </a:t>
            </a:r>
            <a:r>
              <a:rPr lang="en-US" dirty="0"/>
              <a:t>applied to clean the </a:t>
            </a:r>
            <a:r>
              <a:rPr lang="en-US" dirty="0" smtClean="0"/>
              <a:t>data. Same methods </a:t>
            </a:r>
            <a:r>
              <a:rPr lang="en-US" dirty="0"/>
              <a:t>are </a:t>
            </a:r>
            <a:r>
              <a:rPr lang="en-US" dirty="0" smtClean="0"/>
              <a:t>applied for </a:t>
            </a:r>
            <a:r>
              <a:rPr lang="en-US" dirty="0"/>
              <a:t>collecting and cleaning raw tweets for preparing </a:t>
            </a:r>
            <a:r>
              <a:rPr lang="en-US" dirty="0" smtClean="0"/>
              <a:t>testing dataset</a:t>
            </a:r>
            <a:r>
              <a:rPr lang="en-US" dirty="0"/>
              <a:t>. After preparation of training and testing </a:t>
            </a:r>
            <a:r>
              <a:rPr lang="en-US" dirty="0" smtClean="0"/>
              <a:t>dataset various </a:t>
            </a:r>
            <a:r>
              <a:rPr lang="en-US" dirty="0"/>
              <a:t>classifiers get applied to analyze the performance </a:t>
            </a:r>
            <a:r>
              <a:rPr lang="en-US" dirty="0" smtClean="0"/>
              <a:t>of classifiers.</a:t>
            </a:r>
          </a:p>
          <a:p>
            <a:pPr algn="just"/>
            <a:r>
              <a:rPr lang="en-US" b="1" dirty="0" smtClean="0"/>
              <a:t>Data Extraction</a:t>
            </a:r>
          </a:p>
          <a:p>
            <a:pPr marL="0" indent="0" algn="just">
              <a:buNone/>
            </a:pPr>
            <a:r>
              <a:rPr lang="en-US" b="1" dirty="0"/>
              <a:t>	</a:t>
            </a:r>
            <a:r>
              <a:rPr lang="en-US" dirty="0" smtClean="0"/>
              <a:t>Training </a:t>
            </a:r>
            <a:r>
              <a:rPr lang="en-US" dirty="0"/>
              <a:t>and testing tweets collected from twitter by </a:t>
            </a:r>
            <a:r>
              <a:rPr lang="en-US" dirty="0" smtClean="0"/>
              <a:t>using 	twitter API and python library </a:t>
            </a:r>
            <a:r>
              <a:rPr lang="en-US" dirty="0" err="1" smtClean="0"/>
              <a:t>tweepy</a:t>
            </a:r>
            <a:r>
              <a:rPr lang="en-US" dirty="0"/>
              <a:t> </a:t>
            </a:r>
            <a:r>
              <a:rPr lang="en-US" dirty="0" smtClean="0"/>
              <a:t>on the topic 	“Demonetization”.</a:t>
            </a:r>
            <a:r>
              <a:rPr lang="en-US" dirty="0"/>
              <a:t> </a:t>
            </a:r>
            <a:r>
              <a:rPr lang="en-US" dirty="0" smtClean="0"/>
              <a:t>Extracted </a:t>
            </a:r>
            <a:r>
              <a:rPr lang="en-US" dirty="0"/>
              <a:t>tweets </a:t>
            </a:r>
            <a:r>
              <a:rPr lang="en-US" dirty="0" smtClean="0"/>
              <a:t>is </a:t>
            </a:r>
            <a:r>
              <a:rPr lang="en-US" dirty="0"/>
              <a:t>only </a:t>
            </a:r>
            <a:r>
              <a:rPr lang="en-US" dirty="0" smtClean="0"/>
              <a:t>in English language.</a:t>
            </a:r>
          </a:p>
          <a:p>
            <a:pPr algn="just"/>
            <a:r>
              <a:rPr lang="en-US" b="1" dirty="0" smtClean="0"/>
              <a:t>Data Cleaning</a:t>
            </a:r>
          </a:p>
          <a:p>
            <a:pPr marL="0" indent="0" algn="just">
              <a:buNone/>
            </a:pPr>
            <a:r>
              <a:rPr lang="en-US" b="1" dirty="0"/>
              <a:t>	</a:t>
            </a:r>
            <a:r>
              <a:rPr lang="en-US" dirty="0" smtClean="0"/>
              <a:t>Tweets </a:t>
            </a:r>
            <a:r>
              <a:rPr lang="en-US" dirty="0"/>
              <a:t>are sometime not in the usable format. To get </a:t>
            </a:r>
            <a:r>
              <a:rPr lang="en-US" dirty="0" smtClean="0"/>
              <a:t>a tweet </a:t>
            </a:r>
            <a:r>
              <a:rPr lang="en-US" dirty="0"/>
              <a:t>in </a:t>
            </a:r>
            <a:r>
              <a:rPr lang="en-US" dirty="0" smtClean="0"/>
              <a:t>	usable </a:t>
            </a:r>
            <a:r>
              <a:rPr lang="en-US" dirty="0"/>
              <a:t>format various preprocessing </a:t>
            </a:r>
            <a:r>
              <a:rPr lang="en-US" dirty="0" smtClean="0"/>
              <a:t>methods for cleaning 	tweets are 	applied. </a:t>
            </a:r>
            <a:r>
              <a:rPr lang="en-US" dirty="0"/>
              <a:t>All special character and </a:t>
            </a:r>
            <a:r>
              <a:rPr lang="en-US" dirty="0" smtClean="0"/>
              <a:t>hyperlinks is 	removed </a:t>
            </a:r>
            <a:r>
              <a:rPr lang="en-US" dirty="0"/>
              <a:t>from the </a:t>
            </a:r>
            <a:r>
              <a:rPr lang="en-US" dirty="0" smtClean="0"/>
              <a:t>	tweets</a:t>
            </a:r>
            <a:r>
              <a:rPr lang="en-US" dirty="0"/>
              <a:t>.</a:t>
            </a:r>
            <a:endParaRPr lang="en-US" b="1" dirty="0"/>
          </a:p>
        </p:txBody>
      </p:sp>
    </p:spTree>
    <p:extLst>
      <p:ext uri="{BB962C8B-B14F-4D97-AF65-F5344CB8AC3E}">
        <p14:creationId xmlns:p14="http://schemas.microsoft.com/office/powerpoint/2010/main" val="1654624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3424"/>
            <a:ext cx="10515600" cy="5349875"/>
          </a:xfrm>
        </p:spPr>
        <p:txBody>
          <a:bodyPr/>
          <a:lstStyle/>
          <a:p>
            <a:r>
              <a:rPr lang="en-US" b="1" dirty="0" smtClean="0"/>
              <a:t>Training and Testing Dataset</a:t>
            </a:r>
            <a:endParaRPr lang="en-US" b="1" dirty="0"/>
          </a:p>
          <a:p>
            <a:pPr marL="0" indent="0" algn="just">
              <a:buNone/>
            </a:pPr>
            <a:r>
              <a:rPr lang="en-US" b="1" dirty="0"/>
              <a:t>	</a:t>
            </a:r>
            <a:r>
              <a:rPr lang="en-US" dirty="0" smtClean="0"/>
              <a:t>For </a:t>
            </a:r>
            <a:r>
              <a:rPr lang="en-US" dirty="0"/>
              <a:t>classifying a dataset, three </a:t>
            </a:r>
            <a:r>
              <a:rPr lang="en-US" dirty="0" smtClean="0"/>
              <a:t>classes </a:t>
            </a:r>
            <a:r>
              <a:rPr lang="en-US" dirty="0"/>
              <a:t>Positive, </a:t>
            </a:r>
            <a:r>
              <a:rPr lang="en-US" dirty="0" smtClean="0"/>
              <a:t>Negative, 	Neutral </a:t>
            </a:r>
            <a:r>
              <a:rPr lang="en-US" dirty="0"/>
              <a:t>are used. To classify tweets in to these </a:t>
            </a:r>
            <a:r>
              <a:rPr lang="en-US" dirty="0" smtClean="0"/>
              <a:t>categories 	following algorithms are used –</a:t>
            </a:r>
          </a:p>
          <a:p>
            <a:pPr marL="0" indent="0" algn="just">
              <a:buNone/>
            </a:pPr>
            <a:r>
              <a:rPr lang="en-US" b="1" dirty="0"/>
              <a:t>	</a:t>
            </a:r>
            <a:r>
              <a:rPr lang="en-US" dirty="0" smtClean="0"/>
              <a:t>1. Naive-Bayes</a:t>
            </a:r>
          </a:p>
          <a:p>
            <a:pPr marL="0" indent="0" algn="just">
              <a:buNone/>
            </a:pPr>
            <a:r>
              <a:rPr lang="en-US" b="1" dirty="0"/>
              <a:t>	</a:t>
            </a:r>
            <a:r>
              <a:rPr lang="en-US" dirty="0" smtClean="0"/>
              <a:t>2. Maximum Entropy</a:t>
            </a:r>
          </a:p>
          <a:p>
            <a:pPr marL="0" indent="0" algn="just">
              <a:buNone/>
            </a:pPr>
            <a:r>
              <a:rPr lang="en-US" b="1" dirty="0"/>
              <a:t>	</a:t>
            </a:r>
            <a:r>
              <a:rPr lang="en-US" dirty="0" smtClean="0"/>
              <a:t>3. SVM</a:t>
            </a:r>
            <a:endParaRPr lang="en-US" b="1" dirty="0" smtClean="0"/>
          </a:p>
        </p:txBody>
      </p:sp>
    </p:spTree>
    <p:extLst>
      <p:ext uri="{BB962C8B-B14F-4D97-AF65-F5344CB8AC3E}">
        <p14:creationId xmlns:p14="http://schemas.microsoft.com/office/powerpoint/2010/main" val="390578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NAIVE-BAYES</a:t>
            </a:r>
            <a:endParaRPr lang="en-US" dirty="0"/>
          </a:p>
        </p:txBody>
      </p:sp>
      <p:sp>
        <p:nvSpPr>
          <p:cNvPr id="3" name="Content Placeholder 2"/>
          <p:cNvSpPr>
            <a:spLocks noGrp="1"/>
          </p:cNvSpPr>
          <p:nvPr>
            <p:ph idx="1"/>
          </p:nvPr>
        </p:nvSpPr>
        <p:spPr>
          <a:xfrm>
            <a:off x="838200" y="1939925"/>
            <a:ext cx="10515600" cy="4351338"/>
          </a:xfrm>
        </p:spPr>
        <p:txBody>
          <a:bodyPr/>
          <a:lstStyle/>
          <a:p>
            <a:pPr algn="just"/>
            <a:r>
              <a:rPr lang="en-US" dirty="0"/>
              <a:t>Naive </a:t>
            </a:r>
            <a:r>
              <a:rPr lang="en-US" dirty="0" smtClean="0"/>
              <a:t>Bayes </a:t>
            </a:r>
            <a:r>
              <a:rPr lang="en-US" dirty="0"/>
              <a:t>is used by many </a:t>
            </a:r>
            <a:r>
              <a:rPr lang="en-US" dirty="0" smtClean="0"/>
              <a:t>researchers to </a:t>
            </a:r>
            <a:r>
              <a:rPr lang="en-US" dirty="0"/>
              <a:t>detect the sentiments of </a:t>
            </a:r>
            <a:r>
              <a:rPr lang="en-US" dirty="0" smtClean="0"/>
              <a:t>tweets. </a:t>
            </a:r>
            <a:r>
              <a:rPr lang="en-US" dirty="0"/>
              <a:t>It works using probabilistic model given </a:t>
            </a:r>
            <a:r>
              <a:rPr lang="en-US" dirty="0" smtClean="0"/>
              <a:t>below for </a:t>
            </a:r>
            <a:r>
              <a:rPr lang="en-US" dirty="0"/>
              <a:t>each of k possible outcomes or </a:t>
            </a:r>
            <a:r>
              <a:rPr lang="en-US" dirty="0" smtClean="0"/>
              <a:t>classes -</a:t>
            </a:r>
          </a:p>
          <a:p>
            <a:pPr marL="0" indent="0" algn="ctr">
              <a:buNone/>
            </a:pPr>
            <a:r>
              <a:rPr lang="en-US" b="1" i="1" dirty="0" smtClean="0"/>
              <a:t>p</a:t>
            </a:r>
            <a:r>
              <a:rPr lang="en-US" b="1" dirty="0" smtClean="0"/>
              <a:t>(</a:t>
            </a:r>
            <a:r>
              <a:rPr lang="en-US" b="1" i="1" dirty="0" err="1" smtClean="0"/>
              <a:t>Ck</a:t>
            </a:r>
            <a:r>
              <a:rPr lang="en-US" b="1" i="1" dirty="0" smtClean="0"/>
              <a:t> </a:t>
            </a:r>
            <a:r>
              <a:rPr lang="en-US" b="1" i="1" dirty="0"/>
              <a:t>| z</a:t>
            </a:r>
            <a:r>
              <a:rPr lang="en-US" b="1" dirty="0"/>
              <a:t>1</a:t>
            </a:r>
            <a:r>
              <a:rPr lang="en-US" b="1" i="1" dirty="0"/>
              <a:t>....</a:t>
            </a:r>
            <a:r>
              <a:rPr lang="en-US" b="1" i="1" dirty="0" err="1" smtClean="0"/>
              <a:t>zn</a:t>
            </a:r>
            <a:r>
              <a:rPr lang="en-US" b="1" dirty="0" smtClean="0"/>
              <a:t>)</a:t>
            </a:r>
          </a:p>
          <a:p>
            <a:r>
              <a:rPr lang="en-US" dirty="0" smtClean="0"/>
              <a:t>Bayes theorem decomposes </a:t>
            </a:r>
            <a:r>
              <a:rPr lang="en-US" dirty="0"/>
              <a:t>the conditional probability </a:t>
            </a:r>
            <a:r>
              <a:rPr lang="en-US" dirty="0" smtClean="0"/>
              <a:t>as –</a:t>
            </a:r>
          </a:p>
          <a:p>
            <a:pPr marL="0" indent="0" algn="ctr">
              <a:buNone/>
            </a:pPr>
            <a:r>
              <a:rPr lang="en-US" b="1" i="1" dirty="0" smtClean="0"/>
              <a:t>p</a:t>
            </a:r>
            <a:r>
              <a:rPr lang="en-US" b="1" dirty="0" smtClean="0"/>
              <a:t>(</a:t>
            </a:r>
            <a:r>
              <a:rPr lang="en-US" b="1" i="1" dirty="0" err="1" smtClean="0"/>
              <a:t>Ck|</a:t>
            </a:r>
            <a:r>
              <a:rPr lang="en-US" b="1" dirty="0" err="1" smtClean="0"/>
              <a:t>z</a:t>
            </a:r>
            <a:r>
              <a:rPr lang="en-US" b="1" dirty="0" smtClean="0"/>
              <a:t>) =</a:t>
            </a:r>
            <a:r>
              <a:rPr lang="en-US" b="1" i="1" dirty="0" smtClean="0"/>
              <a:t>p</a:t>
            </a:r>
            <a:r>
              <a:rPr lang="en-US" b="1" dirty="0" smtClean="0"/>
              <a:t>(</a:t>
            </a:r>
            <a:r>
              <a:rPr lang="en-US" b="1" i="1" dirty="0" err="1" smtClean="0"/>
              <a:t>Ck</a:t>
            </a:r>
            <a:r>
              <a:rPr lang="en-US" b="1" dirty="0"/>
              <a:t>) </a:t>
            </a:r>
            <a:r>
              <a:rPr lang="en-US" b="1" i="1" dirty="0" smtClean="0"/>
              <a:t>p</a:t>
            </a:r>
            <a:r>
              <a:rPr lang="en-US" b="1" dirty="0" smtClean="0"/>
              <a:t>(</a:t>
            </a:r>
            <a:r>
              <a:rPr lang="en-US" b="1" dirty="0" err="1" smtClean="0"/>
              <a:t>z</a:t>
            </a:r>
            <a:r>
              <a:rPr lang="en-US" b="1" i="1" dirty="0" err="1" smtClean="0"/>
              <a:t>|Ck</a:t>
            </a:r>
            <a:r>
              <a:rPr lang="en-US" b="1" dirty="0" smtClean="0"/>
              <a:t>)/</a:t>
            </a:r>
            <a:r>
              <a:rPr lang="en-US" b="1" i="1" dirty="0" smtClean="0"/>
              <a:t>p</a:t>
            </a:r>
            <a:r>
              <a:rPr lang="en-US" b="1" dirty="0" smtClean="0"/>
              <a:t>(z)</a:t>
            </a:r>
          </a:p>
          <a:p>
            <a:pPr marL="0" indent="0" algn="just">
              <a:buNone/>
            </a:pPr>
            <a:r>
              <a:rPr lang="en-US" dirty="0" smtClean="0"/>
              <a:t>where </a:t>
            </a:r>
            <a:r>
              <a:rPr lang="en-US" dirty="0" err="1"/>
              <a:t>Ck</a:t>
            </a:r>
            <a:r>
              <a:rPr lang="en-US" dirty="0"/>
              <a:t> is class for each of k possible </a:t>
            </a:r>
            <a:r>
              <a:rPr lang="en-US" dirty="0" smtClean="0"/>
              <a:t>outcomes and z are the instances </a:t>
            </a:r>
            <a:r>
              <a:rPr lang="en-US" dirty="0"/>
              <a:t>to be </a:t>
            </a:r>
            <a:r>
              <a:rPr lang="en-US" dirty="0" smtClean="0"/>
              <a:t>classified.</a:t>
            </a:r>
          </a:p>
        </p:txBody>
      </p:sp>
    </p:spTree>
    <p:extLst>
      <p:ext uri="{BB962C8B-B14F-4D97-AF65-F5344CB8AC3E}">
        <p14:creationId xmlns:p14="http://schemas.microsoft.com/office/powerpoint/2010/main" val="4126359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a:t>
            </a:r>
            <a:endParaRPr lang="en-US" dirty="0"/>
          </a:p>
        </p:txBody>
      </p:sp>
      <p:sp>
        <p:nvSpPr>
          <p:cNvPr id="3" name="Content Placeholder 2"/>
          <p:cNvSpPr>
            <a:spLocks noGrp="1"/>
          </p:cNvSpPr>
          <p:nvPr>
            <p:ph idx="1"/>
          </p:nvPr>
        </p:nvSpPr>
        <p:spPr>
          <a:xfrm>
            <a:off x="838200" y="1690688"/>
            <a:ext cx="10515600" cy="4664075"/>
          </a:xfrm>
        </p:spPr>
        <p:txBody>
          <a:bodyPr>
            <a:normAutofit lnSpcReduction="10000"/>
          </a:bodyPr>
          <a:lstStyle/>
          <a:p>
            <a:pPr algn="just"/>
            <a:r>
              <a:rPr lang="en-US" dirty="0" smtClean="0"/>
              <a:t>SVM </a:t>
            </a:r>
            <a:r>
              <a:rPr lang="en-US" dirty="0"/>
              <a:t>is a non-probabilistic binary linear classifier. It has the ability to linearly separate the classes by a large margin. Add to it the Kernel, and SVM becomes one of the most powerful classifier capable of handling infinite dimensional feature vectors</a:t>
            </a:r>
            <a:r>
              <a:rPr lang="en-US" dirty="0" smtClean="0"/>
              <a:t>.</a:t>
            </a:r>
          </a:p>
          <a:p>
            <a:pPr algn="just"/>
            <a:r>
              <a:rPr lang="en-US" dirty="0" smtClean="0"/>
              <a:t>SVM </a:t>
            </a:r>
            <a:r>
              <a:rPr lang="en-US" dirty="0"/>
              <a:t>is a supervised machine learning algorithm which can be used for both classification or regression challenges. However, it is mostly used in classification </a:t>
            </a:r>
            <a:r>
              <a:rPr lang="en-US" dirty="0" smtClean="0"/>
              <a:t>problems.</a:t>
            </a:r>
          </a:p>
          <a:p>
            <a:pPr algn="just"/>
            <a:r>
              <a:rPr lang="en-US" dirty="0" smtClean="0"/>
              <a:t>In </a:t>
            </a:r>
            <a:r>
              <a:rPr lang="en-US" dirty="0"/>
              <a:t>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 .</a:t>
            </a:r>
          </a:p>
        </p:txBody>
      </p:sp>
    </p:spTree>
    <p:extLst>
      <p:ext uri="{BB962C8B-B14F-4D97-AF65-F5344CB8AC3E}">
        <p14:creationId xmlns:p14="http://schemas.microsoft.com/office/powerpoint/2010/main" val="378180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400" y="2778125"/>
            <a:ext cx="10515600" cy="1325563"/>
          </a:xfrm>
        </p:spPr>
        <p:txBody>
          <a:bodyPr>
            <a:normAutofit/>
          </a:bodyPr>
          <a:lstStyle/>
          <a:p>
            <a:pPr algn="ctr"/>
            <a:r>
              <a:rPr lang="en-US" sz="6000" dirty="0" smtClean="0"/>
              <a:t>RESULT</a:t>
            </a:r>
            <a:endParaRPr lang="en-US" sz="6000" dirty="0"/>
          </a:p>
        </p:txBody>
      </p:sp>
    </p:spTree>
    <p:extLst>
      <p:ext uri="{BB962C8B-B14F-4D97-AF65-F5344CB8AC3E}">
        <p14:creationId xmlns:p14="http://schemas.microsoft.com/office/powerpoint/2010/main" val="1370784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400" y="746124"/>
            <a:ext cx="10515600" cy="5324475"/>
          </a:xfrm>
        </p:spPr>
        <p:txBody>
          <a:bodyPr/>
          <a:lstStyle/>
          <a:p>
            <a:pPr marL="0" indent="0" algn="just">
              <a:buNone/>
            </a:pPr>
            <a:endParaRPr lang="en-US" b="1" dirty="0" smtClean="0"/>
          </a:p>
          <a:p>
            <a:pPr marL="0" indent="0">
              <a:buNone/>
            </a:pP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2614772012"/>
              </p:ext>
            </p:extLst>
          </p:nvPr>
        </p:nvGraphicFramePr>
        <p:xfrm>
          <a:off x="1473200" y="1519766"/>
          <a:ext cx="9271003" cy="4508800"/>
        </p:xfrm>
        <a:graphic>
          <a:graphicData uri="http://schemas.openxmlformats.org/drawingml/2006/table">
            <a:tbl>
              <a:tblPr firstRow="1" bandRow="1">
                <a:tableStyleId>{5940675A-B579-460E-94D1-54222C63F5DA}</a:tableStyleId>
              </a:tblPr>
              <a:tblGrid>
                <a:gridCol w="1324429"/>
                <a:gridCol w="1324429"/>
                <a:gridCol w="1324429"/>
                <a:gridCol w="1324429"/>
                <a:gridCol w="1324429"/>
                <a:gridCol w="1324429"/>
                <a:gridCol w="1324429"/>
              </a:tblGrid>
              <a:tr h="755775">
                <a:tc>
                  <a:txBody>
                    <a:bodyPr/>
                    <a:lstStyle/>
                    <a:p>
                      <a:pPr algn="ctr"/>
                      <a:endParaRPr lang="en-US" dirty="0"/>
                    </a:p>
                  </a:txBody>
                  <a:tcPr/>
                </a:tc>
                <a:tc>
                  <a:txBody>
                    <a:bodyPr/>
                    <a:lstStyle/>
                    <a:p>
                      <a:pPr algn="ctr"/>
                      <a:r>
                        <a:rPr lang="en-US" sz="2000" dirty="0" smtClean="0"/>
                        <a:t>NAIVE</a:t>
                      </a:r>
                      <a:r>
                        <a:rPr lang="en-US" sz="2000" baseline="0" dirty="0" smtClean="0"/>
                        <a:t> BAYES</a:t>
                      </a:r>
                    </a:p>
                    <a:p>
                      <a:pPr algn="ctr"/>
                      <a:r>
                        <a:rPr lang="en-US" sz="2000" baseline="0" dirty="0" smtClean="0"/>
                        <a:t>(in %)</a:t>
                      </a:r>
                      <a:endParaRPr lang="en-US" sz="2000" dirty="0"/>
                    </a:p>
                  </a:txBody>
                  <a:tcPr/>
                </a:tc>
                <a:tc>
                  <a:txBody>
                    <a:bodyPr/>
                    <a:lstStyle/>
                    <a:p>
                      <a:pPr algn="ctr"/>
                      <a:r>
                        <a:rPr lang="en-US" sz="2000" dirty="0" smtClean="0"/>
                        <a:t>SVM</a:t>
                      </a:r>
                    </a:p>
                    <a:p>
                      <a:pPr algn="ctr"/>
                      <a:r>
                        <a:rPr lang="en-US" sz="2000" baseline="0" dirty="0" smtClean="0"/>
                        <a:t>(in %)</a:t>
                      </a:r>
                      <a:endParaRPr lang="en-US" sz="2000" dirty="0"/>
                    </a:p>
                  </a:txBody>
                  <a:tcPr/>
                </a:tc>
                <a:tc>
                  <a:txBody>
                    <a:bodyPr/>
                    <a:lstStyle/>
                    <a:p>
                      <a:pPr algn="ctr"/>
                      <a:r>
                        <a:rPr lang="en-US" sz="2000" dirty="0" smtClean="0"/>
                        <a:t>NAIVE</a:t>
                      </a:r>
                      <a:r>
                        <a:rPr lang="en-US" sz="2000" baseline="0" dirty="0" smtClean="0"/>
                        <a:t> BAYES</a:t>
                      </a:r>
                    </a:p>
                    <a:p>
                      <a:pPr algn="ctr"/>
                      <a:r>
                        <a:rPr lang="en-US" sz="2000" baseline="0" dirty="0" smtClean="0"/>
                        <a:t>(in %)</a:t>
                      </a:r>
                      <a:endParaRPr lang="en-US" sz="2000" dirty="0"/>
                    </a:p>
                  </a:txBody>
                  <a:tcPr/>
                </a:tc>
                <a:tc>
                  <a:txBody>
                    <a:bodyPr/>
                    <a:lstStyle/>
                    <a:p>
                      <a:pPr algn="ctr"/>
                      <a:r>
                        <a:rPr lang="en-US" sz="2000" dirty="0" smtClean="0"/>
                        <a:t>SVM</a:t>
                      </a:r>
                    </a:p>
                    <a:p>
                      <a:pPr algn="ctr"/>
                      <a:r>
                        <a:rPr lang="en-US" sz="2000" baseline="0" dirty="0" smtClean="0"/>
                        <a:t>(in %)</a:t>
                      </a:r>
                      <a:endParaRPr lang="en-US" sz="2000" dirty="0"/>
                    </a:p>
                  </a:txBody>
                  <a:tcPr/>
                </a:tc>
                <a:tc>
                  <a:txBody>
                    <a:bodyPr/>
                    <a:lstStyle/>
                    <a:p>
                      <a:pPr algn="ctr"/>
                      <a:r>
                        <a:rPr lang="en-US" sz="2000" dirty="0" smtClean="0"/>
                        <a:t>NAIVE</a:t>
                      </a:r>
                      <a:r>
                        <a:rPr lang="en-US" sz="2000" baseline="0" dirty="0" smtClean="0"/>
                        <a:t> BAYES</a:t>
                      </a:r>
                    </a:p>
                    <a:p>
                      <a:pPr algn="ctr"/>
                      <a:r>
                        <a:rPr lang="en-US" sz="2000" baseline="0" dirty="0" smtClean="0"/>
                        <a:t>(in %)</a:t>
                      </a:r>
                      <a:endParaRPr lang="en-US" sz="2000" dirty="0"/>
                    </a:p>
                  </a:txBody>
                  <a:tcPr/>
                </a:tc>
                <a:tc>
                  <a:txBody>
                    <a:bodyPr/>
                    <a:lstStyle/>
                    <a:p>
                      <a:pPr algn="ctr"/>
                      <a:r>
                        <a:rPr lang="en-US" sz="2000" dirty="0" smtClean="0"/>
                        <a:t>SVM</a:t>
                      </a:r>
                    </a:p>
                    <a:p>
                      <a:pPr algn="ctr"/>
                      <a:r>
                        <a:rPr lang="en-US" sz="2000" baseline="0" dirty="0" smtClean="0"/>
                        <a:t>(in %)</a:t>
                      </a:r>
                      <a:endParaRPr lang="en-US" sz="2000" dirty="0"/>
                    </a:p>
                  </a:txBody>
                  <a:tcPr/>
                </a:tc>
              </a:tr>
              <a:tr h="437870">
                <a:tc>
                  <a:txBody>
                    <a:bodyPr/>
                    <a:lstStyle/>
                    <a:p>
                      <a:pPr algn="ctr"/>
                      <a:r>
                        <a:rPr lang="en-US" dirty="0" smtClean="0"/>
                        <a:t>WEEK 1</a:t>
                      </a:r>
                      <a:endParaRPr lang="en-US" dirty="0"/>
                    </a:p>
                  </a:txBody>
                  <a:tcPr/>
                </a:tc>
                <a:tc>
                  <a:txBody>
                    <a:bodyPr/>
                    <a:lstStyle/>
                    <a:p>
                      <a:pPr algn="ctr"/>
                      <a:r>
                        <a:rPr lang="en-US" dirty="0" smtClean="0"/>
                        <a:t>32.90</a:t>
                      </a:r>
                      <a:endParaRPr lang="en-US" dirty="0"/>
                    </a:p>
                  </a:txBody>
                  <a:tcPr/>
                </a:tc>
                <a:tc>
                  <a:txBody>
                    <a:bodyPr/>
                    <a:lstStyle/>
                    <a:p>
                      <a:pPr algn="ctr"/>
                      <a:r>
                        <a:rPr lang="en-US" dirty="0" smtClean="0"/>
                        <a:t>27.00</a:t>
                      </a:r>
                      <a:endParaRPr lang="en-US" dirty="0"/>
                    </a:p>
                  </a:txBody>
                  <a:tcPr/>
                </a:tc>
                <a:tc>
                  <a:txBody>
                    <a:bodyPr/>
                    <a:lstStyle/>
                    <a:p>
                      <a:pPr algn="ctr"/>
                      <a:r>
                        <a:rPr lang="en-US" dirty="0" smtClean="0"/>
                        <a:t>15.00</a:t>
                      </a:r>
                      <a:endParaRPr lang="en-US" dirty="0"/>
                    </a:p>
                  </a:txBody>
                  <a:tcPr/>
                </a:tc>
                <a:tc>
                  <a:txBody>
                    <a:bodyPr/>
                    <a:lstStyle/>
                    <a:p>
                      <a:pPr algn="ctr"/>
                      <a:r>
                        <a:rPr lang="en-US" dirty="0" smtClean="0"/>
                        <a:t>15.00</a:t>
                      </a:r>
                      <a:endParaRPr lang="en-US" dirty="0"/>
                    </a:p>
                  </a:txBody>
                  <a:tcPr/>
                </a:tc>
                <a:tc>
                  <a:txBody>
                    <a:bodyPr/>
                    <a:lstStyle/>
                    <a:p>
                      <a:pPr algn="ctr"/>
                      <a:r>
                        <a:rPr lang="en-US" dirty="0" smtClean="0"/>
                        <a:t>52.10</a:t>
                      </a:r>
                      <a:endParaRPr lang="en-US" dirty="0"/>
                    </a:p>
                  </a:txBody>
                  <a:tcPr/>
                </a:tc>
                <a:tc>
                  <a:txBody>
                    <a:bodyPr/>
                    <a:lstStyle/>
                    <a:p>
                      <a:pPr algn="ctr"/>
                      <a:r>
                        <a:rPr lang="en-US" dirty="0" smtClean="0"/>
                        <a:t>58.00</a:t>
                      </a:r>
                      <a:endParaRPr lang="en-US" dirty="0"/>
                    </a:p>
                  </a:txBody>
                  <a:tcPr/>
                </a:tc>
              </a:tr>
              <a:tr h="437870">
                <a:tc>
                  <a:txBody>
                    <a:bodyPr/>
                    <a:lstStyle/>
                    <a:p>
                      <a:pPr algn="ctr"/>
                      <a:r>
                        <a:rPr lang="en-US" dirty="0" smtClean="0"/>
                        <a:t>WEEK 2</a:t>
                      </a:r>
                      <a:endParaRPr lang="en-US" dirty="0"/>
                    </a:p>
                  </a:txBody>
                  <a:tcPr/>
                </a:tc>
                <a:tc>
                  <a:txBody>
                    <a:bodyPr/>
                    <a:lstStyle/>
                    <a:p>
                      <a:pPr algn="ctr"/>
                      <a:r>
                        <a:rPr lang="en-US" dirty="0" smtClean="0"/>
                        <a:t>28.50</a:t>
                      </a:r>
                      <a:endParaRPr lang="en-US" dirty="0"/>
                    </a:p>
                  </a:txBody>
                  <a:tcPr/>
                </a:tc>
                <a:tc>
                  <a:txBody>
                    <a:bodyPr/>
                    <a:lstStyle/>
                    <a:p>
                      <a:pPr algn="ctr"/>
                      <a:r>
                        <a:rPr lang="en-US" dirty="0" smtClean="0"/>
                        <a:t>23.00</a:t>
                      </a:r>
                      <a:endParaRPr lang="en-US" dirty="0"/>
                    </a:p>
                  </a:txBody>
                  <a:tcPr/>
                </a:tc>
                <a:tc>
                  <a:txBody>
                    <a:bodyPr/>
                    <a:lstStyle/>
                    <a:p>
                      <a:pPr algn="ctr"/>
                      <a:r>
                        <a:rPr lang="en-US" dirty="0" smtClean="0"/>
                        <a:t>9.80</a:t>
                      </a:r>
                      <a:endParaRPr lang="en-US" dirty="0"/>
                    </a:p>
                  </a:txBody>
                  <a:tcPr/>
                </a:tc>
                <a:tc>
                  <a:txBody>
                    <a:bodyPr/>
                    <a:lstStyle/>
                    <a:p>
                      <a:pPr algn="ctr"/>
                      <a:r>
                        <a:rPr lang="en-US" dirty="0" smtClean="0"/>
                        <a:t>9.80</a:t>
                      </a:r>
                      <a:endParaRPr lang="en-US" dirty="0"/>
                    </a:p>
                  </a:txBody>
                  <a:tcPr/>
                </a:tc>
                <a:tc>
                  <a:txBody>
                    <a:bodyPr/>
                    <a:lstStyle/>
                    <a:p>
                      <a:pPr algn="ctr"/>
                      <a:r>
                        <a:rPr lang="en-US" dirty="0" smtClean="0"/>
                        <a:t>61.70</a:t>
                      </a:r>
                      <a:endParaRPr lang="en-US" dirty="0"/>
                    </a:p>
                  </a:txBody>
                  <a:tcPr/>
                </a:tc>
                <a:tc>
                  <a:txBody>
                    <a:bodyPr/>
                    <a:lstStyle/>
                    <a:p>
                      <a:pPr algn="ctr"/>
                      <a:r>
                        <a:rPr lang="en-US" dirty="0" smtClean="0"/>
                        <a:t>67.20</a:t>
                      </a:r>
                      <a:endParaRPr lang="en-US" dirty="0"/>
                    </a:p>
                  </a:txBody>
                  <a:tcPr/>
                </a:tc>
              </a:tr>
              <a:tr h="437870">
                <a:tc>
                  <a:txBody>
                    <a:bodyPr/>
                    <a:lstStyle/>
                    <a:p>
                      <a:pPr algn="ctr"/>
                      <a:r>
                        <a:rPr lang="en-US" dirty="0" smtClean="0"/>
                        <a:t>WEEK 3</a:t>
                      </a:r>
                      <a:endParaRPr lang="en-US" dirty="0"/>
                    </a:p>
                  </a:txBody>
                  <a:tcPr/>
                </a:tc>
                <a:tc>
                  <a:txBody>
                    <a:bodyPr/>
                    <a:lstStyle/>
                    <a:p>
                      <a:pPr algn="ctr"/>
                      <a:r>
                        <a:rPr lang="en-US" dirty="0" smtClean="0"/>
                        <a:t>33.40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35.60</a:t>
                      </a:r>
                    </a:p>
                  </a:txBody>
                  <a:tcPr/>
                </a:tc>
                <a:tc>
                  <a:txBody>
                    <a:bodyPr/>
                    <a:lstStyle/>
                    <a:p>
                      <a:pPr algn="ctr"/>
                      <a:r>
                        <a:rPr lang="en-US" dirty="0" smtClean="0"/>
                        <a:t>13.40</a:t>
                      </a:r>
                      <a:endParaRPr lang="en-US" dirty="0"/>
                    </a:p>
                  </a:txBody>
                  <a:tcPr/>
                </a:tc>
                <a:tc>
                  <a:txBody>
                    <a:bodyPr/>
                    <a:lstStyle/>
                    <a:p>
                      <a:pPr algn="ctr"/>
                      <a:r>
                        <a:rPr lang="en-US" dirty="0" smtClean="0"/>
                        <a:t>12.30</a:t>
                      </a:r>
                      <a:endParaRPr lang="en-US" dirty="0"/>
                    </a:p>
                  </a:txBody>
                  <a:tcPr/>
                </a:tc>
                <a:tc>
                  <a:txBody>
                    <a:bodyPr/>
                    <a:lstStyle/>
                    <a:p>
                      <a:pPr algn="ctr"/>
                      <a:r>
                        <a:rPr lang="en-US" dirty="0" smtClean="0"/>
                        <a:t>53.20</a:t>
                      </a:r>
                      <a:endParaRPr lang="en-US" dirty="0"/>
                    </a:p>
                  </a:txBody>
                  <a:tcPr/>
                </a:tc>
                <a:tc>
                  <a:txBody>
                    <a:bodyPr/>
                    <a:lstStyle/>
                    <a:p>
                      <a:pPr algn="ctr"/>
                      <a:r>
                        <a:rPr lang="en-US" dirty="0" smtClean="0"/>
                        <a:t>52.10</a:t>
                      </a:r>
                      <a:endParaRPr lang="en-US" dirty="0"/>
                    </a:p>
                  </a:txBody>
                  <a:tcPr/>
                </a:tc>
              </a:tr>
              <a:tr h="437870">
                <a:tc>
                  <a:txBody>
                    <a:bodyPr/>
                    <a:lstStyle/>
                    <a:p>
                      <a:pPr algn="ctr"/>
                      <a:r>
                        <a:rPr lang="en-US" dirty="0" smtClean="0"/>
                        <a:t>WEEK 4</a:t>
                      </a:r>
                      <a:endParaRPr lang="en-US" dirty="0"/>
                    </a:p>
                  </a:txBody>
                  <a:tcPr/>
                </a:tc>
                <a:tc>
                  <a:txBody>
                    <a:bodyPr/>
                    <a:lstStyle/>
                    <a:p>
                      <a:pPr algn="ctr"/>
                      <a:r>
                        <a:rPr lang="en-US" dirty="0" smtClean="0"/>
                        <a:t>43.70</a:t>
                      </a:r>
                      <a:endParaRPr lang="en-US" dirty="0"/>
                    </a:p>
                  </a:txBody>
                  <a:tcPr/>
                </a:tc>
                <a:tc>
                  <a:txBody>
                    <a:bodyPr/>
                    <a:lstStyle/>
                    <a:p>
                      <a:pPr algn="ctr"/>
                      <a:r>
                        <a:rPr lang="en-US" dirty="0" smtClean="0"/>
                        <a:t>46.20</a:t>
                      </a:r>
                      <a:endParaRPr lang="en-US" dirty="0"/>
                    </a:p>
                  </a:txBody>
                  <a:tcPr/>
                </a:tc>
                <a:tc>
                  <a:txBody>
                    <a:bodyPr/>
                    <a:lstStyle/>
                    <a:p>
                      <a:pPr algn="ctr"/>
                      <a:r>
                        <a:rPr lang="en-US" dirty="0" smtClean="0"/>
                        <a:t>16.80</a:t>
                      </a:r>
                      <a:endParaRPr lang="en-US" dirty="0"/>
                    </a:p>
                  </a:txBody>
                  <a:tcPr/>
                </a:tc>
                <a:tc>
                  <a:txBody>
                    <a:bodyPr/>
                    <a:lstStyle/>
                    <a:p>
                      <a:pPr algn="ctr"/>
                      <a:r>
                        <a:rPr lang="en-US" dirty="0" smtClean="0"/>
                        <a:t>13.30</a:t>
                      </a:r>
                      <a:endParaRPr lang="en-US" dirty="0"/>
                    </a:p>
                  </a:txBody>
                  <a:tcPr/>
                </a:tc>
                <a:tc>
                  <a:txBody>
                    <a:bodyPr/>
                    <a:lstStyle/>
                    <a:p>
                      <a:pPr algn="ctr"/>
                      <a:r>
                        <a:rPr lang="en-US" dirty="0" smtClean="0"/>
                        <a:t>39.50</a:t>
                      </a:r>
                      <a:endParaRPr lang="en-US" dirty="0"/>
                    </a:p>
                  </a:txBody>
                  <a:tcPr/>
                </a:tc>
                <a:tc>
                  <a:txBody>
                    <a:bodyPr/>
                    <a:lstStyle/>
                    <a:p>
                      <a:pPr algn="ctr"/>
                      <a:r>
                        <a:rPr lang="en-US" dirty="0" smtClean="0"/>
                        <a:t>40.50</a:t>
                      </a:r>
                      <a:endParaRPr lang="en-US" dirty="0"/>
                    </a:p>
                  </a:txBody>
                  <a:tcPr/>
                </a:tc>
              </a:tr>
              <a:tr h="437870">
                <a:tc>
                  <a:txBody>
                    <a:bodyPr/>
                    <a:lstStyle/>
                    <a:p>
                      <a:pPr algn="ctr"/>
                      <a:r>
                        <a:rPr lang="en-US" dirty="0" smtClean="0"/>
                        <a:t>WEEK 5</a:t>
                      </a:r>
                      <a:endParaRPr lang="en-US" dirty="0"/>
                    </a:p>
                  </a:txBody>
                  <a:tcPr/>
                </a:tc>
                <a:tc>
                  <a:txBody>
                    <a:bodyPr/>
                    <a:lstStyle/>
                    <a:p>
                      <a:pPr algn="ctr"/>
                      <a:r>
                        <a:rPr lang="en-US" dirty="0" smtClean="0"/>
                        <a:t>34.10</a:t>
                      </a:r>
                      <a:endParaRPr lang="en-US" dirty="0"/>
                    </a:p>
                  </a:txBody>
                  <a:tcPr/>
                </a:tc>
                <a:tc>
                  <a:txBody>
                    <a:bodyPr/>
                    <a:lstStyle/>
                    <a:p>
                      <a:pPr algn="ctr"/>
                      <a:r>
                        <a:rPr lang="en-US" dirty="0" smtClean="0"/>
                        <a:t>77.10</a:t>
                      </a:r>
                      <a:endParaRPr lang="en-US" dirty="0"/>
                    </a:p>
                  </a:txBody>
                  <a:tcPr/>
                </a:tc>
                <a:tc>
                  <a:txBody>
                    <a:bodyPr/>
                    <a:lstStyle/>
                    <a:p>
                      <a:pPr algn="ctr"/>
                      <a:r>
                        <a:rPr lang="en-US" dirty="0" smtClean="0"/>
                        <a:t>16.30</a:t>
                      </a:r>
                      <a:endParaRPr lang="en-US" dirty="0"/>
                    </a:p>
                  </a:txBody>
                  <a:tcPr/>
                </a:tc>
                <a:tc>
                  <a:txBody>
                    <a:bodyPr/>
                    <a:lstStyle/>
                    <a:p>
                      <a:pPr algn="ctr"/>
                      <a:r>
                        <a:rPr lang="en-US" dirty="0" smtClean="0"/>
                        <a:t>16.90</a:t>
                      </a:r>
                      <a:endParaRPr lang="en-US" dirty="0"/>
                    </a:p>
                  </a:txBody>
                  <a:tcPr/>
                </a:tc>
                <a:tc>
                  <a:txBody>
                    <a:bodyPr/>
                    <a:lstStyle/>
                    <a:p>
                      <a:pPr algn="ctr"/>
                      <a:r>
                        <a:rPr lang="en-US" dirty="0" smtClean="0"/>
                        <a:t>49.60</a:t>
                      </a:r>
                      <a:endParaRPr lang="en-US" dirty="0"/>
                    </a:p>
                  </a:txBody>
                  <a:tcPr/>
                </a:tc>
                <a:tc>
                  <a:txBody>
                    <a:bodyPr/>
                    <a:lstStyle/>
                    <a:p>
                      <a:pPr algn="ctr"/>
                      <a:r>
                        <a:rPr lang="en-US" dirty="0" smtClean="0"/>
                        <a:t>6.00</a:t>
                      </a:r>
                      <a:endParaRPr lang="en-US" dirty="0"/>
                    </a:p>
                  </a:txBody>
                  <a:tcPr/>
                </a:tc>
              </a:tr>
              <a:tr h="437870">
                <a:tc>
                  <a:txBody>
                    <a:bodyPr/>
                    <a:lstStyle/>
                    <a:p>
                      <a:pPr algn="ctr"/>
                      <a:r>
                        <a:rPr lang="en-US" dirty="0" smtClean="0"/>
                        <a:t>WEEK 6</a:t>
                      </a:r>
                      <a:endParaRPr lang="en-US" dirty="0"/>
                    </a:p>
                  </a:txBody>
                  <a:tcPr/>
                </a:tc>
                <a:tc>
                  <a:txBody>
                    <a:bodyPr/>
                    <a:lstStyle/>
                    <a:p>
                      <a:pPr algn="ctr"/>
                      <a:r>
                        <a:rPr lang="en-US" dirty="0" smtClean="0"/>
                        <a:t>46.00</a:t>
                      </a:r>
                      <a:endParaRPr lang="en-US" dirty="0"/>
                    </a:p>
                  </a:txBody>
                  <a:tcPr/>
                </a:tc>
                <a:tc>
                  <a:txBody>
                    <a:bodyPr/>
                    <a:lstStyle/>
                    <a:p>
                      <a:pPr algn="ctr"/>
                      <a:r>
                        <a:rPr lang="en-US" dirty="0" smtClean="0"/>
                        <a:t>44.20</a:t>
                      </a:r>
                      <a:endParaRPr lang="en-US" dirty="0"/>
                    </a:p>
                  </a:txBody>
                  <a:tcPr/>
                </a:tc>
                <a:tc>
                  <a:txBody>
                    <a:bodyPr/>
                    <a:lstStyle/>
                    <a:p>
                      <a:pPr algn="ctr"/>
                      <a:r>
                        <a:rPr lang="en-US" dirty="0" smtClean="0"/>
                        <a:t>14.80</a:t>
                      </a:r>
                      <a:endParaRPr lang="en-US" dirty="0"/>
                    </a:p>
                  </a:txBody>
                  <a:tcPr/>
                </a:tc>
                <a:tc>
                  <a:txBody>
                    <a:bodyPr/>
                    <a:lstStyle/>
                    <a:p>
                      <a:pPr algn="ctr"/>
                      <a:r>
                        <a:rPr lang="en-US" dirty="0" smtClean="0"/>
                        <a:t>13.30</a:t>
                      </a:r>
                      <a:endParaRPr lang="en-US" dirty="0"/>
                    </a:p>
                  </a:txBody>
                  <a:tcPr/>
                </a:tc>
                <a:tc>
                  <a:txBody>
                    <a:bodyPr/>
                    <a:lstStyle/>
                    <a:p>
                      <a:pPr algn="ctr"/>
                      <a:r>
                        <a:rPr lang="en-US" dirty="0" smtClean="0"/>
                        <a:t>39.20</a:t>
                      </a:r>
                      <a:endParaRPr lang="en-US" dirty="0"/>
                    </a:p>
                  </a:txBody>
                  <a:tcPr/>
                </a:tc>
                <a:tc>
                  <a:txBody>
                    <a:bodyPr/>
                    <a:lstStyle/>
                    <a:p>
                      <a:pPr algn="ctr"/>
                      <a:r>
                        <a:rPr lang="en-US" dirty="0" smtClean="0"/>
                        <a:t>42.50</a:t>
                      </a:r>
                      <a:endParaRPr lang="en-US" dirty="0"/>
                    </a:p>
                  </a:txBody>
                  <a:tcPr/>
                </a:tc>
              </a:tr>
              <a:tr h="437870">
                <a:tc>
                  <a:txBody>
                    <a:bodyPr/>
                    <a:lstStyle/>
                    <a:p>
                      <a:pPr algn="ctr"/>
                      <a:r>
                        <a:rPr lang="en-US" dirty="0" smtClean="0"/>
                        <a:t>WEEK 7</a:t>
                      </a:r>
                      <a:endParaRPr lang="en-US" dirty="0"/>
                    </a:p>
                  </a:txBody>
                  <a:tcPr/>
                </a:tc>
                <a:tc>
                  <a:txBody>
                    <a:bodyPr/>
                    <a:lstStyle/>
                    <a:p>
                      <a:pPr algn="ctr"/>
                      <a:r>
                        <a:rPr lang="en-US" dirty="0" smtClean="0"/>
                        <a:t>61.20</a:t>
                      </a:r>
                      <a:endParaRPr lang="en-US" dirty="0"/>
                    </a:p>
                  </a:txBody>
                  <a:tcPr/>
                </a:tc>
                <a:tc>
                  <a:txBody>
                    <a:bodyPr/>
                    <a:lstStyle/>
                    <a:p>
                      <a:pPr algn="ctr"/>
                      <a:r>
                        <a:rPr lang="en-US" dirty="0" smtClean="0"/>
                        <a:t>63.10</a:t>
                      </a:r>
                      <a:endParaRPr lang="en-US" dirty="0"/>
                    </a:p>
                  </a:txBody>
                  <a:tcPr/>
                </a:tc>
                <a:tc>
                  <a:txBody>
                    <a:bodyPr/>
                    <a:lstStyle/>
                    <a:p>
                      <a:pPr algn="ctr"/>
                      <a:r>
                        <a:rPr lang="en-US" dirty="0" smtClean="0"/>
                        <a:t>11.10</a:t>
                      </a:r>
                      <a:endParaRPr lang="en-US" dirty="0"/>
                    </a:p>
                  </a:txBody>
                  <a:tcPr/>
                </a:tc>
                <a:tc>
                  <a:txBody>
                    <a:bodyPr/>
                    <a:lstStyle/>
                    <a:p>
                      <a:pPr algn="ctr"/>
                      <a:r>
                        <a:rPr lang="en-US" dirty="0" smtClean="0"/>
                        <a:t>8.50</a:t>
                      </a:r>
                      <a:endParaRPr lang="en-US" dirty="0"/>
                    </a:p>
                  </a:txBody>
                  <a:tcPr/>
                </a:tc>
                <a:tc>
                  <a:txBody>
                    <a:bodyPr/>
                    <a:lstStyle/>
                    <a:p>
                      <a:pPr algn="ctr"/>
                      <a:r>
                        <a:rPr lang="en-US" dirty="0" smtClean="0"/>
                        <a:t>27.70</a:t>
                      </a:r>
                      <a:endParaRPr lang="en-US" dirty="0"/>
                    </a:p>
                  </a:txBody>
                  <a:tcPr/>
                </a:tc>
                <a:tc>
                  <a:txBody>
                    <a:bodyPr/>
                    <a:lstStyle/>
                    <a:p>
                      <a:pPr algn="ctr"/>
                      <a:r>
                        <a:rPr lang="en-US" dirty="0" smtClean="0"/>
                        <a:t>28.40</a:t>
                      </a:r>
                      <a:endParaRPr lang="en-US" dirty="0"/>
                    </a:p>
                  </a:txBody>
                  <a:tcPr/>
                </a:tc>
              </a:tr>
              <a:tr h="437870">
                <a:tc>
                  <a:txBody>
                    <a:bodyPr/>
                    <a:lstStyle/>
                    <a:p>
                      <a:pPr algn="ctr"/>
                      <a:r>
                        <a:rPr lang="en-US" dirty="0" smtClean="0"/>
                        <a:t>WEEK 8</a:t>
                      </a:r>
                      <a:endParaRPr lang="en-US" dirty="0"/>
                    </a:p>
                  </a:txBody>
                  <a:tcPr/>
                </a:tc>
                <a:tc>
                  <a:txBody>
                    <a:bodyPr/>
                    <a:lstStyle/>
                    <a:p>
                      <a:pPr algn="ctr"/>
                      <a:r>
                        <a:rPr lang="en-US" dirty="0" smtClean="0"/>
                        <a:t>61.20</a:t>
                      </a:r>
                      <a:endParaRPr lang="en-US" dirty="0"/>
                    </a:p>
                  </a:txBody>
                  <a:tcPr/>
                </a:tc>
                <a:tc>
                  <a:txBody>
                    <a:bodyPr/>
                    <a:lstStyle/>
                    <a:p>
                      <a:pPr algn="ctr"/>
                      <a:r>
                        <a:rPr lang="en-US" dirty="0" smtClean="0"/>
                        <a:t>88.40</a:t>
                      </a:r>
                      <a:endParaRPr lang="en-US" dirty="0"/>
                    </a:p>
                  </a:txBody>
                  <a:tcPr/>
                </a:tc>
                <a:tc>
                  <a:txBody>
                    <a:bodyPr/>
                    <a:lstStyle/>
                    <a:p>
                      <a:pPr algn="ctr"/>
                      <a:r>
                        <a:rPr lang="en-US" dirty="0" smtClean="0"/>
                        <a:t>6.17</a:t>
                      </a:r>
                      <a:endParaRPr lang="en-US" dirty="0"/>
                    </a:p>
                  </a:txBody>
                  <a:tcPr/>
                </a:tc>
                <a:tc>
                  <a:txBody>
                    <a:bodyPr/>
                    <a:lstStyle/>
                    <a:p>
                      <a:pPr algn="ctr"/>
                      <a:r>
                        <a:rPr lang="en-US" dirty="0" smtClean="0"/>
                        <a:t>9.40</a:t>
                      </a:r>
                      <a:endParaRPr lang="en-US" dirty="0"/>
                    </a:p>
                  </a:txBody>
                  <a:tcPr/>
                </a:tc>
                <a:tc>
                  <a:txBody>
                    <a:bodyPr/>
                    <a:lstStyle/>
                    <a:p>
                      <a:pPr algn="ctr"/>
                      <a:r>
                        <a:rPr lang="en-US" dirty="0" smtClean="0"/>
                        <a:t>32.63</a:t>
                      </a:r>
                      <a:endParaRPr lang="en-US" dirty="0"/>
                    </a:p>
                  </a:txBody>
                  <a:tcPr/>
                </a:tc>
                <a:tc>
                  <a:txBody>
                    <a:bodyPr/>
                    <a:lstStyle/>
                    <a:p>
                      <a:pPr algn="ctr"/>
                      <a:r>
                        <a:rPr lang="en-US" dirty="0" smtClean="0"/>
                        <a:t>2.20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7838012"/>
              </p:ext>
            </p:extLst>
          </p:nvPr>
        </p:nvGraphicFramePr>
        <p:xfrm>
          <a:off x="1485900" y="1062566"/>
          <a:ext cx="9271000" cy="457200"/>
        </p:xfrm>
        <a:graphic>
          <a:graphicData uri="http://schemas.openxmlformats.org/drawingml/2006/table">
            <a:tbl>
              <a:tblPr firstRow="1" bandRow="1">
                <a:tableStyleId>{5940675A-B579-460E-94D1-54222C63F5DA}</a:tableStyleId>
              </a:tblPr>
              <a:tblGrid>
                <a:gridCol w="1308100"/>
                <a:gridCol w="2654300"/>
                <a:gridCol w="2641600"/>
                <a:gridCol w="2667000"/>
              </a:tblGrid>
              <a:tr h="370840">
                <a:tc>
                  <a:txBody>
                    <a:bodyPr/>
                    <a:lstStyle/>
                    <a:p>
                      <a:pPr algn="ctr"/>
                      <a:endParaRPr lang="en-US" dirty="0"/>
                    </a:p>
                  </a:txBody>
                  <a:tcPr/>
                </a:tc>
                <a:tc>
                  <a:txBody>
                    <a:bodyPr/>
                    <a:lstStyle/>
                    <a:p>
                      <a:pPr algn="ctr"/>
                      <a:r>
                        <a:rPr lang="en-US" sz="2400" b="0" dirty="0" smtClean="0"/>
                        <a:t>POSITIVE</a:t>
                      </a:r>
                      <a:endParaRPr lang="en-US" sz="2400" b="0" dirty="0"/>
                    </a:p>
                  </a:txBody>
                  <a:tcPr/>
                </a:tc>
                <a:tc>
                  <a:txBody>
                    <a:bodyPr/>
                    <a:lstStyle/>
                    <a:p>
                      <a:pPr algn="ctr"/>
                      <a:r>
                        <a:rPr lang="en-US" sz="2400" b="0" dirty="0" smtClean="0"/>
                        <a:t>NEGATIVE</a:t>
                      </a:r>
                      <a:endParaRPr lang="en-US" sz="2400" b="0" dirty="0"/>
                    </a:p>
                  </a:txBody>
                  <a:tcPr/>
                </a:tc>
                <a:tc>
                  <a:txBody>
                    <a:bodyPr/>
                    <a:lstStyle/>
                    <a:p>
                      <a:pPr algn="ctr"/>
                      <a:r>
                        <a:rPr lang="en-US" sz="2400" b="0" dirty="0" smtClean="0"/>
                        <a:t>NEUTRAL</a:t>
                      </a:r>
                      <a:endParaRPr lang="en-US" sz="2400" b="0" dirty="0"/>
                    </a:p>
                  </a:txBody>
                  <a:tcPr/>
                </a:tc>
              </a:tr>
            </a:tbl>
          </a:graphicData>
        </a:graphic>
      </p:graphicFrame>
    </p:spTree>
    <p:extLst>
      <p:ext uri="{BB962C8B-B14F-4D97-AF65-F5344CB8AC3E}">
        <p14:creationId xmlns:p14="http://schemas.microsoft.com/office/powerpoint/2010/main" val="2211690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66825"/>
            <a:ext cx="6049433" cy="4537075"/>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800" y="1270000"/>
            <a:ext cx="6045200" cy="4533900"/>
          </a:xfrm>
          <a:prstGeom prst="rect">
            <a:avLst/>
          </a:prstGeom>
        </p:spPr>
      </p:pic>
      <p:sp>
        <p:nvSpPr>
          <p:cNvPr id="11" name="TextBox 10"/>
          <p:cNvSpPr txBox="1"/>
          <p:nvPr/>
        </p:nvSpPr>
        <p:spPr>
          <a:xfrm>
            <a:off x="1508640" y="5867400"/>
            <a:ext cx="3236912" cy="646331"/>
          </a:xfrm>
          <a:prstGeom prst="rect">
            <a:avLst/>
          </a:prstGeom>
          <a:noFill/>
        </p:spPr>
        <p:txBody>
          <a:bodyPr wrap="none" rtlCol="0">
            <a:spAutoFit/>
          </a:bodyPr>
          <a:lstStyle/>
          <a:p>
            <a:pPr algn="ctr"/>
            <a:r>
              <a:rPr lang="en-US" dirty="0" smtClean="0"/>
              <a:t>Figure 1.1: Comparison between</a:t>
            </a:r>
          </a:p>
          <a:p>
            <a:pPr algn="ctr"/>
            <a:r>
              <a:rPr lang="en-US" dirty="0" smtClean="0"/>
              <a:t>all sentiments.</a:t>
            </a:r>
            <a:endParaRPr lang="en-US" dirty="0"/>
          </a:p>
        </p:txBody>
      </p:sp>
      <p:sp>
        <p:nvSpPr>
          <p:cNvPr id="12" name="TextBox 11"/>
          <p:cNvSpPr txBox="1"/>
          <p:nvPr/>
        </p:nvSpPr>
        <p:spPr>
          <a:xfrm>
            <a:off x="7629502" y="5880099"/>
            <a:ext cx="3289811" cy="646331"/>
          </a:xfrm>
          <a:prstGeom prst="rect">
            <a:avLst/>
          </a:prstGeom>
          <a:noFill/>
        </p:spPr>
        <p:txBody>
          <a:bodyPr wrap="none" rtlCol="0">
            <a:spAutoFit/>
          </a:bodyPr>
          <a:lstStyle/>
          <a:p>
            <a:pPr algn="ctr"/>
            <a:r>
              <a:rPr lang="en-US" dirty="0" smtClean="0"/>
              <a:t>Figure 1.2: </a:t>
            </a:r>
            <a:r>
              <a:rPr lang="en-US" dirty="0"/>
              <a:t>Comparison between </a:t>
            </a:r>
            <a:endParaRPr lang="en-US" dirty="0" smtClean="0"/>
          </a:p>
          <a:p>
            <a:pPr algn="ctr"/>
            <a:r>
              <a:rPr lang="en-US" dirty="0" smtClean="0"/>
              <a:t>positive/negative </a:t>
            </a:r>
            <a:r>
              <a:rPr lang="en-US" dirty="0"/>
              <a:t>sentiments.</a:t>
            </a:r>
          </a:p>
        </p:txBody>
      </p:sp>
      <p:sp>
        <p:nvSpPr>
          <p:cNvPr id="13" name="TextBox 12"/>
          <p:cNvSpPr txBox="1"/>
          <p:nvPr/>
        </p:nvSpPr>
        <p:spPr>
          <a:xfrm>
            <a:off x="622300" y="522784"/>
            <a:ext cx="3081356" cy="769441"/>
          </a:xfrm>
          <a:prstGeom prst="rect">
            <a:avLst/>
          </a:prstGeom>
          <a:noFill/>
        </p:spPr>
        <p:txBody>
          <a:bodyPr wrap="none" rtlCol="0">
            <a:spAutoFit/>
          </a:bodyPr>
          <a:lstStyle/>
          <a:p>
            <a:r>
              <a:rPr lang="en-US" sz="4400" dirty="0" smtClean="0">
                <a:latin typeface="+mj-lt"/>
              </a:rPr>
              <a:t>NAIVE BAYES</a:t>
            </a:r>
            <a:endParaRPr lang="en-US" sz="4400" dirty="0">
              <a:latin typeface="+mj-lt"/>
            </a:endParaRPr>
          </a:p>
        </p:txBody>
      </p:sp>
    </p:spTree>
    <p:extLst>
      <p:ext uri="{BB962C8B-B14F-4D97-AF65-F5344CB8AC3E}">
        <p14:creationId xmlns:p14="http://schemas.microsoft.com/office/powerpoint/2010/main" val="3098647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4600"/>
            <a:ext cx="6112934" cy="45847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934" y="1257657"/>
            <a:ext cx="6079065" cy="4559299"/>
          </a:xfrm>
          <a:prstGeom prst="rect">
            <a:avLst/>
          </a:prstGeom>
        </p:spPr>
      </p:pic>
      <p:sp>
        <p:nvSpPr>
          <p:cNvPr id="6" name="TextBox 5"/>
          <p:cNvSpPr txBox="1"/>
          <p:nvPr/>
        </p:nvSpPr>
        <p:spPr>
          <a:xfrm>
            <a:off x="1552312" y="5867400"/>
            <a:ext cx="3236912" cy="646331"/>
          </a:xfrm>
          <a:prstGeom prst="rect">
            <a:avLst/>
          </a:prstGeom>
          <a:noFill/>
        </p:spPr>
        <p:txBody>
          <a:bodyPr wrap="none" rtlCol="0">
            <a:spAutoFit/>
          </a:bodyPr>
          <a:lstStyle/>
          <a:p>
            <a:pPr algn="ctr"/>
            <a:r>
              <a:rPr lang="en-US" dirty="0"/>
              <a:t>Figure </a:t>
            </a:r>
            <a:r>
              <a:rPr lang="en-US" dirty="0" smtClean="0"/>
              <a:t>2.1</a:t>
            </a:r>
            <a:r>
              <a:rPr lang="en-US" dirty="0"/>
              <a:t>: Comparison between</a:t>
            </a:r>
          </a:p>
          <a:p>
            <a:pPr algn="ctr"/>
            <a:r>
              <a:rPr lang="en-US" dirty="0"/>
              <a:t>all sentiments</a:t>
            </a:r>
            <a:r>
              <a:rPr lang="en-US" dirty="0" smtClean="0"/>
              <a:t>.</a:t>
            </a:r>
            <a:endParaRPr lang="en-US" dirty="0"/>
          </a:p>
        </p:txBody>
      </p:sp>
      <p:sp>
        <p:nvSpPr>
          <p:cNvPr id="7" name="TextBox 6"/>
          <p:cNvSpPr txBox="1"/>
          <p:nvPr/>
        </p:nvSpPr>
        <p:spPr>
          <a:xfrm>
            <a:off x="7604160" y="5867400"/>
            <a:ext cx="3289810" cy="646331"/>
          </a:xfrm>
          <a:prstGeom prst="rect">
            <a:avLst/>
          </a:prstGeom>
          <a:noFill/>
        </p:spPr>
        <p:txBody>
          <a:bodyPr wrap="none" rtlCol="0">
            <a:spAutoFit/>
          </a:bodyPr>
          <a:lstStyle/>
          <a:p>
            <a:pPr algn="ctr"/>
            <a:r>
              <a:rPr lang="en-US" dirty="0"/>
              <a:t>Figure </a:t>
            </a:r>
            <a:r>
              <a:rPr lang="en-US" dirty="0" smtClean="0"/>
              <a:t>2.2</a:t>
            </a:r>
            <a:r>
              <a:rPr lang="en-US" dirty="0"/>
              <a:t>: Comparison between </a:t>
            </a:r>
          </a:p>
          <a:p>
            <a:pPr algn="ctr"/>
            <a:r>
              <a:rPr lang="en-US" dirty="0"/>
              <a:t>positive/negative sentiments</a:t>
            </a:r>
            <a:r>
              <a:rPr lang="en-US" dirty="0" smtClean="0"/>
              <a:t>.</a:t>
            </a:r>
            <a:endParaRPr lang="en-US" dirty="0"/>
          </a:p>
        </p:txBody>
      </p:sp>
      <p:sp>
        <p:nvSpPr>
          <p:cNvPr id="8" name="TextBox 7"/>
          <p:cNvSpPr txBox="1"/>
          <p:nvPr/>
        </p:nvSpPr>
        <p:spPr>
          <a:xfrm>
            <a:off x="635000" y="546100"/>
            <a:ext cx="6591548" cy="769441"/>
          </a:xfrm>
          <a:prstGeom prst="rect">
            <a:avLst/>
          </a:prstGeom>
          <a:noFill/>
        </p:spPr>
        <p:txBody>
          <a:bodyPr wrap="none" rtlCol="0">
            <a:spAutoFit/>
          </a:bodyPr>
          <a:lstStyle/>
          <a:p>
            <a:r>
              <a:rPr lang="en-US" sz="4400" dirty="0" smtClean="0">
                <a:latin typeface="+mj-lt"/>
              </a:rPr>
              <a:t>SUPPORT VECTOR MACHINE</a:t>
            </a:r>
            <a:endParaRPr lang="en-US" sz="4400" dirty="0">
              <a:latin typeface="+mj-lt"/>
            </a:endParaRPr>
          </a:p>
        </p:txBody>
      </p:sp>
    </p:spTree>
    <p:extLst>
      <p:ext uri="{BB962C8B-B14F-4D97-AF65-F5344CB8AC3E}">
        <p14:creationId xmlns:p14="http://schemas.microsoft.com/office/powerpoint/2010/main" val="6652735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46124"/>
            <a:ext cx="10680700" cy="5387976"/>
          </a:xfrm>
        </p:spPr>
        <p:txBody>
          <a:bodyPr>
            <a:normAutofit/>
          </a:bodyPr>
          <a:lstStyle/>
          <a:p>
            <a:r>
              <a:rPr lang="en-US" dirty="0"/>
              <a:t>The study shows that with every passing week, negativity </a:t>
            </a:r>
            <a:r>
              <a:rPr lang="en-US" dirty="0" smtClean="0"/>
              <a:t>in the sentiments started </a:t>
            </a:r>
            <a:r>
              <a:rPr lang="en-US" dirty="0"/>
              <a:t>to decrease and the number of positive responses increased.</a:t>
            </a:r>
            <a:endParaRPr lang="en-US" dirty="0" smtClean="0"/>
          </a:p>
          <a:p>
            <a:pPr algn="just"/>
            <a:r>
              <a:rPr lang="en-US" dirty="0" smtClean="0"/>
              <a:t>Twitter includes a great proportion of our population but not everyone.</a:t>
            </a:r>
          </a:p>
          <a:p>
            <a:pPr algn="just"/>
            <a:r>
              <a:rPr lang="en-US" dirty="0" smtClean="0"/>
              <a:t>Only upper and middle class of our society  has access to social media and their opinion matters the most.</a:t>
            </a:r>
          </a:p>
          <a:p>
            <a:pPr algn="just"/>
            <a:r>
              <a:rPr lang="en-US" dirty="0" smtClean="0"/>
              <a:t>Our analysis suggests that majority of users believe that demonetization is beneficial for our country.</a:t>
            </a:r>
          </a:p>
          <a:p>
            <a:pPr algn="just"/>
            <a:r>
              <a:rPr lang="en-US" dirty="0"/>
              <a:t>Our thesis shows that most of the users reacted positively towards demonetization process as well which makes it a success</a:t>
            </a:r>
            <a:r>
              <a:rPr lang="en-US" dirty="0" smtClean="0"/>
              <a:t>.</a:t>
            </a:r>
          </a:p>
        </p:txBody>
      </p:sp>
    </p:spTree>
    <p:extLst>
      <p:ext uri="{BB962C8B-B14F-4D97-AF65-F5344CB8AC3E}">
        <p14:creationId xmlns:p14="http://schemas.microsoft.com/office/powerpoint/2010/main" val="22980830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746124"/>
            <a:ext cx="10515600" cy="5387975"/>
          </a:xfrm>
        </p:spPr>
        <p:txBody>
          <a:bodyPr>
            <a:normAutofit/>
          </a:bodyPr>
          <a:lstStyle/>
          <a:p>
            <a:pPr algn="just"/>
            <a:r>
              <a:rPr lang="en-US" dirty="0"/>
              <a:t>But the prominent newspapers suggests that more than half of the population faced problems during demonetization.</a:t>
            </a:r>
          </a:p>
          <a:p>
            <a:pPr algn="just"/>
            <a:r>
              <a:rPr lang="en-US" dirty="0"/>
              <a:t>Contradiction has occurred between ours and newspapers statistics because of the widely distributed proportion of our society over different media</a:t>
            </a:r>
            <a:r>
              <a:rPr lang="en-US" dirty="0" smtClean="0"/>
              <a:t>.</a:t>
            </a:r>
          </a:p>
          <a:p>
            <a:pPr algn="just"/>
            <a:r>
              <a:rPr lang="en-US" dirty="0" smtClean="0"/>
              <a:t>Money exchange was the main issue with Demonetization which was mostly faced by lower and working class people due to lack of digitalization among them.</a:t>
            </a:r>
          </a:p>
          <a:p>
            <a:pPr algn="just"/>
            <a:r>
              <a:rPr lang="en-US" dirty="0" smtClean="0"/>
              <a:t>Hence , It concludes that “Demonetization” was not fair for everyone but appreciated by upper class people.</a:t>
            </a:r>
          </a:p>
          <a:p>
            <a:pPr algn="just"/>
            <a:r>
              <a:rPr lang="en-US" dirty="0" smtClean="0"/>
              <a:t>These results are based on short term opinions but we can’t predict how much beneficial it will be in future.</a:t>
            </a:r>
          </a:p>
        </p:txBody>
      </p:sp>
    </p:spTree>
    <p:extLst>
      <p:ext uri="{BB962C8B-B14F-4D97-AF65-F5344CB8AC3E}">
        <p14:creationId xmlns:p14="http://schemas.microsoft.com/office/powerpoint/2010/main" val="718763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3825"/>
            <a:ext cx="10515600" cy="1325563"/>
          </a:xfrm>
        </p:spPr>
        <p:txBody>
          <a:bodyPr/>
          <a:lstStyle/>
          <a:p>
            <a:pPr algn="ctr"/>
            <a:r>
              <a:rPr lang="en-US" sz="6000" dirty="0" smtClean="0"/>
              <a:t>INTRODUCTION</a:t>
            </a:r>
            <a:endParaRPr lang="en-US" sz="6000" dirty="0"/>
          </a:p>
        </p:txBody>
      </p:sp>
    </p:spTree>
    <p:extLst>
      <p:ext uri="{BB962C8B-B14F-4D97-AF65-F5344CB8AC3E}">
        <p14:creationId xmlns:p14="http://schemas.microsoft.com/office/powerpoint/2010/main" val="22326202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65425"/>
            <a:ext cx="10515600" cy="1325563"/>
          </a:xfrm>
        </p:spPr>
        <p:txBody>
          <a:bodyPr>
            <a:noAutofit/>
          </a:bodyPr>
          <a:lstStyle/>
          <a:p>
            <a:pPr algn="ctr"/>
            <a:r>
              <a:rPr lang="en-US" sz="6000" dirty="0" smtClean="0"/>
              <a:t>THANK</a:t>
            </a:r>
            <a:br>
              <a:rPr lang="en-US" sz="6000" dirty="0" smtClean="0"/>
            </a:br>
            <a:r>
              <a:rPr lang="en-US" sz="6000" dirty="0" smtClean="0"/>
              <a:t>YOU!</a:t>
            </a:r>
            <a:endParaRPr lang="en-US" sz="6000" dirty="0"/>
          </a:p>
        </p:txBody>
      </p:sp>
    </p:spTree>
    <p:extLst>
      <p:ext uri="{BB962C8B-B14F-4D97-AF65-F5344CB8AC3E}">
        <p14:creationId xmlns:p14="http://schemas.microsoft.com/office/powerpoint/2010/main" val="1089697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784224"/>
            <a:ext cx="10515600" cy="5565775"/>
          </a:xfrm>
        </p:spPr>
        <p:txBody>
          <a:bodyPr>
            <a:normAutofit/>
          </a:bodyPr>
          <a:lstStyle/>
          <a:p>
            <a:pPr algn="just"/>
            <a:r>
              <a:rPr lang="en-US" dirty="0" smtClean="0"/>
              <a:t>In today’s world social media plays a vital role in passing the information or news because of it’s vast network all over the globe .</a:t>
            </a:r>
          </a:p>
          <a:p>
            <a:pPr algn="just"/>
            <a:r>
              <a:rPr lang="en-US" dirty="0" smtClean="0"/>
              <a:t>Social networks have significant impact on the daily life of hundreds of millions of users.</a:t>
            </a:r>
          </a:p>
          <a:p>
            <a:pPr algn="just"/>
            <a:r>
              <a:rPr lang="en-US" dirty="0" smtClean="0"/>
              <a:t>Twitter is the most frequently and widely used social media platform which showed drastic change in opinions of users.</a:t>
            </a:r>
          </a:p>
          <a:p>
            <a:pPr algn="just"/>
            <a:r>
              <a:rPr lang="en-US" dirty="0" smtClean="0"/>
              <a:t>People are increasingly using twitter to share advice, opinions, moods, concerns, news and facts.</a:t>
            </a:r>
          </a:p>
          <a:p>
            <a:pPr algn="just"/>
            <a:r>
              <a:rPr lang="en-US" dirty="0" smtClean="0"/>
              <a:t>Hashtags are used in tweets to categorize and also find relevant information and allow users to communicate on the same topic with others.</a:t>
            </a:r>
          </a:p>
          <a:p>
            <a:pPr algn="just"/>
            <a:endParaRPr lang="en-US" dirty="0"/>
          </a:p>
        </p:txBody>
      </p:sp>
    </p:spTree>
    <p:extLst>
      <p:ext uri="{BB962C8B-B14F-4D97-AF65-F5344CB8AC3E}">
        <p14:creationId xmlns:p14="http://schemas.microsoft.com/office/powerpoint/2010/main" val="1410535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50900" y="720724"/>
            <a:ext cx="10515600" cy="5451475"/>
          </a:xfrm>
        </p:spPr>
        <p:txBody>
          <a:bodyPr>
            <a:normAutofit/>
          </a:bodyPr>
          <a:lstStyle/>
          <a:p>
            <a:pPr algn="just"/>
            <a:r>
              <a:rPr lang="en-US" dirty="0" smtClean="0"/>
              <a:t>Billions of text data in the form of posts on twitter make it very fascinating medium for data analysis for the researchers.</a:t>
            </a:r>
          </a:p>
          <a:p>
            <a:pPr algn="just"/>
            <a:r>
              <a:rPr lang="en-US" dirty="0" smtClean="0"/>
              <a:t>Sentiment analysis is a method of computing and analyzing views of a person in form of text, especially in order to identify persons thinking towards a specific topic, product etc. i</a:t>
            </a:r>
            <a:r>
              <a:rPr lang="en-US" dirty="0"/>
              <a:t>s</a:t>
            </a:r>
            <a:r>
              <a:rPr lang="en-US" dirty="0" smtClean="0"/>
              <a:t> positive, negative or neutral.</a:t>
            </a:r>
          </a:p>
          <a:p>
            <a:pPr algn="just"/>
            <a:r>
              <a:rPr lang="en-US" dirty="0" smtClean="0"/>
              <a:t>On the eve of 8</a:t>
            </a:r>
            <a:r>
              <a:rPr lang="en-US" baseline="30000" dirty="0" smtClean="0"/>
              <a:t>th</a:t>
            </a:r>
            <a:r>
              <a:rPr lang="en-US" dirty="0" smtClean="0"/>
              <a:t> November 2016, when PM Modi announced demonetization in India, twitter got flooded with opinions.</a:t>
            </a:r>
          </a:p>
          <a:p>
            <a:pPr algn="just"/>
            <a:r>
              <a:rPr lang="en-US" dirty="0" smtClean="0"/>
              <a:t>Sentiment analysis on twitter data will show exact opinion of </a:t>
            </a:r>
            <a:r>
              <a:rPr lang="en-US" dirty="0"/>
              <a:t>I</a:t>
            </a:r>
            <a:r>
              <a:rPr lang="en-US" dirty="0" smtClean="0"/>
              <a:t>ndian inhabitants about demonetization.</a:t>
            </a:r>
            <a:endParaRPr lang="en-US" dirty="0"/>
          </a:p>
        </p:txBody>
      </p:sp>
    </p:spTree>
    <p:extLst>
      <p:ext uri="{BB962C8B-B14F-4D97-AF65-F5344CB8AC3E}">
        <p14:creationId xmlns:p14="http://schemas.microsoft.com/office/powerpoint/2010/main" val="3627980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01925"/>
            <a:ext cx="10515600" cy="1325563"/>
          </a:xfrm>
        </p:spPr>
        <p:txBody>
          <a:bodyPr>
            <a:normAutofit/>
          </a:bodyPr>
          <a:lstStyle/>
          <a:p>
            <a:pPr algn="ctr"/>
            <a:r>
              <a:rPr lang="en-US" sz="6000" dirty="0" smtClean="0"/>
              <a:t>MOTIVATION</a:t>
            </a:r>
            <a:endParaRPr lang="en-US" sz="6000" dirty="0"/>
          </a:p>
        </p:txBody>
      </p:sp>
    </p:spTree>
    <p:extLst>
      <p:ext uri="{BB962C8B-B14F-4D97-AF65-F5344CB8AC3E}">
        <p14:creationId xmlns:p14="http://schemas.microsoft.com/office/powerpoint/2010/main" val="2330217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4224"/>
            <a:ext cx="10515600" cy="5489575"/>
          </a:xfrm>
        </p:spPr>
        <p:txBody>
          <a:bodyPr/>
          <a:lstStyle/>
          <a:p>
            <a:pPr algn="just"/>
            <a:r>
              <a:rPr lang="en-US" dirty="0" smtClean="0"/>
              <a:t>An aspect of social media data such as twitter messages is that it includes rich structured information about the views of individuals involved in the communication.</a:t>
            </a:r>
          </a:p>
          <a:p>
            <a:pPr algn="just"/>
            <a:r>
              <a:rPr lang="en-US" dirty="0" smtClean="0"/>
              <a:t>It can lead to  more accurate tools for extracting semantic information.</a:t>
            </a:r>
          </a:p>
          <a:p>
            <a:pPr algn="just"/>
            <a:r>
              <a:rPr lang="en-US" dirty="0" smtClean="0"/>
              <a:t>Reactions of </a:t>
            </a:r>
            <a:r>
              <a:rPr lang="en-US" dirty="0" err="1" smtClean="0"/>
              <a:t>twitteratis</a:t>
            </a:r>
            <a:r>
              <a:rPr lang="en-US" dirty="0" smtClean="0"/>
              <a:t> were very mixed on demonetization which needed to be differentiated.</a:t>
            </a:r>
          </a:p>
          <a:p>
            <a:pPr algn="just"/>
            <a:r>
              <a:rPr lang="en-US" dirty="0" smtClean="0"/>
              <a:t>Classifier codes in python using NLTK and other libraries can be used to promote research that will lead to a better understanding of sentiments conveyed in tweets.</a:t>
            </a:r>
          </a:p>
          <a:p>
            <a:pPr algn="just"/>
            <a:endParaRPr lang="en-US" dirty="0"/>
          </a:p>
        </p:txBody>
      </p:sp>
    </p:spTree>
    <p:extLst>
      <p:ext uri="{BB962C8B-B14F-4D97-AF65-F5344CB8AC3E}">
        <p14:creationId xmlns:p14="http://schemas.microsoft.com/office/powerpoint/2010/main" val="160750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dirty="0" smtClean="0"/>
          </a:p>
          <a:p>
            <a:pPr marL="0" indent="0" algn="ctr">
              <a:buNone/>
            </a:pPr>
            <a:endParaRPr lang="en-US" sz="3200" dirty="0"/>
          </a:p>
          <a:p>
            <a:pPr marL="0" indent="0" algn="ctr">
              <a:buNone/>
            </a:pPr>
            <a:r>
              <a:rPr lang="en-US" sz="3200" dirty="0" smtClean="0"/>
              <a:t>“</a:t>
            </a:r>
            <a:r>
              <a:rPr lang="en-US" sz="3200" dirty="0"/>
              <a:t>To study the sentiments of twitter data on the topic ‘Demonetization’ using different algorithms and comparing their results.”</a:t>
            </a:r>
          </a:p>
        </p:txBody>
      </p:sp>
    </p:spTree>
    <p:extLst>
      <p:ext uri="{BB962C8B-B14F-4D97-AF65-F5344CB8AC3E}">
        <p14:creationId xmlns:p14="http://schemas.microsoft.com/office/powerpoint/2010/main" val="3479386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2790825"/>
            <a:ext cx="10515600" cy="1325563"/>
          </a:xfrm>
        </p:spPr>
        <p:txBody>
          <a:bodyPr>
            <a:normAutofit/>
          </a:bodyPr>
          <a:lstStyle/>
          <a:p>
            <a:pPr algn="ctr"/>
            <a:r>
              <a:rPr lang="en-US" sz="6000" dirty="0" smtClean="0"/>
              <a:t>OBJECTIVE</a:t>
            </a:r>
            <a:endParaRPr lang="en-US" sz="6000" dirty="0"/>
          </a:p>
        </p:txBody>
      </p:sp>
    </p:spTree>
    <p:extLst>
      <p:ext uri="{BB962C8B-B14F-4D97-AF65-F5344CB8AC3E}">
        <p14:creationId xmlns:p14="http://schemas.microsoft.com/office/powerpoint/2010/main" val="18744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1249</Words>
  <Application>Microsoft Office PowerPoint</Application>
  <PresentationFormat>Widescreen</PresentationFormat>
  <Paragraphs>173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Sentiment Analysis on Social Media  Reporting on Demonetization</vt:lpstr>
      <vt:lpstr>TABLE OF CONTENTS</vt:lpstr>
      <vt:lpstr>INTRODUCTION</vt:lpstr>
      <vt:lpstr>PowerPoint Presentation</vt:lpstr>
      <vt:lpstr>PowerPoint Presentation</vt:lpstr>
      <vt:lpstr>MOTIVATION</vt:lpstr>
      <vt:lpstr>PowerPoint Presentation</vt:lpstr>
      <vt:lpstr>AIM</vt:lpstr>
      <vt:lpstr>OBJECTIVE</vt:lpstr>
      <vt:lpstr>PowerPoint Presentation</vt:lpstr>
      <vt:lpstr>LITERATURE SURVEY</vt:lpstr>
      <vt:lpstr>PowerPoint Presentation</vt:lpstr>
      <vt:lpstr>PowerPoint Presentation</vt:lpstr>
      <vt:lpstr>DATASET</vt:lpstr>
      <vt:lpstr>PowerPoint Presentation</vt:lpstr>
      <vt:lpstr>PowerPoint Presentation</vt:lpstr>
      <vt:lpstr>FLOWCHART</vt:lpstr>
      <vt:lpstr>PowerPoint Presentation</vt:lpstr>
      <vt:lpstr>METHODOLOGY</vt:lpstr>
      <vt:lpstr>PowerPoint Presentation</vt:lpstr>
      <vt:lpstr>PowerPoint Presentation</vt:lpstr>
      <vt:lpstr>NAIVE-BAYES</vt:lpstr>
      <vt:lpstr>SVM</vt:lpstr>
      <vt:lpstr>RESULT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Social Media  Reporting on Demonetization</dc:title>
  <dc:creator>Ambuj Mishra</dc:creator>
  <cp:lastModifiedBy>SHESHAN SHENIWAL</cp:lastModifiedBy>
  <cp:revision>46</cp:revision>
  <dcterms:created xsi:type="dcterms:W3CDTF">2017-08-17T17:58:18Z</dcterms:created>
  <dcterms:modified xsi:type="dcterms:W3CDTF">2017-09-17T17:00:16Z</dcterms:modified>
</cp:coreProperties>
</file>