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3"/>
    <p:sldId id="273" r:id="rId4"/>
    <p:sldId id="275" r:id="rId5"/>
    <p:sldId id="276" r:id="rId6"/>
    <p:sldId id="277" r:id="rId7"/>
    <p:sldId id="278" r:id="rId8"/>
  </p:sldIdLst>
  <p:sldSz cx="28799790" cy="1799971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第二天作业题" id="{36ecd42b-9bd6-44fa-a914-8a980432ea9d}">
          <p14:sldIdLst>
            <p14:sldId id="272"/>
            <p14:sldId id="273"/>
            <p14:sldId id="275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00551" y="2946810"/>
            <a:ext cx="21603307" cy="6268738"/>
          </a:xfrm>
        </p:spPr>
        <p:txBody>
          <a:bodyPr anchor="b"/>
          <a:lstStyle>
            <a:lvl1pPr algn="ctr">
              <a:defRPr sz="157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00551" y="9457295"/>
            <a:ext cx="21603307" cy="4347268"/>
          </a:xfrm>
        </p:spPr>
        <p:txBody>
          <a:bodyPr/>
          <a:lstStyle>
            <a:lvl1pPr marL="0" indent="0" algn="ctr">
              <a:buNone/>
              <a:defRPr sz="6290"/>
            </a:lvl1pPr>
            <a:lvl2pPr marL="1198880" indent="0" algn="ctr">
              <a:buNone/>
              <a:defRPr sz="5240"/>
            </a:lvl2pPr>
            <a:lvl3pPr marL="2399665" indent="0" algn="ctr">
              <a:buNone/>
              <a:defRPr sz="4735"/>
            </a:lvl3pPr>
            <a:lvl4pPr marL="3600450" indent="0" algn="ctr">
              <a:buNone/>
              <a:defRPr sz="4200"/>
            </a:lvl4pPr>
            <a:lvl5pPr marL="4800600" indent="0" algn="ctr">
              <a:buNone/>
              <a:defRPr sz="4200"/>
            </a:lvl5pPr>
            <a:lvl6pPr marL="6000750" indent="0" algn="ctr">
              <a:buNone/>
              <a:defRPr sz="4200"/>
            </a:lvl6pPr>
            <a:lvl7pPr marL="7201535" indent="0" algn="ctr">
              <a:buNone/>
              <a:defRPr sz="4200"/>
            </a:lvl7pPr>
            <a:lvl8pPr marL="8402320" indent="0" algn="ctr">
              <a:buNone/>
              <a:defRPr sz="4200"/>
            </a:lvl8pPr>
            <a:lvl9pPr marL="9602470" indent="0" algn="ctr">
              <a:buNone/>
              <a:defRPr sz="4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980304" y="958651"/>
            <a:ext cx="24843804" cy="15259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5301" y="4488986"/>
            <a:ext cx="24843804" cy="7489974"/>
          </a:xfrm>
        </p:spPr>
        <p:txBody>
          <a:bodyPr anchor="b"/>
          <a:lstStyle>
            <a:lvl1pPr>
              <a:defRPr sz="157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65301" y="12049819"/>
            <a:ext cx="24843804" cy="3938801"/>
          </a:xfrm>
        </p:spPr>
        <p:txBody>
          <a:bodyPr/>
          <a:lstStyle>
            <a:lvl1pPr marL="0" indent="0">
              <a:buNone/>
              <a:defRPr sz="6290">
                <a:solidFill>
                  <a:schemeClr val="tx1">
                    <a:tint val="75000"/>
                  </a:schemeClr>
                </a:solidFill>
              </a:defRPr>
            </a:lvl1pPr>
            <a:lvl2pPr marL="1198880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2pPr>
            <a:lvl3pPr marL="2399665" indent="0">
              <a:buNone/>
              <a:defRPr sz="4735">
                <a:solidFill>
                  <a:schemeClr val="tx1">
                    <a:tint val="75000"/>
                  </a:schemeClr>
                </a:solidFill>
              </a:defRPr>
            </a:lvl3pPr>
            <a:lvl4pPr marL="36004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6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7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153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232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247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80304" y="4793250"/>
            <a:ext cx="12241875" cy="114246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582233" y="4793250"/>
            <a:ext cx="12241875" cy="114246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4055" y="958651"/>
            <a:ext cx="24843804" cy="34803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3833" y="4669360"/>
            <a:ext cx="11514142" cy="2163213"/>
          </a:xfrm>
        </p:spPr>
        <p:txBody>
          <a:bodyPr anchor="ctr" anchorCtr="0"/>
          <a:lstStyle>
            <a:lvl1pPr marL="0" indent="0">
              <a:buNone/>
              <a:defRPr sz="7360"/>
            </a:lvl1pPr>
            <a:lvl2pPr marL="1198880" indent="0">
              <a:buNone/>
              <a:defRPr sz="6290"/>
            </a:lvl2pPr>
            <a:lvl3pPr marL="2399665" indent="0">
              <a:buNone/>
              <a:defRPr sz="5240"/>
            </a:lvl3pPr>
            <a:lvl4pPr marL="3600450" indent="0">
              <a:buNone/>
              <a:defRPr sz="4735"/>
            </a:lvl4pPr>
            <a:lvl5pPr marL="4800600" indent="0">
              <a:buNone/>
              <a:defRPr sz="4735"/>
            </a:lvl5pPr>
            <a:lvl6pPr marL="6000750" indent="0">
              <a:buNone/>
              <a:defRPr sz="4735"/>
            </a:lvl6pPr>
            <a:lvl7pPr marL="7201535" indent="0">
              <a:buNone/>
              <a:defRPr sz="4735"/>
            </a:lvl7pPr>
            <a:lvl8pPr marL="8402320" indent="0">
              <a:buNone/>
              <a:defRPr sz="4735"/>
            </a:lvl8pPr>
            <a:lvl9pPr marL="9602470" indent="0">
              <a:buNone/>
              <a:defRPr sz="47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03833" y="6998058"/>
            <a:ext cx="11514142" cy="92531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4782431" y="4669360"/>
            <a:ext cx="11570849" cy="2163213"/>
          </a:xfrm>
        </p:spPr>
        <p:txBody>
          <a:bodyPr anchor="ctr" anchorCtr="0"/>
          <a:lstStyle>
            <a:lvl1pPr marL="0" indent="0">
              <a:buNone/>
              <a:defRPr sz="7360"/>
            </a:lvl1pPr>
            <a:lvl2pPr marL="1198880" indent="0">
              <a:buNone/>
              <a:defRPr sz="6290"/>
            </a:lvl2pPr>
            <a:lvl3pPr marL="2399665" indent="0">
              <a:buNone/>
              <a:defRPr sz="5240"/>
            </a:lvl3pPr>
            <a:lvl4pPr marL="3600450" indent="0">
              <a:buNone/>
              <a:defRPr sz="4735"/>
            </a:lvl4pPr>
            <a:lvl5pPr marL="4800600" indent="0">
              <a:buNone/>
              <a:defRPr sz="4735"/>
            </a:lvl5pPr>
            <a:lvl6pPr marL="6000750" indent="0">
              <a:buNone/>
              <a:defRPr sz="4735"/>
            </a:lvl6pPr>
            <a:lvl7pPr marL="7201535" indent="0">
              <a:buNone/>
              <a:defRPr sz="4735"/>
            </a:lvl7pPr>
            <a:lvl8pPr marL="8402320" indent="0">
              <a:buNone/>
              <a:defRPr sz="4735"/>
            </a:lvl8pPr>
            <a:lvl9pPr marL="9602470" indent="0">
              <a:buNone/>
              <a:defRPr sz="47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4782431" y="6998058"/>
            <a:ext cx="11570849" cy="92531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4055" y="1200395"/>
            <a:ext cx="9840913" cy="4201388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245625" y="1200400"/>
            <a:ext cx="14582233" cy="14188023"/>
          </a:xfrm>
        </p:spPr>
        <p:txBody>
          <a:bodyPr/>
          <a:lstStyle>
            <a:lvl1pPr marL="0" indent="0">
              <a:buNone/>
              <a:defRPr sz="8400"/>
            </a:lvl1pPr>
            <a:lvl2pPr marL="1198880" indent="0">
              <a:buNone/>
              <a:defRPr sz="7360"/>
            </a:lvl2pPr>
            <a:lvl3pPr marL="2399665" indent="0">
              <a:buNone/>
              <a:defRPr sz="6290"/>
            </a:lvl3pPr>
            <a:lvl4pPr marL="3600450" indent="0">
              <a:buNone/>
              <a:defRPr sz="5240"/>
            </a:lvl4pPr>
            <a:lvl5pPr marL="4800600" indent="0">
              <a:buNone/>
              <a:defRPr sz="5240"/>
            </a:lvl5pPr>
            <a:lvl6pPr marL="6000750" indent="0">
              <a:buNone/>
              <a:defRPr sz="5240"/>
            </a:lvl6pPr>
            <a:lvl7pPr marL="7201535" indent="0">
              <a:buNone/>
              <a:defRPr sz="5240"/>
            </a:lvl7pPr>
            <a:lvl8pPr marL="8402320" indent="0">
              <a:buNone/>
              <a:defRPr sz="5240"/>
            </a:lvl8pPr>
            <a:lvl9pPr marL="9602470" indent="0">
              <a:buNone/>
              <a:defRPr sz="524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84055" y="5401786"/>
            <a:ext cx="9840913" cy="10007477"/>
          </a:xfrm>
        </p:spPr>
        <p:txBody>
          <a:bodyPr/>
          <a:lstStyle>
            <a:lvl1pPr marL="0" indent="0">
              <a:buNone/>
              <a:defRPr sz="5240"/>
            </a:lvl1pPr>
            <a:lvl2pPr marL="1198880" indent="0">
              <a:buNone/>
              <a:defRPr sz="4735"/>
            </a:lvl2pPr>
            <a:lvl3pPr marL="2399665" indent="0">
              <a:buNone/>
              <a:defRPr sz="4200"/>
            </a:lvl3pPr>
            <a:lvl4pPr marL="3600450" indent="0">
              <a:buNone/>
              <a:defRPr sz="3675"/>
            </a:lvl4pPr>
            <a:lvl5pPr marL="4800600" indent="0">
              <a:buNone/>
              <a:defRPr sz="3675"/>
            </a:lvl5pPr>
            <a:lvl6pPr marL="6000750" indent="0">
              <a:buNone/>
              <a:defRPr sz="3675"/>
            </a:lvl6pPr>
            <a:lvl7pPr marL="7201535" indent="0">
              <a:buNone/>
              <a:defRPr sz="3675"/>
            </a:lvl7pPr>
            <a:lvl8pPr marL="8402320" indent="0">
              <a:buNone/>
              <a:defRPr sz="3675"/>
            </a:lvl8pPr>
            <a:lvl9pPr marL="9602470" indent="0">
              <a:buNone/>
              <a:defRPr sz="3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613154" y="958651"/>
            <a:ext cx="6210950" cy="15259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80304" y="958651"/>
            <a:ext cx="18272797" cy="15259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980304" y="958651"/>
            <a:ext cx="24843804" cy="3480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80304" y="4793250"/>
            <a:ext cx="24843804" cy="11424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980304" y="16688850"/>
            <a:ext cx="6480992" cy="958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541460" y="16688850"/>
            <a:ext cx="9721489" cy="958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343114" y="16688850"/>
            <a:ext cx="6480992" cy="958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2399665" rtl="0" eaLnBrk="1" latinLnBrk="0" hangingPunct="1">
        <a:lnSpc>
          <a:spcPct val="90000"/>
        </a:lnSpc>
        <a:spcBef>
          <a:spcPct val="0"/>
        </a:spcBef>
        <a:buNone/>
        <a:defRPr sz="11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1345" indent="-601345" algn="l" defTabSz="2399665" rtl="0" eaLnBrk="1" latinLnBrk="0" hangingPunct="1">
        <a:lnSpc>
          <a:spcPct val="90000"/>
        </a:lnSpc>
        <a:spcBef>
          <a:spcPts val="2625"/>
        </a:spcBef>
        <a:buFont typeface="Arial" panose="020B0604020202090204" pitchFamily="34" charset="0"/>
        <a:buChar char="•"/>
        <a:defRPr sz="7360" kern="1200">
          <a:solidFill>
            <a:schemeClr val="tx1"/>
          </a:solidFill>
          <a:latin typeface="+mn-lt"/>
          <a:ea typeface="+mn-ea"/>
          <a:cs typeface="+mn-cs"/>
        </a:defRPr>
      </a:lvl1pPr>
      <a:lvl2pPr marL="1800225" indent="-601345" algn="l" defTabSz="2399665" rtl="0" eaLnBrk="1" latinLnBrk="0" hangingPunct="1">
        <a:lnSpc>
          <a:spcPct val="90000"/>
        </a:lnSpc>
        <a:spcBef>
          <a:spcPct val="263000"/>
        </a:spcBef>
        <a:buFont typeface="Arial" panose="020B0604020202090204" pitchFamily="34" charset="0"/>
        <a:buChar char="•"/>
        <a:defRPr sz="629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75" indent="-601345" algn="l" defTabSz="2399665" rtl="0" eaLnBrk="1" latinLnBrk="0" hangingPunct="1">
        <a:lnSpc>
          <a:spcPct val="90000"/>
        </a:lnSpc>
        <a:spcBef>
          <a:spcPct val="263000"/>
        </a:spcBef>
        <a:buFont typeface="Arial" panose="020B0604020202090204" pitchFamily="34" charset="0"/>
        <a:buChar char="•"/>
        <a:defRPr sz="5240" kern="1200">
          <a:solidFill>
            <a:schemeClr val="tx1"/>
          </a:solidFill>
          <a:latin typeface="+mn-lt"/>
          <a:ea typeface="+mn-ea"/>
          <a:cs typeface="+mn-cs"/>
        </a:defRPr>
      </a:lvl3pPr>
      <a:lvl4pPr marL="4199890" indent="-601345" algn="l" defTabSz="2399665" rtl="0" eaLnBrk="1" latinLnBrk="0" hangingPunct="1">
        <a:lnSpc>
          <a:spcPct val="90000"/>
        </a:lnSpc>
        <a:spcBef>
          <a:spcPct val="263000"/>
        </a:spcBef>
        <a:buFont typeface="Arial" panose="020B0604020202090204" pitchFamily="34" charset="0"/>
        <a:buChar char="•"/>
        <a:defRPr sz="4735" kern="1200">
          <a:solidFill>
            <a:schemeClr val="tx1"/>
          </a:solidFill>
          <a:latin typeface="+mn-lt"/>
          <a:ea typeface="+mn-ea"/>
          <a:cs typeface="+mn-cs"/>
        </a:defRPr>
      </a:lvl4pPr>
      <a:lvl5pPr marL="5401945" indent="-601345" algn="l" defTabSz="2399665" rtl="0" eaLnBrk="1" latinLnBrk="0" hangingPunct="1">
        <a:lnSpc>
          <a:spcPct val="90000"/>
        </a:lnSpc>
        <a:spcBef>
          <a:spcPct val="263000"/>
        </a:spcBef>
        <a:buFont typeface="Arial" panose="020B0604020202090204" pitchFamily="34" charset="0"/>
        <a:buChar char="•"/>
        <a:defRPr sz="4735" kern="1200">
          <a:solidFill>
            <a:schemeClr val="tx1"/>
          </a:solidFill>
          <a:latin typeface="+mn-lt"/>
          <a:ea typeface="+mn-ea"/>
          <a:cs typeface="+mn-cs"/>
        </a:defRPr>
      </a:lvl5pPr>
      <a:lvl6pPr marL="6602095" indent="-601345" algn="l" defTabSz="2399665" rtl="0" eaLnBrk="1" latinLnBrk="0" hangingPunct="1">
        <a:lnSpc>
          <a:spcPct val="90000"/>
        </a:lnSpc>
        <a:spcBef>
          <a:spcPct val="263000"/>
        </a:spcBef>
        <a:buFont typeface="Arial" panose="020B0604020202090204" pitchFamily="34" charset="0"/>
        <a:buChar char="•"/>
        <a:defRPr sz="4735" kern="1200">
          <a:solidFill>
            <a:schemeClr val="tx1"/>
          </a:solidFill>
          <a:latin typeface="+mn-lt"/>
          <a:ea typeface="+mn-ea"/>
          <a:cs typeface="+mn-cs"/>
        </a:defRPr>
      </a:lvl6pPr>
      <a:lvl7pPr marL="7802245" indent="-601345" algn="l" defTabSz="2399665" rtl="0" eaLnBrk="1" latinLnBrk="0" hangingPunct="1">
        <a:lnSpc>
          <a:spcPct val="90000"/>
        </a:lnSpc>
        <a:spcBef>
          <a:spcPct val="263000"/>
        </a:spcBef>
        <a:buFont typeface="Arial" panose="020B0604020202090204" pitchFamily="34" charset="0"/>
        <a:buChar char="•"/>
        <a:defRPr sz="4735" kern="1200">
          <a:solidFill>
            <a:schemeClr val="tx1"/>
          </a:solidFill>
          <a:latin typeface="+mn-lt"/>
          <a:ea typeface="+mn-ea"/>
          <a:cs typeface="+mn-cs"/>
        </a:defRPr>
      </a:lvl7pPr>
      <a:lvl8pPr marL="9002395" indent="-601345" algn="l" defTabSz="2399665" rtl="0" eaLnBrk="1" latinLnBrk="0" hangingPunct="1">
        <a:lnSpc>
          <a:spcPct val="90000"/>
        </a:lnSpc>
        <a:spcBef>
          <a:spcPct val="263000"/>
        </a:spcBef>
        <a:buFont typeface="Arial" panose="020B0604020202090204" pitchFamily="34" charset="0"/>
        <a:buChar char="•"/>
        <a:defRPr sz="4735" kern="1200">
          <a:solidFill>
            <a:schemeClr val="tx1"/>
          </a:solidFill>
          <a:latin typeface="+mn-lt"/>
          <a:ea typeface="+mn-ea"/>
          <a:cs typeface="+mn-cs"/>
        </a:defRPr>
      </a:lvl8pPr>
      <a:lvl9pPr marL="10201910" indent="-601345" algn="l" defTabSz="2399665" rtl="0" eaLnBrk="1" latinLnBrk="0" hangingPunct="1">
        <a:lnSpc>
          <a:spcPct val="90000"/>
        </a:lnSpc>
        <a:spcBef>
          <a:spcPct val="263000"/>
        </a:spcBef>
        <a:buFont typeface="Arial" panose="020B0604020202090204" pitchFamily="34" charset="0"/>
        <a:buChar char="•"/>
        <a:defRPr sz="4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99665" rtl="0" eaLnBrk="1" latinLnBrk="0" hangingPunct="1">
        <a:defRPr sz="4735" kern="1200">
          <a:solidFill>
            <a:schemeClr val="tx1"/>
          </a:solidFill>
          <a:latin typeface="+mn-lt"/>
          <a:ea typeface="+mn-ea"/>
          <a:cs typeface="+mn-cs"/>
        </a:defRPr>
      </a:lvl1pPr>
      <a:lvl2pPr marL="1198880" algn="l" defTabSz="2399665" rtl="0" eaLnBrk="1" latinLnBrk="0" hangingPunct="1">
        <a:defRPr sz="4735" kern="1200">
          <a:solidFill>
            <a:schemeClr val="tx1"/>
          </a:solidFill>
          <a:latin typeface="+mn-lt"/>
          <a:ea typeface="+mn-ea"/>
          <a:cs typeface="+mn-cs"/>
        </a:defRPr>
      </a:lvl2pPr>
      <a:lvl3pPr marL="2399665" algn="l" defTabSz="2399665" rtl="0" eaLnBrk="1" latinLnBrk="0" hangingPunct="1">
        <a:defRPr sz="4735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algn="l" defTabSz="2399665" rtl="0" eaLnBrk="1" latinLnBrk="0" hangingPunct="1">
        <a:defRPr sz="4735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0" algn="l" defTabSz="2399665" rtl="0" eaLnBrk="1" latinLnBrk="0" hangingPunct="1">
        <a:defRPr sz="4735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0" algn="l" defTabSz="2399665" rtl="0" eaLnBrk="1" latinLnBrk="0" hangingPunct="1">
        <a:defRPr sz="4735" kern="1200">
          <a:solidFill>
            <a:schemeClr val="tx1"/>
          </a:solidFill>
          <a:latin typeface="+mn-lt"/>
          <a:ea typeface="+mn-ea"/>
          <a:cs typeface="+mn-cs"/>
        </a:defRPr>
      </a:lvl6pPr>
      <a:lvl7pPr marL="7201535" algn="l" defTabSz="2399665" rtl="0" eaLnBrk="1" latinLnBrk="0" hangingPunct="1">
        <a:defRPr sz="4735" kern="1200">
          <a:solidFill>
            <a:schemeClr val="tx1"/>
          </a:solidFill>
          <a:latin typeface="+mn-lt"/>
          <a:ea typeface="+mn-ea"/>
          <a:cs typeface="+mn-cs"/>
        </a:defRPr>
      </a:lvl7pPr>
      <a:lvl8pPr marL="8402320" algn="l" defTabSz="2399665" rtl="0" eaLnBrk="1" latinLnBrk="0" hangingPunct="1">
        <a:defRPr sz="4735" kern="1200">
          <a:solidFill>
            <a:schemeClr val="tx1"/>
          </a:solidFill>
          <a:latin typeface="+mn-lt"/>
          <a:ea typeface="+mn-ea"/>
          <a:cs typeface="+mn-cs"/>
        </a:defRPr>
      </a:lvl8pPr>
      <a:lvl9pPr marL="9602470" algn="l" defTabSz="2399665" rtl="0" eaLnBrk="1" latinLnBrk="0" hangingPunct="1">
        <a:defRPr sz="47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88925" y="295910"/>
            <a:ext cx="2610485" cy="4939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var i = 20;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function fn() {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i -= 2;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var i = 10;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return function (n) {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    console.log((++i) - n);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}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}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var f = fn();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f(1);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f(2);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fn()(3);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fn()(4);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f(5);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console.log(i);</a:t>
            </a:r>
            <a:endParaRPr lang="zh-CN" altLang="en-US" sz="1400"/>
          </a:p>
        </p:txBody>
      </p:sp>
      <p:sp>
        <p:nvSpPr>
          <p:cNvPr id="4" name="矩形 3"/>
          <p:cNvSpPr/>
          <p:nvPr/>
        </p:nvSpPr>
        <p:spPr>
          <a:xfrm>
            <a:off x="3682365" y="550545"/>
            <a:ext cx="4261485" cy="71545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3682365" y="182245"/>
            <a:ext cx="1762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执行环境栈</a:t>
            </a:r>
            <a:r>
              <a:rPr lang="en-US" altLang="zh-CN" sz="1400"/>
              <a:t>ECStack</a:t>
            </a:r>
            <a:endParaRPr lang="en-US" altLang="zh-CN" sz="1400"/>
          </a:p>
        </p:txBody>
      </p:sp>
      <p:grpSp>
        <p:nvGrpSpPr>
          <p:cNvPr id="19" name="组合 18"/>
          <p:cNvGrpSpPr/>
          <p:nvPr/>
        </p:nvGrpSpPr>
        <p:grpSpPr>
          <a:xfrm>
            <a:off x="13682345" y="86995"/>
            <a:ext cx="2626995" cy="2202815"/>
            <a:chOff x="13647" y="287"/>
            <a:chExt cx="4137" cy="3469"/>
          </a:xfrm>
        </p:grpSpPr>
        <p:sp>
          <p:nvSpPr>
            <p:cNvPr id="13" name="圆角矩形 12"/>
            <p:cNvSpPr/>
            <p:nvPr/>
          </p:nvSpPr>
          <p:spPr>
            <a:xfrm>
              <a:off x="13821" y="867"/>
              <a:ext cx="3816" cy="2889"/>
            </a:xfrm>
            <a:prstGeom prst="roundRect">
              <a:avLst/>
            </a:prstGeom>
            <a:noFill/>
            <a:ln>
              <a:solidFill>
                <a:srgbClr val="110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647" y="287"/>
              <a:ext cx="413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>
                  <a:solidFill>
                    <a:srgbClr val="1100C0"/>
                  </a:solidFill>
                </a:rPr>
                <a:t>全局函数</a:t>
              </a:r>
              <a:r>
                <a:rPr lang="en-US" altLang="zh-CN" sz="1400">
                  <a:solidFill>
                    <a:srgbClr val="1100C0"/>
                  </a:solidFill>
                </a:rPr>
                <a:t>fn </a:t>
              </a:r>
              <a:r>
                <a:rPr lang="zh-CN" altLang="en-US" sz="1400">
                  <a:solidFill>
                    <a:srgbClr val="1100C0"/>
                  </a:solidFill>
                </a:rPr>
                <a:t>堆内存 </a:t>
              </a:r>
              <a:r>
                <a:rPr lang="en-US" altLang="zh-CN" sz="1400">
                  <a:solidFill>
                    <a:srgbClr val="1100C0"/>
                  </a:solidFill>
                </a:rPr>
                <a:t>AAAFFF000</a:t>
              </a:r>
              <a:endParaRPr lang="en-US" altLang="zh-CN" sz="1400">
                <a:solidFill>
                  <a:srgbClr val="1100C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795" y="1052"/>
              <a:ext cx="3841" cy="2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00000"/>
                </a:lnSpc>
              </a:pPr>
              <a:r>
                <a:rPr lang="zh-CN" altLang="en-US" sz="1400">
                  <a:sym typeface="+mn-ea"/>
                </a:rPr>
                <a:t>  </a:t>
              </a:r>
              <a:r>
                <a:rPr lang="en-US" altLang="zh-CN" sz="1400">
                  <a:sym typeface="+mn-ea"/>
                </a:rPr>
                <a:t>“</a:t>
              </a:r>
              <a:r>
                <a:rPr lang="zh-CN" altLang="en-US" sz="1400">
                  <a:solidFill>
                    <a:srgbClr val="1100C0"/>
                  </a:solidFill>
                  <a:sym typeface="+mn-ea"/>
                </a:rPr>
                <a:t>i -= 2;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 algn="l">
                <a:lnSpc>
                  <a:spcPct val="100000"/>
                </a:lnSpc>
              </a:pPr>
              <a:r>
                <a:rPr lang="zh-CN" altLang="en-US" sz="1400">
                  <a:solidFill>
                    <a:srgbClr val="1100C0"/>
                  </a:solidFill>
                  <a:sym typeface="+mn-ea"/>
                </a:rPr>
                <a:t>    var i = 10;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 algn="l">
                <a:lnSpc>
                  <a:spcPct val="100000"/>
                </a:lnSpc>
              </a:pPr>
              <a:r>
                <a:rPr lang="zh-CN" altLang="en-US" sz="1400">
                  <a:solidFill>
                    <a:srgbClr val="1100C0"/>
                  </a:solidFill>
                  <a:sym typeface="+mn-ea"/>
                </a:rPr>
                <a:t>    return function (n) {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 algn="l">
                <a:lnSpc>
                  <a:spcPct val="100000"/>
                </a:lnSpc>
              </a:pPr>
              <a:r>
                <a:rPr lang="zh-CN" altLang="en-US" sz="1400">
                  <a:solidFill>
                    <a:srgbClr val="1100C0"/>
                  </a:solidFill>
                  <a:sym typeface="+mn-ea"/>
                </a:rPr>
                <a:t>        console.log((++i) - n);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 algn="l">
                <a:lnSpc>
                  <a:spcPct val="100000"/>
                </a:lnSpc>
              </a:pPr>
              <a:r>
                <a:rPr lang="zh-CN" altLang="en-US" sz="1400">
                  <a:solidFill>
                    <a:srgbClr val="1100C0"/>
                  </a:solidFill>
                  <a:sym typeface="+mn-ea"/>
                </a:rPr>
                <a:t>    }</a:t>
              </a:r>
              <a:r>
                <a:rPr lang="en-US" altLang="zh-CN" sz="1400">
                  <a:solidFill>
                    <a:srgbClr val="1100C0"/>
                  </a:solidFill>
                  <a:sym typeface="+mn-ea"/>
                </a:rPr>
                <a:t>”</a:t>
              </a:r>
              <a:endParaRPr lang="en-US" altLang="zh-CN" sz="1400">
                <a:solidFill>
                  <a:srgbClr val="1100C0"/>
                </a:solidFill>
                <a:sym typeface="+mn-ea"/>
              </a:endParaRPr>
            </a:p>
            <a:p>
              <a:pPr algn="l">
                <a:lnSpc>
                  <a:spcPct val="100000"/>
                </a:lnSpc>
              </a:pPr>
              <a:endParaRPr lang="zh-CN" altLang="en-US" sz="1400">
                <a:solidFill>
                  <a:srgbClr val="1100C0"/>
                </a:solidFill>
              </a:endParaRPr>
            </a:p>
            <a:p>
              <a:pPr algn="l">
                <a:lnSpc>
                  <a:spcPct val="100000"/>
                </a:lnSpc>
              </a:pPr>
              <a:r>
                <a:rPr lang="zh-CN" altLang="en-US" sz="1400">
                  <a:solidFill>
                    <a:srgbClr val="1100C0"/>
                  </a:solidFill>
                </a:rPr>
                <a:t>代码字符串</a:t>
              </a:r>
              <a:endParaRPr lang="zh-CN" altLang="en-US" sz="1400">
                <a:solidFill>
                  <a:srgbClr val="1100C0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858260" y="1791335"/>
            <a:ext cx="4131310" cy="5986145"/>
            <a:chOff x="6021" y="1088"/>
            <a:chExt cx="6506" cy="9427"/>
          </a:xfrm>
        </p:grpSpPr>
        <p:sp>
          <p:nvSpPr>
            <p:cNvPr id="6" name="文本框 5"/>
            <p:cNvSpPr txBox="1"/>
            <p:nvPr/>
          </p:nvSpPr>
          <p:spPr>
            <a:xfrm>
              <a:off x="6021" y="1088"/>
              <a:ext cx="298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/>
                <a:t>全局执行上下文</a:t>
              </a:r>
              <a:r>
                <a:rPr lang="en-US" altLang="zh-CN" sz="1400"/>
                <a:t>EC(G)</a:t>
              </a:r>
              <a:endParaRPr lang="en-US" altLang="zh-CN" sz="1400"/>
            </a:p>
          </p:txBody>
        </p:sp>
        <p:sp>
          <p:nvSpPr>
            <p:cNvPr id="7" name="矩形 6"/>
            <p:cNvSpPr/>
            <p:nvPr/>
          </p:nvSpPr>
          <p:spPr>
            <a:xfrm>
              <a:off x="6110" y="1688"/>
              <a:ext cx="5978" cy="8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110" y="1688"/>
              <a:ext cx="271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/>
                <a:t>全局变量对象</a:t>
              </a:r>
              <a:r>
                <a:rPr lang="en-US" altLang="zh-CN" sz="1400"/>
                <a:t>VO(G)</a:t>
              </a:r>
              <a:endParaRPr lang="en-US" altLang="zh-CN" sz="1400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66" y="3910"/>
              <a:ext cx="55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6110" y="3755"/>
              <a:ext cx="6417" cy="6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/>
                <a:t>变量提升：</a:t>
              </a:r>
              <a:endParaRPr lang="zh-CN" altLang="en-US" sz="1400"/>
            </a:p>
            <a:p>
              <a:pPr>
                <a:lnSpc>
                  <a:spcPct val="150000"/>
                </a:lnSpc>
              </a:pPr>
              <a:r>
                <a:rPr lang="zh-CN" altLang="en-US" sz="1400"/>
                <a:t>    </a:t>
              </a:r>
              <a:r>
                <a:rPr lang="en-US" altLang="zh-CN" sz="1400"/>
                <a:t>var i ; function fn(){...} ; var f ;</a:t>
              </a:r>
              <a:endParaRPr lang="en-US" altLang="zh-CN" sz="1400"/>
            </a:p>
            <a:p>
              <a:pPr>
                <a:lnSpc>
                  <a:spcPct val="150000"/>
                </a:lnSpc>
              </a:pPr>
              <a:r>
                <a:rPr lang="zh-CN" altLang="en-US" sz="1400"/>
                <a:t>代码执行：</a:t>
              </a:r>
              <a:endParaRPr lang="zh-CN" altLang="en-US" sz="1400"/>
            </a:p>
            <a:p>
              <a:pPr>
                <a:lnSpc>
                  <a:spcPct val="150000"/>
                </a:lnSpc>
              </a:pPr>
              <a:r>
                <a:rPr lang="zh-CN" altLang="en-US" sz="1400"/>
                <a:t>    </a:t>
              </a:r>
              <a:r>
                <a:rPr lang="en-US" altLang="zh-CN" sz="1400"/>
                <a:t>var i = 20 ;</a:t>
              </a:r>
              <a:endParaRPr lang="en-US" altLang="zh-CN" sz="1400"/>
            </a:p>
            <a:p>
              <a:pPr>
                <a:lnSpc>
                  <a:spcPct val="150000"/>
                </a:lnSpc>
              </a:pPr>
              <a:r>
                <a:rPr lang="en-US" altLang="zh-CN" sz="1400"/>
                <a:t>    function fn(){...} ;</a:t>
              </a:r>
              <a:endParaRPr lang="en-US" altLang="zh-CN" sz="1400"/>
            </a:p>
            <a:p>
              <a:pPr>
                <a:lnSpc>
                  <a:spcPct val="150000"/>
                </a:lnSpc>
              </a:pPr>
              <a:r>
                <a:rPr lang="en-US" altLang="zh-CN" sz="1400"/>
                <a:t>    var f = fn(); </a:t>
              </a:r>
              <a:r>
                <a:rPr lang="en-US" altLang="zh-CN" sz="1400">
                  <a:solidFill>
                    <a:srgbClr val="1100C0"/>
                  </a:solidFill>
                </a:rPr>
                <a:t>//=&gt; </a:t>
              </a:r>
              <a:r>
                <a:rPr lang="zh-CN" altLang="en-US" sz="1400">
                  <a:solidFill>
                    <a:srgbClr val="1100C0"/>
                  </a:solidFill>
                </a:rPr>
                <a:t>把 </a:t>
              </a:r>
              <a:r>
                <a:rPr lang="en-US" altLang="zh-CN" sz="1400">
                  <a:solidFill>
                    <a:srgbClr val="1100C0"/>
                  </a:solidFill>
                </a:rPr>
                <a:t>fn </a:t>
              </a:r>
              <a:r>
                <a:rPr lang="zh-CN" altLang="en-US" sz="1400">
                  <a:solidFill>
                    <a:srgbClr val="1100C0"/>
                  </a:solidFill>
                </a:rPr>
                <a:t>执行的结果赋值给 </a:t>
              </a:r>
              <a:r>
                <a:rPr lang="en-US" altLang="zh-CN" sz="1400">
                  <a:solidFill>
                    <a:srgbClr val="1100C0"/>
                  </a:solidFill>
                </a:rPr>
                <a:t>f </a:t>
              </a:r>
              <a:endParaRPr lang="en-US" altLang="zh-CN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1100C0"/>
                  </a:solidFill>
                </a:rPr>
                <a:t>   </a:t>
              </a:r>
              <a:r>
                <a:rPr lang="en-US" altLang="zh-CN" sz="1400">
                  <a:solidFill>
                    <a:schemeClr val="tx1"/>
                  </a:solidFill>
                </a:rPr>
                <a:t> f(1) ;</a:t>
              </a:r>
              <a:r>
                <a:rPr lang="en-US" altLang="zh-CN" sz="1400">
                  <a:solidFill>
                    <a:srgbClr val="7030A0"/>
                  </a:solidFill>
                </a:rPr>
                <a:t> //=&gt; f(1)</a:t>
              </a:r>
              <a:r>
                <a:rPr lang="zh-CN" altLang="en-US" sz="1400">
                  <a:solidFill>
                    <a:srgbClr val="7030A0"/>
                  </a:solidFill>
                </a:rPr>
                <a:t>执行即是让</a:t>
              </a:r>
              <a:r>
                <a:rPr lang="en-US" altLang="zh-CN" sz="1400">
                  <a:solidFill>
                    <a:srgbClr val="7030A0"/>
                  </a:solidFill>
                </a:rPr>
                <a:t>BBBFFF000</a:t>
              </a:r>
              <a:r>
                <a:rPr lang="zh-CN" altLang="en-US" sz="1400">
                  <a:solidFill>
                    <a:srgbClr val="7030A0"/>
                  </a:solidFill>
                </a:rPr>
                <a:t>执行 </a:t>
              </a:r>
              <a:r>
                <a:rPr lang="en-US" altLang="zh-CN" sz="1400" b="1">
                  <a:solidFill>
                    <a:srgbClr val="FF0000"/>
                  </a:solidFill>
                </a:rPr>
                <a:t>=&gt;10</a:t>
              </a:r>
              <a:endParaRPr lang="en-US" altLang="zh-CN" sz="1400" b="1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    f(2) ;</a:t>
              </a:r>
              <a:r>
                <a:rPr lang="en-US" altLang="zh-CN" sz="1400">
                  <a:solidFill>
                    <a:schemeClr val="accent2"/>
                  </a:solidFill>
                </a:rPr>
                <a:t> //=&gt; BBBFFF000</a:t>
              </a:r>
              <a:r>
                <a:rPr lang="zh-CN" altLang="en-US" sz="1400">
                  <a:solidFill>
                    <a:schemeClr val="accent2"/>
                  </a:solidFill>
                </a:rPr>
                <a:t>第</a:t>
              </a:r>
              <a:r>
                <a:rPr lang="en-US" altLang="zh-CN" sz="1400">
                  <a:solidFill>
                    <a:schemeClr val="accent2"/>
                  </a:solidFill>
                </a:rPr>
                <a:t>2</a:t>
              </a:r>
              <a:r>
                <a:rPr lang="zh-CN" altLang="en-US" sz="1400">
                  <a:solidFill>
                    <a:schemeClr val="accent2"/>
                  </a:solidFill>
                </a:rPr>
                <a:t>次执行</a:t>
              </a:r>
              <a:r>
                <a:rPr lang="en-US" altLang="zh-CN" sz="1400" b="1">
                  <a:solidFill>
                    <a:srgbClr val="FF0000"/>
                  </a:solidFill>
                </a:rPr>
                <a:t>=&gt;10</a:t>
              </a:r>
              <a:endParaRPr lang="zh-CN" altLang="en-US" sz="1400" b="1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2"/>
                  </a:solidFill>
                </a:rPr>
                <a:t>   </a:t>
              </a:r>
              <a:r>
                <a:rPr lang="zh-CN" altLang="en-US" sz="1400">
                  <a:solidFill>
                    <a:schemeClr val="tx1"/>
                  </a:solidFill>
                </a:rPr>
                <a:t> </a:t>
              </a:r>
              <a:r>
                <a:rPr lang="en-US" altLang="zh-CN" sz="1400">
                  <a:solidFill>
                    <a:schemeClr val="tx1"/>
                  </a:solidFill>
                </a:rPr>
                <a:t>fn()(3) ; </a:t>
              </a:r>
              <a:r>
                <a:rPr lang="en-US" altLang="zh-CN" sz="1400" b="1">
                  <a:solidFill>
                    <a:srgbClr val="FF0000"/>
                  </a:solidFill>
                </a:rPr>
                <a:t>//=&gt; 8</a:t>
              </a:r>
              <a:endParaRPr lang="en-US" altLang="zh-CN" sz="1400" b="1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    fn()(4) ; </a:t>
              </a:r>
              <a:r>
                <a:rPr lang="en-US" altLang="zh-CN" sz="1400" b="1">
                  <a:solidFill>
                    <a:srgbClr val="FF0000"/>
                  </a:solidFill>
                </a:rPr>
                <a:t>//=&gt; 7</a:t>
              </a:r>
              <a:endParaRPr lang="en-US" altLang="zh-CN" sz="1400" b="1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    f(5) ;</a:t>
              </a:r>
              <a:r>
                <a:rPr lang="en-US" altLang="zh-CN" sz="1400" b="1">
                  <a:solidFill>
                    <a:srgbClr val="FF0000"/>
                  </a:solidFill>
                </a:rPr>
                <a:t> //=&gt; 8</a:t>
              </a:r>
              <a:endParaRPr lang="en-US" altLang="zh-CN" sz="1400" b="1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chemeClr val="tx1"/>
                  </a:solidFill>
                </a:rPr>
                <a:t>   console.log( i ); </a:t>
              </a:r>
              <a:r>
                <a:rPr lang="en-US" altLang="zh-CN" sz="1400" b="1">
                  <a:solidFill>
                    <a:srgbClr val="FF0000"/>
                  </a:solidFill>
                </a:rPr>
                <a:t>//=&gt; 20</a:t>
              </a:r>
              <a:endParaRPr lang="en-US" altLang="zh-CN" sz="1400" b="1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1100C0"/>
                  </a:solidFill>
                </a:rPr>
                <a:t>    </a:t>
              </a:r>
              <a:endParaRPr lang="en-US" altLang="zh-CN" sz="1400">
                <a:solidFill>
                  <a:srgbClr val="1100C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633" y="2310"/>
              <a:ext cx="527" cy="1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1400"/>
                <a:t>i</a:t>
              </a:r>
              <a:endParaRPr lang="en-US" altLang="zh-CN" sz="1400"/>
            </a:p>
            <a:p>
              <a:pPr algn="ctr"/>
              <a:r>
                <a:rPr lang="en-US" altLang="zh-CN" sz="1400"/>
                <a:t>fn</a:t>
              </a:r>
              <a:endParaRPr lang="en-US" altLang="zh-CN" sz="1400"/>
            </a:p>
            <a:p>
              <a:pPr algn="ctr"/>
              <a:r>
                <a:rPr lang="en-US" altLang="zh-CN" sz="1400"/>
                <a:t>f</a:t>
              </a:r>
              <a:endParaRPr lang="en-US" altLang="zh-CN" sz="1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986" y="2310"/>
              <a:ext cx="1815" cy="1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1400">
                  <a:solidFill>
                    <a:srgbClr val="1100C0"/>
                  </a:solidFill>
                </a:rPr>
                <a:t>AAAFFF000</a:t>
              </a:r>
              <a:endParaRPr lang="en-US" altLang="zh-CN" sz="1400">
                <a:solidFill>
                  <a:srgbClr val="1100C0"/>
                </a:solidFill>
              </a:endParaRPr>
            </a:p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20</a:t>
              </a:r>
              <a:endParaRPr lang="en-US" altLang="zh-CN" sz="14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400">
                  <a:solidFill>
                    <a:schemeClr val="accent6"/>
                  </a:solidFill>
                </a:rPr>
                <a:t>BBBFFF000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cxnSp>
          <p:nvCxnSpPr>
            <p:cNvPr id="17" name="直接连接符 16"/>
            <p:cNvCxnSpPr>
              <a:stCxn id="12" idx="3"/>
            </p:cNvCxnSpPr>
            <p:nvPr/>
          </p:nvCxnSpPr>
          <p:spPr>
            <a:xfrm flipV="1">
              <a:off x="7160" y="2639"/>
              <a:ext cx="1851" cy="252"/>
            </a:xfrm>
            <a:prstGeom prst="line">
              <a:avLst/>
            </a:prstGeom>
            <a:ln>
              <a:solidFill>
                <a:srgbClr val="110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66" y="5678"/>
              <a:ext cx="11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322" y="6110"/>
              <a:ext cx="3222" cy="1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088" y="2577"/>
              <a:ext cx="2456" cy="2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427" y="6665"/>
              <a:ext cx="733" cy="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6783070" y="2557145"/>
            <a:ext cx="16776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C00000"/>
                </a:solidFill>
              </a:rPr>
              <a:t>fn[[scope]] = EC(G)</a:t>
            </a:r>
            <a:endParaRPr lang="en-US" altLang="zh-CN" sz="1400">
              <a:solidFill>
                <a:srgbClr val="C00000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8665845" y="3199130"/>
            <a:ext cx="4308475" cy="4505960"/>
            <a:chOff x="13795" y="4027"/>
            <a:chExt cx="6785" cy="7096"/>
          </a:xfrm>
        </p:grpSpPr>
        <p:sp>
          <p:nvSpPr>
            <p:cNvPr id="25" name="矩形 24"/>
            <p:cNvSpPr/>
            <p:nvPr/>
          </p:nvSpPr>
          <p:spPr>
            <a:xfrm>
              <a:off x="13821" y="4510"/>
              <a:ext cx="5623" cy="6613"/>
            </a:xfrm>
            <a:prstGeom prst="rect">
              <a:avLst/>
            </a:prstGeom>
            <a:noFill/>
            <a:ln>
              <a:solidFill>
                <a:srgbClr val="110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3821" y="4027"/>
              <a:ext cx="432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1100C0"/>
                  </a:solidFill>
                </a:rPr>
                <a:t>EC(fn1)</a:t>
              </a:r>
              <a:r>
                <a:rPr lang="zh-CN" altLang="en-US" sz="1400">
                  <a:solidFill>
                    <a:srgbClr val="1100C0"/>
                  </a:solidFill>
                </a:rPr>
                <a:t>执行的私有上下文 </a:t>
              </a:r>
              <a:r>
                <a:rPr lang="en-US" altLang="zh-CN" sz="1400">
                  <a:solidFill>
                    <a:srgbClr val="1100C0"/>
                  </a:solidFill>
                </a:rPr>
                <a:t>AF0(1)</a:t>
              </a:r>
              <a:endParaRPr lang="zh-CN" altLang="en-US" sz="1400">
                <a:solidFill>
                  <a:srgbClr val="1100C0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821" y="4510"/>
              <a:ext cx="439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solidFill>
                    <a:srgbClr val="1100C0"/>
                  </a:solidFill>
                </a:rPr>
                <a:t>私有变量对象</a:t>
              </a:r>
              <a:r>
                <a:rPr lang="en-US" altLang="zh-CN" sz="1400">
                  <a:solidFill>
                    <a:srgbClr val="1100C0"/>
                  </a:solidFill>
                </a:rPr>
                <a:t>AO(fn1)</a:t>
              </a:r>
              <a:endParaRPr lang="en-US" altLang="zh-CN" sz="1400">
                <a:solidFill>
                  <a:srgbClr val="1100C0"/>
                </a:solidFill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 flipV="1">
              <a:off x="14066" y="6377"/>
              <a:ext cx="5222" cy="22"/>
            </a:xfrm>
            <a:prstGeom prst="line">
              <a:avLst/>
            </a:prstGeom>
            <a:ln>
              <a:solidFill>
                <a:srgbClr val="110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13795" y="6399"/>
              <a:ext cx="6785" cy="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rgbClr val="1100C0"/>
                  </a:solidFill>
                </a:rPr>
                <a:t>初始化作用域链：</a:t>
              </a:r>
              <a:r>
                <a:rPr lang="en-US" altLang="zh-CN" sz="1400">
                  <a:solidFill>
                    <a:srgbClr val="1100C0"/>
                  </a:solidFill>
                </a:rPr>
                <a:t>SCOPE-CHAIN&lt;EC(fn1),EC(G)&gt;</a:t>
              </a:r>
              <a:endParaRPr lang="en-US" altLang="zh-CN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rgbClr val="1100C0"/>
                  </a:solidFill>
                </a:rPr>
                <a:t>初始化</a:t>
              </a:r>
              <a:r>
                <a:rPr lang="en-US" altLang="zh-CN" sz="1400">
                  <a:solidFill>
                    <a:srgbClr val="1100C0"/>
                  </a:solidFill>
                </a:rPr>
                <a:t>THIS/ARGUMENTS</a:t>
              </a:r>
              <a:r>
                <a:rPr lang="zh-CN" altLang="en-US" sz="1400">
                  <a:solidFill>
                    <a:srgbClr val="1100C0"/>
                  </a:solidFill>
                </a:rPr>
                <a:t>：无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rgbClr val="1100C0"/>
                  </a:solidFill>
                </a:rPr>
                <a:t>形参赋值：无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rgbClr val="1100C0"/>
                  </a:solidFill>
                </a:rPr>
                <a:t>变量提升：</a:t>
              </a:r>
              <a:r>
                <a:rPr lang="en-US" altLang="zh-CN" sz="1400">
                  <a:solidFill>
                    <a:srgbClr val="1100C0"/>
                  </a:solidFill>
                </a:rPr>
                <a:t>var i ;</a:t>
              </a:r>
              <a:endParaRPr lang="en-US" altLang="zh-CN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rgbClr val="1100C0"/>
                  </a:solidFill>
                </a:rPr>
                <a:t>代码执行：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rgbClr val="1100C0"/>
                  </a:solidFill>
                </a:rPr>
                <a:t>    i -= 2 </a:t>
              </a:r>
              <a:r>
                <a:rPr lang="zh-CN" altLang="en-US" sz="1400">
                  <a:solidFill>
                    <a:srgbClr val="1100C0"/>
                  </a:solidFill>
                </a:rPr>
                <a:t>；</a:t>
              </a:r>
              <a:r>
                <a:rPr lang="en-US" altLang="zh-CN" sz="1400">
                  <a:solidFill>
                    <a:srgbClr val="C00000"/>
                  </a:solidFill>
                </a:rPr>
                <a:t>//=&gt; </a:t>
              </a:r>
              <a:r>
                <a:rPr lang="zh-CN" altLang="en-US" sz="1400">
                  <a:solidFill>
                    <a:srgbClr val="C00000"/>
                  </a:solidFill>
                </a:rPr>
                <a:t>此时 </a:t>
              </a:r>
              <a:r>
                <a:rPr lang="en-US" altLang="zh-CN" sz="1400">
                  <a:solidFill>
                    <a:srgbClr val="C00000"/>
                  </a:solidFill>
                </a:rPr>
                <a:t>i </a:t>
              </a:r>
              <a:r>
                <a:rPr lang="zh-CN" altLang="en-US" sz="1400">
                  <a:solidFill>
                    <a:srgbClr val="C00000"/>
                  </a:solidFill>
                </a:rPr>
                <a:t>是</a:t>
              </a:r>
              <a:r>
                <a:rPr lang="en-US" altLang="zh-CN" sz="1400">
                  <a:solidFill>
                    <a:srgbClr val="C00000"/>
                  </a:solidFill>
                </a:rPr>
                <a:t>undefined -2 =&gt; NAN</a:t>
              </a:r>
              <a:endParaRPr lang="zh-CN" altLang="en-US" sz="1400">
                <a:solidFill>
                  <a:srgbClr val="C00000"/>
                </a:solidFill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rgbClr val="1100C0"/>
                  </a:solidFill>
                </a:rPr>
                <a:t>    </a:t>
              </a:r>
              <a:r>
                <a:rPr lang="en-US" altLang="zh-CN" sz="1400">
                  <a:solidFill>
                    <a:srgbClr val="1100C0"/>
                  </a:solidFill>
                </a:rPr>
                <a:t>var i = 10 ; </a:t>
              </a:r>
              <a:r>
                <a:rPr lang="en-US" altLang="zh-CN" sz="1400">
                  <a:solidFill>
                    <a:srgbClr val="C00000"/>
                  </a:solidFill>
                </a:rPr>
                <a:t>//=&gt; </a:t>
              </a:r>
              <a:r>
                <a:rPr lang="zh-CN" altLang="en-US" sz="1400">
                  <a:solidFill>
                    <a:srgbClr val="C00000"/>
                  </a:solidFill>
                </a:rPr>
                <a:t>只赋值</a:t>
              </a:r>
              <a:endParaRPr lang="en-US" altLang="zh-CN" sz="1400">
                <a:solidFill>
                  <a:srgbClr val="C00000"/>
                </a:solidFill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rgbClr val="1100C0"/>
                  </a:solidFill>
                </a:rPr>
                <a:t>    return function(n){....} ; </a:t>
              </a:r>
              <a:r>
                <a:rPr lang="en-US" altLang="zh-CN" sz="1400">
                  <a:solidFill>
                    <a:schemeClr val="accent6"/>
                  </a:solidFill>
                </a:rPr>
                <a:t>//=&gt; </a:t>
              </a:r>
              <a:r>
                <a:rPr lang="zh-CN" altLang="en-US" sz="1400">
                  <a:solidFill>
                    <a:schemeClr val="accent6"/>
                  </a:solidFill>
                </a:rPr>
                <a:t>创建函数 </a:t>
              </a:r>
              <a:r>
                <a:rPr lang="en-US" altLang="zh-CN" sz="1400">
                  <a:solidFill>
                    <a:schemeClr val="accent6"/>
                  </a:solidFill>
                </a:rPr>
                <a:t>BBBFFF000</a:t>
              </a:r>
              <a:endParaRPr lang="en-US" altLang="zh-CN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C00000"/>
                  </a:solidFill>
                </a:rPr>
                <a:t>    //</a:t>
              </a:r>
              <a:r>
                <a:rPr lang="en-US" altLang="zh-CN" sz="1400">
                  <a:solidFill>
                    <a:srgbClr val="C00000"/>
                  </a:solidFill>
                </a:rPr>
                <a:t>=&gt; </a:t>
              </a:r>
              <a:r>
                <a:rPr lang="zh-CN" altLang="en-US" sz="1400">
                  <a:solidFill>
                    <a:srgbClr val="C00000"/>
                  </a:solidFill>
                </a:rPr>
                <a:t>并且把创建的函数返回出去给外界</a:t>
              </a:r>
              <a:endParaRPr lang="zh-CN" altLang="en-US" sz="1400">
                <a:solidFill>
                  <a:srgbClr val="C00000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4576" y="5063"/>
              <a:ext cx="35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1100C0"/>
                  </a:solidFill>
                </a:rPr>
                <a:t>i</a:t>
              </a:r>
              <a:endParaRPr lang="en-US" altLang="zh-CN" sz="1400">
                <a:solidFill>
                  <a:srgbClr val="1100C0"/>
                </a:solidFill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14134" y="9808"/>
              <a:ext cx="8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16703" y="5063"/>
              <a:ext cx="60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1100C0"/>
                  </a:solidFill>
                </a:rPr>
                <a:t>10</a:t>
              </a:r>
              <a:endParaRPr lang="en-US" altLang="zh-CN" sz="1400">
                <a:solidFill>
                  <a:srgbClr val="1100C0"/>
                </a:solidFill>
              </a:endParaRPr>
            </a:p>
          </p:txBody>
        </p:sp>
        <p:cxnSp>
          <p:nvCxnSpPr>
            <p:cNvPr id="36" name="直接连接符 35"/>
            <p:cNvCxnSpPr>
              <a:stCxn id="33" idx="3"/>
              <a:endCxn id="35" idx="1"/>
            </p:cNvCxnSpPr>
            <p:nvPr/>
          </p:nvCxnSpPr>
          <p:spPr>
            <a:xfrm>
              <a:off x="14926" y="5305"/>
              <a:ext cx="1777" cy="0"/>
            </a:xfrm>
            <a:prstGeom prst="line">
              <a:avLst/>
            </a:prstGeom>
            <a:ln>
              <a:solidFill>
                <a:srgbClr val="110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16744315" y="86995"/>
            <a:ext cx="2549525" cy="2202815"/>
            <a:chOff x="13647" y="287"/>
            <a:chExt cx="4015" cy="3469"/>
          </a:xfrm>
        </p:grpSpPr>
        <p:sp>
          <p:nvSpPr>
            <p:cNvPr id="38" name="圆角矩形 37"/>
            <p:cNvSpPr/>
            <p:nvPr/>
          </p:nvSpPr>
          <p:spPr>
            <a:xfrm>
              <a:off x="13821" y="867"/>
              <a:ext cx="3816" cy="2889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647" y="287"/>
              <a:ext cx="372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400">
                  <a:solidFill>
                    <a:schemeClr val="accent6"/>
                  </a:solidFill>
                </a:rPr>
                <a:t>EC(fn1)</a:t>
              </a:r>
              <a:r>
                <a:rPr lang="en-US" altLang="zh-CN" sz="1400">
                  <a:solidFill>
                    <a:schemeClr val="accent6"/>
                  </a:solidFill>
                </a:rPr>
                <a:t> </a:t>
              </a:r>
              <a:r>
                <a:rPr lang="zh-CN" altLang="en-US" sz="1400">
                  <a:solidFill>
                    <a:schemeClr val="accent6"/>
                  </a:solidFill>
                </a:rPr>
                <a:t>堆内存 </a:t>
              </a:r>
              <a:r>
                <a:rPr lang="en-US" altLang="zh-CN" sz="1400">
                  <a:solidFill>
                    <a:schemeClr val="accent6"/>
                  </a:solidFill>
                </a:rPr>
                <a:t>BBBFFF000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3821" y="1751"/>
              <a:ext cx="3841" cy="1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  <a:sym typeface="+mn-ea"/>
                </a:rPr>
                <a:t>   </a:t>
              </a:r>
              <a:r>
                <a:rPr lang="en-US" altLang="zh-CN" sz="1400">
                  <a:solidFill>
                    <a:schemeClr val="accent6"/>
                  </a:solidFill>
                  <a:sym typeface="+mn-ea"/>
                </a:rPr>
                <a:t>“</a:t>
              </a:r>
              <a:r>
                <a:rPr lang="zh-CN" altLang="en-US" sz="1400">
                  <a:solidFill>
                    <a:schemeClr val="accent6"/>
                  </a:solidFill>
                  <a:sym typeface="+mn-ea"/>
                </a:rPr>
                <a:t>console.log((++i) - n);</a:t>
              </a:r>
              <a:r>
                <a:rPr lang="en-US" altLang="zh-CN" sz="1400">
                  <a:solidFill>
                    <a:schemeClr val="accent6"/>
                  </a:solidFill>
                  <a:sym typeface="+mn-ea"/>
                </a:rPr>
                <a:t>”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pPr algn="l">
                <a:lnSpc>
                  <a:spcPct val="150000"/>
                </a:lnSpc>
              </a:pPr>
              <a:endParaRPr lang="zh-CN" altLang="en-US" sz="1400">
                <a:solidFill>
                  <a:schemeClr val="accent6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代码字符串</a:t>
              </a:r>
              <a:endParaRPr lang="zh-CN" altLang="en-US" sz="1400">
                <a:solidFill>
                  <a:schemeClr val="accent6"/>
                </a:solidFill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4514850" y="3160395"/>
            <a:ext cx="1242060" cy="1397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1292840" y="6870065"/>
            <a:ext cx="15487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accent4">
                    <a:lumMod val="75000"/>
                  </a:schemeClr>
                </a:solidFill>
              </a:rPr>
              <a:t>[scope] = EC(fn1)</a:t>
            </a:r>
            <a:endParaRPr lang="en-US" altLang="zh-CN" sz="140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7210425" y="1424940"/>
            <a:ext cx="1763395" cy="1749425"/>
          </a:xfrm>
          <a:prstGeom prst="straightConnector1">
            <a:avLst/>
          </a:prstGeom>
          <a:ln>
            <a:solidFill>
              <a:srgbClr val="110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 rot="2760000">
            <a:off x="7797800" y="206629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rgbClr val="1100C0"/>
                </a:solidFill>
              </a:rPr>
              <a:t>进栈执行</a:t>
            </a:r>
            <a:endParaRPr lang="zh-CN" altLang="en-US" sz="1400">
              <a:solidFill>
                <a:srgbClr val="1100C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914775" y="1255395"/>
            <a:ext cx="3295650" cy="494030"/>
          </a:xfrm>
          <a:prstGeom prst="rect">
            <a:avLst/>
          </a:prstGeom>
          <a:noFill/>
          <a:ln>
            <a:solidFill>
              <a:srgbClr val="1100C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914775" y="1255395"/>
            <a:ext cx="3295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1100C0"/>
                </a:solidFill>
              </a:rPr>
              <a:t>函数</a:t>
            </a:r>
            <a:r>
              <a:rPr lang="en-US" altLang="zh-CN" sz="1400">
                <a:solidFill>
                  <a:srgbClr val="1100C0"/>
                </a:solidFill>
              </a:rPr>
              <a:t>fn1 </a:t>
            </a:r>
            <a:r>
              <a:rPr lang="zh-CN" altLang="en-US" sz="1400">
                <a:solidFill>
                  <a:srgbClr val="1100C0"/>
                </a:solidFill>
              </a:rPr>
              <a:t>执行空间，返回结果被全局的</a:t>
            </a:r>
            <a:r>
              <a:rPr lang="en-US" altLang="zh-CN" sz="1400">
                <a:solidFill>
                  <a:srgbClr val="1100C0"/>
                </a:solidFill>
              </a:rPr>
              <a:t>f</a:t>
            </a:r>
            <a:r>
              <a:rPr lang="zh-CN" altLang="en-US" sz="1400">
                <a:solidFill>
                  <a:srgbClr val="1100C0"/>
                </a:solidFill>
              </a:rPr>
              <a:t>占用，并未出栈</a:t>
            </a:r>
            <a:endParaRPr lang="zh-CN" altLang="en-US" sz="1400">
              <a:solidFill>
                <a:srgbClr val="1100C0"/>
              </a:solidFill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10516235" y="3795395"/>
            <a:ext cx="408940" cy="42354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0893425" y="3888105"/>
            <a:ext cx="381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7030A0"/>
                </a:solidFill>
              </a:rPr>
              <a:t>11</a:t>
            </a:r>
            <a:endParaRPr lang="en-US" altLang="zh-CN" sz="1400">
              <a:solidFill>
                <a:srgbClr val="7030A0"/>
              </a:solidFill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12964795" y="3199130"/>
            <a:ext cx="2933065" cy="4505960"/>
            <a:chOff x="20261" y="5038"/>
            <a:chExt cx="4619" cy="7096"/>
          </a:xfrm>
        </p:grpSpPr>
        <p:sp>
          <p:nvSpPr>
            <p:cNvPr id="48" name="矩形 47"/>
            <p:cNvSpPr/>
            <p:nvPr/>
          </p:nvSpPr>
          <p:spPr>
            <a:xfrm>
              <a:off x="20276" y="5488"/>
              <a:ext cx="4604" cy="6646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0276" y="5038"/>
              <a:ext cx="417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7030A0"/>
                  </a:solidFill>
                </a:rPr>
                <a:t>EC(f1)</a:t>
              </a:r>
              <a:r>
                <a:rPr lang="zh-CN" altLang="en-US" sz="1400">
                  <a:solidFill>
                    <a:srgbClr val="7030A0"/>
                  </a:solidFill>
                </a:rPr>
                <a:t>执行的私有上下文 </a:t>
              </a:r>
              <a:r>
                <a:rPr lang="en-US" altLang="zh-CN" sz="1400">
                  <a:solidFill>
                    <a:srgbClr val="7030A0"/>
                  </a:solidFill>
                </a:rPr>
                <a:t>BF0(1)</a:t>
              </a:r>
              <a:endParaRPr lang="zh-CN" altLang="en-US" sz="1400">
                <a:solidFill>
                  <a:srgbClr val="7030A0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0276" y="5521"/>
              <a:ext cx="274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>
                  <a:solidFill>
                    <a:srgbClr val="7030A0"/>
                  </a:solidFill>
                </a:rPr>
                <a:t>私有变量对象</a:t>
              </a:r>
              <a:r>
                <a:rPr lang="en-US" altLang="zh-CN" sz="1400">
                  <a:solidFill>
                    <a:srgbClr val="7030A0"/>
                  </a:solidFill>
                </a:rPr>
                <a:t>AO(f1)</a:t>
              </a:r>
              <a:endParaRPr lang="en-US" altLang="zh-CN" sz="1400">
                <a:solidFill>
                  <a:srgbClr val="7030A0"/>
                </a:solidFill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20506" y="7396"/>
              <a:ext cx="4113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20261" y="7388"/>
              <a:ext cx="4619" cy="4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7030A0"/>
                  </a:solidFill>
                </a:rPr>
                <a:t>初始化作用域链</a:t>
              </a:r>
              <a:r>
                <a:rPr lang="en-US" altLang="zh-CN" sz="1400">
                  <a:solidFill>
                    <a:srgbClr val="7030A0"/>
                  </a:solidFill>
                </a:rPr>
                <a:t>:</a:t>
              </a:r>
              <a:endParaRPr lang="en-US" altLang="zh-CN" sz="1400">
                <a:solidFill>
                  <a:srgbClr val="7030A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7030A0"/>
                  </a:solidFill>
                </a:rPr>
                <a:t>    SCOPE-CHAIN&lt;EC(f1),EC(fn1)&gt;</a:t>
              </a:r>
              <a:endParaRPr lang="en-US" altLang="zh-CN" sz="1400">
                <a:solidFill>
                  <a:srgbClr val="7030A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7030A0"/>
                  </a:solidFill>
                </a:rPr>
                <a:t>初始化</a:t>
              </a:r>
              <a:r>
                <a:rPr lang="en-US" altLang="zh-CN" sz="1400">
                  <a:solidFill>
                    <a:srgbClr val="7030A0"/>
                  </a:solidFill>
                </a:rPr>
                <a:t>THIS/ARGUMENTS</a:t>
              </a:r>
              <a:r>
                <a:rPr lang="zh-CN" altLang="en-US" sz="1400">
                  <a:solidFill>
                    <a:srgbClr val="7030A0"/>
                  </a:solidFill>
                </a:rPr>
                <a:t>：无</a:t>
              </a:r>
              <a:endParaRPr lang="zh-CN" altLang="en-US" sz="1400">
                <a:solidFill>
                  <a:srgbClr val="7030A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7030A0"/>
                  </a:solidFill>
                </a:rPr>
                <a:t>形参赋值：</a:t>
              </a:r>
              <a:r>
                <a:rPr lang="en-US" altLang="zh-CN" sz="1400">
                  <a:solidFill>
                    <a:srgbClr val="7030A0"/>
                  </a:solidFill>
                </a:rPr>
                <a:t>n = 1 ;</a:t>
              </a:r>
              <a:endParaRPr lang="en-US" altLang="zh-CN" sz="1400">
                <a:solidFill>
                  <a:srgbClr val="7030A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7030A0"/>
                  </a:solidFill>
                </a:rPr>
                <a:t>变量提升：无</a:t>
              </a:r>
              <a:endParaRPr lang="zh-CN" altLang="en-US" sz="1400">
                <a:solidFill>
                  <a:srgbClr val="7030A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7030A0"/>
                  </a:solidFill>
                </a:rPr>
                <a:t>代码执行：</a:t>
              </a:r>
              <a:endParaRPr lang="zh-CN" altLang="en-US" sz="1400">
                <a:solidFill>
                  <a:srgbClr val="7030A0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1400">
                  <a:solidFill>
                    <a:srgbClr val="7030A0"/>
                  </a:solidFill>
                </a:rPr>
                <a:t>    </a:t>
              </a:r>
              <a:r>
                <a:rPr lang="en-US" altLang="zh-CN" sz="1400">
                  <a:solidFill>
                    <a:srgbClr val="7030A0"/>
                  </a:solidFill>
                </a:rPr>
                <a:t>console.log( (++i) - n ) ;  </a:t>
              </a:r>
              <a:r>
                <a:rPr lang="en-US" altLang="zh-CN" sz="1400">
                  <a:solidFill>
                    <a:srgbClr val="C00000"/>
                  </a:solidFill>
                </a:rPr>
                <a:t>//=&gt; i </a:t>
              </a:r>
              <a:r>
                <a:rPr lang="zh-CN" altLang="en-US" sz="1400">
                  <a:solidFill>
                    <a:srgbClr val="C00000"/>
                  </a:solidFill>
                </a:rPr>
                <a:t>自己的执行上下文没有，通过作用域链向上级查找是</a:t>
              </a:r>
              <a:r>
                <a:rPr lang="en-US" altLang="zh-CN" sz="1400">
                  <a:solidFill>
                    <a:srgbClr val="C00000"/>
                  </a:solidFill>
                </a:rPr>
                <a:t>10</a:t>
              </a:r>
              <a:r>
                <a:rPr lang="zh-CN" altLang="en-US" sz="1400">
                  <a:solidFill>
                    <a:srgbClr val="C00000"/>
                  </a:solidFill>
                </a:rPr>
                <a:t>，然后</a:t>
              </a:r>
              <a:r>
                <a:rPr lang="en-US" altLang="zh-CN" sz="1400">
                  <a:solidFill>
                    <a:srgbClr val="C00000"/>
                  </a:solidFill>
                </a:rPr>
                <a:t>++</a:t>
              </a:r>
              <a:r>
                <a:rPr lang="zh-CN" altLang="en-US" sz="1400">
                  <a:solidFill>
                    <a:srgbClr val="C00000"/>
                  </a:solidFill>
                </a:rPr>
                <a:t>；</a:t>
              </a:r>
              <a:endParaRPr lang="zh-CN" altLang="en-US" sz="1400">
                <a:solidFill>
                  <a:srgbClr val="C0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>
                  <a:solidFill>
                    <a:srgbClr val="FF0000"/>
                  </a:solidFill>
                </a:rPr>
                <a:t>             //=&gt; 11-1 = 10 ;</a:t>
              </a:r>
              <a:endParaRPr lang="en-US" altLang="zh-CN" sz="1400" b="1">
                <a:solidFill>
                  <a:srgbClr val="FF0000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0765" y="6021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7030A0"/>
                  </a:solidFill>
                </a:rPr>
                <a:t>n</a:t>
              </a:r>
              <a:endParaRPr lang="en-US" altLang="zh-CN" sz="1400">
                <a:solidFill>
                  <a:srgbClr val="7030A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3276" y="6004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7030A0"/>
                  </a:solidFill>
                </a:rPr>
                <a:t>1</a:t>
              </a:r>
              <a:endParaRPr lang="en-US" altLang="zh-CN" sz="1400">
                <a:solidFill>
                  <a:srgbClr val="7030A0"/>
                </a:solidFill>
              </a:endParaRPr>
            </a:p>
          </p:txBody>
        </p:sp>
        <p:cxnSp>
          <p:nvCxnSpPr>
            <p:cNvPr id="55" name="直接连接符 54"/>
            <p:cNvCxnSpPr>
              <a:stCxn id="53" idx="3"/>
            </p:cNvCxnSpPr>
            <p:nvPr/>
          </p:nvCxnSpPr>
          <p:spPr>
            <a:xfrm>
              <a:off x="21209" y="6263"/>
              <a:ext cx="1934" cy="3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V="1">
              <a:off x="21361" y="11932"/>
              <a:ext cx="2022" cy="2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直接箭头连接符 61"/>
          <p:cNvCxnSpPr/>
          <p:nvPr/>
        </p:nvCxnSpPr>
        <p:spPr>
          <a:xfrm flipH="1" flipV="1">
            <a:off x="7397115" y="1114425"/>
            <a:ext cx="5410200" cy="245491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7383145" y="1255395"/>
            <a:ext cx="5390515" cy="245554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 rot="1560000">
            <a:off x="9437370" y="194119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rgbClr val="7030A0"/>
                </a:solidFill>
              </a:rPr>
              <a:t>进栈执行</a:t>
            </a:r>
            <a:endParaRPr lang="zh-CN" altLang="en-US" sz="1400">
              <a:solidFill>
                <a:srgbClr val="7030A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 rot="1560000">
            <a:off x="9328150" y="237363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rgbClr val="7030A0"/>
                </a:solidFill>
              </a:rPr>
              <a:t>出栈销毁</a:t>
            </a:r>
            <a:endParaRPr lang="zh-CN" altLang="en-US" sz="1400">
              <a:solidFill>
                <a:srgbClr val="7030A0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6365220" y="3199130"/>
            <a:ext cx="2933065" cy="4505960"/>
            <a:chOff x="20261" y="5038"/>
            <a:chExt cx="4619" cy="7096"/>
          </a:xfrm>
        </p:grpSpPr>
        <p:sp>
          <p:nvSpPr>
            <p:cNvPr id="67" name="矩形 66"/>
            <p:cNvSpPr/>
            <p:nvPr/>
          </p:nvSpPr>
          <p:spPr>
            <a:xfrm>
              <a:off x="20276" y="5488"/>
              <a:ext cx="4604" cy="664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0276" y="5038"/>
              <a:ext cx="417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</a:rPr>
                <a:t>EC(f2)</a:t>
              </a:r>
              <a:r>
                <a:rPr lang="zh-CN" altLang="en-US" sz="1400">
                  <a:solidFill>
                    <a:schemeClr val="accent2"/>
                  </a:solidFill>
                </a:rPr>
                <a:t>执行的私有上下文 </a:t>
              </a:r>
              <a:r>
                <a:rPr lang="en-US" altLang="zh-CN" sz="1400">
                  <a:solidFill>
                    <a:schemeClr val="accent2"/>
                  </a:solidFill>
                </a:rPr>
                <a:t>BF0(2)</a:t>
              </a:r>
              <a:endParaRPr lang="en-US" altLang="zh-CN" sz="140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0276" y="5521"/>
              <a:ext cx="274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>
                  <a:solidFill>
                    <a:schemeClr val="accent2"/>
                  </a:solidFill>
                </a:rPr>
                <a:t>私有变量对象</a:t>
              </a:r>
              <a:r>
                <a:rPr lang="en-US" altLang="zh-CN" sz="1400">
                  <a:solidFill>
                    <a:schemeClr val="accent2"/>
                  </a:solidFill>
                </a:rPr>
                <a:t>AO(f2)</a:t>
              </a:r>
              <a:endParaRPr lang="en-US" altLang="zh-CN" sz="1400">
                <a:solidFill>
                  <a:schemeClr val="accent2"/>
                </a:solidFill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20506" y="7396"/>
              <a:ext cx="4113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20261" y="7388"/>
              <a:ext cx="4619" cy="472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2"/>
                  </a:solidFill>
                </a:rPr>
                <a:t>初始化作用域链</a:t>
              </a:r>
              <a:r>
                <a:rPr lang="en-US" altLang="zh-CN" sz="1400">
                  <a:solidFill>
                    <a:schemeClr val="accent2"/>
                  </a:solidFill>
                </a:rPr>
                <a:t>:</a:t>
              </a:r>
              <a:endParaRPr lang="en-US" altLang="zh-CN" sz="140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chemeClr val="accent2"/>
                  </a:solidFill>
                </a:rPr>
                <a:t>    SCOPE-CHAIN&lt;EC(f2),EC(fn1)&gt;</a:t>
              </a:r>
              <a:endParaRPr lang="en-US" altLang="zh-CN" sz="140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2"/>
                  </a:solidFill>
                </a:rPr>
                <a:t>初始化</a:t>
              </a:r>
              <a:r>
                <a:rPr lang="en-US" altLang="zh-CN" sz="1400">
                  <a:solidFill>
                    <a:schemeClr val="accent2"/>
                  </a:solidFill>
                </a:rPr>
                <a:t>THIS/ARGUMENTS</a:t>
              </a:r>
              <a:r>
                <a:rPr lang="zh-CN" altLang="en-US" sz="1400">
                  <a:solidFill>
                    <a:schemeClr val="accent2"/>
                  </a:solidFill>
                </a:rPr>
                <a:t>：无</a:t>
              </a:r>
              <a:endParaRPr lang="zh-CN" altLang="en-US" sz="140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2"/>
                  </a:solidFill>
                </a:rPr>
                <a:t>形参赋值：</a:t>
              </a:r>
              <a:r>
                <a:rPr lang="en-US" altLang="zh-CN" sz="1400">
                  <a:solidFill>
                    <a:schemeClr val="accent2"/>
                  </a:solidFill>
                </a:rPr>
                <a:t>n = 2 ;</a:t>
              </a:r>
              <a:endParaRPr lang="en-US" altLang="zh-CN" sz="140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2"/>
                  </a:solidFill>
                </a:rPr>
                <a:t>变量提升：无</a:t>
              </a:r>
              <a:endParaRPr lang="zh-CN" altLang="en-US" sz="140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2"/>
                  </a:solidFill>
                </a:rPr>
                <a:t>代码执行：</a:t>
              </a:r>
              <a:endParaRPr lang="zh-CN" altLang="en-US" sz="1400">
                <a:solidFill>
                  <a:schemeClr val="accent2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1400">
                  <a:solidFill>
                    <a:schemeClr val="accent2"/>
                  </a:solidFill>
                </a:rPr>
                <a:t>    </a:t>
              </a:r>
              <a:r>
                <a:rPr lang="en-US" altLang="zh-CN" sz="1400">
                  <a:solidFill>
                    <a:schemeClr val="accent2"/>
                  </a:solidFill>
                </a:rPr>
                <a:t>console.log( (++i) - n ) ;  </a:t>
              </a:r>
              <a:r>
                <a:rPr lang="en-US" altLang="zh-CN" sz="1400">
                  <a:solidFill>
                    <a:schemeClr val="accent6"/>
                  </a:solidFill>
                </a:rPr>
                <a:t>//=&gt; i </a:t>
              </a:r>
              <a:r>
                <a:rPr lang="zh-CN" altLang="en-US" sz="1400">
                  <a:solidFill>
                    <a:schemeClr val="accent6"/>
                  </a:solidFill>
                </a:rPr>
                <a:t>自己的执行上下文没有，通过作用域链向上级查找是</a:t>
              </a:r>
              <a:r>
                <a:rPr lang="en-US" altLang="zh-CN" sz="1400">
                  <a:solidFill>
                    <a:schemeClr val="accent6"/>
                  </a:solidFill>
                </a:rPr>
                <a:t>11</a:t>
              </a:r>
              <a:r>
                <a:rPr lang="zh-CN" altLang="en-US" sz="1400">
                  <a:solidFill>
                    <a:schemeClr val="accent6"/>
                  </a:solidFill>
                </a:rPr>
                <a:t>，然后</a:t>
              </a:r>
              <a:r>
                <a:rPr lang="en-US" altLang="zh-CN" sz="1400">
                  <a:solidFill>
                    <a:schemeClr val="accent6"/>
                  </a:solidFill>
                </a:rPr>
                <a:t>++</a:t>
              </a:r>
              <a:r>
                <a:rPr lang="zh-CN" altLang="en-US" sz="1400">
                  <a:solidFill>
                    <a:schemeClr val="accent6"/>
                  </a:solidFill>
                </a:rPr>
                <a:t>；</a:t>
              </a:r>
              <a:endParaRPr lang="zh-CN" altLang="en-US" sz="140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>
                  <a:solidFill>
                    <a:schemeClr val="accent2"/>
                  </a:solidFill>
                </a:rPr>
                <a:t>            </a:t>
              </a:r>
              <a:r>
                <a:rPr lang="en-US" altLang="zh-CN" sz="1400" b="1">
                  <a:solidFill>
                    <a:srgbClr val="FF0000"/>
                  </a:solidFill>
                </a:rPr>
                <a:t> //=&gt; 12 - 2 = 10 ;</a:t>
              </a:r>
              <a:endParaRPr lang="en-US" altLang="zh-CN" sz="1400" b="1">
                <a:solidFill>
                  <a:srgbClr val="FF0000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0765" y="6021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</a:rPr>
                <a:t>n</a:t>
              </a:r>
              <a:endParaRPr lang="en-US" altLang="zh-CN" sz="1400">
                <a:solidFill>
                  <a:schemeClr val="accent2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3276" y="6004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</a:rPr>
                <a:t>2</a:t>
              </a:r>
              <a:endParaRPr lang="en-US" altLang="zh-CN" sz="1400">
                <a:solidFill>
                  <a:schemeClr val="accent2"/>
                </a:solidFill>
              </a:endParaRPr>
            </a:p>
          </p:txBody>
        </p:sp>
        <p:cxnSp>
          <p:nvCxnSpPr>
            <p:cNvPr id="74" name="直接连接符 73"/>
            <p:cNvCxnSpPr>
              <a:stCxn id="72" idx="3"/>
            </p:cNvCxnSpPr>
            <p:nvPr/>
          </p:nvCxnSpPr>
          <p:spPr>
            <a:xfrm>
              <a:off x="21209" y="6263"/>
              <a:ext cx="1934" cy="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21361" y="11932"/>
              <a:ext cx="2022" cy="2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6" name="直接连接符 75"/>
          <p:cNvCxnSpPr/>
          <p:nvPr/>
        </p:nvCxnSpPr>
        <p:spPr>
          <a:xfrm>
            <a:off x="10826750" y="3827780"/>
            <a:ext cx="466090" cy="3670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11292840" y="3912235"/>
            <a:ext cx="381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accent2"/>
                </a:solidFill>
              </a:rPr>
              <a:t>12</a:t>
            </a:r>
            <a:endParaRPr lang="en-US" altLang="zh-CN" sz="1400">
              <a:solidFill>
                <a:schemeClr val="accent2"/>
              </a:solidFill>
            </a:endParaRPr>
          </a:p>
        </p:txBody>
      </p:sp>
      <p:cxnSp>
        <p:nvCxnSpPr>
          <p:cNvPr id="78" name="直接箭头连接符 77"/>
          <p:cNvCxnSpPr>
            <a:stCxn id="68" idx="1"/>
          </p:cNvCxnSpPr>
          <p:nvPr/>
        </p:nvCxnSpPr>
        <p:spPr>
          <a:xfrm flipH="1" flipV="1">
            <a:off x="7649845" y="845820"/>
            <a:ext cx="8724900" cy="25069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7635875" y="972820"/>
            <a:ext cx="8579485" cy="24695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 rot="1020000">
            <a:off x="11500485" y="174180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chemeClr val="accent2"/>
                </a:solidFill>
              </a:rPr>
              <a:t>进栈执行</a:t>
            </a:r>
            <a:endParaRPr lang="zh-CN" altLang="en-US" sz="1400">
              <a:solidFill>
                <a:schemeClr val="accent2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 rot="1020000">
            <a:off x="11299825" y="221742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chemeClr val="accent2"/>
                </a:solidFill>
              </a:rPr>
              <a:t>出栈销毁</a:t>
            </a:r>
            <a:endParaRPr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8656320" y="8081645"/>
            <a:ext cx="4318635" cy="4829175"/>
            <a:chOff x="13795" y="4027"/>
            <a:chExt cx="6801" cy="7605"/>
          </a:xfrm>
        </p:grpSpPr>
        <p:sp>
          <p:nvSpPr>
            <p:cNvPr id="83" name="矩形 82"/>
            <p:cNvSpPr/>
            <p:nvPr/>
          </p:nvSpPr>
          <p:spPr>
            <a:xfrm>
              <a:off x="13821" y="4510"/>
              <a:ext cx="5623" cy="7122"/>
            </a:xfrm>
            <a:prstGeom prst="rect">
              <a:avLst/>
            </a:prstGeom>
            <a:noFill/>
            <a:ln>
              <a:solidFill>
                <a:srgbClr val="110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3821" y="4027"/>
              <a:ext cx="439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1100C0"/>
                  </a:solidFill>
                </a:rPr>
                <a:t>EC(fn2)</a:t>
              </a:r>
              <a:r>
                <a:rPr lang="zh-CN" altLang="en-US" sz="1400">
                  <a:solidFill>
                    <a:srgbClr val="1100C0"/>
                  </a:solidFill>
                </a:rPr>
                <a:t>执行的私有上下文  </a:t>
              </a:r>
              <a:r>
                <a:rPr lang="en-US" altLang="zh-CN" sz="1400">
                  <a:solidFill>
                    <a:srgbClr val="1100C0"/>
                  </a:solidFill>
                </a:rPr>
                <a:t>AF0(2)</a:t>
              </a:r>
              <a:endParaRPr lang="en-US" altLang="zh-CN" sz="1400">
                <a:solidFill>
                  <a:srgbClr val="1100C0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3821" y="4510"/>
              <a:ext cx="439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solidFill>
                    <a:srgbClr val="1100C0"/>
                  </a:solidFill>
                </a:rPr>
                <a:t>私有变量对象</a:t>
              </a:r>
              <a:r>
                <a:rPr lang="en-US" altLang="zh-CN" sz="1400">
                  <a:solidFill>
                    <a:srgbClr val="1100C0"/>
                  </a:solidFill>
                </a:rPr>
                <a:t>AO(fn2)</a:t>
              </a:r>
              <a:endParaRPr lang="en-US" altLang="zh-CN" sz="1400">
                <a:solidFill>
                  <a:srgbClr val="1100C0"/>
                </a:solidFill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 flipV="1">
              <a:off x="14066" y="6377"/>
              <a:ext cx="5222" cy="22"/>
            </a:xfrm>
            <a:prstGeom prst="line">
              <a:avLst/>
            </a:prstGeom>
            <a:ln>
              <a:solidFill>
                <a:srgbClr val="110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13795" y="6399"/>
              <a:ext cx="6801" cy="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rgbClr val="1100C0"/>
                  </a:solidFill>
                </a:rPr>
                <a:t>初始化作用域链：</a:t>
              </a:r>
              <a:r>
                <a:rPr lang="en-US" altLang="zh-CN" sz="1400">
                  <a:solidFill>
                    <a:srgbClr val="1100C0"/>
                  </a:solidFill>
                </a:rPr>
                <a:t>SCOPE-CHAIN&lt;EC(fn2),EC(G)&gt;</a:t>
              </a:r>
              <a:endParaRPr lang="en-US" altLang="zh-CN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rgbClr val="1100C0"/>
                  </a:solidFill>
                </a:rPr>
                <a:t>初始化</a:t>
              </a:r>
              <a:r>
                <a:rPr lang="en-US" altLang="zh-CN" sz="1400">
                  <a:solidFill>
                    <a:srgbClr val="1100C0"/>
                  </a:solidFill>
                </a:rPr>
                <a:t>THIS/ARGUMENTS</a:t>
              </a:r>
              <a:r>
                <a:rPr lang="zh-CN" altLang="en-US" sz="1400">
                  <a:solidFill>
                    <a:srgbClr val="1100C0"/>
                  </a:solidFill>
                </a:rPr>
                <a:t>：无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rgbClr val="1100C0"/>
                  </a:solidFill>
                </a:rPr>
                <a:t>形参赋值：无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rgbClr val="1100C0"/>
                  </a:solidFill>
                </a:rPr>
                <a:t>变量提升：</a:t>
              </a:r>
              <a:r>
                <a:rPr lang="en-US" altLang="zh-CN" sz="1400">
                  <a:solidFill>
                    <a:srgbClr val="1100C0"/>
                  </a:solidFill>
                </a:rPr>
                <a:t>var i ;</a:t>
              </a:r>
              <a:endParaRPr lang="en-US" altLang="zh-CN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rgbClr val="1100C0"/>
                  </a:solidFill>
                </a:rPr>
                <a:t>代码执行：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rgbClr val="1100C0"/>
                  </a:solidFill>
                </a:rPr>
                <a:t>    i -= 2 </a:t>
              </a:r>
              <a:r>
                <a:rPr lang="zh-CN" altLang="en-US" sz="1400">
                  <a:solidFill>
                    <a:srgbClr val="1100C0"/>
                  </a:solidFill>
                </a:rPr>
                <a:t>；</a:t>
              </a:r>
              <a:r>
                <a:rPr lang="en-US" altLang="zh-CN" sz="1400">
                  <a:solidFill>
                    <a:srgbClr val="C00000"/>
                  </a:solidFill>
                </a:rPr>
                <a:t>//=&gt; </a:t>
              </a:r>
              <a:r>
                <a:rPr lang="zh-CN" altLang="en-US" sz="1400">
                  <a:solidFill>
                    <a:srgbClr val="C00000"/>
                  </a:solidFill>
                </a:rPr>
                <a:t>此时 </a:t>
              </a:r>
              <a:r>
                <a:rPr lang="en-US" altLang="zh-CN" sz="1400">
                  <a:solidFill>
                    <a:srgbClr val="C00000"/>
                  </a:solidFill>
                </a:rPr>
                <a:t>i </a:t>
              </a:r>
              <a:r>
                <a:rPr lang="zh-CN" altLang="en-US" sz="1400">
                  <a:solidFill>
                    <a:srgbClr val="C00000"/>
                  </a:solidFill>
                </a:rPr>
                <a:t>是</a:t>
              </a:r>
              <a:r>
                <a:rPr lang="en-US" altLang="zh-CN" sz="1400">
                  <a:solidFill>
                    <a:srgbClr val="C00000"/>
                  </a:solidFill>
                </a:rPr>
                <a:t>undefined -2 =&gt; NAN</a:t>
              </a:r>
              <a:endParaRPr lang="zh-CN" altLang="en-US" sz="1400">
                <a:solidFill>
                  <a:srgbClr val="C00000"/>
                </a:solidFill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rgbClr val="1100C0"/>
                  </a:solidFill>
                </a:rPr>
                <a:t>    </a:t>
              </a:r>
              <a:r>
                <a:rPr lang="en-US" altLang="zh-CN" sz="1400">
                  <a:solidFill>
                    <a:srgbClr val="1100C0"/>
                  </a:solidFill>
                </a:rPr>
                <a:t>var i = 10 ; </a:t>
              </a:r>
              <a:r>
                <a:rPr lang="en-US" altLang="zh-CN" sz="1400">
                  <a:solidFill>
                    <a:srgbClr val="C00000"/>
                  </a:solidFill>
                </a:rPr>
                <a:t>//=&gt; </a:t>
              </a:r>
              <a:r>
                <a:rPr lang="zh-CN" altLang="en-US" sz="1400">
                  <a:solidFill>
                    <a:srgbClr val="C00000"/>
                  </a:solidFill>
                </a:rPr>
                <a:t>只赋值</a:t>
              </a:r>
              <a:endParaRPr lang="en-US" altLang="zh-CN" sz="1400">
                <a:solidFill>
                  <a:srgbClr val="C00000"/>
                </a:solidFill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rgbClr val="1100C0"/>
                  </a:solidFill>
                </a:rPr>
                <a:t>    return function(n){....} ; </a:t>
              </a:r>
              <a:r>
                <a:rPr lang="en-US" altLang="zh-CN" sz="1400">
                  <a:solidFill>
                    <a:schemeClr val="accent6"/>
                  </a:solidFill>
                </a:rPr>
                <a:t>//=&gt; </a:t>
              </a:r>
              <a:r>
                <a:rPr lang="zh-CN" altLang="en-US" sz="1400">
                  <a:solidFill>
                    <a:schemeClr val="accent6"/>
                  </a:solidFill>
                </a:rPr>
                <a:t>创建函数 </a:t>
              </a:r>
              <a:r>
                <a:rPr lang="en-US" altLang="zh-CN" sz="1400">
                  <a:solidFill>
                    <a:schemeClr val="accent6"/>
                  </a:solidFill>
                </a:rPr>
                <a:t>BBBFFF111</a:t>
              </a:r>
              <a:endParaRPr lang="en-US" altLang="zh-CN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C00000"/>
                  </a:solidFill>
                </a:rPr>
                <a:t>    //</a:t>
              </a:r>
              <a:r>
                <a:rPr lang="en-US" altLang="zh-CN" sz="1400">
                  <a:solidFill>
                    <a:srgbClr val="C00000"/>
                  </a:solidFill>
                </a:rPr>
                <a:t>=&gt; </a:t>
              </a:r>
              <a:r>
                <a:rPr lang="zh-CN" altLang="en-US" sz="1400">
                  <a:solidFill>
                    <a:srgbClr val="C00000"/>
                  </a:solidFill>
                </a:rPr>
                <a:t>并且把创建的函数返回出去给外界</a:t>
              </a:r>
              <a:r>
                <a:rPr lang="en-US" altLang="zh-CN" sz="1400">
                  <a:solidFill>
                    <a:srgbClr val="C00000"/>
                  </a:solidFill>
                </a:rPr>
                <a:t>,</a:t>
              </a:r>
              <a:r>
                <a:rPr lang="zh-CN" altLang="en-US" sz="1400">
                  <a:solidFill>
                    <a:srgbClr val="C00000"/>
                  </a:solidFill>
                </a:rPr>
                <a:t>没有接收，</a:t>
              </a:r>
              <a:r>
                <a:rPr lang="zh-CN" altLang="en-US" sz="1400" b="1">
                  <a:solidFill>
                    <a:srgbClr val="FF0000"/>
                  </a:solidFill>
                </a:rPr>
                <a:t>但传参继续执行，待 </a:t>
              </a:r>
              <a:r>
                <a:rPr lang="en-US" altLang="zh-CN" sz="1400" b="1">
                  <a:solidFill>
                    <a:srgbClr val="FF0000"/>
                  </a:solidFill>
                </a:rPr>
                <a:t>f3 </a:t>
              </a:r>
              <a:r>
                <a:rPr lang="zh-CN" altLang="en-US" sz="1400" b="1">
                  <a:solidFill>
                    <a:srgbClr val="FF0000"/>
                  </a:solidFill>
                </a:rPr>
                <a:t>执行完成后销毁</a:t>
              </a:r>
              <a:endParaRPr lang="zh-CN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4576" y="5063"/>
              <a:ext cx="35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1100C0"/>
                  </a:solidFill>
                </a:rPr>
                <a:t>i</a:t>
              </a:r>
              <a:endParaRPr lang="en-US" altLang="zh-CN" sz="1400">
                <a:solidFill>
                  <a:srgbClr val="1100C0"/>
                </a:solidFill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>
            <a:xfrm>
              <a:off x="14134" y="9808"/>
              <a:ext cx="8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文本框 89"/>
            <p:cNvSpPr txBox="1"/>
            <p:nvPr/>
          </p:nvSpPr>
          <p:spPr>
            <a:xfrm>
              <a:off x="16703" y="5063"/>
              <a:ext cx="60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1100C0"/>
                  </a:solidFill>
                </a:rPr>
                <a:t>10</a:t>
              </a:r>
              <a:endParaRPr lang="en-US" altLang="zh-CN" sz="1400">
                <a:solidFill>
                  <a:srgbClr val="1100C0"/>
                </a:solidFill>
              </a:endParaRPr>
            </a:p>
          </p:txBody>
        </p:sp>
        <p:cxnSp>
          <p:nvCxnSpPr>
            <p:cNvPr id="91" name="直接连接符 90"/>
            <p:cNvCxnSpPr>
              <a:stCxn id="88" idx="3"/>
              <a:endCxn id="90" idx="1"/>
            </p:cNvCxnSpPr>
            <p:nvPr/>
          </p:nvCxnSpPr>
          <p:spPr>
            <a:xfrm>
              <a:off x="14926" y="5305"/>
              <a:ext cx="1777" cy="0"/>
            </a:xfrm>
            <a:prstGeom prst="line">
              <a:avLst/>
            </a:prstGeom>
            <a:ln>
              <a:solidFill>
                <a:srgbClr val="110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本框 91"/>
          <p:cNvSpPr txBox="1"/>
          <p:nvPr/>
        </p:nvSpPr>
        <p:spPr>
          <a:xfrm>
            <a:off x="11283315" y="11752580"/>
            <a:ext cx="15487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accent4">
                    <a:lumMod val="75000"/>
                  </a:schemeClr>
                </a:solidFill>
              </a:rPr>
              <a:t>[scope] = EC(fn2)</a:t>
            </a:r>
            <a:endParaRPr lang="en-US" altLang="zh-CN" sz="140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5394325" y="8081645"/>
            <a:ext cx="2549525" cy="2202815"/>
            <a:chOff x="13647" y="287"/>
            <a:chExt cx="4015" cy="3469"/>
          </a:xfrm>
        </p:grpSpPr>
        <p:sp>
          <p:nvSpPr>
            <p:cNvPr id="98" name="圆角矩形 97"/>
            <p:cNvSpPr/>
            <p:nvPr/>
          </p:nvSpPr>
          <p:spPr>
            <a:xfrm>
              <a:off x="13821" y="867"/>
              <a:ext cx="3816" cy="2889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3647" y="287"/>
              <a:ext cx="372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400">
                  <a:solidFill>
                    <a:schemeClr val="accent6"/>
                  </a:solidFill>
                </a:rPr>
                <a:t>EC(fn1)</a:t>
              </a:r>
              <a:r>
                <a:rPr lang="en-US" altLang="zh-CN" sz="1400">
                  <a:solidFill>
                    <a:schemeClr val="accent6"/>
                  </a:solidFill>
                </a:rPr>
                <a:t> </a:t>
              </a:r>
              <a:r>
                <a:rPr lang="zh-CN" altLang="en-US" sz="1400">
                  <a:solidFill>
                    <a:schemeClr val="accent6"/>
                  </a:solidFill>
                </a:rPr>
                <a:t>堆内存 </a:t>
              </a:r>
              <a:r>
                <a:rPr lang="en-US" altLang="zh-CN" sz="1400">
                  <a:solidFill>
                    <a:schemeClr val="accent6"/>
                  </a:solidFill>
                </a:rPr>
                <a:t>BBBFFF111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3821" y="1751"/>
              <a:ext cx="3841" cy="1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  <a:sym typeface="+mn-ea"/>
                </a:rPr>
                <a:t>   </a:t>
              </a:r>
              <a:r>
                <a:rPr lang="en-US" altLang="zh-CN" sz="1400">
                  <a:solidFill>
                    <a:schemeClr val="accent6"/>
                  </a:solidFill>
                  <a:sym typeface="+mn-ea"/>
                </a:rPr>
                <a:t>“</a:t>
              </a:r>
              <a:r>
                <a:rPr lang="zh-CN" altLang="en-US" sz="1400">
                  <a:solidFill>
                    <a:schemeClr val="accent6"/>
                  </a:solidFill>
                  <a:sym typeface="+mn-ea"/>
                </a:rPr>
                <a:t>console.log((++i) - n);</a:t>
              </a:r>
              <a:r>
                <a:rPr lang="en-US" altLang="zh-CN" sz="1400">
                  <a:solidFill>
                    <a:schemeClr val="accent6"/>
                  </a:solidFill>
                  <a:sym typeface="+mn-ea"/>
                </a:rPr>
                <a:t>”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pPr algn="l">
                <a:lnSpc>
                  <a:spcPct val="150000"/>
                </a:lnSpc>
              </a:pPr>
              <a:endParaRPr lang="zh-CN" altLang="en-US" sz="1400">
                <a:solidFill>
                  <a:schemeClr val="accent6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代码字符串</a:t>
              </a:r>
              <a:endParaRPr lang="zh-CN" altLang="en-US" sz="1400">
                <a:solidFill>
                  <a:schemeClr val="accent6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12974955" y="8081645"/>
            <a:ext cx="2933065" cy="4829175"/>
            <a:chOff x="20261" y="5038"/>
            <a:chExt cx="4619" cy="7605"/>
          </a:xfrm>
        </p:grpSpPr>
        <p:sp>
          <p:nvSpPr>
            <p:cNvPr id="102" name="矩形 101"/>
            <p:cNvSpPr/>
            <p:nvPr/>
          </p:nvSpPr>
          <p:spPr>
            <a:xfrm>
              <a:off x="20276" y="5488"/>
              <a:ext cx="4604" cy="715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20276" y="5038"/>
              <a:ext cx="417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7030A0"/>
                  </a:solidFill>
                </a:rPr>
                <a:t>EC(f3)</a:t>
              </a:r>
              <a:r>
                <a:rPr lang="zh-CN" altLang="en-US" sz="1400">
                  <a:solidFill>
                    <a:srgbClr val="7030A0"/>
                  </a:solidFill>
                </a:rPr>
                <a:t>执行的私有上下文 </a:t>
              </a:r>
              <a:r>
                <a:rPr lang="en-US" altLang="zh-CN" sz="1400">
                  <a:solidFill>
                    <a:srgbClr val="7030A0"/>
                  </a:solidFill>
                </a:rPr>
                <a:t>BF0(3)</a:t>
              </a:r>
              <a:endParaRPr lang="zh-CN" altLang="en-US" sz="1400">
                <a:solidFill>
                  <a:srgbClr val="7030A0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20276" y="5521"/>
              <a:ext cx="274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>
                  <a:solidFill>
                    <a:srgbClr val="7030A0"/>
                  </a:solidFill>
                </a:rPr>
                <a:t>私有变量对象</a:t>
              </a:r>
              <a:r>
                <a:rPr lang="en-US" altLang="zh-CN" sz="1400">
                  <a:solidFill>
                    <a:srgbClr val="7030A0"/>
                  </a:solidFill>
                </a:rPr>
                <a:t>AO(f3)</a:t>
              </a:r>
              <a:endParaRPr lang="en-US" altLang="zh-CN" sz="1400">
                <a:solidFill>
                  <a:srgbClr val="7030A0"/>
                </a:solidFill>
              </a:endParaRPr>
            </a:p>
          </p:txBody>
        </p:sp>
        <p:cxnSp>
          <p:nvCxnSpPr>
            <p:cNvPr id="105" name="直接连接符 104"/>
            <p:cNvCxnSpPr/>
            <p:nvPr/>
          </p:nvCxnSpPr>
          <p:spPr>
            <a:xfrm>
              <a:off x="20506" y="7396"/>
              <a:ext cx="4113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/>
            <p:cNvSpPr txBox="1"/>
            <p:nvPr/>
          </p:nvSpPr>
          <p:spPr>
            <a:xfrm>
              <a:off x="20261" y="7388"/>
              <a:ext cx="4619" cy="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7030A0"/>
                  </a:solidFill>
                </a:rPr>
                <a:t>初始化作用域链</a:t>
              </a:r>
              <a:r>
                <a:rPr lang="en-US" altLang="zh-CN" sz="1400">
                  <a:solidFill>
                    <a:srgbClr val="7030A0"/>
                  </a:solidFill>
                </a:rPr>
                <a:t>:</a:t>
              </a:r>
              <a:endParaRPr lang="en-US" altLang="zh-CN" sz="1400">
                <a:solidFill>
                  <a:srgbClr val="7030A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7030A0"/>
                  </a:solidFill>
                </a:rPr>
                <a:t>    SCOPE-CHAIN&lt;EC(f3),EC(fn2)&gt;</a:t>
              </a:r>
              <a:endParaRPr lang="en-US" altLang="zh-CN" sz="1400">
                <a:solidFill>
                  <a:srgbClr val="7030A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7030A0"/>
                  </a:solidFill>
                </a:rPr>
                <a:t>初始化</a:t>
              </a:r>
              <a:r>
                <a:rPr lang="en-US" altLang="zh-CN" sz="1400">
                  <a:solidFill>
                    <a:srgbClr val="7030A0"/>
                  </a:solidFill>
                </a:rPr>
                <a:t>THIS/ARGUMENTS</a:t>
              </a:r>
              <a:r>
                <a:rPr lang="zh-CN" altLang="en-US" sz="1400">
                  <a:solidFill>
                    <a:srgbClr val="7030A0"/>
                  </a:solidFill>
                </a:rPr>
                <a:t>：无</a:t>
              </a:r>
              <a:endParaRPr lang="zh-CN" altLang="en-US" sz="1400">
                <a:solidFill>
                  <a:srgbClr val="7030A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7030A0"/>
                  </a:solidFill>
                </a:rPr>
                <a:t>形参赋值：</a:t>
              </a:r>
              <a:r>
                <a:rPr lang="en-US" altLang="zh-CN" sz="1400">
                  <a:solidFill>
                    <a:srgbClr val="7030A0"/>
                  </a:solidFill>
                </a:rPr>
                <a:t>n = 3 ;</a:t>
              </a:r>
              <a:endParaRPr lang="en-US" altLang="zh-CN" sz="1400">
                <a:solidFill>
                  <a:srgbClr val="7030A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7030A0"/>
                  </a:solidFill>
                </a:rPr>
                <a:t>变量提升：无</a:t>
              </a:r>
              <a:endParaRPr lang="zh-CN" altLang="en-US" sz="1400">
                <a:solidFill>
                  <a:srgbClr val="7030A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7030A0"/>
                  </a:solidFill>
                </a:rPr>
                <a:t>代码执行：</a:t>
              </a:r>
              <a:endParaRPr lang="zh-CN" altLang="en-US" sz="1400">
                <a:solidFill>
                  <a:srgbClr val="7030A0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1400">
                  <a:solidFill>
                    <a:srgbClr val="7030A0"/>
                  </a:solidFill>
                </a:rPr>
                <a:t>    </a:t>
              </a:r>
              <a:r>
                <a:rPr lang="en-US" altLang="zh-CN" sz="1400">
                  <a:solidFill>
                    <a:srgbClr val="7030A0"/>
                  </a:solidFill>
                </a:rPr>
                <a:t>console.log( (++i) - n ) ;  </a:t>
              </a:r>
              <a:r>
                <a:rPr lang="en-US" altLang="zh-CN" sz="1400">
                  <a:solidFill>
                    <a:srgbClr val="C00000"/>
                  </a:solidFill>
                </a:rPr>
                <a:t>//=&gt; i </a:t>
              </a:r>
              <a:r>
                <a:rPr lang="zh-CN" altLang="en-US" sz="1400">
                  <a:solidFill>
                    <a:srgbClr val="C00000"/>
                  </a:solidFill>
                </a:rPr>
                <a:t>自己的执行上下文没有，通过作用域链向上级查找是</a:t>
              </a:r>
              <a:r>
                <a:rPr lang="en-US" altLang="zh-CN" sz="1400">
                  <a:solidFill>
                    <a:srgbClr val="C00000"/>
                  </a:solidFill>
                </a:rPr>
                <a:t>10</a:t>
              </a:r>
              <a:r>
                <a:rPr lang="zh-CN" altLang="en-US" sz="1400">
                  <a:solidFill>
                    <a:srgbClr val="C00000"/>
                  </a:solidFill>
                </a:rPr>
                <a:t>，然后</a:t>
              </a:r>
              <a:r>
                <a:rPr lang="en-US" altLang="zh-CN" sz="1400">
                  <a:solidFill>
                    <a:srgbClr val="C00000"/>
                  </a:solidFill>
                </a:rPr>
                <a:t>++</a:t>
              </a:r>
              <a:r>
                <a:rPr lang="zh-CN" altLang="en-US" sz="1400">
                  <a:solidFill>
                    <a:srgbClr val="C00000"/>
                  </a:solidFill>
                </a:rPr>
                <a:t>；</a:t>
              </a:r>
              <a:endParaRPr lang="zh-CN" altLang="en-US" sz="1400">
                <a:solidFill>
                  <a:srgbClr val="C0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>
                  <a:solidFill>
                    <a:srgbClr val="FF0000"/>
                  </a:solidFill>
                </a:rPr>
                <a:t>             //=&gt; 11 -3 = 8 ;</a:t>
              </a:r>
              <a:endParaRPr lang="en-US" altLang="zh-CN" sz="1400" b="1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>
                  <a:solidFill>
                    <a:srgbClr val="FF0000"/>
                  </a:solidFill>
                </a:rPr>
                <a:t>            进栈执行后销毁</a:t>
              </a:r>
              <a:endParaRPr lang="zh-CN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20765" y="6021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7030A0"/>
                  </a:solidFill>
                </a:rPr>
                <a:t>n</a:t>
              </a:r>
              <a:endParaRPr lang="en-US" altLang="zh-CN" sz="1400">
                <a:solidFill>
                  <a:srgbClr val="7030A0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23276" y="6004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7030A0"/>
                  </a:solidFill>
                </a:rPr>
                <a:t>3</a:t>
              </a:r>
              <a:endParaRPr lang="en-US" altLang="zh-CN" sz="1400">
                <a:solidFill>
                  <a:srgbClr val="7030A0"/>
                </a:solidFill>
              </a:endParaRPr>
            </a:p>
          </p:txBody>
        </p:sp>
        <p:cxnSp>
          <p:nvCxnSpPr>
            <p:cNvPr id="109" name="直接连接符 108"/>
            <p:cNvCxnSpPr>
              <a:stCxn id="107" idx="3"/>
            </p:cNvCxnSpPr>
            <p:nvPr/>
          </p:nvCxnSpPr>
          <p:spPr>
            <a:xfrm>
              <a:off x="21209" y="6263"/>
              <a:ext cx="1934" cy="3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V="1">
              <a:off x="21361" y="11932"/>
              <a:ext cx="2022" cy="2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1" name="直接连接符 110"/>
          <p:cNvCxnSpPr/>
          <p:nvPr/>
        </p:nvCxnSpPr>
        <p:spPr>
          <a:xfrm>
            <a:off x="10518775" y="8717280"/>
            <a:ext cx="366395" cy="35306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10869295" y="8763635"/>
            <a:ext cx="381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7030A0"/>
                </a:solidFill>
              </a:rPr>
              <a:t>11</a:t>
            </a:r>
            <a:endParaRPr lang="en-US" altLang="zh-CN" sz="1400">
              <a:solidFill>
                <a:srgbClr val="7030A0"/>
              </a:solidFill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19506565" y="8060690"/>
            <a:ext cx="4318635" cy="4829175"/>
            <a:chOff x="13795" y="4027"/>
            <a:chExt cx="6801" cy="7605"/>
          </a:xfrm>
        </p:grpSpPr>
        <p:sp>
          <p:nvSpPr>
            <p:cNvPr id="114" name="矩形 113"/>
            <p:cNvSpPr/>
            <p:nvPr/>
          </p:nvSpPr>
          <p:spPr>
            <a:xfrm>
              <a:off x="13821" y="4510"/>
              <a:ext cx="5623" cy="7122"/>
            </a:xfrm>
            <a:prstGeom prst="rect">
              <a:avLst/>
            </a:prstGeom>
            <a:noFill/>
            <a:ln>
              <a:solidFill>
                <a:srgbClr val="110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13821" y="4027"/>
              <a:ext cx="439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1100C0"/>
                  </a:solidFill>
                </a:rPr>
                <a:t>EC(fn3)</a:t>
              </a:r>
              <a:r>
                <a:rPr lang="zh-CN" altLang="en-US" sz="1400">
                  <a:solidFill>
                    <a:srgbClr val="1100C0"/>
                  </a:solidFill>
                </a:rPr>
                <a:t>执行的私有上下文  </a:t>
              </a:r>
              <a:r>
                <a:rPr lang="en-US" altLang="zh-CN" sz="1400">
                  <a:solidFill>
                    <a:srgbClr val="1100C0"/>
                  </a:solidFill>
                </a:rPr>
                <a:t>AF0(3)</a:t>
              </a:r>
              <a:endParaRPr lang="en-US" altLang="zh-CN" sz="1400">
                <a:solidFill>
                  <a:srgbClr val="1100C0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3821" y="4510"/>
              <a:ext cx="439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solidFill>
                    <a:srgbClr val="1100C0"/>
                  </a:solidFill>
                </a:rPr>
                <a:t>私有变量对象</a:t>
              </a:r>
              <a:r>
                <a:rPr lang="en-US" altLang="zh-CN" sz="1400">
                  <a:solidFill>
                    <a:srgbClr val="1100C0"/>
                  </a:solidFill>
                </a:rPr>
                <a:t>AO(fn2)</a:t>
              </a:r>
              <a:endParaRPr lang="en-US" altLang="zh-CN" sz="1400">
                <a:solidFill>
                  <a:srgbClr val="1100C0"/>
                </a:solidFill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>
            <a:xfrm flipV="1">
              <a:off x="14066" y="6377"/>
              <a:ext cx="5222" cy="22"/>
            </a:xfrm>
            <a:prstGeom prst="line">
              <a:avLst/>
            </a:prstGeom>
            <a:ln>
              <a:solidFill>
                <a:srgbClr val="110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本框 117"/>
            <p:cNvSpPr txBox="1"/>
            <p:nvPr/>
          </p:nvSpPr>
          <p:spPr>
            <a:xfrm>
              <a:off x="13795" y="6399"/>
              <a:ext cx="6801" cy="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rgbClr val="1100C0"/>
                  </a:solidFill>
                </a:rPr>
                <a:t>初始化作用域链：</a:t>
              </a:r>
              <a:r>
                <a:rPr lang="en-US" altLang="zh-CN" sz="1400">
                  <a:solidFill>
                    <a:srgbClr val="1100C0"/>
                  </a:solidFill>
                </a:rPr>
                <a:t>SCOPE-CHAIN&lt;EC(fn3),EC(G)&gt;</a:t>
              </a:r>
              <a:endParaRPr lang="en-US" altLang="zh-CN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rgbClr val="1100C0"/>
                  </a:solidFill>
                </a:rPr>
                <a:t>初始化</a:t>
              </a:r>
              <a:r>
                <a:rPr lang="en-US" altLang="zh-CN" sz="1400">
                  <a:solidFill>
                    <a:srgbClr val="1100C0"/>
                  </a:solidFill>
                </a:rPr>
                <a:t>THIS/ARGUMENTS</a:t>
              </a:r>
              <a:r>
                <a:rPr lang="zh-CN" altLang="en-US" sz="1400">
                  <a:solidFill>
                    <a:srgbClr val="1100C0"/>
                  </a:solidFill>
                </a:rPr>
                <a:t>：无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rgbClr val="1100C0"/>
                  </a:solidFill>
                </a:rPr>
                <a:t>形参赋值：无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rgbClr val="1100C0"/>
                  </a:solidFill>
                </a:rPr>
                <a:t>变量提升：</a:t>
              </a:r>
              <a:r>
                <a:rPr lang="en-US" altLang="zh-CN" sz="1400">
                  <a:solidFill>
                    <a:srgbClr val="1100C0"/>
                  </a:solidFill>
                </a:rPr>
                <a:t>var i ;</a:t>
              </a:r>
              <a:endParaRPr lang="en-US" altLang="zh-CN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rgbClr val="1100C0"/>
                  </a:solidFill>
                </a:rPr>
                <a:t>代码执行：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rgbClr val="1100C0"/>
                  </a:solidFill>
                </a:rPr>
                <a:t>    i -= 2 </a:t>
              </a:r>
              <a:r>
                <a:rPr lang="zh-CN" altLang="en-US" sz="1400">
                  <a:solidFill>
                    <a:srgbClr val="1100C0"/>
                  </a:solidFill>
                </a:rPr>
                <a:t>；</a:t>
              </a:r>
              <a:r>
                <a:rPr lang="en-US" altLang="zh-CN" sz="1400">
                  <a:solidFill>
                    <a:srgbClr val="C00000"/>
                  </a:solidFill>
                </a:rPr>
                <a:t>//=&gt; </a:t>
              </a:r>
              <a:r>
                <a:rPr lang="zh-CN" altLang="en-US" sz="1400">
                  <a:solidFill>
                    <a:srgbClr val="C00000"/>
                  </a:solidFill>
                </a:rPr>
                <a:t>此时 </a:t>
              </a:r>
              <a:r>
                <a:rPr lang="en-US" altLang="zh-CN" sz="1400">
                  <a:solidFill>
                    <a:srgbClr val="C00000"/>
                  </a:solidFill>
                </a:rPr>
                <a:t>i </a:t>
              </a:r>
              <a:r>
                <a:rPr lang="zh-CN" altLang="en-US" sz="1400">
                  <a:solidFill>
                    <a:srgbClr val="C00000"/>
                  </a:solidFill>
                </a:rPr>
                <a:t>是</a:t>
              </a:r>
              <a:r>
                <a:rPr lang="en-US" altLang="zh-CN" sz="1400">
                  <a:solidFill>
                    <a:srgbClr val="C00000"/>
                  </a:solidFill>
                </a:rPr>
                <a:t>undefined -2 =&gt; NAN</a:t>
              </a:r>
              <a:endParaRPr lang="zh-CN" altLang="en-US" sz="1400">
                <a:solidFill>
                  <a:srgbClr val="C00000"/>
                </a:solidFill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rgbClr val="1100C0"/>
                  </a:solidFill>
                </a:rPr>
                <a:t>    </a:t>
              </a:r>
              <a:r>
                <a:rPr lang="en-US" altLang="zh-CN" sz="1400">
                  <a:solidFill>
                    <a:srgbClr val="1100C0"/>
                  </a:solidFill>
                </a:rPr>
                <a:t>var i = 10 ; </a:t>
              </a:r>
              <a:r>
                <a:rPr lang="en-US" altLang="zh-CN" sz="1400">
                  <a:solidFill>
                    <a:srgbClr val="C00000"/>
                  </a:solidFill>
                </a:rPr>
                <a:t>//=&gt; </a:t>
              </a:r>
              <a:r>
                <a:rPr lang="zh-CN" altLang="en-US" sz="1400">
                  <a:solidFill>
                    <a:srgbClr val="C00000"/>
                  </a:solidFill>
                </a:rPr>
                <a:t>只赋值</a:t>
              </a:r>
              <a:endParaRPr lang="en-US" altLang="zh-CN" sz="1400">
                <a:solidFill>
                  <a:srgbClr val="C00000"/>
                </a:solidFill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rgbClr val="1100C0"/>
                  </a:solidFill>
                </a:rPr>
                <a:t>    return function(n){....} ; </a:t>
              </a:r>
              <a:r>
                <a:rPr lang="en-US" altLang="zh-CN" sz="1400">
                  <a:solidFill>
                    <a:schemeClr val="accent6"/>
                  </a:solidFill>
                </a:rPr>
                <a:t>//=&gt; </a:t>
              </a:r>
              <a:r>
                <a:rPr lang="zh-CN" altLang="en-US" sz="1400">
                  <a:solidFill>
                    <a:schemeClr val="accent6"/>
                  </a:solidFill>
                </a:rPr>
                <a:t>创建函数 </a:t>
              </a:r>
              <a:r>
                <a:rPr lang="en-US" altLang="zh-CN" sz="1400">
                  <a:solidFill>
                    <a:schemeClr val="accent6"/>
                  </a:solidFill>
                </a:rPr>
                <a:t>BBBFFF222</a:t>
              </a:r>
              <a:endParaRPr lang="en-US" altLang="zh-CN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C00000"/>
                  </a:solidFill>
                </a:rPr>
                <a:t>    //</a:t>
              </a:r>
              <a:r>
                <a:rPr lang="en-US" altLang="zh-CN" sz="1400">
                  <a:solidFill>
                    <a:srgbClr val="C00000"/>
                  </a:solidFill>
                </a:rPr>
                <a:t>=&gt; </a:t>
              </a:r>
              <a:r>
                <a:rPr lang="zh-CN" altLang="en-US" sz="1400">
                  <a:solidFill>
                    <a:srgbClr val="C00000"/>
                  </a:solidFill>
                </a:rPr>
                <a:t>并且把创建的函数返回出去给外界</a:t>
              </a:r>
              <a:r>
                <a:rPr lang="en-US" altLang="zh-CN" sz="1400">
                  <a:solidFill>
                    <a:srgbClr val="C00000"/>
                  </a:solidFill>
                </a:rPr>
                <a:t>,</a:t>
              </a:r>
              <a:r>
                <a:rPr lang="zh-CN" altLang="en-US" sz="1400">
                  <a:solidFill>
                    <a:srgbClr val="C00000"/>
                  </a:solidFill>
                </a:rPr>
                <a:t>没有接收，</a:t>
              </a:r>
              <a:r>
                <a:rPr lang="zh-CN" altLang="en-US" sz="1400" b="1">
                  <a:solidFill>
                    <a:srgbClr val="FF0000"/>
                  </a:solidFill>
                </a:rPr>
                <a:t>但传参继续执行，待 </a:t>
              </a:r>
              <a:r>
                <a:rPr lang="en-US" altLang="zh-CN" sz="1400" b="1">
                  <a:solidFill>
                    <a:srgbClr val="FF0000"/>
                  </a:solidFill>
                </a:rPr>
                <a:t>f4 </a:t>
              </a:r>
              <a:r>
                <a:rPr lang="zh-CN" altLang="en-US" sz="1400" b="1">
                  <a:solidFill>
                    <a:srgbClr val="FF0000"/>
                  </a:solidFill>
                </a:rPr>
                <a:t>执行完成后销毁</a:t>
              </a:r>
              <a:endParaRPr lang="zh-CN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4576" y="5063"/>
              <a:ext cx="35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1100C0"/>
                  </a:solidFill>
                </a:rPr>
                <a:t>i</a:t>
              </a:r>
              <a:endParaRPr lang="en-US" altLang="zh-CN" sz="1400">
                <a:solidFill>
                  <a:srgbClr val="1100C0"/>
                </a:solidFill>
              </a:endParaRPr>
            </a:p>
          </p:txBody>
        </p:sp>
        <p:cxnSp>
          <p:nvCxnSpPr>
            <p:cNvPr id="120" name="直接连接符 119"/>
            <p:cNvCxnSpPr/>
            <p:nvPr/>
          </p:nvCxnSpPr>
          <p:spPr>
            <a:xfrm>
              <a:off x="14134" y="9808"/>
              <a:ext cx="8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文本框 120"/>
            <p:cNvSpPr txBox="1"/>
            <p:nvPr/>
          </p:nvSpPr>
          <p:spPr>
            <a:xfrm>
              <a:off x="16703" y="5063"/>
              <a:ext cx="60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1100C0"/>
                  </a:solidFill>
                </a:rPr>
                <a:t>10</a:t>
              </a:r>
              <a:endParaRPr lang="en-US" altLang="zh-CN" sz="1400">
                <a:solidFill>
                  <a:srgbClr val="1100C0"/>
                </a:solidFill>
              </a:endParaRPr>
            </a:p>
          </p:txBody>
        </p:sp>
        <p:cxnSp>
          <p:nvCxnSpPr>
            <p:cNvPr id="122" name="直接连接符 121"/>
            <p:cNvCxnSpPr>
              <a:stCxn id="119" idx="3"/>
              <a:endCxn id="121" idx="1"/>
            </p:cNvCxnSpPr>
            <p:nvPr/>
          </p:nvCxnSpPr>
          <p:spPr>
            <a:xfrm>
              <a:off x="14926" y="5305"/>
              <a:ext cx="1777" cy="0"/>
            </a:xfrm>
            <a:prstGeom prst="line">
              <a:avLst/>
            </a:prstGeom>
            <a:ln>
              <a:solidFill>
                <a:srgbClr val="110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文本框 122"/>
          <p:cNvSpPr txBox="1"/>
          <p:nvPr/>
        </p:nvSpPr>
        <p:spPr>
          <a:xfrm>
            <a:off x="22133560" y="11731625"/>
            <a:ext cx="15487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accent4">
                    <a:lumMod val="75000"/>
                  </a:schemeClr>
                </a:solidFill>
              </a:rPr>
              <a:t>[scope] = EC(fn3)</a:t>
            </a:r>
            <a:endParaRPr lang="en-US" altLang="zh-CN" sz="140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16374745" y="8060690"/>
            <a:ext cx="2549525" cy="2202815"/>
            <a:chOff x="13647" y="287"/>
            <a:chExt cx="4015" cy="3469"/>
          </a:xfrm>
        </p:grpSpPr>
        <p:sp>
          <p:nvSpPr>
            <p:cNvPr id="125" name="圆角矩形 124"/>
            <p:cNvSpPr/>
            <p:nvPr/>
          </p:nvSpPr>
          <p:spPr>
            <a:xfrm>
              <a:off x="13821" y="867"/>
              <a:ext cx="3816" cy="2889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13647" y="287"/>
              <a:ext cx="372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400">
                  <a:solidFill>
                    <a:schemeClr val="accent6"/>
                  </a:solidFill>
                </a:rPr>
                <a:t>EC(fn1)</a:t>
              </a:r>
              <a:r>
                <a:rPr lang="en-US" altLang="zh-CN" sz="1400">
                  <a:solidFill>
                    <a:schemeClr val="accent6"/>
                  </a:solidFill>
                </a:rPr>
                <a:t> </a:t>
              </a:r>
              <a:r>
                <a:rPr lang="zh-CN" altLang="en-US" sz="1400">
                  <a:solidFill>
                    <a:schemeClr val="accent6"/>
                  </a:solidFill>
                </a:rPr>
                <a:t>堆内存 </a:t>
              </a:r>
              <a:r>
                <a:rPr lang="en-US" altLang="zh-CN" sz="1400">
                  <a:solidFill>
                    <a:schemeClr val="accent6"/>
                  </a:solidFill>
                </a:rPr>
                <a:t>BBBFFF222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13821" y="1751"/>
              <a:ext cx="3841" cy="1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  <a:sym typeface="+mn-ea"/>
                </a:rPr>
                <a:t>   </a:t>
              </a:r>
              <a:r>
                <a:rPr lang="en-US" altLang="zh-CN" sz="1400">
                  <a:solidFill>
                    <a:schemeClr val="accent6"/>
                  </a:solidFill>
                  <a:sym typeface="+mn-ea"/>
                </a:rPr>
                <a:t>“</a:t>
              </a:r>
              <a:r>
                <a:rPr lang="zh-CN" altLang="en-US" sz="1400">
                  <a:solidFill>
                    <a:schemeClr val="accent6"/>
                  </a:solidFill>
                  <a:sym typeface="+mn-ea"/>
                </a:rPr>
                <a:t>console.log((++i) - n);</a:t>
              </a:r>
              <a:r>
                <a:rPr lang="en-US" altLang="zh-CN" sz="1400">
                  <a:solidFill>
                    <a:schemeClr val="accent6"/>
                  </a:solidFill>
                  <a:sym typeface="+mn-ea"/>
                </a:rPr>
                <a:t>”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pPr algn="l">
                <a:lnSpc>
                  <a:spcPct val="150000"/>
                </a:lnSpc>
              </a:pPr>
              <a:endParaRPr lang="zh-CN" altLang="en-US" sz="1400">
                <a:solidFill>
                  <a:schemeClr val="accent6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代码字符串</a:t>
              </a:r>
              <a:endParaRPr lang="zh-CN" altLang="en-US" sz="1400">
                <a:solidFill>
                  <a:schemeClr val="accent6"/>
                </a:solidFill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23825200" y="8060690"/>
            <a:ext cx="2933065" cy="4829175"/>
            <a:chOff x="20261" y="5038"/>
            <a:chExt cx="4619" cy="7605"/>
          </a:xfrm>
        </p:grpSpPr>
        <p:sp>
          <p:nvSpPr>
            <p:cNvPr id="129" name="矩形 128"/>
            <p:cNvSpPr/>
            <p:nvPr/>
          </p:nvSpPr>
          <p:spPr>
            <a:xfrm>
              <a:off x="20276" y="5488"/>
              <a:ext cx="4604" cy="715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20276" y="5038"/>
              <a:ext cx="417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7030A0"/>
                  </a:solidFill>
                </a:rPr>
                <a:t>EC(f4)</a:t>
              </a:r>
              <a:r>
                <a:rPr lang="zh-CN" altLang="en-US" sz="1400">
                  <a:solidFill>
                    <a:srgbClr val="7030A0"/>
                  </a:solidFill>
                </a:rPr>
                <a:t>执行的私有上下文 </a:t>
              </a:r>
              <a:r>
                <a:rPr lang="en-US" altLang="zh-CN" sz="1400">
                  <a:solidFill>
                    <a:srgbClr val="7030A0"/>
                  </a:solidFill>
                </a:rPr>
                <a:t>BF0(4)</a:t>
              </a:r>
              <a:endParaRPr lang="zh-CN" altLang="en-US" sz="1400">
                <a:solidFill>
                  <a:srgbClr val="7030A0"/>
                </a:solidFill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20276" y="5521"/>
              <a:ext cx="274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>
                  <a:solidFill>
                    <a:srgbClr val="7030A0"/>
                  </a:solidFill>
                </a:rPr>
                <a:t>私有变量对象</a:t>
              </a:r>
              <a:r>
                <a:rPr lang="en-US" altLang="zh-CN" sz="1400">
                  <a:solidFill>
                    <a:srgbClr val="7030A0"/>
                  </a:solidFill>
                </a:rPr>
                <a:t>AO(f4)</a:t>
              </a:r>
              <a:endParaRPr lang="en-US" altLang="zh-CN" sz="1400">
                <a:solidFill>
                  <a:srgbClr val="7030A0"/>
                </a:solidFill>
              </a:endParaRPr>
            </a:p>
          </p:txBody>
        </p:sp>
        <p:cxnSp>
          <p:nvCxnSpPr>
            <p:cNvPr id="132" name="直接连接符 131"/>
            <p:cNvCxnSpPr/>
            <p:nvPr/>
          </p:nvCxnSpPr>
          <p:spPr>
            <a:xfrm>
              <a:off x="20506" y="7396"/>
              <a:ext cx="4113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本框 132"/>
            <p:cNvSpPr txBox="1"/>
            <p:nvPr/>
          </p:nvSpPr>
          <p:spPr>
            <a:xfrm>
              <a:off x="20261" y="7388"/>
              <a:ext cx="4619" cy="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7030A0"/>
                  </a:solidFill>
                </a:rPr>
                <a:t>初始化作用域链</a:t>
              </a:r>
              <a:r>
                <a:rPr lang="en-US" altLang="zh-CN" sz="1400">
                  <a:solidFill>
                    <a:srgbClr val="7030A0"/>
                  </a:solidFill>
                </a:rPr>
                <a:t>:</a:t>
              </a:r>
              <a:endParaRPr lang="en-US" altLang="zh-CN" sz="1400">
                <a:solidFill>
                  <a:srgbClr val="7030A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7030A0"/>
                  </a:solidFill>
                </a:rPr>
                <a:t>    SCOPE-CHAIN&lt;EC(f4),EC(fn3)&gt;</a:t>
              </a:r>
              <a:endParaRPr lang="en-US" altLang="zh-CN" sz="1400">
                <a:solidFill>
                  <a:srgbClr val="7030A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7030A0"/>
                  </a:solidFill>
                </a:rPr>
                <a:t>初始化</a:t>
              </a:r>
              <a:r>
                <a:rPr lang="en-US" altLang="zh-CN" sz="1400">
                  <a:solidFill>
                    <a:srgbClr val="7030A0"/>
                  </a:solidFill>
                </a:rPr>
                <a:t>THIS/ARGUMENTS</a:t>
              </a:r>
              <a:r>
                <a:rPr lang="zh-CN" altLang="en-US" sz="1400">
                  <a:solidFill>
                    <a:srgbClr val="7030A0"/>
                  </a:solidFill>
                </a:rPr>
                <a:t>：无</a:t>
              </a:r>
              <a:endParaRPr lang="zh-CN" altLang="en-US" sz="1400">
                <a:solidFill>
                  <a:srgbClr val="7030A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7030A0"/>
                  </a:solidFill>
                </a:rPr>
                <a:t>形参赋值：</a:t>
              </a:r>
              <a:r>
                <a:rPr lang="en-US" altLang="zh-CN" sz="1400">
                  <a:solidFill>
                    <a:srgbClr val="7030A0"/>
                  </a:solidFill>
                </a:rPr>
                <a:t>n = 4 ;</a:t>
              </a:r>
              <a:endParaRPr lang="en-US" altLang="zh-CN" sz="1400">
                <a:solidFill>
                  <a:srgbClr val="7030A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7030A0"/>
                  </a:solidFill>
                </a:rPr>
                <a:t>变量提升：无</a:t>
              </a:r>
              <a:endParaRPr lang="zh-CN" altLang="en-US" sz="1400">
                <a:solidFill>
                  <a:srgbClr val="7030A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7030A0"/>
                  </a:solidFill>
                </a:rPr>
                <a:t>代码执行：</a:t>
              </a:r>
              <a:endParaRPr lang="zh-CN" altLang="en-US" sz="1400">
                <a:solidFill>
                  <a:srgbClr val="7030A0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1400">
                  <a:solidFill>
                    <a:srgbClr val="7030A0"/>
                  </a:solidFill>
                </a:rPr>
                <a:t>    </a:t>
              </a:r>
              <a:r>
                <a:rPr lang="en-US" altLang="zh-CN" sz="1400">
                  <a:solidFill>
                    <a:srgbClr val="7030A0"/>
                  </a:solidFill>
                </a:rPr>
                <a:t>console.log( (++i) - n ) ;  </a:t>
              </a:r>
              <a:r>
                <a:rPr lang="en-US" altLang="zh-CN" sz="1400">
                  <a:solidFill>
                    <a:srgbClr val="C00000"/>
                  </a:solidFill>
                </a:rPr>
                <a:t>//=&gt; i </a:t>
              </a:r>
              <a:r>
                <a:rPr lang="zh-CN" altLang="en-US" sz="1400">
                  <a:solidFill>
                    <a:srgbClr val="C00000"/>
                  </a:solidFill>
                </a:rPr>
                <a:t>自己的执行上下文没有，通过作用域链向上级查找是</a:t>
              </a:r>
              <a:r>
                <a:rPr lang="en-US" altLang="zh-CN" sz="1400">
                  <a:solidFill>
                    <a:srgbClr val="C00000"/>
                  </a:solidFill>
                </a:rPr>
                <a:t>10</a:t>
              </a:r>
              <a:r>
                <a:rPr lang="zh-CN" altLang="en-US" sz="1400">
                  <a:solidFill>
                    <a:srgbClr val="C00000"/>
                  </a:solidFill>
                </a:rPr>
                <a:t>，然后</a:t>
              </a:r>
              <a:r>
                <a:rPr lang="en-US" altLang="zh-CN" sz="1400">
                  <a:solidFill>
                    <a:srgbClr val="C00000"/>
                  </a:solidFill>
                </a:rPr>
                <a:t>++</a:t>
              </a:r>
              <a:r>
                <a:rPr lang="zh-CN" altLang="en-US" sz="1400">
                  <a:solidFill>
                    <a:srgbClr val="C00000"/>
                  </a:solidFill>
                </a:rPr>
                <a:t>；</a:t>
              </a:r>
              <a:endParaRPr lang="zh-CN" altLang="en-US" sz="1400">
                <a:solidFill>
                  <a:srgbClr val="C0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>
                  <a:solidFill>
                    <a:srgbClr val="FF0000"/>
                  </a:solidFill>
                </a:rPr>
                <a:t>             //=&gt; 11 -4 = 7 ;</a:t>
              </a:r>
              <a:endParaRPr lang="en-US" altLang="zh-CN" sz="1400" b="1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>
                  <a:solidFill>
                    <a:srgbClr val="FF0000"/>
                  </a:solidFill>
                </a:rPr>
                <a:t>            进栈执行后销毁</a:t>
              </a:r>
              <a:endParaRPr lang="zh-CN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0765" y="6021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7030A0"/>
                  </a:solidFill>
                </a:rPr>
                <a:t>n</a:t>
              </a:r>
              <a:endParaRPr lang="en-US" altLang="zh-CN" sz="1400">
                <a:solidFill>
                  <a:srgbClr val="7030A0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23276" y="6004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7030A0"/>
                  </a:solidFill>
                </a:rPr>
                <a:t>4</a:t>
              </a:r>
              <a:endParaRPr lang="en-US" altLang="zh-CN" sz="1400">
                <a:solidFill>
                  <a:srgbClr val="7030A0"/>
                </a:solidFill>
              </a:endParaRPr>
            </a:p>
          </p:txBody>
        </p:sp>
        <p:cxnSp>
          <p:nvCxnSpPr>
            <p:cNvPr id="136" name="直接连接符 135"/>
            <p:cNvCxnSpPr>
              <a:stCxn id="134" idx="3"/>
            </p:cNvCxnSpPr>
            <p:nvPr/>
          </p:nvCxnSpPr>
          <p:spPr>
            <a:xfrm>
              <a:off x="21209" y="6263"/>
              <a:ext cx="1934" cy="3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 flipV="1">
              <a:off x="21361" y="11932"/>
              <a:ext cx="2022" cy="2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8" name="直接连接符 137"/>
          <p:cNvCxnSpPr/>
          <p:nvPr/>
        </p:nvCxnSpPr>
        <p:spPr>
          <a:xfrm>
            <a:off x="21369020" y="8696325"/>
            <a:ext cx="366395" cy="35306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21719540" y="8742680"/>
            <a:ext cx="381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7030A0"/>
                </a:solidFill>
              </a:rPr>
              <a:t>11</a:t>
            </a:r>
            <a:endParaRPr lang="en-US" altLang="zh-CN" sz="1400">
              <a:solidFill>
                <a:srgbClr val="7030A0"/>
              </a:solidFill>
            </a:endParaRPr>
          </a:p>
        </p:txBody>
      </p:sp>
      <p:cxnSp>
        <p:nvCxnSpPr>
          <p:cNvPr id="141" name="直接连接符 140"/>
          <p:cNvCxnSpPr/>
          <p:nvPr/>
        </p:nvCxnSpPr>
        <p:spPr>
          <a:xfrm flipV="1">
            <a:off x="27388185" y="7699375"/>
            <a:ext cx="0" cy="3274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19740245" y="7705090"/>
            <a:ext cx="7620000" cy="13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V="1">
            <a:off x="19740245" y="1255395"/>
            <a:ext cx="13970" cy="6404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23093680" y="2762250"/>
            <a:ext cx="2933065" cy="4829175"/>
            <a:chOff x="20261" y="5038"/>
            <a:chExt cx="4619" cy="7605"/>
          </a:xfrm>
        </p:grpSpPr>
        <p:sp>
          <p:nvSpPr>
            <p:cNvPr id="145" name="矩形 144"/>
            <p:cNvSpPr/>
            <p:nvPr/>
          </p:nvSpPr>
          <p:spPr>
            <a:xfrm>
              <a:off x="20276" y="5488"/>
              <a:ext cx="4604" cy="715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20276" y="5038"/>
              <a:ext cx="417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7030A0"/>
                  </a:solidFill>
                </a:rPr>
                <a:t>EC(f5)</a:t>
              </a:r>
              <a:r>
                <a:rPr lang="zh-CN" altLang="en-US" sz="1400">
                  <a:solidFill>
                    <a:srgbClr val="7030A0"/>
                  </a:solidFill>
                </a:rPr>
                <a:t>执行的私有上下文 </a:t>
              </a:r>
              <a:r>
                <a:rPr lang="en-US" altLang="zh-CN" sz="1400">
                  <a:solidFill>
                    <a:srgbClr val="7030A0"/>
                  </a:solidFill>
                </a:rPr>
                <a:t>BF0(5)</a:t>
              </a:r>
              <a:endParaRPr lang="zh-CN" altLang="en-US" sz="1400">
                <a:solidFill>
                  <a:srgbClr val="7030A0"/>
                </a:solidFill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20276" y="5521"/>
              <a:ext cx="274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>
                  <a:solidFill>
                    <a:srgbClr val="7030A0"/>
                  </a:solidFill>
                </a:rPr>
                <a:t>私有变量对象</a:t>
              </a:r>
              <a:r>
                <a:rPr lang="en-US" altLang="zh-CN" sz="1400">
                  <a:solidFill>
                    <a:srgbClr val="7030A0"/>
                  </a:solidFill>
                </a:rPr>
                <a:t>AO(f5)</a:t>
              </a:r>
              <a:endParaRPr lang="en-US" altLang="zh-CN" sz="1400">
                <a:solidFill>
                  <a:srgbClr val="7030A0"/>
                </a:solidFill>
              </a:endParaRPr>
            </a:p>
          </p:txBody>
        </p:sp>
        <p:cxnSp>
          <p:nvCxnSpPr>
            <p:cNvPr id="148" name="直接连接符 147"/>
            <p:cNvCxnSpPr/>
            <p:nvPr/>
          </p:nvCxnSpPr>
          <p:spPr>
            <a:xfrm>
              <a:off x="20506" y="7396"/>
              <a:ext cx="4113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/>
            <p:cNvSpPr txBox="1"/>
            <p:nvPr/>
          </p:nvSpPr>
          <p:spPr>
            <a:xfrm>
              <a:off x="20261" y="7388"/>
              <a:ext cx="4619" cy="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7030A0"/>
                  </a:solidFill>
                </a:rPr>
                <a:t>初始化作用域链</a:t>
              </a:r>
              <a:r>
                <a:rPr lang="en-US" altLang="zh-CN" sz="1400">
                  <a:solidFill>
                    <a:srgbClr val="7030A0"/>
                  </a:solidFill>
                </a:rPr>
                <a:t>:</a:t>
              </a:r>
              <a:endParaRPr lang="en-US" altLang="zh-CN" sz="1400">
                <a:solidFill>
                  <a:srgbClr val="7030A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7030A0"/>
                  </a:solidFill>
                </a:rPr>
                <a:t>    SCOPE-CHAIN&lt;EC(f4),EC(fn1)&gt;</a:t>
              </a:r>
              <a:endParaRPr lang="en-US" altLang="zh-CN" sz="1400">
                <a:solidFill>
                  <a:srgbClr val="7030A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7030A0"/>
                  </a:solidFill>
                </a:rPr>
                <a:t>初始化</a:t>
              </a:r>
              <a:r>
                <a:rPr lang="en-US" altLang="zh-CN" sz="1400">
                  <a:solidFill>
                    <a:srgbClr val="7030A0"/>
                  </a:solidFill>
                </a:rPr>
                <a:t>THIS/ARGUMENTS</a:t>
              </a:r>
              <a:r>
                <a:rPr lang="zh-CN" altLang="en-US" sz="1400">
                  <a:solidFill>
                    <a:srgbClr val="7030A0"/>
                  </a:solidFill>
                </a:rPr>
                <a:t>：无</a:t>
              </a:r>
              <a:endParaRPr lang="zh-CN" altLang="en-US" sz="1400">
                <a:solidFill>
                  <a:srgbClr val="7030A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7030A0"/>
                  </a:solidFill>
                </a:rPr>
                <a:t>形参赋值：</a:t>
              </a:r>
              <a:r>
                <a:rPr lang="en-US" altLang="zh-CN" sz="1400">
                  <a:solidFill>
                    <a:srgbClr val="7030A0"/>
                  </a:solidFill>
                </a:rPr>
                <a:t>n = 5 ;</a:t>
              </a:r>
              <a:endParaRPr lang="en-US" altLang="zh-CN" sz="1400">
                <a:solidFill>
                  <a:srgbClr val="7030A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7030A0"/>
                  </a:solidFill>
                </a:rPr>
                <a:t>变量提升：无</a:t>
              </a:r>
              <a:endParaRPr lang="zh-CN" altLang="en-US" sz="1400">
                <a:solidFill>
                  <a:srgbClr val="7030A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7030A0"/>
                  </a:solidFill>
                </a:rPr>
                <a:t>代码执行：</a:t>
              </a:r>
              <a:endParaRPr lang="zh-CN" altLang="en-US" sz="1400">
                <a:solidFill>
                  <a:srgbClr val="7030A0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1400">
                  <a:solidFill>
                    <a:srgbClr val="7030A0"/>
                  </a:solidFill>
                </a:rPr>
                <a:t>    </a:t>
              </a:r>
              <a:r>
                <a:rPr lang="en-US" altLang="zh-CN" sz="1400">
                  <a:solidFill>
                    <a:srgbClr val="7030A0"/>
                  </a:solidFill>
                </a:rPr>
                <a:t>console.log( (++i) - n ) ;  </a:t>
              </a:r>
              <a:r>
                <a:rPr lang="en-US" altLang="zh-CN" sz="1400">
                  <a:solidFill>
                    <a:srgbClr val="C00000"/>
                  </a:solidFill>
                </a:rPr>
                <a:t>//=&gt; i </a:t>
              </a:r>
              <a:r>
                <a:rPr lang="zh-CN" altLang="en-US" sz="1400">
                  <a:solidFill>
                    <a:srgbClr val="C00000"/>
                  </a:solidFill>
                </a:rPr>
                <a:t>自己的执行上下文没有，通过作用域链向上级查找是</a:t>
              </a:r>
              <a:r>
                <a:rPr lang="en-US" altLang="zh-CN" sz="1400">
                  <a:solidFill>
                    <a:srgbClr val="C00000"/>
                  </a:solidFill>
                </a:rPr>
                <a:t>12</a:t>
              </a:r>
              <a:r>
                <a:rPr lang="zh-CN" altLang="en-US" sz="1400">
                  <a:solidFill>
                    <a:srgbClr val="C00000"/>
                  </a:solidFill>
                </a:rPr>
                <a:t>，然后</a:t>
              </a:r>
              <a:r>
                <a:rPr lang="en-US" altLang="zh-CN" sz="1400">
                  <a:solidFill>
                    <a:srgbClr val="C00000"/>
                  </a:solidFill>
                </a:rPr>
                <a:t>++</a:t>
              </a:r>
              <a:r>
                <a:rPr lang="zh-CN" altLang="en-US" sz="1400">
                  <a:solidFill>
                    <a:srgbClr val="C00000"/>
                  </a:solidFill>
                </a:rPr>
                <a:t>；</a:t>
              </a:r>
              <a:endParaRPr lang="zh-CN" altLang="en-US" sz="1400">
                <a:solidFill>
                  <a:srgbClr val="C0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>
                  <a:solidFill>
                    <a:srgbClr val="FF0000"/>
                  </a:solidFill>
                </a:rPr>
                <a:t>             //=&gt; 13 -5 = 8 ;</a:t>
              </a:r>
              <a:endParaRPr lang="en-US" altLang="zh-CN" sz="1400" b="1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>
                  <a:solidFill>
                    <a:srgbClr val="FF0000"/>
                  </a:solidFill>
                </a:rPr>
                <a:t>            进栈执行后销毁</a:t>
              </a:r>
              <a:endParaRPr lang="zh-CN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20765" y="6021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7030A0"/>
                  </a:solidFill>
                </a:rPr>
                <a:t>n</a:t>
              </a:r>
              <a:endParaRPr lang="en-US" altLang="zh-CN" sz="1400">
                <a:solidFill>
                  <a:srgbClr val="7030A0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23276" y="6004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7030A0"/>
                  </a:solidFill>
                </a:rPr>
                <a:t>5</a:t>
              </a:r>
              <a:endParaRPr lang="en-US" altLang="zh-CN" sz="1400">
                <a:solidFill>
                  <a:srgbClr val="7030A0"/>
                </a:solidFill>
              </a:endParaRPr>
            </a:p>
          </p:txBody>
        </p:sp>
        <p:cxnSp>
          <p:nvCxnSpPr>
            <p:cNvPr id="152" name="直接连接符 151"/>
            <p:cNvCxnSpPr>
              <a:stCxn id="150" idx="3"/>
            </p:cNvCxnSpPr>
            <p:nvPr/>
          </p:nvCxnSpPr>
          <p:spPr>
            <a:xfrm>
              <a:off x="21209" y="6263"/>
              <a:ext cx="1934" cy="3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 flipV="1">
              <a:off x="21361" y="11932"/>
              <a:ext cx="2022" cy="2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4" name="组合 153"/>
          <p:cNvGrpSpPr/>
          <p:nvPr/>
        </p:nvGrpSpPr>
        <p:grpSpPr>
          <a:xfrm>
            <a:off x="20033615" y="2762250"/>
            <a:ext cx="2549525" cy="2202815"/>
            <a:chOff x="13647" y="287"/>
            <a:chExt cx="4015" cy="3469"/>
          </a:xfrm>
        </p:grpSpPr>
        <p:sp>
          <p:nvSpPr>
            <p:cNvPr id="155" name="圆角矩形 154"/>
            <p:cNvSpPr/>
            <p:nvPr/>
          </p:nvSpPr>
          <p:spPr>
            <a:xfrm>
              <a:off x="13821" y="867"/>
              <a:ext cx="3816" cy="2889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13647" y="287"/>
              <a:ext cx="372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400">
                  <a:solidFill>
                    <a:schemeClr val="accent6"/>
                  </a:solidFill>
                </a:rPr>
                <a:t>EC(fn1)</a:t>
              </a:r>
              <a:r>
                <a:rPr lang="en-US" altLang="zh-CN" sz="1400">
                  <a:solidFill>
                    <a:schemeClr val="accent6"/>
                  </a:solidFill>
                </a:rPr>
                <a:t> </a:t>
              </a:r>
              <a:r>
                <a:rPr lang="zh-CN" altLang="en-US" sz="1400">
                  <a:solidFill>
                    <a:schemeClr val="accent6"/>
                  </a:solidFill>
                </a:rPr>
                <a:t>堆内存 </a:t>
              </a:r>
              <a:r>
                <a:rPr lang="en-US" altLang="zh-CN" sz="1400">
                  <a:solidFill>
                    <a:schemeClr val="accent6"/>
                  </a:solidFill>
                </a:rPr>
                <a:t>BBBFFF333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13821" y="1751"/>
              <a:ext cx="3841" cy="1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  <a:sym typeface="+mn-ea"/>
                </a:rPr>
                <a:t>   </a:t>
              </a:r>
              <a:r>
                <a:rPr lang="en-US" altLang="zh-CN" sz="1400">
                  <a:solidFill>
                    <a:schemeClr val="accent6"/>
                  </a:solidFill>
                  <a:sym typeface="+mn-ea"/>
                </a:rPr>
                <a:t>“</a:t>
              </a:r>
              <a:r>
                <a:rPr lang="zh-CN" altLang="en-US" sz="1400">
                  <a:solidFill>
                    <a:schemeClr val="accent6"/>
                  </a:solidFill>
                  <a:sym typeface="+mn-ea"/>
                </a:rPr>
                <a:t>console.log((++i) - n);</a:t>
              </a:r>
              <a:r>
                <a:rPr lang="en-US" altLang="zh-CN" sz="1400">
                  <a:solidFill>
                    <a:schemeClr val="accent6"/>
                  </a:solidFill>
                  <a:sym typeface="+mn-ea"/>
                </a:rPr>
                <a:t>”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pPr algn="l">
                <a:lnSpc>
                  <a:spcPct val="150000"/>
                </a:lnSpc>
              </a:pPr>
              <a:endParaRPr lang="zh-CN" altLang="en-US" sz="1400">
                <a:solidFill>
                  <a:schemeClr val="accent6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代码字符串</a:t>
              </a:r>
              <a:endParaRPr lang="zh-CN" altLang="en-US" sz="1400">
                <a:solidFill>
                  <a:schemeClr val="accent6"/>
                </a:solidFill>
              </a:endParaRPr>
            </a:p>
          </p:txBody>
        </p:sp>
      </p:grpSp>
      <p:cxnSp>
        <p:nvCxnSpPr>
          <p:cNvPr id="158" name="直接连接符 157"/>
          <p:cNvCxnSpPr/>
          <p:nvPr/>
        </p:nvCxnSpPr>
        <p:spPr>
          <a:xfrm>
            <a:off x="11259185" y="3862070"/>
            <a:ext cx="465455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11729085" y="389128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2270" y="387350"/>
            <a:ext cx="2540000" cy="3646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let x = 5;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function fn(x) {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return function(y) {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    console.log(y + (++x));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}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}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let f = fn(6);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f(7);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fn(8)(9);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f(10);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console.log(x);</a:t>
            </a:r>
            <a:endParaRPr lang="zh-CN" altLang="en-US" sz="1400"/>
          </a:p>
        </p:txBody>
      </p:sp>
      <p:sp>
        <p:nvSpPr>
          <p:cNvPr id="10" name="矩形 9"/>
          <p:cNvSpPr/>
          <p:nvPr/>
        </p:nvSpPr>
        <p:spPr>
          <a:xfrm>
            <a:off x="3543300" y="660400"/>
            <a:ext cx="3276600" cy="4978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43300" y="353695"/>
            <a:ext cx="2438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全局执行上下文</a:t>
            </a:r>
            <a:r>
              <a:rPr lang="en-US" altLang="zh-CN" sz="1400"/>
              <a:t>EC(G)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3543300" y="660400"/>
            <a:ext cx="17214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全局变量对象</a:t>
            </a:r>
            <a:r>
              <a:rPr lang="en-US" altLang="zh-CN" sz="1400"/>
              <a:t>VO(G)</a:t>
            </a:r>
            <a:endParaRPr lang="en-US" altLang="zh-CN" sz="1400"/>
          </a:p>
        </p:txBody>
      </p:sp>
      <p:cxnSp>
        <p:nvCxnSpPr>
          <p:cNvPr id="16" name="直接连接符 15"/>
          <p:cNvCxnSpPr/>
          <p:nvPr/>
        </p:nvCxnSpPr>
        <p:spPr>
          <a:xfrm>
            <a:off x="3746500" y="1947545"/>
            <a:ext cx="2908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543300" y="1947545"/>
            <a:ext cx="2672715" cy="3322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变量提升：</a:t>
            </a:r>
            <a:r>
              <a:rPr lang="en-US" altLang="zh-CN" sz="1400"/>
              <a:t>function fn(x){...} ; 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zh-CN" altLang="en-US" sz="1400"/>
              <a:t>代码执行：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</a:t>
            </a:r>
            <a:r>
              <a:rPr lang="en-US" altLang="zh-CN" sz="1400"/>
              <a:t>let x = 5 ;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en-US" altLang="zh-CN" sz="1400"/>
              <a:t>    function fn(x){...} ; 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en-US" altLang="zh-CN" sz="1400"/>
              <a:t>    let f = fn(6) ;</a:t>
            </a:r>
            <a:r>
              <a:rPr lang="en-US" altLang="zh-CN" sz="1400">
                <a:solidFill>
                  <a:schemeClr val="accent6"/>
                </a:solidFill>
              </a:rPr>
              <a:t>//=&gt; BBBFFF000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en-US" altLang="zh-CN" sz="1400"/>
              <a:t>    f(7) ; </a:t>
            </a:r>
            <a:r>
              <a:rPr lang="en-US" altLang="zh-CN" sz="1400" b="1">
                <a:solidFill>
                  <a:srgbClr val="FF0000"/>
                </a:solidFill>
              </a:rPr>
              <a:t>//=&gt;14</a:t>
            </a:r>
            <a:endParaRPr lang="en-US" altLang="zh-CN" sz="14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1">
                <a:solidFill>
                  <a:srgbClr val="FF0000"/>
                </a:solidFill>
              </a:rPr>
              <a:t>   </a:t>
            </a:r>
            <a:r>
              <a:rPr lang="en-US" altLang="zh-CN" sz="1400">
                <a:solidFill>
                  <a:schemeClr val="tx1"/>
                </a:solidFill>
              </a:rPr>
              <a:t> fn(8)(9); </a:t>
            </a:r>
            <a:r>
              <a:rPr lang="en-US" altLang="zh-CN" sz="1400" b="1">
                <a:solidFill>
                  <a:srgbClr val="FF0000"/>
                </a:solidFill>
              </a:rPr>
              <a:t>//=&gt; 18</a:t>
            </a:r>
            <a:endParaRPr lang="en-US" altLang="zh-CN" sz="14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</a:rPr>
              <a:t>    f(10) ;</a:t>
            </a:r>
            <a:r>
              <a:rPr lang="en-US" altLang="zh-CN" sz="1400" b="1">
                <a:solidFill>
                  <a:srgbClr val="FF0000"/>
                </a:solidFill>
              </a:rPr>
              <a:t> //=&gt; 18</a:t>
            </a:r>
            <a:endParaRPr lang="en-US" altLang="zh-CN" sz="14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</a:rPr>
              <a:t>    console.log(x);  </a:t>
            </a:r>
            <a:r>
              <a:rPr lang="en-US" altLang="zh-CN" sz="1400" b="1">
                <a:solidFill>
                  <a:srgbClr val="FF0000"/>
                </a:solidFill>
              </a:rPr>
              <a:t>//=&gt; 5   </a:t>
            </a:r>
            <a:endParaRPr lang="zh-CN" altLang="en-US" sz="14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</a:rPr>
              <a:t>    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62400" y="1091565"/>
            <a:ext cx="3346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fn</a:t>
            </a:r>
            <a:endParaRPr lang="en-US" altLang="zh-CN" sz="1400"/>
          </a:p>
        </p:txBody>
      </p:sp>
      <p:grpSp>
        <p:nvGrpSpPr>
          <p:cNvPr id="32" name="组合 31"/>
          <p:cNvGrpSpPr/>
          <p:nvPr/>
        </p:nvGrpSpPr>
        <p:grpSpPr>
          <a:xfrm>
            <a:off x="7848600" y="246380"/>
            <a:ext cx="2750820" cy="1998345"/>
            <a:chOff x="12120" y="465"/>
            <a:chExt cx="4332" cy="3147"/>
          </a:xfrm>
        </p:grpSpPr>
        <p:grpSp>
          <p:nvGrpSpPr>
            <p:cNvPr id="27" name="组合 26"/>
            <p:cNvGrpSpPr/>
            <p:nvPr/>
          </p:nvGrpSpPr>
          <p:grpSpPr>
            <a:xfrm>
              <a:off x="12120" y="465"/>
              <a:ext cx="4200" cy="3025"/>
              <a:chOff x="12320" y="435"/>
              <a:chExt cx="4200" cy="3025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12320" y="1040"/>
                <a:ext cx="4200" cy="2420"/>
              </a:xfrm>
              <a:prstGeom prst="roundRect">
                <a:avLst/>
              </a:prstGeom>
              <a:noFill/>
              <a:ln>
                <a:solidFill>
                  <a:srgbClr val="1100C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2520" y="435"/>
                <a:ext cx="3499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>
                    <a:solidFill>
                      <a:srgbClr val="1100C0"/>
                    </a:solidFill>
                  </a:rPr>
                  <a:t>全局函数</a:t>
                </a:r>
                <a:r>
                  <a:rPr lang="en-US" altLang="zh-CN" sz="1400">
                    <a:solidFill>
                      <a:srgbClr val="1100C0"/>
                    </a:solidFill>
                  </a:rPr>
                  <a:t>fn </a:t>
                </a:r>
                <a:r>
                  <a:rPr lang="zh-CN" altLang="en-US" sz="1400">
                    <a:solidFill>
                      <a:srgbClr val="1100C0"/>
                    </a:solidFill>
                  </a:rPr>
                  <a:t>堆</a:t>
                </a:r>
                <a:r>
                  <a:rPr lang="en-US" altLang="zh-CN" sz="1400">
                    <a:solidFill>
                      <a:srgbClr val="1100C0"/>
                    </a:solidFill>
                  </a:rPr>
                  <a:t>AAAFFF000</a:t>
                </a:r>
                <a:endParaRPr lang="en-US" altLang="zh-CN" sz="1400">
                  <a:solidFill>
                    <a:srgbClr val="1100C0"/>
                  </a:solidFill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12120" y="948"/>
              <a:ext cx="4332" cy="2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>
                  <a:solidFill>
                    <a:srgbClr val="1100C0"/>
                  </a:solidFill>
                  <a:sym typeface="+mn-ea"/>
                </a:rPr>
                <a:t> </a:t>
              </a:r>
              <a:r>
                <a:rPr lang="zh-CN" altLang="en-US" sz="1400">
                  <a:solidFill>
                    <a:srgbClr val="1100C0"/>
                  </a:solidFill>
                  <a:sym typeface="+mn-ea"/>
                </a:rPr>
                <a:t>return function(y) {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  <a:sym typeface="+mn-ea"/>
                </a:rPr>
                <a:t>        console.log(y + (++x));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  <a:sym typeface="+mn-ea"/>
                </a:rPr>
                <a:t>    }</a:t>
              </a:r>
              <a:endParaRPr lang="zh-CN" altLang="en-US" sz="1400">
                <a:solidFill>
                  <a:srgbClr val="1100C0"/>
                </a:solidFill>
                <a:sym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</a:rPr>
                <a:t>代码字符串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endParaRPr lang="zh-CN" altLang="en-US" sz="1400">
                <a:solidFill>
                  <a:srgbClr val="1100C0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264785" y="1091565"/>
            <a:ext cx="11315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1100C0"/>
                </a:solidFill>
              </a:rPr>
              <a:t>AAAFFF000</a:t>
            </a:r>
            <a:endParaRPr lang="en-US" altLang="zh-CN" sz="1400">
              <a:solidFill>
                <a:srgbClr val="1100C0"/>
              </a:solidFill>
            </a:endParaRPr>
          </a:p>
        </p:txBody>
      </p:sp>
      <p:cxnSp>
        <p:nvCxnSpPr>
          <p:cNvPr id="30" name="直接连接符 29"/>
          <p:cNvCxnSpPr>
            <a:stCxn id="19" idx="3"/>
            <a:endCxn id="29" idx="1"/>
          </p:cNvCxnSpPr>
          <p:nvPr/>
        </p:nvCxnSpPr>
        <p:spPr>
          <a:xfrm>
            <a:off x="4297045" y="1245235"/>
            <a:ext cx="967740" cy="0"/>
          </a:xfrm>
          <a:prstGeom prst="line">
            <a:avLst/>
          </a:prstGeom>
          <a:ln>
            <a:solidFill>
              <a:srgbClr val="110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263640" y="1091565"/>
            <a:ext cx="16776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>
                <a:solidFill>
                  <a:srgbClr val="C00000"/>
                </a:solidFill>
                <a:sym typeface="+mn-ea"/>
              </a:rPr>
              <a:t>fn[[scope]] = EC(G)</a:t>
            </a:r>
            <a:endParaRPr lang="en-US" altLang="zh-CN" sz="1400">
              <a:solidFill>
                <a:srgbClr val="C00000"/>
              </a:solidFill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92245" y="1306830"/>
            <a:ext cx="2749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00"/>
              <a:t>x</a:t>
            </a:r>
            <a:endParaRPr lang="en-US" altLang="zh-CN" sz="1400"/>
          </a:p>
          <a:p>
            <a:pPr algn="ctr"/>
            <a:r>
              <a:rPr lang="en-US" altLang="zh-CN" sz="1400"/>
              <a:t>f</a:t>
            </a:r>
            <a:endParaRPr lang="en-US" altLang="zh-CN" sz="1400"/>
          </a:p>
        </p:txBody>
      </p:sp>
      <p:sp>
        <p:nvSpPr>
          <p:cNvPr id="34" name="文本框 33"/>
          <p:cNvSpPr txBox="1"/>
          <p:nvPr/>
        </p:nvSpPr>
        <p:spPr>
          <a:xfrm>
            <a:off x="5499100" y="130683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5</a:t>
            </a:r>
            <a:endParaRPr lang="en-US" altLang="zh-CN" sz="1400"/>
          </a:p>
        </p:txBody>
      </p:sp>
      <p:cxnSp>
        <p:nvCxnSpPr>
          <p:cNvPr id="40" name="直接连接符 39"/>
          <p:cNvCxnSpPr>
            <a:endCxn id="34" idx="1"/>
          </p:cNvCxnSpPr>
          <p:nvPr/>
        </p:nvCxnSpPr>
        <p:spPr>
          <a:xfrm>
            <a:off x="4445000" y="1460500"/>
            <a:ext cx="1054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3746500" y="3150870"/>
            <a:ext cx="1612900" cy="12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1099800" y="246380"/>
            <a:ext cx="2667000" cy="1998345"/>
            <a:chOff x="12120" y="465"/>
            <a:chExt cx="4200" cy="3147"/>
          </a:xfrm>
        </p:grpSpPr>
        <p:grpSp>
          <p:nvGrpSpPr>
            <p:cNvPr id="55" name="组合 54"/>
            <p:cNvGrpSpPr/>
            <p:nvPr/>
          </p:nvGrpSpPr>
          <p:grpSpPr>
            <a:xfrm>
              <a:off x="12120" y="465"/>
              <a:ext cx="4200" cy="3025"/>
              <a:chOff x="12320" y="435"/>
              <a:chExt cx="4200" cy="3025"/>
            </a:xfrm>
          </p:grpSpPr>
          <p:sp>
            <p:nvSpPr>
              <p:cNvPr id="56" name="圆角矩形 55"/>
              <p:cNvSpPr/>
              <p:nvPr/>
            </p:nvSpPr>
            <p:spPr>
              <a:xfrm>
                <a:off x="12320" y="1040"/>
                <a:ext cx="4200" cy="2420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2520" y="435"/>
                <a:ext cx="3424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>
                    <a:solidFill>
                      <a:schemeClr val="accent6"/>
                    </a:solidFill>
                  </a:rPr>
                  <a:t>fn1 </a:t>
                </a:r>
                <a:r>
                  <a:rPr lang="zh-CN" altLang="en-US" sz="1400">
                    <a:solidFill>
                      <a:schemeClr val="accent6"/>
                    </a:solidFill>
                  </a:rPr>
                  <a:t>函数 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y </a:t>
                </a:r>
                <a:r>
                  <a:rPr lang="zh-CN" altLang="en-US" sz="1400">
                    <a:solidFill>
                      <a:schemeClr val="accent6"/>
                    </a:solidFill>
                  </a:rPr>
                  <a:t>堆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BBBFFF000</a:t>
                </a:r>
                <a:endParaRPr lang="en-US" altLang="zh-CN" sz="140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12120" y="948"/>
              <a:ext cx="3792" cy="2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>
                  <a:solidFill>
                    <a:schemeClr val="accent6"/>
                  </a:solidFill>
                  <a:sym typeface="+mn-ea"/>
                </a:rPr>
                <a:t> 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  <a:sym typeface="+mn-ea"/>
                </a:rPr>
                <a:t>      console.log(y + (++x));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  <a:sym typeface="+mn-ea"/>
                </a:rPr>
                <a:t>   </a:t>
              </a:r>
              <a:endParaRPr lang="zh-CN" altLang="en-US" sz="1400">
                <a:solidFill>
                  <a:schemeClr val="accent6"/>
                </a:solidFill>
                <a:sym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代码字符串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endParaRPr lang="zh-CN" altLang="en-US" sz="1400">
                <a:solidFill>
                  <a:schemeClr val="accent6"/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759065" y="2398395"/>
            <a:ext cx="3467100" cy="3241040"/>
            <a:chOff x="12219" y="3777"/>
            <a:chExt cx="5460" cy="5104"/>
          </a:xfrm>
        </p:grpSpPr>
        <p:grpSp>
          <p:nvGrpSpPr>
            <p:cNvPr id="59" name="组合 58"/>
            <p:cNvGrpSpPr/>
            <p:nvPr/>
          </p:nvGrpSpPr>
          <p:grpSpPr>
            <a:xfrm>
              <a:off x="12219" y="3777"/>
              <a:ext cx="5337" cy="5104"/>
              <a:chOff x="12219" y="3777"/>
              <a:chExt cx="5337" cy="5104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2359" y="4260"/>
                <a:ext cx="4200" cy="4621"/>
              </a:xfrm>
              <a:prstGeom prst="rect">
                <a:avLst/>
              </a:prstGeom>
              <a:noFill/>
              <a:ln>
                <a:solidFill>
                  <a:srgbClr val="1100C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12360" y="3777"/>
                <a:ext cx="355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>
                    <a:solidFill>
                      <a:srgbClr val="1100C0"/>
                    </a:solidFill>
                  </a:rPr>
                  <a:t>EC(fn1) </a:t>
                </a:r>
                <a:r>
                  <a:rPr lang="zh-CN" altLang="en-US" sz="1400">
                    <a:solidFill>
                      <a:srgbClr val="1100C0"/>
                    </a:solidFill>
                  </a:rPr>
                  <a:t>私有上下文 </a:t>
                </a:r>
                <a:r>
                  <a:rPr lang="en-US" altLang="zh-CN" sz="1400">
                    <a:solidFill>
                      <a:srgbClr val="1100C0"/>
                    </a:solidFill>
                  </a:rPr>
                  <a:t>AF0(1)</a:t>
                </a:r>
                <a:endParaRPr lang="zh-CN" altLang="en-US" sz="1400">
                  <a:solidFill>
                    <a:srgbClr val="1100C0"/>
                  </a:solidFill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2360" y="4260"/>
                <a:ext cx="23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>
                    <a:solidFill>
                      <a:srgbClr val="1100C0"/>
                    </a:solidFill>
                  </a:rPr>
                  <a:t>私有变量</a:t>
                </a:r>
                <a:r>
                  <a:rPr lang="en-US" altLang="zh-CN" sz="1400">
                    <a:solidFill>
                      <a:srgbClr val="1100C0"/>
                    </a:solidFill>
                  </a:rPr>
                  <a:t>AO(fn1)</a:t>
                </a:r>
                <a:endParaRPr lang="en-US" altLang="zh-CN" sz="1400">
                  <a:solidFill>
                    <a:srgbClr val="1100C0"/>
                  </a:solidFill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>
                <a:off x="12674" y="5660"/>
                <a:ext cx="3600" cy="20"/>
              </a:xfrm>
              <a:prstGeom prst="line">
                <a:avLst/>
              </a:prstGeom>
              <a:ln>
                <a:solidFill>
                  <a:srgbClr val="110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12219" y="5680"/>
                <a:ext cx="5337" cy="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rgbClr val="1100C0"/>
                    </a:solidFill>
                  </a:rPr>
                  <a:t>作用域链：</a:t>
                </a:r>
                <a:r>
                  <a:rPr lang="en-US" altLang="zh-CN" sz="1400">
                    <a:solidFill>
                      <a:srgbClr val="1100C0"/>
                    </a:solidFill>
                  </a:rPr>
                  <a:t>SCOPE-CHAIN&lt;fn1,ECG&gt;</a:t>
                </a:r>
                <a:endParaRPr lang="zh-CN" altLang="en-US" sz="1400">
                  <a:solidFill>
                    <a:srgbClr val="1100C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rgbClr val="1100C0"/>
                    </a:solidFill>
                  </a:rPr>
                  <a:t>形参赋值：</a:t>
                </a:r>
                <a:r>
                  <a:rPr lang="en-US" altLang="zh-CN" sz="1400">
                    <a:solidFill>
                      <a:srgbClr val="1100C0"/>
                    </a:solidFill>
                  </a:rPr>
                  <a:t>x = 6 ;</a:t>
                </a:r>
                <a:endParaRPr lang="zh-CN" altLang="en-US" sz="1400">
                  <a:solidFill>
                    <a:srgbClr val="1100C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rgbClr val="1100C0"/>
                    </a:solidFill>
                  </a:rPr>
                  <a:t>变量提升：无</a:t>
                </a:r>
                <a:endParaRPr lang="zh-CN" altLang="en-US" sz="1400">
                  <a:solidFill>
                    <a:srgbClr val="1100C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rgbClr val="1100C0"/>
                    </a:solidFill>
                  </a:rPr>
                  <a:t>代码执行：</a:t>
                </a:r>
                <a:endParaRPr lang="zh-CN" altLang="en-US" sz="1400">
                  <a:solidFill>
                    <a:srgbClr val="1100C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rgbClr val="1100C0"/>
                    </a:solidFill>
                  </a:rPr>
                  <a:t>    </a:t>
                </a:r>
                <a:r>
                  <a:rPr lang="en-US" altLang="zh-CN" sz="1400">
                    <a:solidFill>
                      <a:srgbClr val="1100C0"/>
                    </a:solidFill>
                  </a:rPr>
                  <a:t>return function (y){...};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//=&gt;BBBFFF000</a:t>
                </a:r>
                <a:endParaRPr lang="zh-CN" altLang="en-US" sz="1400">
                  <a:solidFill>
                    <a:schemeClr val="accent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b="1">
                    <a:solidFill>
                      <a:srgbClr val="C00000"/>
                    </a:solidFill>
                  </a:rPr>
                  <a:t>进栈执行后不销毁</a:t>
                </a:r>
                <a:endParaRPr lang="zh-CN" altLang="en-US" sz="1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12900" y="4720"/>
                <a:ext cx="43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>
                    <a:solidFill>
                      <a:srgbClr val="1100C0"/>
                    </a:solidFill>
                  </a:rPr>
                  <a:t>x</a:t>
                </a:r>
                <a:endParaRPr lang="en-US" altLang="zh-CN" sz="1400">
                  <a:solidFill>
                    <a:srgbClr val="1100C0"/>
                  </a:solidFill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14497" y="4743"/>
                <a:ext cx="444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>
                    <a:solidFill>
                      <a:srgbClr val="1100C0"/>
                    </a:solidFill>
                  </a:rPr>
                  <a:t>6</a:t>
                </a:r>
                <a:endParaRPr lang="en-US" altLang="zh-CN" sz="1400">
                  <a:solidFill>
                    <a:srgbClr val="1100C0"/>
                  </a:solidFill>
                </a:endParaRPr>
              </a:p>
            </p:txBody>
          </p:sp>
          <p:cxnSp>
            <p:nvCxnSpPr>
              <p:cNvPr id="53" name="直接连接符 52"/>
              <p:cNvCxnSpPr>
                <a:stCxn id="51" idx="3"/>
                <a:endCxn id="52" idx="1"/>
              </p:cNvCxnSpPr>
              <p:nvPr/>
            </p:nvCxnSpPr>
            <p:spPr>
              <a:xfrm>
                <a:off x="13333" y="4962"/>
                <a:ext cx="1164" cy="23"/>
              </a:xfrm>
              <a:prstGeom prst="line">
                <a:avLst/>
              </a:prstGeom>
              <a:ln>
                <a:solidFill>
                  <a:srgbClr val="110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文本框 64"/>
            <p:cNvSpPr txBox="1"/>
            <p:nvPr/>
          </p:nvSpPr>
          <p:spPr>
            <a:xfrm>
              <a:off x="14955" y="7419"/>
              <a:ext cx="2725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400">
                  <a:solidFill>
                    <a:srgbClr val="C00000"/>
                  </a:solidFill>
                  <a:sym typeface="+mn-ea"/>
                </a:rPr>
                <a:t>y[[scope]] = EC(fn1)</a:t>
              </a:r>
              <a:endParaRPr lang="en-US" altLang="zh-CN" sz="1400">
                <a:solidFill>
                  <a:srgbClr val="C00000"/>
                </a:solidFill>
                <a:sym typeface="+mn-ea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14497" y="4703"/>
              <a:ext cx="492" cy="55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14941" y="4743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6"/>
                  </a:solidFill>
                </a:rPr>
                <a:t>7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5264785" y="1522095"/>
            <a:ext cx="11525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accent6"/>
                </a:solidFill>
              </a:rPr>
              <a:t>BBBFFF000</a:t>
            </a:r>
            <a:endParaRPr lang="en-US" altLang="zh-CN" sz="1400">
              <a:solidFill>
                <a:schemeClr val="accent6"/>
              </a:solidFill>
            </a:endParaRPr>
          </a:p>
        </p:txBody>
      </p:sp>
      <p:cxnSp>
        <p:nvCxnSpPr>
          <p:cNvPr id="74" name="直接连接符 73"/>
          <p:cNvCxnSpPr>
            <a:endCxn id="73" idx="1"/>
          </p:cNvCxnSpPr>
          <p:nvPr/>
        </p:nvCxnSpPr>
        <p:spPr>
          <a:xfrm flipV="1">
            <a:off x="4406900" y="1675765"/>
            <a:ext cx="857885" cy="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/>
          <p:cNvGrpSpPr/>
          <p:nvPr/>
        </p:nvGrpSpPr>
        <p:grpSpPr>
          <a:xfrm>
            <a:off x="11148060" y="2334895"/>
            <a:ext cx="2990850" cy="3303905"/>
            <a:chOff x="17556" y="3677"/>
            <a:chExt cx="4710" cy="5203"/>
          </a:xfrm>
        </p:grpSpPr>
        <p:sp>
          <p:nvSpPr>
            <p:cNvPr id="60" name="矩形 59"/>
            <p:cNvSpPr/>
            <p:nvPr/>
          </p:nvSpPr>
          <p:spPr>
            <a:xfrm>
              <a:off x="17556" y="4160"/>
              <a:ext cx="4440" cy="472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7556" y="3677"/>
              <a:ext cx="349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6"/>
                  </a:solidFill>
                </a:rPr>
                <a:t>fn1(y1) </a:t>
              </a:r>
              <a:r>
                <a:rPr lang="zh-CN" altLang="en-US" sz="1400">
                  <a:solidFill>
                    <a:schemeClr val="accent6"/>
                  </a:solidFill>
                </a:rPr>
                <a:t>私有上下文 </a:t>
              </a:r>
              <a:r>
                <a:rPr lang="en-US" altLang="zh-CN" sz="1400">
                  <a:solidFill>
                    <a:schemeClr val="accent6"/>
                  </a:solidFill>
                </a:rPr>
                <a:t>BF0(1)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7556" y="4160"/>
              <a:ext cx="22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>
                  <a:solidFill>
                    <a:schemeClr val="accent6"/>
                  </a:solidFill>
                </a:rPr>
                <a:t>私有变量</a:t>
              </a:r>
              <a:r>
                <a:rPr lang="en-US" altLang="zh-CN" sz="1400">
                  <a:solidFill>
                    <a:schemeClr val="accent6"/>
                  </a:solidFill>
                </a:rPr>
                <a:t>AO(y1)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17746" y="5620"/>
              <a:ext cx="388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17556" y="5660"/>
              <a:ext cx="4710" cy="3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作用域链：</a:t>
              </a:r>
              <a:r>
                <a:rPr lang="en-US" altLang="zh-CN" sz="1400">
                  <a:solidFill>
                    <a:schemeClr val="accent6"/>
                  </a:solidFill>
                </a:rPr>
                <a:t>SCOPE-CHAIN&lt;y1,fn1&gt;</a:t>
              </a:r>
              <a:endParaRPr lang="en-US" altLang="zh-CN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形参赋值：</a:t>
              </a:r>
              <a:r>
                <a:rPr lang="en-US" altLang="zh-CN" sz="1400">
                  <a:solidFill>
                    <a:schemeClr val="accent6"/>
                  </a:solidFill>
                </a:rPr>
                <a:t>y = 7 ;</a:t>
              </a:r>
              <a:endParaRPr lang="en-US" altLang="zh-CN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变量提升：无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代码执行：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    </a:t>
              </a:r>
              <a:r>
                <a:rPr lang="en-US" altLang="zh-CN" sz="1400">
                  <a:solidFill>
                    <a:schemeClr val="accent6"/>
                  </a:solidFill>
                </a:rPr>
                <a:t>console.log(y + (++x) );</a:t>
              </a:r>
              <a:endParaRPr lang="en-US" altLang="zh-CN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chemeClr val="accent6"/>
                  </a:solidFill>
                </a:rPr>
                <a:t>     </a:t>
              </a:r>
              <a:r>
                <a:rPr lang="en-US" altLang="zh-CN" sz="1400" b="1">
                  <a:solidFill>
                    <a:srgbClr val="FF0000"/>
                  </a:solidFill>
                </a:rPr>
                <a:t>//=&gt; 7+7 = 14;</a:t>
              </a:r>
              <a:endParaRPr lang="en-US" altLang="zh-CN" sz="1400" b="1">
                <a:solidFill>
                  <a:srgbClr val="FF0000"/>
                </a:solidFill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8231" y="4740"/>
              <a:ext cx="42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6"/>
                  </a:solidFill>
                </a:rPr>
                <a:t>y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9689" y="4743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6"/>
                  </a:solidFill>
                </a:rPr>
                <a:t>7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cxnSp>
          <p:nvCxnSpPr>
            <p:cNvPr id="69" name="直接连接符 68"/>
            <p:cNvCxnSpPr>
              <a:stCxn id="67" idx="3"/>
              <a:endCxn id="68" idx="1"/>
            </p:cNvCxnSpPr>
            <p:nvPr/>
          </p:nvCxnSpPr>
          <p:spPr>
            <a:xfrm>
              <a:off x="18659" y="4982"/>
              <a:ext cx="1030" cy="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V="1">
              <a:off x="18031" y="8720"/>
              <a:ext cx="2120" cy="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20988" y="8300"/>
              <a:ext cx="85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C00000"/>
                  </a:solidFill>
                </a:rPr>
                <a:t>销毁</a:t>
              </a:r>
              <a:endParaRPr lang="zh-CN" altLang="en-US" sz="1400" b="1">
                <a:solidFill>
                  <a:srgbClr val="C00000"/>
                </a:solidFill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4374495" y="2334895"/>
            <a:ext cx="3620135" cy="3241040"/>
            <a:chOff x="12358" y="3777"/>
            <a:chExt cx="5701" cy="5104"/>
          </a:xfrm>
        </p:grpSpPr>
        <p:grpSp>
          <p:nvGrpSpPr>
            <p:cNvPr id="78" name="组合 77"/>
            <p:cNvGrpSpPr/>
            <p:nvPr/>
          </p:nvGrpSpPr>
          <p:grpSpPr>
            <a:xfrm>
              <a:off x="12358" y="3777"/>
              <a:ext cx="5701" cy="5104"/>
              <a:chOff x="12358" y="3777"/>
              <a:chExt cx="5701" cy="5104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12359" y="4260"/>
                <a:ext cx="4419" cy="4621"/>
              </a:xfrm>
              <a:prstGeom prst="rect">
                <a:avLst/>
              </a:prstGeom>
              <a:noFill/>
              <a:ln>
                <a:solidFill>
                  <a:srgbClr val="1100C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12360" y="3777"/>
                <a:ext cx="355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>
                    <a:solidFill>
                      <a:srgbClr val="1100C0"/>
                    </a:solidFill>
                  </a:rPr>
                  <a:t>EC(fn2) </a:t>
                </a:r>
                <a:r>
                  <a:rPr lang="zh-CN" altLang="en-US" sz="1400">
                    <a:solidFill>
                      <a:srgbClr val="1100C0"/>
                    </a:solidFill>
                  </a:rPr>
                  <a:t>私有上下文 </a:t>
                </a:r>
                <a:r>
                  <a:rPr lang="en-US" altLang="zh-CN" sz="1400">
                    <a:solidFill>
                      <a:srgbClr val="1100C0"/>
                    </a:solidFill>
                  </a:rPr>
                  <a:t>AF0(2)</a:t>
                </a:r>
                <a:endParaRPr lang="zh-CN" altLang="en-US" sz="1400">
                  <a:solidFill>
                    <a:srgbClr val="1100C0"/>
                  </a:solidFill>
                </a:endParaRPr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12360" y="4260"/>
                <a:ext cx="23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>
                    <a:solidFill>
                      <a:srgbClr val="1100C0"/>
                    </a:solidFill>
                  </a:rPr>
                  <a:t>私有变量</a:t>
                </a:r>
                <a:r>
                  <a:rPr lang="en-US" altLang="zh-CN" sz="1400">
                    <a:solidFill>
                      <a:srgbClr val="1100C0"/>
                    </a:solidFill>
                  </a:rPr>
                  <a:t>AO(fn2)</a:t>
                </a:r>
                <a:endParaRPr lang="en-US" altLang="zh-CN" sz="1400">
                  <a:solidFill>
                    <a:srgbClr val="1100C0"/>
                  </a:solidFill>
                </a:endParaRPr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>
                <a:off x="12674" y="5660"/>
                <a:ext cx="3600" cy="20"/>
              </a:xfrm>
              <a:prstGeom prst="line">
                <a:avLst/>
              </a:prstGeom>
              <a:ln>
                <a:solidFill>
                  <a:srgbClr val="110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12358" y="5680"/>
                <a:ext cx="5701" cy="3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rgbClr val="1100C0"/>
                    </a:solidFill>
                  </a:rPr>
                  <a:t>作用域链：</a:t>
                </a:r>
                <a:r>
                  <a:rPr lang="en-US" altLang="zh-CN" sz="1400">
                    <a:solidFill>
                      <a:srgbClr val="1100C0"/>
                    </a:solidFill>
                  </a:rPr>
                  <a:t>SCOPE-CHAIN&lt;fn1,ECG&gt;</a:t>
                </a:r>
                <a:endParaRPr lang="zh-CN" altLang="en-US" sz="1400">
                  <a:solidFill>
                    <a:srgbClr val="1100C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rgbClr val="1100C0"/>
                    </a:solidFill>
                  </a:rPr>
                  <a:t>形参赋值：</a:t>
                </a:r>
                <a:r>
                  <a:rPr lang="en-US" altLang="zh-CN" sz="1400">
                    <a:solidFill>
                      <a:srgbClr val="1100C0"/>
                    </a:solidFill>
                  </a:rPr>
                  <a:t>x = 8 ;</a:t>
                </a:r>
                <a:endParaRPr lang="zh-CN" altLang="en-US" sz="1400">
                  <a:solidFill>
                    <a:srgbClr val="1100C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rgbClr val="1100C0"/>
                    </a:solidFill>
                  </a:rPr>
                  <a:t>变量提升：无</a:t>
                </a:r>
                <a:endParaRPr lang="zh-CN" altLang="en-US" sz="1400">
                  <a:solidFill>
                    <a:srgbClr val="1100C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rgbClr val="1100C0"/>
                    </a:solidFill>
                  </a:rPr>
                  <a:t>代码执行：</a:t>
                </a:r>
                <a:endParaRPr lang="zh-CN" altLang="en-US" sz="1400">
                  <a:solidFill>
                    <a:srgbClr val="1100C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rgbClr val="1100C0"/>
                    </a:solidFill>
                  </a:rPr>
                  <a:t>    </a:t>
                </a:r>
                <a:r>
                  <a:rPr lang="en-US" altLang="zh-CN" sz="1400">
                    <a:solidFill>
                      <a:srgbClr val="1100C0"/>
                    </a:solidFill>
                  </a:rPr>
                  <a:t>return function (y){...};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//=&gt;BBBFFF</a:t>
                </a:r>
                <a:r>
                  <a:rPr lang="en-US" sz="1400">
                    <a:solidFill>
                      <a:schemeClr val="accent6"/>
                    </a:solidFill>
                  </a:rPr>
                  <a:t>111</a:t>
                </a:r>
                <a:endParaRPr lang="en-US" sz="1400">
                  <a:solidFill>
                    <a:schemeClr val="accent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b="1">
                    <a:solidFill>
                      <a:srgbClr val="C00000"/>
                    </a:solidFill>
                  </a:rPr>
                  <a:t>              不立即销毁</a:t>
                </a:r>
                <a:endParaRPr lang="zh-CN" altLang="en-US" sz="1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12900" y="4720"/>
                <a:ext cx="43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>
                    <a:solidFill>
                      <a:srgbClr val="1100C0"/>
                    </a:solidFill>
                  </a:rPr>
                  <a:t>x</a:t>
                </a:r>
                <a:endParaRPr lang="en-US" altLang="zh-CN" sz="1400">
                  <a:solidFill>
                    <a:srgbClr val="1100C0"/>
                  </a:solidFill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4497" y="4743"/>
                <a:ext cx="444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>
                    <a:solidFill>
                      <a:srgbClr val="1100C0"/>
                    </a:solidFill>
                  </a:rPr>
                  <a:t>8</a:t>
                </a:r>
                <a:endParaRPr lang="en-US" altLang="zh-CN" sz="1400">
                  <a:solidFill>
                    <a:srgbClr val="1100C0"/>
                  </a:solidFill>
                </a:endParaRPr>
              </a:p>
            </p:txBody>
          </p:sp>
          <p:cxnSp>
            <p:nvCxnSpPr>
              <p:cNvPr id="86" name="直接连接符 85"/>
              <p:cNvCxnSpPr>
                <a:stCxn id="84" idx="3"/>
                <a:endCxn id="85" idx="1"/>
              </p:cNvCxnSpPr>
              <p:nvPr/>
            </p:nvCxnSpPr>
            <p:spPr>
              <a:xfrm>
                <a:off x="13333" y="4962"/>
                <a:ext cx="1164" cy="23"/>
              </a:xfrm>
              <a:prstGeom prst="line">
                <a:avLst/>
              </a:prstGeom>
              <a:ln>
                <a:solidFill>
                  <a:srgbClr val="110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文本框 86"/>
            <p:cNvSpPr txBox="1"/>
            <p:nvPr/>
          </p:nvSpPr>
          <p:spPr>
            <a:xfrm>
              <a:off x="14955" y="7419"/>
              <a:ext cx="2725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400">
                  <a:solidFill>
                    <a:srgbClr val="C00000"/>
                  </a:solidFill>
                  <a:sym typeface="+mn-ea"/>
                </a:rPr>
                <a:t>y[[scope]] = EC(fn2)</a:t>
              </a:r>
              <a:endParaRPr lang="en-US" altLang="zh-CN" sz="1400">
                <a:solidFill>
                  <a:srgbClr val="C00000"/>
                </a:solidFill>
                <a:sym typeface="+mn-ea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14497" y="4766"/>
              <a:ext cx="492" cy="55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/>
            <p:cNvSpPr txBox="1"/>
            <p:nvPr/>
          </p:nvSpPr>
          <p:spPr>
            <a:xfrm>
              <a:off x="14941" y="4743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6"/>
                  </a:solidFill>
                </a:rPr>
                <a:t>9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14333855" y="246380"/>
            <a:ext cx="2667000" cy="1998345"/>
            <a:chOff x="12120" y="465"/>
            <a:chExt cx="4200" cy="3147"/>
          </a:xfrm>
        </p:grpSpPr>
        <p:grpSp>
          <p:nvGrpSpPr>
            <p:cNvPr id="91" name="组合 90"/>
            <p:cNvGrpSpPr/>
            <p:nvPr/>
          </p:nvGrpSpPr>
          <p:grpSpPr>
            <a:xfrm>
              <a:off x="12120" y="465"/>
              <a:ext cx="4200" cy="3025"/>
              <a:chOff x="12320" y="435"/>
              <a:chExt cx="4200" cy="3025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12320" y="1040"/>
                <a:ext cx="4200" cy="2420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2520" y="435"/>
                <a:ext cx="3424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>
                    <a:solidFill>
                      <a:schemeClr val="accent6"/>
                    </a:solidFill>
                  </a:rPr>
                  <a:t>fn1 </a:t>
                </a:r>
                <a:r>
                  <a:rPr lang="zh-CN" altLang="en-US" sz="1400">
                    <a:solidFill>
                      <a:schemeClr val="accent6"/>
                    </a:solidFill>
                  </a:rPr>
                  <a:t>函数 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y </a:t>
                </a:r>
                <a:r>
                  <a:rPr lang="zh-CN" altLang="en-US" sz="1400">
                    <a:solidFill>
                      <a:schemeClr val="accent6"/>
                    </a:solidFill>
                  </a:rPr>
                  <a:t>堆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BBBFFF111</a:t>
                </a:r>
                <a:endParaRPr lang="en-US" altLang="zh-CN" sz="140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12120" y="948"/>
              <a:ext cx="3792" cy="2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>
                  <a:solidFill>
                    <a:schemeClr val="accent6"/>
                  </a:solidFill>
                  <a:sym typeface="+mn-ea"/>
                </a:rPr>
                <a:t> 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  <a:sym typeface="+mn-ea"/>
                </a:rPr>
                <a:t>      console.log(y + (++x));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  <a:sym typeface="+mn-ea"/>
                </a:rPr>
                <a:t>   </a:t>
              </a:r>
              <a:endParaRPr lang="zh-CN" altLang="en-US" sz="1400">
                <a:solidFill>
                  <a:schemeClr val="accent6"/>
                </a:solidFill>
                <a:sym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代码字符串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endParaRPr lang="zh-CN" altLang="en-US" sz="1400">
                <a:solidFill>
                  <a:schemeClr val="accent6"/>
                </a:solidFill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7917160" y="2272665"/>
            <a:ext cx="2990850" cy="3304540"/>
            <a:chOff x="17556" y="3677"/>
            <a:chExt cx="4710" cy="5204"/>
          </a:xfrm>
        </p:grpSpPr>
        <p:sp>
          <p:nvSpPr>
            <p:cNvPr id="97" name="矩形 96"/>
            <p:cNvSpPr/>
            <p:nvPr/>
          </p:nvSpPr>
          <p:spPr>
            <a:xfrm>
              <a:off x="17556" y="4160"/>
              <a:ext cx="4440" cy="472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17556" y="3677"/>
              <a:ext cx="349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6"/>
                  </a:solidFill>
                </a:rPr>
                <a:t>fn2(y2) </a:t>
              </a:r>
              <a:r>
                <a:rPr lang="zh-CN" altLang="en-US" sz="1400">
                  <a:solidFill>
                    <a:schemeClr val="accent6"/>
                  </a:solidFill>
                </a:rPr>
                <a:t>私有上下文 </a:t>
              </a:r>
              <a:r>
                <a:rPr lang="en-US" altLang="zh-CN" sz="1400">
                  <a:solidFill>
                    <a:schemeClr val="accent6"/>
                  </a:solidFill>
                </a:rPr>
                <a:t>BF1(1)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7556" y="4160"/>
              <a:ext cx="22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>
                  <a:solidFill>
                    <a:schemeClr val="accent6"/>
                  </a:solidFill>
                </a:rPr>
                <a:t>私有变量</a:t>
              </a:r>
              <a:r>
                <a:rPr lang="en-US" altLang="zh-CN" sz="1400">
                  <a:solidFill>
                    <a:schemeClr val="accent6"/>
                  </a:solidFill>
                </a:rPr>
                <a:t>AO(y2)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>
              <a:off x="17746" y="5620"/>
              <a:ext cx="388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17556" y="5660"/>
              <a:ext cx="4710" cy="3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作用域链：</a:t>
              </a:r>
              <a:r>
                <a:rPr lang="en-US" altLang="zh-CN" sz="1400">
                  <a:solidFill>
                    <a:schemeClr val="accent6"/>
                  </a:solidFill>
                </a:rPr>
                <a:t>SCOPE-CHAIN&lt;y2,fn2&gt;</a:t>
              </a:r>
              <a:endParaRPr lang="en-US" altLang="zh-CN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形参赋值：</a:t>
              </a:r>
              <a:r>
                <a:rPr lang="en-US" altLang="zh-CN" sz="1400">
                  <a:solidFill>
                    <a:schemeClr val="accent6"/>
                  </a:solidFill>
                </a:rPr>
                <a:t>y = 9 ;</a:t>
              </a:r>
              <a:endParaRPr lang="en-US" altLang="zh-CN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变量提升：无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代码执行：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    </a:t>
              </a:r>
              <a:r>
                <a:rPr lang="en-US" altLang="zh-CN" sz="1400">
                  <a:solidFill>
                    <a:schemeClr val="accent6"/>
                  </a:solidFill>
                </a:rPr>
                <a:t>console.log(y + (++x) );</a:t>
              </a:r>
              <a:endParaRPr lang="en-US" altLang="zh-CN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chemeClr val="accent6"/>
                  </a:solidFill>
                </a:rPr>
                <a:t>     </a:t>
              </a:r>
              <a:r>
                <a:rPr lang="en-US" altLang="zh-CN" sz="1400" b="1">
                  <a:solidFill>
                    <a:srgbClr val="FF0000"/>
                  </a:solidFill>
                </a:rPr>
                <a:t>//=&gt; 9+ 9 = 18;</a:t>
              </a:r>
              <a:endParaRPr lang="en-US" altLang="zh-CN" sz="1400" b="1">
                <a:solidFill>
                  <a:srgbClr val="FF0000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8231" y="4740"/>
              <a:ext cx="42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6"/>
                  </a:solidFill>
                </a:rPr>
                <a:t>y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9689" y="4743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6"/>
                  </a:solidFill>
                </a:rPr>
                <a:t>9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cxnSp>
          <p:nvCxnSpPr>
            <p:cNvPr id="104" name="直接连接符 103"/>
            <p:cNvCxnSpPr>
              <a:stCxn id="102" idx="3"/>
              <a:endCxn id="103" idx="1"/>
            </p:cNvCxnSpPr>
            <p:nvPr/>
          </p:nvCxnSpPr>
          <p:spPr>
            <a:xfrm>
              <a:off x="18659" y="4982"/>
              <a:ext cx="1030" cy="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V="1">
              <a:off x="18031" y="8720"/>
              <a:ext cx="2120" cy="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文本框 105"/>
            <p:cNvSpPr txBox="1"/>
            <p:nvPr/>
          </p:nvSpPr>
          <p:spPr>
            <a:xfrm>
              <a:off x="20988" y="8300"/>
              <a:ext cx="85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C00000"/>
                  </a:solidFill>
                </a:rPr>
                <a:t>销毁</a:t>
              </a:r>
              <a:endParaRPr lang="zh-CN" altLang="en-US" sz="1400" b="1">
                <a:solidFill>
                  <a:srgbClr val="C00000"/>
                </a:solidFill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1189315" y="2257425"/>
            <a:ext cx="2990850" cy="3304540"/>
            <a:chOff x="17556" y="3677"/>
            <a:chExt cx="4710" cy="5204"/>
          </a:xfrm>
        </p:grpSpPr>
        <p:sp>
          <p:nvSpPr>
            <p:cNvPr id="108" name="矩形 107"/>
            <p:cNvSpPr/>
            <p:nvPr/>
          </p:nvSpPr>
          <p:spPr>
            <a:xfrm>
              <a:off x="17556" y="4160"/>
              <a:ext cx="4440" cy="472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7556" y="3677"/>
              <a:ext cx="349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6"/>
                  </a:solidFill>
                </a:rPr>
                <a:t>fn1(y3) </a:t>
              </a:r>
              <a:r>
                <a:rPr lang="zh-CN" altLang="en-US" sz="1400">
                  <a:solidFill>
                    <a:schemeClr val="accent6"/>
                  </a:solidFill>
                </a:rPr>
                <a:t>私有上下文 </a:t>
              </a:r>
              <a:r>
                <a:rPr lang="en-US" altLang="zh-CN" sz="1400">
                  <a:solidFill>
                    <a:schemeClr val="accent6"/>
                  </a:solidFill>
                </a:rPr>
                <a:t>BF0(2)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7556" y="4160"/>
              <a:ext cx="22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>
                  <a:solidFill>
                    <a:schemeClr val="accent6"/>
                  </a:solidFill>
                </a:rPr>
                <a:t>私有变量</a:t>
              </a:r>
              <a:r>
                <a:rPr lang="en-US" altLang="zh-CN" sz="1400">
                  <a:solidFill>
                    <a:schemeClr val="accent6"/>
                  </a:solidFill>
                </a:rPr>
                <a:t>AO(y3)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cxnSp>
          <p:nvCxnSpPr>
            <p:cNvPr id="111" name="直接连接符 110"/>
            <p:cNvCxnSpPr/>
            <p:nvPr/>
          </p:nvCxnSpPr>
          <p:spPr>
            <a:xfrm>
              <a:off x="17746" y="5620"/>
              <a:ext cx="388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/>
            <p:cNvSpPr txBox="1"/>
            <p:nvPr/>
          </p:nvSpPr>
          <p:spPr>
            <a:xfrm>
              <a:off x="17556" y="5660"/>
              <a:ext cx="4710" cy="3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作用域链：</a:t>
              </a:r>
              <a:r>
                <a:rPr lang="en-US" altLang="zh-CN" sz="1400">
                  <a:solidFill>
                    <a:schemeClr val="accent6"/>
                  </a:solidFill>
                </a:rPr>
                <a:t>SCOPE-CHAIN&lt;y3,fn1&gt;</a:t>
              </a:r>
              <a:endParaRPr lang="en-US" altLang="zh-CN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形参赋值：</a:t>
              </a:r>
              <a:r>
                <a:rPr lang="en-US" altLang="zh-CN" sz="1400">
                  <a:solidFill>
                    <a:schemeClr val="accent6"/>
                  </a:solidFill>
                </a:rPr>
                <a:t>y = 10 ;</a:t>
              </a:r>
              <a:endParaRPr lang="en-US" altLang="zh-CN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变量提升：无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代码执行：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    </a:t>
              </a:r>
              <a:r>
                <a:rPr lang="en-US" altLang="zh-CN" sz="1400">
                  <a:solidFill>
                    <a:schemeClr val="accent6"/>
                  </a:solidFill>
                </a:rPr>
                <a:t>console.log(y + (++x) );</a:t>
              </a:r>
              <a:endParaRPr lang="en-US" altLang="zh-CN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chemeClr val="accent6"/>
                  </a:solidFill>
                </a:rPr>
                <a:t>     </a:t>
              </a:r>
              <a:r>
                <a:rPr lang="en-US" altLang="zh-CN" sz="1400" b="1">
                  <a:solidFill>
                    <a:srgbClr val="FF0000"/>
                  </a:solidFill>
                </a:rPr>
                <a:t>//=&gt; 10 + 8 = 18;</a:t>
              </a:r>
              <a:endParaRPr lang="en-US" altLang="zh-CN" sz="1400" b="1">
                <a:solidFill>
                  <a:srgbClr val="FF0000"/>
                </a:solidFill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8231" y="4740"/>
              <a:ext cx="42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6"/>
                  </a:solidFill>
                </a:rPr>
                <a:t>y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19689" y="4743"/>
              <a:ext cx="60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6"/>
                  </a:solidFill>
                </a:rPr>
                <a:t>10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cxnSp>
          <p:nvCxnSpPr>
            <p:cNvPr id="115" name="直接连接符 114"/>
            <p:cNvCxnSpPr>
              <a:stCxn id="113" idx="3"/>
              <a:endCxn id="114" idx="1"/>
            </p:cNvCxnSpPr>
            <p:nvPr/>
          </p:nvCxnSpPr>
          <p:spPr>
            <a:xfrm>
              <a:off x="18659" y="4982"/>
              <a:ext cx="1030" cy="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V="1">
              <a:off x="18031" y="8720"/>
              <a:ext cx="2120" cy="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文本框 116"/>
            <p:cNvSpPr txBox="1"/>
            <p:nvPr/>
          </p:nvSpPr>
          <p:spPr>
            <a:xfrm>
              <a:off x="20988" y="8300"/>
              <a:ext cx="85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C00000"/>
                  </a:solidFill>
                </a:rPr>
                <a:t>销毁</a:t>
              </a:r>
              <a:endParaRPr lang="zh-CN" altLang="en-US" sz="1400" b="1">
                <a:solidFill>
                  <a:srgbClr val="C00000"/>
                </a:solidFill>
              </a:endParaRPr>
            </a:p>
          </p:txBody>
        </p:sp>
      </p:grpSp>
      <p:cxnSp>
        <p:nvCxnSpPr>
          <p:cNvPr id="118" name="直接连接符 117"/>
          <p:cNvCxnSpPr/>
          <p:nvPr/>
        </p:nvCxnSpPr>
        <p:spPr>
          <a:xfrm>
            <a:off x="9487535" y="2981960"/>
            <a:ext cx="302895" cy="31559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9825990" y="3011805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accent6"/>
                </a:solidFill>
              </a:rPr>
              <a:t>8</a:t>
            </a:r>
            <a:endParaRPr lang="en-US" altLang="zh-CN" sz="14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2270" y="387350"/>
            <a:ext cx="2540000" cy="3646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let x = 5;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function fn() {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return function(y) {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    console.log(y + (++x));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}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}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let f = fn(6);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f(7);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fn(8)(9);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f(10);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console.log(x);</a:t>
            </a:r>
            <a:endParaRPr lang="zh-CN" altLang="en-US" sz="1400"/>
          </a:p>
        </p:txBody>
      </p:sp>
      <p:sp>
        <p:nvSpPr>
          <p:cNvPr id="10" name="矩形 9"/>
          <p:cNvSpPr/>
          <p:nvPr/>
        </p:nvSpPr>
        <p:spPr>
          <a:xfrm>
            <a:off x="3543300" y="660400"/>
            <a:ext cx="3276600" cy="4978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43300" y="353695"/>
            <a:ext cx="2438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全局执行上下文</a:t>
            </a:r>
            <a:r>
              <a:rPr lang="en-US" altLang="zh-CN" sz="1400"/>
              <a:t>EC(G)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3543300" y="660400"/>
            <a:ext cx="17214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全局变量对象</a:t>
            </a:r>
            <a:r>
              <a:rPr lang="en-US" altLang="zh-CN" sz="1400"/>
              <a:t>VO(G)</a:t>
            </a:r>
            <a:endParaRPr lang="en-US" altLang="zh-CN" sz="1400"/>
          </a:p>
        </p:txBody>
      </p:sp>
      <p:cxnSp>
        <p:nvCxnSpPr>
          <p:cNvPr id="16" name="直接连接符 15"/>
          <p:cNvCxnSpPr/>
          <p:nvPr/>
        </p:nvCxnSpPr>
        <p:spPr>
          <a:xfrm>
            <a:off x="3746500" y="1947545"/>
            <a:ext cx="2908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543300" y="1947545"/>
            <a:ext cx="2672715" cy="3322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变量提升：</a:t>
            </a:r>
            <a:r>
              <a:rPr lang="en-US" altLang="zh-CN" sz="1400"/>
              <a:t>function fn(x){...} ; 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zh-CN" altLang="en-US" sz="1400"/>
              <a:t>代码执行：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</a:t>
            </a:r>
            <a:r>
              <a:rPr lang="en-US" altLang="zh-CN" sz="1400"/>
              <a:t>let x = 5 ;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en-US" altLang="zh-CN" sz="1400"/>
              <a:t>    function fn(){...} ; 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en-US" altLang="zh-CN" sz="1400"/>
              <a:t>    let f = fn(6) ;</a:t>
            </a:r>
            <a:r>
              <a:rPr lang="en-US" altLang="zh-CN" sz="1400">
                <a:solidFill>
                  <a:schemeClr val="accent6"/>
                </a:solidFill>
              </a:rPr>
              <a:t>//=&gt; BBBFFF000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en-US" altLang="zh-CN" sz="1400"/>
              <a:t>    f(7) ; </a:t>
            </a:r>
            <a:r>
              <a:rPr lang="en-US" altLang="zh-CN" sz="1400" b="1">
                <a:solidFill>
                  <a:srgbClr val="FF0000"/>
                </a:solidFill>
              </a:rPr>
              <a:t>//=&gt;13</a:t>
            </a:r>
            <a:endParaRPr lang="en-US" altLang="zh-CN" sz="14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1">
                <a:solidFill>
                  <a:srgbClr val="FF0000"/>
                </a:solidFill>
              </a:rPr>
              <a:t>   </a:t>
            </a:r>
            <a:r>
              <a:rPr lang="en-US" altLang="zh-CN" sz="1400">
                <a:solidFill>
                  <a:schemeClr val="tx1"/>
                </a:solidFill>
              </a:rPr>
              <a:t> fn(8)(9); </a:t>
            </a:r>
            <a:r>
              <a:rPr lang="en-US" altLang="zh-CN" sz="1400" b="1">
                <a:solidFill>
                  <a:srgbClr val="FF0000"/>
                </a:solidFill>
              </a:rPr>
              <a:t>//=&gt; 16</a:t>
            </a:r>
            <a:endParaRPr lang="en-US" altLang="zh-CN" sz="14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</a:rPr>
              <a:t>    f(10) ;</a:t>
            </a:r>
            <a:r>
              <a:rPr lang="en-US" altLang="zh-CN" sz="1400" b="1">
                <a:solidFill>
                  <a:srgbClr val="FF0000"/>
                </a:solidFill>
              </a:rPr>
              <a:t> //=&gt; 18</a:t>
            </a:r>
            <a:endParaRPr lang="en-US" altLang="zh-CN" sz="14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</a:rPr>
              <a:t>    console.log(x);  </a:t>
            </a:r>
            <a:r>
              <a:rPr lang="en-US" altLang="zh-CN" sz="1400" b="1">
                <a:solidFill>
                  <a:srgbClr val="FF0000"/>
                </a:solidFill>
              </a:rPr>
              <a:t>//=&gt; 8   </a:t>
            </a:r>
            <a:endParaRPr lang="zh-CN" altLang="en-US" sz="14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</a:rPr>
              <a:t>    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62400" y="1091565"/>
            <a:ext cx="3346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fn</a:t>
            </a:r>
            <a:endParaRPr lang="en-US" altLang="zh-CN" sz="1400"/>
          </a:p>
        </p:txBody>
      </p:sp>
      <p:grpSp>
        <p:nvGrpSpPr>
          <p:cNvPr id="32" name="组合 31"/>
          <p:cNvGrpSpPr/>
          <p:nvPr/>
        </p:nvGrpSpPr>
        <p:grpSpPr>
          <a:xfrm>
            <a:off x="7848600" y="246380"/>
            <a:ext cx="2750820" cy="1998345"/>
            <a:chOff x="12120" y="465"/>
            <a:chExt cx="4332" cy="3147"/>
          </a:xfrm>
        </p:grpSpPr>
        <p:grpSp>
          <p:nvGrpSpPr>
            <p:cNvPr id="27" name="组合 26"/>
            <p:cNvGrpSpPr/>
            <p:nvPr/>
          </p:nvGrpSpPr>
          <p:grpSpPr>
            <a:xfrm>
              <a:off x="12120" y="465"/>
              <a:ext cx="4200" cy="3025"/>
              <a:chOff x="12320" y="435"/>
              <a:chExt cx="4200" cy="3025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12320" y="1040"/>
                <a:ext cx="4200" cy="2420"/>
              </a:xfrm>
              <a:prstGeom prst="roundRect">
                <a:avLst/>
              </a:prstGeom>
              <a:noFill/>
              <a:ln>
                <a:solidFill>
                  <a:srgbClr val="1100C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2520" y="435"/>
                <a:ext cx="3499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>
                    <a:solidFill>
                      <a:srgbClr val="1100C0"/>
                    </a:solidFill>
                  </a:rPr>
                  <a:t>全局函数</a:t>
                </a:r>
                <a:r>
                  <a:rPr lang="en-US" altLang="zh-CN" sz="1400">
                    <a:solidFill>
                      <a:srgbClr val="1100C0"/>
                    </a:solidFill>
                  </a:rPr>
                  <a:t>fn </a:t>
                </a:r>
                <a:r>
                  <a:rPr lang="zh-CN" altLang="en-US" sz="1400">
                    <a:solidFill>
                      <a:srgbClr val="1100C0"/>
                    </a:solidFill>
                  </a:rPr>
                  <a:t>堆</a:t>
                </a:r>
                <a:r>
                  <a:rPr lang="en-US" altLang="zh-CN" sz="1400">
                    <a:solidFill>
                      <a:srgbClr val="1100C0"/>
                    </a:solidFill>
                  </a:rPr>
                  <a:t>AAAFFF000</a:t>
                </a:r>
                <a:endParaRPr lang="en-US" altLang="zh-CN" sz="1400">
                  <a:solidFill>
                    <a:srgbClr val="1100C0"/>
                  </a:solidFill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12120" y="948"/>
              <a:ext cx="4332" cy="2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>
                  <a:solidFill>
                    <a:srgbClr val="1100C0"/>
                  </a:solidFill>
                  <a:sym typeface="+mn-ea"/>
                </a:rPr>
                <a:t> </a:t>
              </a:r>
              <a:r>
                <a:rPr lang="zh-CN" altLang="en-US" sz="1400">
                  <a:solidFill>
                    <a:srgbClr val="1100C0"/>
                  </a:solidFill>
                  <a:sym typeface="+mn-ea"/>
                </a:rPr>
                <a:t>return function(y) {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  <a:sym typeface="+mn-ea"/>
                </a:rPr>
                <a:t>        console.log(y + (++x));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  <a:sym typeface="+mn-ea"/>
                </a:rPr>
                <a:t>    }</a:t>
              </a:r>
              <a:endParaRPr lang="zh-CN" altLang="en-US" sz="1400">
                <a:solidFill>
                  <a:srgbClr val="1100C0"/>
                </a:solidFill>
                <a:sym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</a:rPr>
                <a:t>代码字符串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endParaRPr lang="zh-CN" altLang="en-US" sz="1400">
                <a:solidFill>
                  <a:srgbClr val="1100C0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264785" y="1091565"/>
            <a:ext cx="11315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1100C0"/>
                </a:solidFill>
              </a:rPr>
              <a:t>AAAFFF000</a:t>
            </a:r>
            <a:endParaRPr lang="en-US" altLang="zh-CN" sz="1400">
              <a:solidFill>
                <a:srgbClr val="1100C0"/>
              </a:solidFill>
            </a:endParaRPr>
          </a:p>
        </p:txBody>
      </p:sp>
      <p:cxnSp>
        <p:nvCxnSpPr>
          <p:cNvPr id="30" name="直接连接符 29"/>
          <p:cNvCxnSpPr>
            <a:stCxn id="19" idx="3"/>
            <a:endCxn id="29" idx="1"/>
          </p:cNvCxnSpPr>
          <p:nvPr/>
        </p:nvCxnSpPr>
        <p:spPr>
          <a:xfrm>
            <a:off x="4297045" y="1245235"/>
            <a:ext cx="967740" cy="0"/>
          </a:xfrm>
          <a:prstGeom prst="line">
            <a:avLst/>
          </a:prstGeom>
          <a:ln>
            <a:solidFill>
              <a:srgbClr val="110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263640" y="1091565"/>
            <a:ext cx="16776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>
                <a:solidFill>
                  <a:srgbClr val="C00000"/>
                </a:solidFill>
                <a:sym typeface="+mn-ea"/>
              </a:rPr>
              <a:t>fn[[scope]] = EC(G)</a:t>
            </a:r>
            <a:endParaRPr lang="en-US" altLang="zh-CN" sz="1400">
              <a:solidFill>
                <a:srgbClr val="C00000"/>
              </a:solidFill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92245" y="1306830"/>
            <a:ext cx="2749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00"/>
              <a:t>x</a:t>
            </a:r>
            <a:endParaRPr lang="en-US" altLang="zh-CN" sz="1400"/>
          </a:p>
          <a:p>
            <a:pPr algn="ctr"/>
            <a:r>
              <a:rPr lang="en-US" altLang="zh-CN" sz="1400"/>
              <a:t>f</a:t>
            </a:r>
            <a:endParaRPr lang="en-US" altLang="zh-CN" sz="1400"/>
          </a:p>
        </p:txBody>
      </p:sp>
      <p:sp>
        <p:nvSpPr>
          <p:cNvPr id="34" name="文本框 33"/>
          <p:cNvSpPr txBox="1"/>
          <p:nvPr/>
        </p:nvSpPr>
        <p:spPr>
          <a:xfrm>
            <a:off x="5499100" y="130683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5</a:t>
            </a:r>
            <a:endParaRPr lang="en-US" altLang="zh-CN" sz="1400"/>
          </a:p>
        </p:txBody>
      </p:sp>
      <p:cxnSp>
        <p:nvCxnSpPr>
          <p:cNvPr id="40" name="直接连接符 39"/>
          <p:cNvCxnSpPr>
            <a:endCxn id="34" idx="1"/>
          </p:cNvCxnSpPr>
          <p:nvPr/>
        </p:nvCxnSpPr>
        <p:spPr>
          <a:xfrm>
            <a:off x="4445000" y="1460500"/>
            <a:ext cx="1054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3746500" y="3150870"/>
            <a:ext cx="1612900" cy="12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1099800" y="246380"/>
            <a:ext cx="2667000" cy="1998345"/>
            <a:chOff x="12120" y="465"/>
            <a:chExt cx="4200" cy="3147"/>
          </a:xfrm>
        </p:grpSpPr>
        <p:grpSp>
          <p:nvGrpSpPr>
            <p:cNvPr id="55" name="组合 54"/>
            <p:cNvGrpSpPr/>
            <p:nvPr/>
          </p:nvGrpSpPr>
          <p:grpSpPr>
            <a:xfrm>
              <a:off x="12120" y="465"/>
              <a:ext cx="4200" cy="3025"/>
              <a:chOff x="12320" y="435"/>
              <a:chExt cx="4200" cy="3025"/>
            </a:xfrm>
          </p:grpSpPr>
          <p:sp>
            <p:nvSpPr>
              <p:cNvPr id="56" name="圆角矩形 55"/>
              <p:cNvSpPr/>
              <p:nvPr/>
            </p:nvSpPr>
            <p:spPr>
              <a:xfrm>
                <a:off x="12320" y="1040"/>
                <a:ext cx="4200" cy="2420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2520" y="435"/>
                <a:ext cx="3424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>
                    <a:solidFill>
                      <a:schemeClr val="accent6"/>
                    </a:solidFill>
                  </a:rPr>
                  <a:t>fn1 </a:t>
                </a:r>
                <a:r>
                  <a:rPr lang="zh-CN" altLang="en-US" sz="1400">
                    <a:solidFill>
                      <a:schemeClr val="accent6"/>
                    </a:solidFill>
                  </a:rPr>
                  <a:t>函数 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y </a:t>
                </a:r>
                <a:r>
                  <a:rPr lang="zh-CN" altLang="en-US" sz="1400">
                    <a:solidFill>
                      <a:schemeClr val="accent6"/>
                    </a:solidFill>
                  </a:rPr>
                  <a:t>堆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BBBFFF000</a:t>
                </a:r>
                <a:endParaRPr lang="en-US" altLang="zh-CN" sz="140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12120" y="948"/>
              <a:ext cx="3792" cy="2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>
                  <a:solidFill>
                    <a:schemeClr val="accent6"/>
                  </a:solidFill>
                  <a:sym typeface="+mn-ea"/>
                </a:rPr>
                <a:t> 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  <a:sym typeface="+mn-ea"/>
                </a:rPr>
                <a:t>      console.log(y + (++x));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  <a:sym typeface="+mn-ea"/>
                </a:rPr>
                <a:t>   </a:t>
              </a:r>
              <a:endParaRPr lang="zh-CN" altLang="en-US" sz="1400">
                <a:solidFill>
                  <a:schemeClr val="accent6"/>
                </a:solidFill>
                <a:sym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代码字符串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endParaRPr lang="zh-CN" altLang="en-US" sz="1400">
                <a:solidFill>
                  <a:schemeClr val="accent6"/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759065" y="2398395"/>
            <a:ext cx="3467735" cy="3241040"/>
            <a:chOff x="12219" y="3777"/>
            <a:chExt cx="5461" cy="5104"/>
          </a:xfrm>
        </p:grpSpPr>
        <p:grpSp>
          <p:nvGrpSpPr>
            <p:cNvPr id="59" name="组合 58"/>
            <p:cNvGrpSpPr/>
            <p:nvPr/>
          </p:nvGrpSpPr>
          <p:grpSpPr>
            <a:xfrm>
              <a:off x="12219" y="3777"/>
              <a:ext cx="5337" cy="5104"/>
              <a:chOff x="12219" y="3777"/>
              <a:chExt cx="5337" cy="5104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2359" y="4260"/>
                <a:ext cx="4200" cy="4621"/>
              </a:xfrm>
              <a:prstGeom prst="rect">
                <a:avLst/>
              </a:prstGeom>
              <a:noFill/>
              <a:ln>
                <a:solidFill>
                  <a:srgbClr val="1100C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12360" y="3777"/>
                <a:ext cx="355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>
                    <a:solidFill>
                      <a:srgbClr val="1100C0"/>
                    </a:solidFill>
                  </a:rPr>
                  <a:t>EC(fn1) </a:t>
                </a:r>
                <a:r>
                  <a:rPr lang="zh-CN" altLang="en-US" sz="1400">
                    <a:solidFill>
                      <a:srgbClr val="1100C0"/>
                    </a:solidFill>
                  </a:rPr>
                  <a:t>私有上下文 </a:t>
                </a:r>
                <a:r>
                  <a:rPr lang="en-US" altLang="zh-CN" sz="1400">
                    <a:solidFill>
                      <a:srgbClr val="1100C0"/>
                    </a:solidFill>
                  </a:rPr>
                  <a:t>AF0(1)</a:t>
                </a:r>
                <a:endParaRPr lang="zh-CN" altLang="en-US" sz="1400">
                  <a:solidFill>
                    <a:srgbClr val="1100C0"/>
                  </a:solidFill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2360" y="4260"/>
                <a:ext cx="23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>
                    <a:solidFill>
                      <a:srgbClr val="1100C0"/>
                    </a:solidFill>
                  </a:rPr>
                  <a:t>私有变量</a:t>
                </a:r>
                <a:r>
                  <a:rPr lang="en-US" altLang="zh-CN" sz="1400">
                    <a:solidFill>
                      <a:srgbClr val="1100C0"/>
                    </a:solidFill>
                  </a:rPr>
                  <a:t>AO(fn1)</a:t>
                </a:r>
                <a:endParaRPr lang="en-US" altLang="zh-CN" sz="1400">
                  <a:solidFill>
                    <a:srgbClr val="1100C0"/>
                  </a:solidFill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>
                <a:off x="12674" y="5660"/>
                <a:ext cx="3600" cy="20"/>
              </a:xfrm>
              <a:prstGeom prst="line">
                <a:avLst/>
              </a:prstGeom>
              <a:ln>
                <a:solidFill>
                  <a:srgbClr val="110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12219" y="5680"/>
                <a:ext cx="5337" cy="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rgbClr val="1100C0"/>
                    </a:solidFill>
                  </a:rPr>
                  <a:t>作用域链：</a:t>
                </a:r>
                <a:r>
                  <a:rPr lang="en-US" altLang="zh-CN" sz="1400">
                    <a:solidFill>
                      <a:srgbClr val="1100C0"/>
                    </a:solidFill>
                  </a:rPr>
                  <a:t>SCOPE-CHAIN&lt;fn1,ECG&gt;</a:t>
                </a:r>
                <a:endParaRPr lang="zh-CN" altLang="en-US" sz="1400">
                  <a:solidFill>
                    <a:srgbClr val="1100C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rgbClr val="1100C0"/>
                    </a:solidFill>
                  </a:rPr>
                  <a:t>形参赋值：无</a:t>
                </a:r>
                <a:r>
                  <a:rPr lang="en-US" altLang="zh-CN" sz="1400">
                    <a:solidFill>
                      <a:srgbClr val="1100C0"/>
                    </a:solidFill>
                  </a:rPr>
                  <a:t>;</a:t>
                </a:r>
                <a:endParaRPr lang="zh-CN" altLang="en-US" sz="1400">
                  <a:solidFill>
                    <a:srgbClr val="1100C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rgbClr val="1100C0"/>
                    </a:solidFill>
                  </a:rPr>
                  <a:t>变量提升：无</a:t>
                </a:r>
                <a:endParaRPr lang="zh-CN" altLang="en-US" sz="1400">
                  <a:solidFill>
                    <a:srgbClr val="1100C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rgbClr val="1100C0"/>
                    </a:solidFill>
                  </a:rPr>
                  <a:t>代码执行：</a:t>
                </a:r>
                <a:endParaRPr lang="zh-CN" altLang="en-US" sz="1400">
                  <a:solidFill>
                    <a:srgbClr val="1100C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rgbClr val="1100C0"/>
                    </a:solidFill>
                  </a:rPr>
                  <a:t>    </a:t>
                </a:r>
                <a:r>
                  <a:rPr lang="en-US" altLang="zh-CN" sz="1400">
                    <a:solidFill>
                      <a:srgbClr val="1100C0"/>
                    </a:solidFill>
                  </a:rPr>
                  <a:t>return function (y){...};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//=&gt;BBBFFF000</a:t>
                </a:r>
                <a:endParaRPr lang="zh-CN" altLang="en-US" sz="1400">
                  <a:solidFill>
                    <a:schemeClr val="accent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b="1">
                    <a:solidFill>
                      <a:srgbClr val="C00000"/>
                    </a:solidFill>
                  </a:rPr>
                  <a:t>进栈执行后不销毁</a:t>
                </a:r>
                <a:endParaRPr lang="zh-CN" altLang="en-US" sz="1400" b="1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14955" y="7419"/>
              <a:ext cx="2725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400">
                  <a:solidFill>
                    <a:srgbClr val="C00000"/>
                  </a:solidFill>
                  <a:sym typeface="+mn-ea"/>
                </a:rPr>
                <a:t>y[[scope]] = EC(fn1)</a:t>
              </a:r>
              <a:endParaRPr lang="en-US" altLang="zh-CN" sz="1400">
                <a:solidFill>
                  <a:srgbClr val="C00000"/>
                </a:solidFill>
                <a:sym typeface="+mn-ea"/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5264785" y="1522095"/>
            <a:ext cx="11525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accent6"/>
                </a:solidFill>
              </a:rPr>
              <a:t>BBBFFF000</a:t>
            </a:r>
            <a:endParaRPr lang="en-US" altLang="zh-CN" sz="1400">
              <a:solidFill>
                <a:schemeClr val="accent6"/>
              </a:solidFill>
            </a:endParaRPr>
          </a:p>
        </p:txBody>
      </p:sp>
      <p:cxnSp>
        <p:nvCxnSpPr>
          <p:cNvPr id="74" name="直接连接符 73"/>
          <p:cNvCxnSpPr>
            <a:endCxn id="73" idx="1"/>
          </p:cNvCxnSpPr>
          <p:nvPr/>
        </p:nvCxnSpPr>
        <p:spPr>
          <a:xfrm flipV="1">
            <a:off x="4406900" y="1675765"/>
            <a:ext cx="857885" cy="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/>
          <p:cNvGrpSpPr/>
          <p:nvPr/>
        </p:nvGrpSpPr>
        <p:grpSpPr>
          <a:xfrm>
            <a:off x="11148060" y="2334895"/>
            <a:ext cx="2990850" cy="3304540"/>
            <a:chOff x="17556" y="3677"/>
            <a:chExt cx="4710" cy="5204"/>
          </a:xfrm>
        </p:grpSpPr>
        <p:sp>
          <p:nvSpPr>
            <p:cNvPr id="60" name="矩形 59"/>
            <p:cNvSpPr/>
            <p:nvPr/>
          </p:nvSpPr>
          <p:spPr>
            <a:xfrm>
              <a:off x="17556" y="4160"/>
              <a:ext cx="4440" cy="472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7556" y="3677"/>
              <a:ext cx="349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6"/>
                  </a:solidFill>
                </a:rPr>
                <a:t>fn1(y1) </a:t>
              </a:r>
              <a:r>
                <a:rPr lang="zh-CN" altLang="en-US" sz="1400">
                  <a:solidFill>
                    <a:schemeClr val="accent6"/>
                  </a:solidFill>
                </a:rPr>
                <a:t>私有上下文 </a:t>
              </a:r>
              <a:r>
                <a:rPr lang="en-US" altLang="zh-CN" sz="1400">
                  <a:solidFill>
                    <a:schemeClr val="accent6"/>
                  </a:solidFill>
                </a:rPr>
                <a:t>BF0(1)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7556" y="4160"/>
              <a:ext cx="22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>
                  <a:solidFill>
                    <a:schemeClr val="accent6"/>
                  </a:solidFill>
                </a:rPr>
                <a:t>私有变量</a:t>
              </a:r>
              <a:r>
                <a:rPr lang="en-US" altLang="zh-CN" sz="1400">
                  <a:solidFill>
                    <a:schemeClr val="accent6"/>
                  </a:solidFill>
                </a:rPr>
                <a:t>AO(y1)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17746" y="5620"/>
              <a:ext cx="388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17556" y="5660"/>
              <a:ext cx="4710" cy="3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作用域链：</a:t>
              </a:r>
              <a:r>
                <a:rPr lang="en-US" altLang="zh-CN" sz="1400">
                  <a:solidFill>
                    <a:schemeClr val="accent6"/>
                  </a:solidFill>
                </a:rPr>
                <a:t>SCOPE-CHAIN&lt;y1,fn1&gt;</a:t>
              </a:r>
              <a:endParaRPr lang="en-US" altLang="zh-CN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形参赋值：</a:t>
              </a:r>
              <a:r>
                <a:rPr lang="en-US" altLang="zh-CN" sz="1400">
                  <a:solidFill>
                    <a:schemeClr val="accent6"/>
                  </a:solidFill>
                </a:rPr>
                <a:t>y = 7 ;</a:t>
              </a:r>
              <a:endParaRPr lang="en-US" altLang="zh-CN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变量提升：无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代码执行：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    </a:t>
              </a:r>
              <a:r>
                <a:rPr lang="en-US" altLang="zh-CN" sz="1400">
                  <a:solidFill>
                    <a:schemeClr val="accent6"/>
                  </a:solidFill>
                </a:rPr>
                <a:t>console.log(y + (++x) );</a:t>
              </a:r>
              <a:endParaRPr lang="en-US" altLang="zh-CN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chemeClr val="accent6"/>
                  </a:solidFill>
                </a:rPr>
                <a:t>     </a:t>
              </a:r>
              <a:r>
                <a:rPr lang="en-US" altLang="zh-CN" sz="1400" b="1">
                  <a:solidFill>
                    <a:srgbClr val="FF0000"/>
                  </a:solidFill>
                </a:rPr>
                <a:t>//=&gt; 7+ 6 = 13;</a:t>
              </a:r>
              <a:endParaRPr lang="en-US" altLang="zh-CN" sz="1400" b="1">
                <a:solidFill>
                  <a:srgbClr val="FF0000"/>
                </a:solidFill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8231" y="4740"/>
              <a:ext cx="42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6"/>
                  </a:solidFill>
                </a:rPr>
                <a:t>y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9689" y="4743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6"/>
                  </a:solidFill>
                </a:rPr>
                <a:t>7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cxnSp>
          <p:nvCxnSpPr>
            <p:cNvPr id="69" name="直接连接符 68"/>
            <p:cNvCxnSpPr>
              <a:stCxn id="67" idx="3"/>
              <a:endCxn id="68" idx="1"/>
            </p:cNvCxnSpPr>
            <p:nvPr/>
          </p:nvCxnSpPr>
          <p:spPr>
            <a:xfrm>
              <a:off x="18659" y="4982"/>
              <a:ext cx="1030" cy="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V="1">
              <a:off x="18031" y="8720"/>
              <a:ext cx="2120" cy="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20988" y="8300"/>
              <a:ext cx="85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C00000"/>
                  </a:solidFill>
                </a:rPr>
                <a:t>销毁</a:t>
              </a:r>
              <a:endParaRPr lang="zh-CN" altLang="en-US" sz="1400" b="1">
                <a:solidFill>
                  <a:srgbClr val="C00000"/>
                </a:solidFill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4374495" y="2334895"/>
            <a:ext cx="3620135" cy="3241040"/>
            <a:chOff x="12358" y="3777"/>
            <a:chExt cx="5701" cy="5104"/>
          </a:xfrm>
        </p:grpSpPr>
        <p:grpSp>
          <p:nvGrpSpPr>
            <p:cNvPr id="78" name="组合 77"/>
            <p:cNvGrpSpPr/>
            <p:nvPr/>
          </p:nvGrpSpPr>
          <p:grpSpPr>
            <a:xfrm>
              <a:off x="12358" y="3777"/>
              <a:ext cx="5701" cy="5104"/>
              <a:chOff x="12358" y="3777"/>
              <a:chExt cx="5701" cy="5104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12359" y="4260"/>
                <a:ext cx="4419" cy="4621"/>
              </a:xfrm>
              <a:prstGeom prst="rect">
                <a:avLst/>
              </a:prstGeom>
              <a:noFill/>
              <a:ln>
                <a:solidFill>
                  <a:srgbClr val="1100C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12360" y="3777"/>
                <a:ext cx="355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>
                    <a:solidFill>
                      <a:srgbClr val="1100C0"/>
                    </a:solidFill>
                  </a:rPr>
                  <a:t>EC(fn2) </a:t>
                </a:r>
                <a:r>
                  <a:rPr lang="zh-CN" altLang="en-US" sz="1400">
                    <a:solidFill>
                      <a:srgbClr val="1100C0"/>
                    </a:solidFill>
                  </a:rPr>
                  <a:t>私有上下文 </a:t>
                </a:r>
                <a:r>
                  <a:rPr lang="en-US" altLang="zh-CN" sz="1400">
                    <a:solidFill>
                      <a:srgbClr val="1100C0"/>
                    </a:solidFill>
                  </a:rPr>
                  <a:t>AF0(2)</a:t>
                </a:r>
                <a:endParaRPr lang="zh-CN" altLang="en-US" sz="1400">
                  <a:solidFill>
                    <a:srgbClr val="1100C0"/>
                  </a:solidFill>
                </a:endParaRPr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12360" y="4260"/>
                <a:ext cx="23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>
                    <a:solidFill>
                      <a:srgbClr val="1100C0"/>
                    </a:solidFill>
                  </a:rPr>
                  <a:t>私有变量</a:t>
                </a:r>
                <a:r>
                  <a:rPr lang="en-US" altLang="zh-CN" sz="1400">
                    <a:solidFill>
                      <a:srgbClr val="1100C0"/>
                    </a:solidFill>
                  </a:rPr>
                  <a:t>AO(fn2)</a:t>
                </a:r>
                <a:endParaRPr lang="en-US" altLang="zh-CN" sz="1400">
                  <a:solidFill>
                    <a:srgbClr val="1100C0"/>
                  </a:solidFill>
                </a:endParaRPr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>
                <a:off x="12674" y="5660"/>
                <a:ext cx="3600" cy="20"/>
              </a:xfrm>
              <a:prstGeom prst="line">
                <a:avLst/>
              </a:prstGeom>
              <a:ln>
                <a:solidFill>
                  <a:srgbClr val="110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12358" y="5680"/>
                <a:ext cx="5701" cy="3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rgbClr val="1100C0"/>
                    </a:solidFill>
                  </a:rPr>
                  <a:t>作用域链：</a:t>
                </a:r>
                <a:r>
                  <a:rPr lang="en-US" altLang="zh-CN" sz="1400">
                    <a:solidFill>
                      <a:srgbClr val="1100C0"/>
                    </a:solidFill>
                  </a:rPr>
                  <a:t>SCOPE-CHAIN&lt;fn1,ECG&gt;</a:t>
                </a:r>
                <a:endParaRPr lang="zh-CN" altLang="en-US" sz="1400">
                  <a:solidFill>
                    <a:srgbClr val="1100C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rgbClr val="1100C0"/>
                    </a:solidFill>
                  </a:rPr>
                  <a:t>形参赋值：无</a:t>
                </a:r>
                <a:r>
                  <a:rPr lang="en-US" altLang="zh-CN" sz="1400">
                    <a:solidFill>
                      <a:srgbClr val="1100C0"/>
                    </a:solidFill>
                  </a:rPr>
                  <a:t> ;</a:t>
                </a:r>
                <a:endParaRPr lang="zh-CN" altLang="en-US" sz="1400">
                  <a:solidFill>
                    <a:srgbClr val="1100C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rgbClr val="1100C0"/>
                    </a:solidFill>
                  </a:rPr>
                  <a:t>变量提升：无</a:t>
                </a:r>
                <a:endParaRPr lang="zh-CN" altLang="en-US" sz="1400">
                  <a:solidFill>
                    <a:srgbClr val="1100C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rgbClr val="1100C0"/>
                    </a:solidFill>
                  </a:rPr>
                  <a:t>代码执行：</a:t>
                </a:r>
                <a:endParaRPr lang="zh-CN" altLang="en-US" sz="1400">
                  <a:solidFill>
                    <a:srgbClr val="1100C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>
                    <a:solidFill>
                      <a:srgbClr val="1100C0"/>
                    </a:solidFill>
                  </a:rPr>
                  <a:t>    </a:t>
                </a:r>
                <a:r>
                  <a:rPr lang="en-US" altLang="zh-CN" sz="1400">
                    <a:solidFill>
                      <a:srgbClr val="1100C0"/>
                    </a:solidFill>
                  </a:rPr>
                  <a:t>return function (y){...};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//=&gt;BBBFFF</a:t>
                </a:r>
                <a:r>
                  <a:rPr lang="en-US" sz="1400">
                    <a:solidFill>
                      <a:schemeClr val="accent6"/>
                    </a:solidFill>
                  </a:rPr>
                  <a:t>111</a:t>
                </a:r>
                <a:endParaRPr lang="en-US" sz="1400">
                  <a:solidFill>
                    <a:schemeClr val="accent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b="1">
                    <a:solidFill>
                      <a:srgbClr val="C00000"/>
                    </a:solidFill>
                  </a:rPr>
                  <a:t>              不立即销毁</a:t>
                </a:r>
                <a:endParaRPr lang="zh-CN" altLang="en-US" sz="1400" b="1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87" name="文本框 86"/>
            <p:cNvSpPr txBox="1"/>
            <p:nvPr/>
          </p:nvSpPr>
          <p:spPr>
            <a:xfrm>
              <a:off x="14955" y="7419"/>
              <a:ext cx="2725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400">
                  <a:solidFill>
                    <a:srgbClr val="C00000"/>
                  </a:solidFill>
                  <a:sym typeface="+mn-ea"/>
                </a:rPr>
                <a:t>y[[scope]] = EC(fn2)</a:t>
              </a:r>
              <a:endParaRPr lang="en-US" altLang="zh-CN" sz="1400">
                <a:solidFill>
                  <a:srgbClr val="C00000"/>
                </a:solidFill>
                <a:sym typeface="+mn-ea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14333855" y="246380"/>
            <a:ext cx="2667000" cy="1998345"/>
            <a:chOff x="12120" y="465"/>
            <a:chExt cx="4200" cy="3147"/>
          </a:xfrm>
        </p:grpSpPr>
        <p:grpSp>
          <p:nvGrpSpPr>
            <p:cNvPr id="91" name="组合 90"/>
            <p:cNvGrpSpPr/>
            <p:nvPr/>
          </p:nvGrpSpPr>
          <p:grpSpPr>
            <a:xfrm>
              <a:off x="12120" y="465"/>
              <a:ext cx="4200" cy="3025"/>
              <a:chOff x="12320" y="435"/>
              <a:chExt cx="4200" cy="3025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12320" y="1040"/>
                <a:ext cx="4200" cy="2420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2520" y="435"/>
                <a:ext cx="3424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>
                    <a:solidFill>
                      <a:schemeClr val="accent6"/>
                    </a:solidFill>
                  </a:rPr>
                  <a:t>fn1 </a:t>
                </a:r>
                <a:r>
                  <a:rPr lang="zh-CN" altLang="en-US" sz="1400">
                    <a:solidFill>
                      <a:schemeClr val="accent6"/>
                    </a:solidFill>
                  </a:rPr>
                  <a:t>函数 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y </a:t>
                </a:r>
                <a:r>
                  <a:rPr lang="zh-CN" altLang="en-US" sz="1400">
                    <a:solidFill>
                      <a:schemeClr val="accent6"/>
                    </a:solidFill>
                  </a:rPr>
                  <a:t>堆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BBBFFF111</a:t>
                </a:r>
                <a:endParaRPr lang="en-US" altLang="zh-CN" sz="140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12120" y="948"/>
              <a:ext cx="3792" cy="2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>
                  <a:solidFill>
                    <a:schemeClr val="accent6"/>
                  </a:solidFill>
                  <a:sym typeface="+mn-ea"/>
                </a:rPr>
                <a:t> 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  <a:sym typeface="+mn-ea"/>
                </a:rPr>
                <a:t>      console.log(y + (++x));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  <a:sym typeface="+mn-ea"/>
                </a:rPr>
                <a:t>   </a:t>
              </a:r>
              <a:endParaRPr lang="zh-CN" altLang="en-US" sz="1400">
                <a:solidFill>
                  <a:schemeClr val="accent6"/>
                </a:solidFill>
                <a:sym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代码字符串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endParaRPr lang="zh-CN" altLang="en-US" sz="1400">
                <a:solidFill>
                  <a:schemeClr val="accent6"/>
                </a:solidFill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7917160" y="2272665"/>
            <a:ext cx="2990850" cy="3304540"/>
            <a:chOff x="17556" y="3677"/>
            <a:chExt cx="4710" cy="5204"/>
          </a:xfrm>
        </p:grpSpPr>
        <p:sp>
          <p:nvSpPr>
            <p:cNvPr id="97" name="矩形 96"/>
            <p:cNvSpPr/>
            <p:nvPr/>
          </p:nvSpPr>
          <p:spPr>
            <a:xfrm>
              <a:off x="17556" y="4160"/>
              <a:ext cx="4440" cy="472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17556" y="3677"/>
              <a:ext cx="349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6"/>
                  </a:solidFill>
                </a:rPr>
                <a:t>fn2(y2) </a:t>
              </a:r>
              <a:r>
                <a:rPr lang="zh-CN" altLang="en-US" sz="1400">
                  <a:solidFill>
                    <a:schemeClr val="accent6"/>
                  </a:solidFill>
                </a:rPr>
                <a:t>私有上下文 </a:t>
              </a:r>
              <a:r>
                <a:rPr lang="en-US" altLang="zh-CN" sz="1400">
                  <a:solidFill>
                    <a:schemeClr val="accent6"/>
                  </a:solidFill>
                </a:rPr>
                <a:t>BF1(1)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7556" y="4160"/>
              <a:ext cx="22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>
                  <a:solidFill>
                    <a:schemeClr val="accent6"/>
                  </a:solidFill>
                </a:rPr>
                <a:t>私有变量</a:t>
              </a:r>
              <a:r>
                <a:rPr lang="en-US" altLang="zh-CN" sz="1400">
                  <a:solidFill>
                    <a:schemeClr val="accent6"/>
                  </a:solidFill>
                </a:rPr>
                <a:t>AO(y2)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>
              <a:off x="17746" y="5620"/>
              <a:ext cx="388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17556" y="5660"/>
              <a:ext cx="4710" cy="3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作用域链：</a:t>
              </a:r>
              <a:r>
                <a:rPr lang="en-US" altLang="zh-CN" sz="1400">
                  <a:solidFill>
                    <a:schemeClr val="accent6"/>
                  </a:solidFill>
                </a:rPr>
                <a:t>SCOPE-CHAIN&lt;y2,fn2&gt;</a:t>
              </a:r>
              <a:endParaRPr lang="en-US" altLang="zh-CN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形参赋值：</a:t>
              </a:r>
              <a:r>
                <a:rPr lang="en-US" altLang="zh-CN" sz="1400">
                  <a:solidFill>
                    <a:schemeClr val="accent6"/>
                  </a:solidFill>
                </a:rPr>
                <a:t>y = 9 ;</a:t>
              </a:r>
              <a:endParaRPr lang="en-US" altLang="zh-CN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变量提升：无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代码执行：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    </a:t>
              </a:r>
              <a:r>
                <a:rPr lang="en-US" altLang="zh-CN" sz="1400">
                  <a:solidFill>
                    <a:schemeClr val="accent6"/>
                  </a:solidFill>
                </a:rPr>
                <a:t>console.log(y + (++x) );</a:t>
              </a:r>
              <a:endParaRPr lang="en-US" altLang="zh-CN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chemeClr val="accent6"/>
                  </a:solidFill>
                </a:rPr>
                <a:t>     </a:t>
              </a:r>
              <a:r>
                <a:rPr lang="en-US" altLang="zh-CN" sz="1400" b="1">
                  <a:solidFill>
                    <a:srgbClr val="FF0000"/>
                  </a:solidFill>
                </a:rPr>
                <a:t>//=&gt; 9+ 7 = 16;</a:t>
              </a:r>
              <a:endParaRPr lang="en-US" altLang="zh-CN" sz="1400" b="1">
                <a:solidFill>
                  <a:srgbClr val="FF0000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8231" y="4740"/>
              <a:ext cx="42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6"/>
                  </a:solidFill>
                </a:rPr>
                <a:t>y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9689" y="4743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6"/>
                  </a:solidFill>
                </a:rPr>
                <a:t>9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cxnSp>
          <p:nvCxnSpPr>
            <p:cNvPr id="104" name="直接连接符 103"/>
            <p:cNvCxnSpPr>
              <a:stCxn id="102" idx="3"/>
              <a:endCxn id="103" idx="1"/>
            </p:cNvCxnSpPr>
            <p:nvPr/>
          </p:nvCxnSpPr>
          <p:spPr>
            <a:xfrm>
              <a:off x="18659" y="4982"/>
              <a:ext cx="1030" cy="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V="1">
              <a:off x="18031" y="8720"/>
              <a:ext cx="2120" cy="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文本框 105"/>
            <p:cNvSpPr txBox="1"/>
            <p:nvPr/>
          </p:nvSpPr>
          <p:spPr>
            <a:xfrm>
              <a:off x="20988" y="8300"/>
              <a:ext cx="85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C00000"/>
                  </a:solidFill>
                </a:rPr>
                <a:t>销毁</a:t>
              </a:r>
              <a:endParaRPr lang="zh-CN" altLang="en-US" sz="1400" b="1">
                <a:solidFill>
                  <a:srgbClr val="C00000"/>
                </a:solidFill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1189315" y="2257425"/>
            <a:ext cx="2990850" cy="3304540"/>
            <a:chOff x="17556" y="3677"/>
            <a:chExt cx="4710" cy="5204"/>
          </a:xfrm>
        </p:grpSpPr>
        <p:sp>
          <p:nvSpPr>
            <p:cNvPr id="108" name="矩形 107"/>
            <p:cNvSpPr/>
            <p:nvPr/>
          </p:nvSpPr>
          <p:spPr>
            <a:xfrm>
              <a:off x="17556" y="4160"/>
              <a:ext cx="4440" cy="472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7556" y="3677"/>
              <a:ext cx="349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6"/>
                  </a:solidFill>
                </a:rPr>
                <a:t>fn1(y3) </a:t>
              </a:r>
              <a:r>
                <a:rPr lang="zh-CN" altLang="en-US" sz="1400">
                  <a:solidFill>
                    <a:schemeClr val="accent6"/>
                  </a:solidFill>
                </a:rPr>
                <a:t>私有上下文 </a:t>
              </a:r>
              <a:r>
                <a:rPr lang="en-US" altLang="zh-CN" sz="1400">
                  <a:solidFill>
                    <a:schemeClr val="accent6"/>
                  </a:solidFill>
                </a:rPr>
                <a:t>BF0(2)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7556" y="4160"/>
              <a:ext cx="22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>
                  <a:solidFill>
                    <a:schemeClr val="accent6"/>
                  </a:solidFill>
                </a:rPr>
                <a:t>私有变量</a:t>
              </a:r>
              <a:r>
                <a:rPr lang="en-US" altLang="zh-CN" sz="1400">
                  <a:solidFill>
                    <a:schemeClr val="accent6"/>
                  </a:solidFill>
                </a:rPr>
                <a:t>AO(y3)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cxnSp>
          <p:nvCxnSpPr>
            <p:cNvPr id="111" name="直接连接符 110"/>
            <p:cNvCxnSpPr/>
            <p:nvPr/>
          </p:nvCxnSpPr>
          <p:spPr>
            <a:xfrm>
              <a:off x="17746" y="5620"/>
              <a:ext cx="388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/>
            <p:cNvSpPr txBox="1"/>
            <p:nvPr/>
          </p:nvSpPr>
          <p:spPr>
            <a:xfrm>
              <a:off x="17556" y="5660"/>
              <a:ext cx="4710" cy="3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作用域链：</a:t>
              </a:r>
              <a:r>
                <a:rPr lang="en-US" altLang="zh-CN" sz="1400">
                  <a:solidFill>
                    <a:schemeClr val="accent6"/>
                  </a:solidFill>
                </a:rPr>
                <a:t>SCOPE-CHAIN&lt;y3,fn1&gt;</a:t>
              </a:r>
              <a:endParaRPr lang="en-US" altLang="zh-CN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形参赋值：</a:t>
              </a:r>
              <a:r>
                <a:rPr lang="en-US" altLang="zh-CN" sz="1400">
                  <a:solidFill>
                    <a:schemeClr val="accent6"/>
                  </a:solidFill>
                </a:rPr>
                <a:t>y = 10 ;</a:t>
              </a:r>
              <a:endParaRPr lang="en-US" altLang="zh-CN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变量提升：无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代码执行：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    </a:t>
              </a:r>
              <a:r>
                <a:rPr lang="en-US" altLang="zh-CN" sz="1400">
                  <a:solidFill>
                    <a:schemeClr val="accent6"/>
                  </a:solidFill>
                </a:rPr>
                <a:t>console.log(y + (++x) );</a:t>
              </a:r>
              <a:endParaRPr lang="en-US" altLang="zh-CN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chemeClr val="accent6"/>
                  </a:solidFill>
                </a:rPr>
                <a:t>     </a:t>
              </a:r>
              <a:r>
                <a:rPr lang="en-US" altLang="zh-CN" sz="1400" b="1">
                  <a:solidFill>
                    <a:srgbClr val="FF0000"/>
                  </a:solidFill>
                </a:rPr>
                <a:t>//=&gt; 10 + 8 = 18;</a:t>
              </a:r>
              <a:endParaRPr lang="en-US" altLang="zh-CN" sz="1400" b="1">
                <a:solidFill>
                  <a:srgbClr val="FF0000"/>
                </a:solidFill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8231" y="4740"/>
              <a:ext cx="42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6"/>
                  </a:solidFill>
                </a:rPr>
                <a:t>y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19689" y="4743"/>
              <a:ext cx="60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6"/>
                  </a:solidFill>
                </a:rPr>
                <a:t>10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cxnSp>
          <p:nvCxnSpPr>
            <p:cNvPr id="115" name="直接连接符 114"/>
            <p:cNvCxnSpPr>
              <a:stCxn id="113" idx="3"/>
              <a:endCxn id="114" idx="1"/>
            </p:cNvCxnSpPr>
            <p:nvPr/>
          </p:nvCxnSpPr>
          <p:spPr>
            <a:xfrm>
              <a:off x="18659" y="4982"/>
              <a:ext cx="1030" cy="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V="1">
              <a:off x="18031" y="8720"/>
              <a:ext cx="2120" cy="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文本框 116"/>
            <p:cNvSpPr txBox="1"/>
            <p:nvPr/>
          </p:nvSpPr>
          <p:spPr>
            <a:xfrm>
              <a:off x="20988" y="8300"/>
              <a:ext cx="85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C00000"/>
                  </a:solidFill>
                </a:rPr>
                <a:t>销毁</a:t>
              </a:r>
              <a:endParaRPr lang="zh-CN" altLang="en-US" sz="1400" b="1">
                <a:solidFill>
                  <a:srgbClr val="C00000"/>
                </a:solidFill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5499100" y="1306830"/>
            <a:ext cx="342265" cy="3683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81040" y="130683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accent6"/>
                </a:solidFill>
              </a:rPr>
              <a:t>6</a:t>
            </a:r>
            <a:endParaRPr lang="en-US" altLang="zh-CN" sz="1400">
              <a:solidFill>
                <a:schemeClr val="accent6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793105" y="1339215"/>
            <a:ext cx="269875" cy="2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981700" y="133731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accent6"/>
                </a:solidFill>
              </a:rPr>
              <a:t>7</a:t>
            </a:r>
            <a:endParaRPr lang="en-US" altLang="zh-CN" sz="1400">
              <a:solidFill>
                <a:schemeClr val="accent6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993765" y="1369695"/>
            <a:ext cx="269875" cy="2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263640" y="1368425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accent6"/>
                </a:solidFill>
              </a:rPr>
              <a:t>8</a:t>
            </a:r>
            <a:endParaRPr lang="en-US" altLang="zh-CN" sz="14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7495" y="316865"/>
            <a:ext cx="1955800" cy="3322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let a=0,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b=0;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function A(a){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A=function(b){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    alert(a+b++);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};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alert(a++);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}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A(1);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A(2);</a:t>
            </a:r>
            <a:endParaRPr lang="zh-CN" altLang="en-US" sz="1400"/>
          </a:p>
        </p:txBody>
      </p:sp>
      <p:sp>
        <p:nvSpPr>
          <p:cNvPr id="3" name="矩形 2"/>
          <p:cNvSpPr/>
          <p:nvPr/>
        </p:nvSpPr>
        <p:spPr>
          <a:xfrm>
            <a:off x="2971800" y="830580"/>
            <a:ext cx="3543300" cy="5156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71800" y="523875"/>
            <a:ext cx="18923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全局执行上下文</a:t>
            </a:r>
            <a:r>
              <a:rPr lang="en-US" altLang="zh-CN" sz="1400"/>
              <a:t>EC(G)</a:t>
            </a:r>
            <a:endParaRPr lang="en-US" altLang="zh-CN" sz="1400"/>
          </a:p>
        </p:txBody>
      </p:sp>
      <p:sp>
        <p:nvSpPr>
          <p:cNvPr id="5" name="文本框 4"/>
          <p:cNvSpPr txBox="1"/>
          <p:nvPr/>
        </p:nvSpPr>
        <p:spPr>
          <a:xfrm>
            <a:off x="2971800" y="830580"/>
            <a:ext cx="17214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全局变量对象</a:t>
            </a:r>
            <a:r>
              <a:rPr lang="en-US" altLang="zh-CN" sz="1400"/>
              <a:t>VO(G)</a:t>
            </a:r>
            <a:endParaRPr lang="en-US" altLang="zh-CN" sz="1400"/>
          </a:p>
        </p:txBody>
      </p:sp>
      <p:cxnSp>
        <p:nvCxnSpPr>
          <p:cNvPr id="6" name="直接连接符 5"/>
          <p:cNvCxnSpPr/>
          <p:nvPr/>
        </p:nvCxnSpPr>
        <p:spPr>
          <a:xfrm>
            <a:off x="3035300" y="2461895"/>
            <a:ext cx="34163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971800" y="2474595"/>
            <a:ext cx="2432685" cy="2353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变量提升：</a:t>
            </a:r>
            <a:r>
              <a:rPr lang="en-US" altLang="zh-CN" sz="1400"/>
              <a:t>function A(a){...} ;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zh-CN" altLang="en-US" sz="1400"/>
              <a:t>代码执行：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</a:t>
            </a:r>
            <a:r>
              <a:rPr lang="en-US" altLang="zh-CN" sz="1400"/>
              <a:t>let a = 0 ;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en-US" altLang="zh-CN" sz="1400"/>
              <a:t>    let b = 0;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en-US" altLang="zh-CN" sz="1400"/>
              <a:t>    function A(a){...} ;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en-US" altLang="zh-CN" sz="1400"/>
              <a:t>    A(1); </a:t>
            </a:r>
            <a:r>
              <a:rPr lang="en-US" altLang="zh-CN" sz="1400" b="1">
                <a:solidFill>
                  <a:srgbClr val="FF0000"/>
                </a:solidFill>
              </a:rPr>
              <a:t>//=&gt;1</a:t>
            </a:r>
            <a:endParaRPr lang="en-US" altLang="zh-CN" sz="14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/>
              <a:t>    A(2); </a:t>
            </a:r>
            <a:r>
              <a:rPr lang="en-US" altLang="zh-CN" sz="1400" b="1">
                <a:solidFill>
                  <a:srgbClr val="FF0000"/>
                </a:solidFill>
              </a:rPr>
              <a:t>//=&gt; 4</a:t>
            </a:r>
            <a:endParaRPr lang="en-US" altLang="zh-CN" sz="1400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76600" y="1137285"/>
            <a:ext cx="2978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</a:t>
            </a:r>
            <a:endParaRPr lang="en-US" altLang="zh-CN" sz="1400"/>
          </a:p>
        </p:txBody>
      </p:sp>
      <p:grpSp>
        <p:nvGrpSpPr>
          <p:cNvPr id="20" name="组合 19"/>
          <p:cNvGrpSpPr/>
          <p:nvPr/>
        </p:nvGrpSpPr>
        <p:grpSpPr>
          <a:xfrm>
            <a:off x="7543800" y="422275"/>
            <a:ext cx="2214880" cy="2121535"/>
            <a:chOff x="11880" y="665"/>
            <a:chExt cx="3488" cy="3341"/>
          </a:xfrm>
        </p:grpSpPr>
        <p:sp>
          <p:nvSpPr>
            <p:cNvPr id="9" name="圆角矩形 8"/>
            <p:cNvSpPr/>
            <p:nvPr/>
          </p:nvSpPr>
          <p:spPr>
            <a:xfrm>
              <a:off x="11880" y="1148"/>
              <a:ext cx="3488" cy="2800"/>
            </a:xfrm>
            <a:prstGeom prst="roundRect">
              <a:avLst/>
            </a:prstGeom>
            <a:noFill/>
            <a:ln>
              <a:solidFill>
                <a:srgbClr val="110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890" y="665"/>
              <a:ext cx="347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1100C0"/>
                  </a:solidFill>
                </a:rPr>
                <a:t>EC(A) </a:t>
              </a:r>
              <a:r>
                <a:rPr lang="zh-CN" altLang="en-US" sz="1400">
                  <a:solidFill>
                    <a:srgbClr val="1100C0"/>
                  </a:solidFill>
                </a:rPr>
                <a:t>堆内存 </a:t>
              </a:r>
              <a:r>
                <a:rPr lang="en-US" altLang="zh-CN" sz="1400">
                  <a:solidFill>
                    <a:srgbClr val="1100C0"/>
                  </a:solidFill>
                </a:rPr>
                <a:t>AAAFFF000</a:t>
              </a:r>
              <a:endParaRPr lang="en-US" altLang="zh-CN" sz="1400">
                <a:solidFill>
                  <a:srgbClr val="1100C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091" y="1148"/>
              <a:ext cx="3277" cy="2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altLang="zh-CN" sz="1400">
                  <a:solidFill>
                    <a:srgbClr val="1100C0"/>
                  </a:solidFill>
                </a:rPr>
                <a:t>“</a:t>
              </a:r>
              <a:r>
                <a:rPr lang="zh-CN" altLang="en-US" sz="1400">
                  <a:solidFill>
                    <a:srgbClr val="1100C0"/>
                  </a:solidFill>
                  <a:sym typeface="+mn-ea"/>
                </a:rPr>
                <a:t> A=function(b){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  <a:sym typeface="+mn-ea"/>
                </a:rPr>
                <a:t>        alert(a+b++);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  <a:sym typeface="+mn-ea"/>
                </a:rPr>
                <a:t>    };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  <a:sym typeface="+mn-ea"/>
                </a:rPr>
                <a:t>    alert(a++);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 algn="l"/>
              <a:r>
                <a:rPr lang="en-US" altLang="zh-CN" sz="1400">
                  <a:solidFill>
                    <a:srgbClr val="1100C0"/>
                  </a:solidFill>
                </a:rPr>
                <a:t>”                  </a:t>
              </a:r>
              <a:endParaRPr lang="en-US" altLang="zh-CN" sz="1400">
                <a:solidFill>
                  <a:srgbClr val="1100C0"/>
                </a:solidFill>
              </a:endParaRPr>
            </a:p>
            <a:p>
              <a:pPr algn="l"/>
              <a:r>
                <a:rPr lang="zh-CN" altLang="en-US" sz="1400">
                  <a:solidFill>
                    <a:srgbClr val="1100C0"/>
                  </a:solidFill>
                </a:rPr>
                <a:t>代码字符串</a:t>
              </a:r>
              <a:endParaRPr lang="zh-CN" altLang="en-US" sz="1400">
                <a:solidFill>
                  <a:srgbClr val="1100C0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93285" y="1137285"/>
            <a:ext cx="11315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1100C0"/>
                </a:solidFill>
              </a:rPr>
              <a:t>AAAFFF000</a:t>
            </a:r>
            <a:endParaRPr lang="en-US" altLang="zh-CN" sz="1400">
              <a:solidFill>
                <a:srgbClr val="1100C0"/>
              </a:solidFill>
            </a:endParaRPr>
          </a:p>
        </p:txBody>
      </p:sp>
      <p:cxnSp>
        <p:nvCxnSpPr>
          <p:cNvPr id="14" name="直接连接符 13"/>
          <p:cNvCxnSpPr>
            <a:stCxn id="8" idx="3"/>
            <a:endCxn id="32" idx="1"/>
          </p:cNvCxnSpPr>
          <p:nvPr/>
        </p:nvCxnSpPr>
        <p:spPr>
          <a:xfrm>
            <a:off x="3574415" y="1290955"/>
            <a:ext cx="1175385" cy="63373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697855" y="1137285"/>
            <a:ext cx="16408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>
                <a:solidFill>
                  <a:srgbClr val="C00000"/>
                </a:solidFill>
                <a:sym typeface="+mn-ea"/>
              </a:rPr>
              <a:t>A[[scope]] = EC(G)</a:t>
            </a:r>
            <a:endParaRPr lang="en-US" altLang="zh-CN" sz="1400">
              <a:solidFill>
                <a:srgbClr val="C00000"/>
              </a:solidFill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105785" y="3968750"/>
            <a:ext cx="1587500" cy="88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286125" y="1388745"/>
            <a:ext cx="28829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/>
              <a:t>a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en-US" altLang="zh-CN" sz="1400"/>
              <a:t>b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5118100" y="1464310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0</a:t>
            </a:r>
            <a:endParaRPr lang="en-US" altLang="zh-CN" sz="1400"/>
          </a:p>
        </p:txBody>
      </p:sp>
      <p:cxnSp>
        <p:nvCxnSpPr>
          <p:cNvPr id="19" name="直接连接符 18"/>
          <p:cNvCxnSpPr>
            <a:endCxn id="17" idx="1"/>
          </p:cNvCxnSpPr>
          <p:nvPr/>
        </p:nvCxnSpPr>
        <p:spPr>
          <a:xfrm flipV="1">
            <a:off x="3581400" y="1617980"/>
            <a:ext cx="1536700" cy="38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10886440" y="422275"/>
            <a:ext cx="2214880" cy="2084705"/>
            <a:chOff x="11880" y="665"/>
            <a:chExt cx="3488" cy="3283"/>
          </a:xfrm>
        </p:grpSpPr>
        <p:sp>
          <p:nvSpPr>
            <p:cNvPr id="28" name="圆角矩形 27"/>
            <p:cNvSpPr/>
            <p:nvPr/>
          </p:nvSpPr>
          <p:spPr>
            <a:xfrm>
              <a:off x="11880" y="1148"/>
              <a:ext cx="3488" cy="28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1890" y="665"/>
              <a:ext cx="344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6"/>
                  </a:solidFill>
                </a:rPr>
                <a:t>A1(A) </a:t>
              </a:r>
              <a:r>
                <a:rPr lang="zh-CN" altLang="en-US" sz="1400">
                  <a:solidFill>
                    <a:schemeClr val="accent6"/>
                  </a:solidFill>
                </a:rPr>
                <a:t>堆内存 </a:t>
              </a:r>
              <a:r>
                <a:rPr lang="en-US" altLang="zh-CN" sz="1400">
                  <a:solidFill>
                    <a:schemeClr val="accent6"/>
                  </a:solidFill>
                </a:rPr>
                <a:t>AAAFFF111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2091" y="1148"/>
              <a:ext cx="3277" cy="2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altLang="zh-CN" sz="1400">
                  <a:solidFill>
                    <a:schemeClr val="accent6"/>
                  </a:solidFill>
                </a:rPr>
                <a:t>“</a:t>
              </a:r>
              <a:r>
                <a:rPr lang="zh-CN" altLang="en-US" sz="1400">
                  <a:solidFill>
                    <a:schemeClr val="accent6"/>
                  </a:solidFill>
                  <a:sym typeface="+mn-ea"/>
                </a:rPr>
                <a:t>         </a:t>
              </a:r>
              <a:endParaRPr lang="zh-CN" altLang="en-US" sz="1400">
                <a:solidFill>
                  <a:schemeClr val="accent6"/>
                </a:solidFill>
                <a:sym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  <a:sym typeface="+mn-ea"/>
                </a:rPr>
                <a:t>     alert(a+b++);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  <a:sym typeface="+mn-ea"/>
                </a:rPr>
                <a:t>   </a:t>
              </a:r>
              <a:r>
                <a:rPr lang="en-US" altLang="zh-CN" sz="1400">
                  <a:solidFill>
                    <a:schemeClr val="accent6"/>
                  </a:solidFill>
                </a:rPr>
                <a:t>”  </a:t>
              </a:r>
              <a:endParaRPr lang="en-US" altLang="zh-CN" sz="1400">
                <a:solidFill>
                  <a:schemeClr val="accent6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1400">
                  <a:solidFill>
                    <a:schemeClr val="accent6"/>
                  </a:solidFill>
                </a:rPr>
                <a:t>                </a:t>
              </a:r>
              <a:endParaRPr lang="en-US" altLang="zh-CN" sz="1400">
                <a:solidFill>
                  <a:schemeClr val="accent6"/>
                </a:solidFill>
              </a:endParaRPr>
            </a:p>
            <a:p>
              <a:pPr algn="l"/>
              <a:r>
                <a:rPr lang="zh-CN" altLang="en-US" sz="1400">
                  <a:solidFill>
                    <a:schemeClr val="accent6"/>
                  </a:solidFill>
                </a:rPr>
                <a:t>代码字符串</a:t>
              </a:r>
              <a:endParaRPr lang="zh-CN" altLang="en-US" sz="1400">
                <a:solidFill>
                  <a:schemeClr val="accent6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4749800" y="1771015"/>
            <a:ext cx="11315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accent6"/>
                </a:solidFill>
              </a:rPr>
              <a:t>AAAFFF111</a:t>
            </a:r>
            <a:endParaRPr lang="en-US" altLang="zh-CN" sz="1400">
              <a:solidFill>
                <a:schemeClr val="accent6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205595" y="3496945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1100C0"/>
                </a:solidFill>
              </a:rPr>
              <a:t>2</a:t>
            </a:r>
            <a:endParaRPr lang="en-US" altLang="zh-CN" sz="1400">
              <a:solidFill>
                <a:srgbClr val="1100C0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245350" y="2779395"/>
            <a:ext cx="3230880" cy="4002405"/>
            <a:chOff x="11410" y="4377"/>
            <a:chExt cx="5088" cy="6303"/>
          </a:xfrm>
        </p:grpSpPr>
        <p:sp>
          <p:nvSpPr>
            <p:cNvPr id="21" name="矩形 20"/>
            <p:cNvSpPr/>
            <p:nvPr/>
          </p:nvSpPr>
          <p:spPr>
            <a:xfrm>
              <a:off x="11410" y="4860"/>
              <a:ext cx="4940" cy="5820"/>
            </a:xfrm>
            <a:prstGeom prst="rect">
              <a:avLst/>
            </a:prstGeom>
            <a:noFill/>
            <a:ln>
              <a:solidFill>
                <a:srgbClr val="110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410" y="4377"/>
              <a:ext cx="342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1100C0"/>
                  </a:solidFill>
                </a:rPr>
                <a:t>EC(A1) </a:t>
              </a:r>
              <a:r>
                <a:rPr lang="zh-CN" altLang="en-US" sz="1400">
                  <a:solidFill>
                    <a:srgbClr val="1100C0"/>
                  </a:solidFill>
                </a:rPr>
                <a:t>私有上下文</a:t>
              </a:r>
              <a:r>
                <a:rPr lang="en-US" altLang="zh-CN" sz="1400">
                  <a:solidFill>
                    <a:srgbClr val="1100C0"/>
                  </a:solidFill>
                </a:rPr>
                <a:t>AF0(1)</a:t>
              </a:r>
              <a:endParaRPr lang="en-US" altLang="zh-CN" sz="1400">
                <a:solidFill>
                  <a:srgbClr val="1100C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410" y="4860"/>
              <a:ext cx="228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>
                  <a:solidFill>
                    <a:srgbClr val="1100C0"/>
                  </a:solidFill>
                </a:rPr>
                <a:t>私有变量</a:t>
              </a:r>
              <a:r>
                <a:rPr lang="en-US" altLang="zh-CN" sz="1400">
                  <a:solidFill>
                    <a:srgbClr val="1100C0"/>
                  </a:solidFill>
                </a:rPr>
                <a:t>AO(A1)</a:t>
              </a:r>
              <a:endParaRPr lang="en-US" altLang="zh-CN" sz="1400">
                <a:solidFill>
                  <a:srgbClr val="1100C0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1693" y="6320"/>
              <a:ext cx="4330" cy="0"/>
            </a:xfrm>
            <a:prstGeom prst="line">
              <a:avLst/>
            </a:prstGeom>
            <a:ln>
              <a:solidFill>
                <a:srgbClr val="110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1410" y="6320"/>
              <a:ext cx="5088" cy="3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</a:rPr>
                <a:t>作用域链：</a:t>
              </a:r>
              <a:r>
                <a:rPr lang="en-US" altLang="zh-CN" sz="1400">
                  <a:solidFill>
                    <a:srgbClr val="1100C0"/>
                  </a:solidFill>
                </a:rPr>
                <a:t>SCOPE-CHAIN&lt;A1,EC(G)&gt;</a:t>
              </a:r>
              <a:endParaRPr lang="en-US" altLang="zh-CN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</a:rPr>
                <a:t>形参赋值：</a:t>
              </a:r>
              <a:r>
                <a:rPr lang="en-US" altLang="zh-CN" sz="1400">
                  <a:solidFill>
                    <a:srgbClr val="1100C0"/>
                  </a:solidFill>
                </a:rPr>
                <a:t>a = 1 ;</a:t>
              </a:r>
              <a:endParaRPr lang="en-US" altLang="zh-CN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</a:rPr>
                <a:t>变量提升：无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</a:rPr>
                <a:t>代码执行：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1100C0"/>
                  </a:solidFill>
                </a:rPr>
                <a:t>    A = function(b){...} ; </a:t>
              </a:r>
              <a:r>
                <a:rPr lang="en-US" altLang="zh-CN" sz="1400">
                  <a:solidFill>
                    <a:schemeClr val="accent6"/>
                  </a:solidFill>
                </a:rPr>
                <a:t>AAAFFF111</a:t>
              </a:r>
              <a:endParaRPr lang="en-US" altLang="zh-CN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chemeClr val="accent6"/>
                  </a:solidFill>
                </a:rPr>
                <a:t>    </a:t>
              </a:r>
              <a:r>
                <a:rPr lang="en-US" altLang="zh-CN" sz="1400">
                  <a:solidFill>
                    <a:srgbClr val="1100C0"/>
                  </a:solidFill>
                </a:rPr>
                <a:t>alert(a++) ; </a:t>
              </a:r>
              <a:endParaRPr lang="en-US" altLang="zh-CN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1100C0"/>
                  </a:solidFill>
                </a:rPr>
                <a:t>         </a:t>
              </a:r>
              <a:r>
                <a:rPr lang="en-US" altLang="zh-CN" sz="1400" b="1">
                  <a:solidFill>
                    <a:srgbClr val="FF0000"/>
                  </a:solidFill>
                </a:rPr>
                <a:t>//=&gt; 1</a:t>
              </a:r>
              <a:endParaRPr lang="en-US" altLang="zh-CN" sz="1400" b="1">
                <a:solidFill>
                  <a:srgbClr val="FF0000"/>
                </a:solidFill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 flipV="1">
              <a:off x="11693" y="10006"/>
              <a:ext cx="2120" cy="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15500" y="10197"/>
              <a:ext cx="85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C00000"/>
                  </a:solidFill>
                </a:rPr>
                <a:t>销毁</a:t>
              </a:r>
              <a:endParaRPr lang="zh-CN" altLang="en-US" sz="1400" b="1">
                <a:solidFill>
                  <a:srgbClr val="C00000"/>
                </a:solidFill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9029700" y="2125980"/>
            <a:ext cx="5397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C00000"/>
                </a:solidFill>
              </a:rPr>
              <a:t>销毁</a:t>
            </a:r>
            <a:endParaRPr lang="zh-CN" altLang="en-US" sz="1400" b="1">
              <a:solidFill>
                <a:srgbClr val="C00000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0928350" y="2779395"/>
            <a:ext cx="3136900" cy="4002405"/>
            <a:chOff x="11410" y="4377"/>
            <a:chExt cx="4940" cy="6303"/>
          </a:xfrm>
        </p:grpSpPr>
        <p:sp>
          <p:nvSpPr>
            <p:cNvPr id="39" name="矩形 38"/>
            <p:cNvSpPr/>
            <p:nvPr/>
          </p:nvSpPr>
          <p:spPr>
            <a:xfrm>
              <a:off x="11410" y="4860"/>
              <a:ext cx="4940" cy="58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1410" y="4377"/>
              <a:ext cx="342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6"/>
                  </a:solidFill>
                </a:rPr>
                <a:t>EC(A2) </a:t>
              </a:r>
              <a:r>
                <a:rPr lang="zh-CN" altLang="en-US" sz="1400">
                  <a:solidFill>
                    <a:schemeClr val="accent6"/>
                  </a:solidFill>
                </a:rPr>
                <a:t>私有上下文</a:t>
              </a:r>
              <a:r>
                <a:rPr lang="en-US" altLang="zh-CN" sz="1400">
                  <a:solidFill>
                    <a:schemeClr val="accent6"/>
                  </a:solidFill>
                </a:rPr>
                <a:t>AF1(1)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1410" y="4860"/>
              <a:ext cx="228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>
                  <a:solidFill>
                    <a:schemeClr val="accent6"/>
                  </a:solidFill>
                </a:rPr>
                <a:t>私有变量</a:t>
              </a:r>
              <a:r>
                <a:rPr lang="en-US" altLang="zh-CN" sz="1400">
                  <a:solidFill>
                    <a:schemeClr val="accent6"/>
                  </a:solidFill>
                </a:rPr>
                <a:t>AO(A2)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11693" y="6320"/>
              <a:ext cx="433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11410" y="6320"/>
              <a:ext cx="4693" cy="3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作用域链：</a:t>
              </a:r>
              <a:r>
                <a:rPr lang="en-US" altLang="zh-CN" sz="1400">
                  <a:solidFill>
                    <a:schemeClr val="accent6"/>
                  </a:solidFill>
                </a:rPr>
                <a:t>SCOPE-CHAIN&lt;A2,A1&gt;</a:t>
              </a:r>
              <a:endParaRPr lang="en-US" altLang="zh-CN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形参赋值：</a:t>
              </a:r>
              <a:r>
                <a:rPr lang="en-US" altLang="zh-CN" sz="1400">
                  <a:solidFill>
                    <a:schemeClr val="accent6"/>
                  </a:solidFill>
                </a:rPr>
                <a:t>b = 2 ;</a:t>
              </a:r>
              <a:endParaRPr lang="en-US" altLang="zh-CN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变量提升：无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代码执行：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chemeClr val="accent6"/>
                  </a:solidFill>
                </a:rPr>
                <a:t>        alert(a+b++) ; </a:t>
              </a:r>
              <a:endParaRPr lang="en-US" altLang="zh-CN" sz="1400">
                <a:solidFill>
                  <a:schemeClr val="accent6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1100C0"/>
                  </a:solidFill>
                </a:rPr>
                <a:t>         </a:t>
              </a:r>
              <a:r>
                <a:rPr lang="en-US" altLang="zh-CN" sz="1400" b="1">
                  <a:solidFill>
                    <a:srgbClr val="FF0000"/>
                  </a:solidFill>
                </a:rPr>
                <a:t>//=&gt; 2 + 2 = 4</a:t>
              </a:r>
              <a:endParaRPr lang="en-US" altLang="zh-CN" sz="1400" b="1">
                <a:solidFill>
                  <a:srgbClr val="FF0000"/>
                </a:solidFill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V="1">
              <a:off x="12137" y="9517"/>
              <a:ext cx="2120" cy="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5500" y="10197"/>
              <a:ext cx="85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C00000"/>
                  </a:solidFill>
                </a:rPr>
                <a:t>销毁</a:t>
              </a:r>
              <a:endParaRPr lang="zh-CN" altLang="en-US" sz="1400" b="1">
                <a:solidFill>
                  <a:srgbClr val="C00000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653655" y="3441700"/>
            <a:ext cx="1551940" cy="306070"/>
            <a:chOff x="12053" y="5420"/>
            <a:chExt cx="2444" cy="482"/>
          </a:xfrm>
        </p:grpSpPr>
        <p:sp>
          <p:nvSpPr>
            <p:cNvPr id="46" name="文本框 45"/>
            <p:cNvSpPr txBox="1"/>
            <p:nvPr/>
          </p:nvSpPr>
          <p:spPr>
            <a:xfrm>
              <a:off x="12053" y="5420"/>
              <a:ext cx="43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1100C0"/>
                  </a:solidFill>
                </a:rPr>
                <a:t>a</a:t>
              </a:r>
              <a:endParaRPr lang="en-US" altLang="zh-CN" sz="1400">
                <a:solidFill>
                  <a:srgbClr val="1100C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4053" y="5420"/>
              <a:ext cx="44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rgbClr val="1100C0"/>
                  </a:solidFill>
                </a:rPr>
                <a:t>1</a:t>
              </a:r>
              <a:endParaRPr lang="en-US" altLang="zh-CN" sz="1400">
                <a:solidFill>
                  <a:srgbClr val="1100C0"/>
                </a:solidFill>
              </a:endParaRPr>
            </a:p>
          </p:txBody>
        </p:sp>
        <p:cxnSp>
          <p:nvCxnSpPr>
            <p:cNvPr id="48" name="直接连接符 47"/>
            <p:cNvCxnSpPr>
              <a:stCxn id="46" idx="3"/>
              <a:endCxn id="47" idx="1"/>
            </p:cNvCxnSpPr>
            <p:nvPr/>
          </p:nvCxnSpPr>
          <p:spPr>
            <a:xfrm>
              <a:off x="12491" y="5662"/>
              <a:ext cx="1562" cy="0"/>
            </a:xfrm>
            <a:prstGeom prst="line">
              <a:avLst/>
            </a:prstGeom>
            <a:ln>
              <a:solidFill>
                <a:srgbClr val="110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11549380" y="3498215"/>
            <a:ext cx="1551940" cy="306705"/>
            <a:chOff x="12053" y="5420"/>
            <a:chExt cx="2444" cy="483"/>
          </a:xfrm>
        </p:grpSpPr>
        <p:sp>
          <p:nvSpPr>
            <p:cNvPr id="51" name="文本框 50"/>
            <p:cNvSpPr txBox="1"/>
            <p:nvPr/>
          </p:nvSpPr>
          <p:spPr>
            <a:xfrm>
              <a:off x="12053" y="5420"/>
              <a:ext cx="45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6"/>
                  </a:solidFill>
                </a:rPr>
                <a:t>b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4053" y="5420"/>
              <a:ext cx="44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accent6"/>
                  </a:solidFill>
                </a:rPr>
                <a:t>2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cxnSp>
          <p:nvCxnSpPr>
            <p:cNvPr id="53" name="直接连接符 52"/>
            <p:cNvCxnSpPr>
              <a:stCxn id="51" idx="3"/>
              <a:endCxn id="52" idx="1"/>
            </p:cNvCxnSpPr>
            <p:nvPr/>
          </p:nvCxnSpPr>
          <p:spPr>
            <a:xfrm>
              <a:off x="12507" y="5662"/>
              <a:ext cx="1546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接连接符 53"/>
          <p:cNvCxnSpPr/>
          <p:nvPr/>
        </p:nvCxnSpPr>
        <p:spPr>
          <a:xfrm>
            <a:off x="12736195" y="3552190"/>
            <a:ext cx="447675" cy="196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3203555" y="36068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56" name="直接连接符 55"/>
          <p:cNvCxnSpPr/>
          <p:nvPr/>
        </p:nvCxnSpPr>
        <p:spPr>
          <a:xfrm flipV="1">
            <a:off x="3581400" y="1562100"/>
            <a:ext cx="1494155" cy="125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8923655" y="3416300"/>
            <a:ext cx="204470" cy="332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5760" y="372110"/>
            <a:ext cx="2184400" cy="429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var n=0; 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function a(){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var n=10; 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function b(){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    n++; 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    console.log(n); 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}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b();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return b; 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}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var c=a();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c(); 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console.log(n);</a:t>
            </a:r>
            <a:endParaRPr lang="zh-CN" altLang="en-US" sz="1400"/>
          </a:p>
        </p:txBody>
      </p:sp>
      <p:sp>
        <p:nvSpPr>
          <p:cNvPr id="3" name="矩形 2"/>
          <p:cNvSpPr/>
          <p:nvPr/>
        </p:nvSpPr>
        <p:spPr>
          <a:xfrm>
            <a:off x="3075305" y="520700"/>
            <a:ext cx="3340100" cy="5384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75305" y="213995"/>
            <a:ext cx="18923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全局执行上下文</a:t>
            </a:r>
            <a:r>
              <a:rPr lang="en-US" altLang="zh-CN" sz="1400"/>
              <a:t>EC(G)</a:t>
            </a:r>
            <a:endParaRPr lang="en-US" altLang="zh-CN" sz="1400"/>
          </a:p>
        </p:txBody>
      </p:sp>
      <p:sp>
        <p:nvSpPr>
          <p:cNvPr id="5" name="文本框 4"/>
          <p:cNvSpPr txBox="1"/>
          <p:nvPr/>
        </p:nvSpPr>
        <p:spPr>
          <a:xfrm>
            <a:off x="3075305" y="520700"/>
            <a:ext cx="13658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全局变量</a:t>
            </a:r>
            <a:r>
              <a:rPr lang="en-US" altLang="zh-CN" sz="1400"/>
              <a:t>VO(G)</a:t>
            </a:r>
            <a:endParaRPr lang="en-US" altLang="zh-CN" sz="1400"/>
          </a:p>
        </p:txBody>
      </p:sp>
      <p:cxnSp>
        <p:nvCxnSpPr>
          <p:cNvPr id="6" name="直接连接符 5"/>
          <p:cNvCxnSpPr/>
          <p:nvPr/>
        </p:nvCxnSpPr>
        <p:spPr>
          <a:xfrm>
            <a:off x="3227705" y="1841500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075305" y="1841500"/>
            <a:ext cx="3394710" cy="2353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变量提升：</a:t>
            </a:r>
            <a:r>
              <a:rPr lang="en-US" altLang="zh-CN" sz="1400"/>
              <a:t>var n ; function a(){...} ; var c ;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zh-CN" altLang="en-US" sz="1400"/>
              <a:t>代码执行：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</a:t>
            </a:r>
            <a:r>
              <a:rPr lang="en-US" altLang="zh-CN" sz="1400"/>
              <a:t>var n = 0 ;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en-US" altLang="zh-CN" sz="1400"/>
              <a:t>    function a(){...} ;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en-US" altLang="zh-CN" sz="1400"/>
              <a:t>    var c = a() ;</a:t>
            </a:r>
            <a:r>
              <a:rPr lang="en-US" altLang="zh-CN" sz="1400" b="1">
                <a:solidFill>
                  <a:srgbClr val="FF0000"/>
                </a:solidFill>
              </a:rPr>
              <a:t>//=&gt;11</a:t>
            </a:r>
            <a:endParaRPr lang="en-US" altLang="zh-CN" sz="14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/>
              <a:t>    c() ;</a:t>
            </a:r>
            <a:r>
              <a:rPr lang="en-US" altLang="zh-CN" sz="1400" b="1">
                <a:solidFill>
                  <a:srgbClr val="FF0000"/>
                </a:solidFill>
              </a:rPr>
              <a:t> //=&gt; 12</a:t>
            </a:r>
            <a:endParaRPr lang="en-US" altLang="zh-CN" sz="14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/>
              <a:t>    console.log(n) ; </a:t>
            </a:r>
            <a:r>
              <a:rPr lang="en-US" altLang="zh-CN" sz="1400" b="1">
                <a:solidFill>
                  <a:srgbClr val="FF0000"/>
                </a:solidFill>
              </a:rPr>
              <a:t>//=&gt; 0</a:t>
            </a:r>
            <a:endParaRPr lang="en-US" altLang="zh-CN" sz="1400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43605" y="781050"/>
            <a:ext cx="281940" cy="1060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/>
              <a:t>n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en-US" altLang="zh-CN" sz="1400"/>
              <a:t>a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en-US" altLang="zh-CN" sz="1400"/>
              <a:t>c</a:t>
            </a:r>
            <a:endParaRPr lang="en-US" altLang="zh-CN" sz="1400"/>
          </a:p>
        </p:txBody>
      </p:sp>
      <p:sp>
        <p:nvSpPr>
          <p:cNvPr id="9" name="文本框 8"/>
          <p:cNvSpPr txBox="1"/>
          <p:nvPr/>
        </p:nvSpPr>
        <p:spPr>
          <a:xfrm>
            <a:off x="4441190" y="827405"/>
            <a:ext cx="11315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1100C0"/>
                </a:solidFill>
              </a:rPr>
              <a:t>AAAFFF000</a:t>
            </a:r>
            <a:endParaRPr lang="en-US" altLang="zh-CN" sz="1400">
              <a:solidFill>
                <a:srgbClr val="1100C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037705" y="520700"/>
            <a:ext cx="2260600" cy="1814195"/>
          </a:xfrm>
          <a:prstGeom prst="roundRect">
            <a:avLst/>
          </a:prstGeom>
          <a:noFill/>
          <a:ln>
            <a:solidFill>
              <a:srgbClr val="110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275195" y="596900"/>
            <a:ext cx="17856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zh-CN" sz="1400">
                <a:solidFill>
                  <a:srgbClr val="1100C0"/>
                </a:solidFill>
              </a:rPr>
              <a:t>“</a:t>
            </a:r>
            <a:r>
              <a:rPr lang="zh-CN" altLang="en-US" sz="1400">
                <a:solidFill>
                  <a:srgbClr val="1100C0"/>
                </a:solidFill>
                <a:sym typeface="+mn-ea"/>
              </a:rPr>
              <a:t>var n=10; </a:t>
            </a:r>
            <a:endParaRPr lang="zh-CN" altLang="en-US" sz="1400">
              <a:solidFill>
                <a:srgbClr val="1100C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zh-CN" altLang="en-US" sz="1400">
                <a:solidFill>
                  <a:srgbClr val="1100C0"/>
                </a:solidFill>
                <a:sym typeface="+mn-ea"/>
              </a:rPr>
              <a:t>    function b(){</a:t>
            </a:r>
            <a:endParaRPr lang="zh-CN" altLang="en-US" sz="1400">
              <a:solidFill>
                <a:srgbClr val="1100C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zh-CN" altLang="en-US" sz="1400">
                <a:solidFill>
                  <a:srgbClr val="1100C0"/>
                </a:solidFill>
                <a:sym typeface="+mn-ea"/>
              </a:rPr>
              <a:t>        n++; </a:t>
            </a:r>
            <a:endParaRPr lang="zh-CN" altLang="en-US" sz="1400">
              <a:solidFill>
                <a:srgbClr val="1100C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zh-CN" altLang="en-US" sz="1400">
                <a:solidFill>
                  <a:srgbClr val="1100C0"/>
                </a:solidFill>
                <a:sym typeface="+mn-ea"/>
              </a:rPr>
              <a:t>        console.log(n); </a:t>
            </a:r>
            <a:endParaRPr lang="zh-CN" altLang="en-US" sz="1400">
              <a:solidFill>
                <a:srgbClr val="1100C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zh-CN" altLang="en-US" sz="1400">
                <a:solidFill>
                  <a:srgbClr val="1100C0"/>
                </a:solidFill>
                <a:sym typeface="+mn-ea"/>
              </a:rPr>
              <a:t>    }</a:t>
            </a:r>
            <a:endParaRPr lang="zh-CN" altLang="en-US" sz="1400">
              <a:solidFill>
                <a:srgbClr val="1100C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zh-CN" altLang="en-US" sz="1400">
                <a:solidFill>
                  <a:srgbClr val="1100C0"/>
                </a:solidFill>
                <a:sym typeface="+mn-ea"/>
              </a:rPr>
              <a:t>    b();</a:t>
            </a:r>
            <a:endParaRPr lang="zh-CN" altLang="en-US" sz="1400">
              <a:solidFill>
                <a:srgbClr val="1100C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zh-CN" altLang="en-US" sz="1400">
                <a:solidFill>
                  <a:srgbClr val="1100C0"/>
                </a:solidFill>
                <a:sym typeface="+mn-ea"/>
              </a:rPr>
              <a:t>    return b; </a:t>
            </a:r>
            <a:endParaRPr lang="zh-CN" altLang="en-US" sz="1400">
              <a:solidFill>
                <a:srgbClr val="1100C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altLang="zh-CN" sz="1400">
                <a:solidFill>
                  <a:srgbClr val="1100C0"/>
                </a:solidFill>
              </a:rPr>
              <a:t>”</a:t>
            </a:r>
            <a:endParaRPr lang="en-US" altLang="zh-CN" sz="1400">
              <a:solidFill>
                <a:srgbClr val="1100C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51065" y="213995"/>
            <a:ext cx="18332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1100C0"/>
                </a:solidFill>
              </a:rPr>
              <a:t>EC(a) </a:t>
            </a:r>
            <a:r>
              <a:rPr lang="zh-CN" altLang="en-US" sz="1400">
                <a:solidFill>
                  <a:srgbClr val="1100C0"/>
                </a:solidFill>
              </a:rPr>
              <a:t>堆 </a:t>
            </a:r>
            <a:r>
              <a:rPr lang="en-US" altLang="zh-CN" sz="1400">
                <a:solidFill>
                  <a:srgbClr val="1100C0"/>
                </a:solidFill>
              </a:rPr>
              <a:t>AAAFFF000</a:t>
            </a:r>
            <a:endParaRPr lang="en-US" altLang="zh-CN" sz="1400">
              <a:solidFill>
                <a:srgbClr val="1100C0"/>
              </a:solidFill>
            </a:endParaRPr>
          </a:p>
        </p:txBody>
      </p:sp>
      <p:cxnSp>
        <p:nvCxnSpPr>
          <p:cNvPr id="13" name="直接连接符 12"/>
          <p:cNvCxnSpPr>
            <a:endCxn id="9" idx="1"/>
          </p:cNvCxnSpPr>
          <p:nvPr/>
        </p:nvCxnSpPr>
        <p:spPr>
          <a:xfrm flipV="1">
            <a:off x="3835400" y="981075"/>
            <a:ext cx="605790" cy="390525"/>
          </a:xfrm>
          <a:prstGeom prst="line">
            <a:avLst/>
          </a:prstGeom>
          <a:ln>
            <a:solidFill>
              <a:srgbClr val="110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772025" y="1064895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tx1"/>
                </a:solidFill>
              </a:rPr>
              <a:t>0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endCxn id="14" idx="1"/>
          </p:cNvCxnSpPr>
          <p:nvPr/>
        </p:nvCxnSpPr>
        <p:spPr>
          <a:xfrm>
            <a:off x="3708400" y="1041400"/>
            <a:ext cx="1063625" cy="177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238500" y="2755900"/>
            <a:ext cx="5969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1"/>
          </p:cNvCxnSpPr>
          <p:nvPr/>
        </p:nvCxnSpPr>
        <p:spPr>
          <a:xfrm>
            <a:off x="3075305" y="3018155"/>
            <a:ext cx="1776095" cy="6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302000" y="3378200"/>
            <a:ext cx="50800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9944100" y="520700"/>
            <a:ext cx="1954530" cy="1814195"/>
          </a:xfrm>
          <a:prstGeom prst="round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005060" y="213995"/>
            <a:ext cx="18218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accent6"/>
                </a:solidFill>
              </a:rPr>
              <a:t>a1(b) </a:t>
            </a:r>
            <a:r>
              <a:rPr lang="zh-CN" altLang="en-US" sz="1400">
                <a:solidFill>
                  <a:schemeClr val="accent6"/>
                </a:solidFill>
              </a:rPr>
              <a:t>堆 </a:t>
            </a:r>
            <a:r>
              <a:rPr lang="en-US" altLang="zh-CN" sz="1400">
                <a:solidFill>
                  <a:schemeClr val="accent6"/>
                </a:solidFill>
              </a:rPr>
              <a:t>BBBFFF000</a:t>
            </a:r>
            <a:endParaRPr lang="en-US" altLang="zh-CN" sz="1400">
              <a:solidFill>
                <a:schemeClr val="accent6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028555" y="699770"/>
            <a:ext cx="178562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accent6"/>
                </a:solidFill>
              </a:rPr>
              <a:t>“</a:t>
            </a:r>
            <a:r>
              <a:rPr lang="zh-CN" altLang="en-US" sz="1400">
                <a:solidFill>
                  <a:schemeClr val="accent6"/>
                </a:solidFill>
                <a:sym typeface="+mn-ea"/>
              </a:rPr>
              <a:t>n++; </a:t>
            </a:r>
            <a:endParaRPr lang="zh-CN" altLang="en-US" sz="1400">
              <a:solidFill>
                <a:schemeClr val="accent6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accent6"/>
                </a:solidFill>
                <a:sym typeface="+mn-ea"/>
              </a:rPr>
              <a:t>        console.log(n); </a:t>
            </a:r>
            <a:endParaRPr lang="zh-CN" altLang="en-US" sz="1400">
              <a:solidFill>
                <a:schemeClr val="accent6"/>
              </a:solidFill>
            </a:endParaRPr>
          </a:p>
          <a:p>
            <a:pPr algn="l"/>
            <a:r>
              <a:rPr lang="en-US" altLang="zh-CN" sz="1400">
                <a:solidFill>
                  <a:schemeClr val="accent6"/>
                </a:solidFill>
              </a:rPr>
              <a:t>”</a:t>
            </a:r>
            <a:endParaRPr lang="en-US" altLang="zh-CN" sz="1400">
              <a:solidFill>
                <a:schemeClr val="accent6"/>
              </a:solidFill>
            </a:endParaRPr>
          </a:p>
          <a:p>
            <a:pPr algn="l"/>
            <a:endParaRPr lang="en-US" altLang="zh-CN" sz="1400">
              <a:solidFill>
                <a:schemeClr val="accent6"/>
              </a:solidFill>
            </a:endParaRPr>
          </a:p>
          <a:p>
            <a:pPr algn="l"/>
            <a:r>
              <a:rPr lang="zh-CN" altLang="en-US" sz="1400">
                <a:solidFill>
                  <a:schemeClr val="accent6"/>
                </a:solidFill>
              </a:rPr>
              <a:t>代码字符串</a:t>
            </a:r>
            <a:endParaRPr lang="zh-CN" altLang="en-US" sz="1400">
              <a:solidFill>
                <a:schemeClr val="accent6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883400" y="2449195"/>
            <a:ext cx="3060700" cy="4154805"/>
            <a:chOff x="10840" y="3857"/>
            <a:chExt cx="4820" cy="6543"/>
          </a:xfrm>
        </p:grpSpPr>
        <p:sp>
          <p:nvSpPr>
            <p:cNvPr id="19" name="矩形 18"/>
            <p:cNvSpPr/>
            <p:nvPr/>
          </p:nvSpPr>
          <p:spPr>
            <a:xfrm>
              <a:off x="10840" y="4340"/>
              <a:ext cx="4820" cy="6060"/>
            </a:xfrm>
            <a:prstGeom prst="rect">
              <a:avLst/>
            </a:prstGeom>
            <a:noFill/>
            <a:ln>
              <a:solidFill>
                <a:srgbClr val="110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840" y="3857"/>
              <a:ext cx="3469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1100C0"/>
                  </a:solidFill>
                </a:rPr>
                <a:t>EC(a1) </a:t>
              </a:r>
              <a:r>
                <a:rPr lang="zh-CN" altLang="en-US" sz="1400">
                  <a:solidFill>
                    <a:srgbClr val="1100C0"/>
                  </a:solidFill>
                </a:rPr>
                <a:t>私有上下文 </a:t>
              </a:r>
              <a:r>
                <a:rPr lang="en-US" altLang="zh-CN" sz="1400">
                  <a:solidFill>
                    <a:srgbClr val="1100C0"/>
                  </a:solidFill>
                </a:rPr>
                <a:t>AF0(1)</a:t>
              </a:r>
              <a:endParaRPr lang="en-US" altLang="zh-CN" sz="1400">
                <a:solidFill>
                  <a:srgbClr val="1100C0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840" y="4360"/>
              <a:ext cx="225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>
                  <a:solidFill>
                    <a:srgbClr val="1100C0"/>
                  </a:solidFill>
                </a:rPr>
                <a:t>私有变量</a:t>
              </a:r>
              <a:r>
                <a:rPr lang="en-US" altLang="zh-CN" sz="1400">
                  <a:solidFill>
                    <a:srgbClr val="1100C0"/>
                  </a:solidFill>
                </a:rPr>
                <a:t>AO(a1)</a:t>
              </a:r>
              <a:endParaRPr lang="en-US" altLang="zh-CN" sz="1400">
                <a:solidFill>
                  <a:srgbClr val="1100C0"/>
                </a:solidFill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11000" y="5940"/>
              <a:ext cx="4440" cy="0"/>
            </a:xfrm>
            <a:prstGeom prst="line">
              <a:avLst/>
            </a:prstGeom>
            <a:ln>
              <a:solidFill>
                <a:srgbClr val="110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0840" y="5940"/>
              <a:ext cx="4517" cy="4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</a:rPr>
                <a:t>作用域链：</a:t>
              </a:r>
              <a:r>
                <a:rPr lang="en-US" altLang="zh-CN" sz="1400">
                  <a:solidFill>
                    <a:srgbClr val="1100C0"/>
                  </a:solidFill>
                </a:rPr>
                <a:t>&lt;EC(a1),EC(G)&gt;</a:t>
              </a:r>
              <a:endParaRPr lang="en-US" altLang="zh-CN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</a:rPr>
                <a:t>形参赋值：无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</a:rPr>
                <a:t>变量提升：</a:t>
              </a:r>
              <a:r>
                <a:rPr lang="en-US" altLang="zh-CN" sz="1400">
                  <a:solidFill>
                    <a:srgbClr val="1100C0"/>
                  </a:solidFill>
                </a:rPr>
                <a:t>var n ; function b(){...} ;</a:t>
              </a:r>
              <a:endParaRPr lang="en-US" altLang="zh-CN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</a:rPr>
                <a:t>代码执行：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</a:rPr>
                <a:t>    </a:t>
              </a:r>
              <a:r>
                <a:rPr lang="en-US" altLang="zh-CN" sz="1400">
                  <a:solidFill>
                    <a:srgbClr val="1100C0"/>
                  </a:solidFill>
                </a:rPr>
                <a:t>var n = 10 ;</a:t>
              </a:r>
              <a:endParaRPr lang="en-US" altLang="zh-CN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1100C0"/>
                  </a:solidFill>
                </a:rPr>
                <a:t>    function b(){...} ;</a:t>
              </a:r>
              <a:endParaRPr lang="en-US" altLang="zh-CN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1100C0"/>
                  </a:solidFill>
                </a:rPr>
                <a:t>    b() ; </a:t>
              </a:r>
              <a:endParaRPr lang="en-US" altLang="zh-CN" sz="1400" b="1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1100C0"/>
                  </a:solidFill>
                </a:rPr>
                <a:t>    return b ;</a:t>
              </a:r>
              <a:endParaRPr lang="en-US" altLang="zh-CN" sz="1400">
                <a:solidFill>
                  <a:srgbClr val="1100C0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419" y="4753"/>
              <a:ext cx="454" cy="1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1100C0"/>
                  </a:solidFill>
                </a:rPr>
                <a:t>n</a:t>
              </a:r>
              <a:endParaRPr lang="en-US" altLang="zh-CN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1100C0"/>
                  </a:solidFill>
                </a:rPr>
                <a:t>b</a:t>
              </a:r>
              <a:endParaRPr lang="en-US" altLang="zh-CN" sz="1400">
                <a:solidFill>
                  <a:srgbClr val="1100C0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828" y="4877"/>
              <a:ext cx="181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6"/>
                  </a:solidFill>
                </a:rPr>
                <a:t>BBBFFF000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cxnSp>
          <p:nvCxnSpPr>
            <p:cNvPr id="29" name="直接连接符 28"/>
            <p:cNvCxnSpPr>
              <a:endCxn id="28" idx="1"/>
            </p:cNvCxnSpPr>
            <p:nvPr/>
          </p:nvCxnSpPr>
          <p:spPr>
            <a:xfrm flipV="1">
              <a:off x="11820" y="5119"/>
              <a:ext cx="1008" cy="521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3260" y="5360"/>
              <a:ext cx="60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tx1"/>
                  </a:solidFill>
                </a:rPr>
                <a:t>10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cxnSp>
          <p:nvCxnSpPr>
            <p:cNvPr id="31" name="直接连接符 30"/>
            <p:cNvCxnSpPr>
              <a:endCxn id="30" idx="1"/>
            </p:cNvCxnSpPr>
            <p:nvPr/>
          </p:nvCxnSpPr>
          <p:spPr>
            <a:xfrm>
              <a:off x="11860" y="5080"/>
              <a:ext cx="1400" cy="5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1180" y="8300"/>
              <a:ext cx="860" cy="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1060" y="8820"/>
              <a:ext cx="2600" cy="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直接连接符 47"/>
          <p:cNvCxnSpPr/>
          <p:nvPr/>
        </p:nvCxnSpPr>
        <p:spPr>
          <a:xfrm>
            <a:off x="8369300" y="3352800"/>
            <a:ext cx="457200" cy="4318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801100" y="3416300"/>
            <a:ext cx="381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accent6"/>
                </a:solidFill>
              </a:rPr>
              <a:t>11</a:t>
            </a:r>
            <a:endParaRPr lang="en-US" altLang="zh-CN" sz="1400">
              <a:solidFill>
                <a:schemeClr val="accent6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9225915" y="6309995"/>
            <a:ext cx="7181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C00000"/>
                </a:solidFill>
              </a:rPr>
              <a:t>不销毁</a:t>
            </a:r>
            <a:endParaRPr lang="zh-CN" altLang="en-US" sz="1400" b="1">
              <a:solidFill>
                <a:srgbClr val="C00000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0325100" y="2461895"/>
            <a:ext cx="3060700" cy="4154170"/>
            <a:chOff x="16260" y="3877"/>
            <a:chExt cx="4820" cy="6542"/>
          </a:xfrm>
        </p:grpSpPr>
        <p:grpSp>
          <p:nvGrpSpPr>
            <p:cNvPr id="35" name="组合 34"/>
            <p:cNvGrpSpPr/>
            <p:nvPr/>
          </p:nvGrpSpPr>
          <p:grpSpPr>
            <a:xfrm>
              <a:off x="16260" y="3877"/>
              <a:ext cx="4820" cy="6543"/>
              <a:chOff x="10840" y="3857"/>
              <a:chExt cx="4820" cy="6543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0840" y="4340"/>
                <a:ext cx="4820" cy="606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0840" y="3857"/>
                <a:ext cx="3429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>
                    <a:solidFill>
                      <a:schemeClr val="accent6"/>
                    </a:solidFill>
                  </a:rPr>
                  <a:t>a1(b1) </a:t>
                </a:r>
                <a:r>
                  <a:rPr lang="zh-CN" altLang="en-US" sz="1400">
                    <a:solidFill>
                      <a:schemeClr val="accent6"/>
                    </a:solidFill>
                  </a:rPr>
                  <a:t>私有上下文 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BF0(1)</a:t>
                </a:r>
                <a:endParaRPr lang="en-US" altLang="zh-CN" sz="14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0840" y="4360"/>
                <a:ext cx="2270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>
                    <a:solidFill>
                      <a:schemeClr val="accent6"/>
                    </a:solidFill>
                  </a:rPr>
                  <a:t>私有变量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AO(b1)</a:t>
                </a:r>
                <a:endParaRPr lang="en-US" altLang="zh-CN" sz="140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>
                <a:off x="11000" y="5940"/>
                <a:ext cx="4440" cy="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/>
              <p:cNvSpPr txBox="1"/>
              <p:nvPr/>
            </p:nvSpPr>
            <p:spPr>
              <a:xfrm>
                <a:off x="10840" y="5940"/>
                <a:ext cx="3701" cy="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accent6"/>
                    </a:solidFill>
                  </a:rPr>
                  <a:t>作用域链：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&lt;a1(b1),</a:t>
                </a:r>
                <a:r>
                  <a:rPr lang="en-US" altLang="zh-CN" sz="1400">
                    <a:solidFill>
                      <a:schemeClr val="accent6"/>
                    </a:solidFill>
                    <a:sym typeface="+mn-ea"/>
                  </a:rPr>
                  <a:t>EC(a1)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&gt;</a:t>
                </a:r>
                <a:endParaRPr lang="en-US" altLang="zh-CN" sz="1400">
                  <a:solidFill>
                    <a:schemeClr val="accent6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accent6"/>
                    </a:solidFill>
                  </a:rPr>
                  <a:t>形参赋值：无</a:t>
                </a:r>
                <a:endParaRPr lang="zh-CN" altLang="en-US" sz="1400">
                  <a:solidFill>
                    <a:schemeClr val="accent6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accent6"/>
                    </a:solidFill>
                  </a:rPr>
                  <a:t>变量提升：无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 ;</a:t>
                </a:r>
                <a:endParaRPr lang="en-US" altLang="zh-CN" sz="1400">
                  <a:solidFill>
                    <a:schemeClr val="accent6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accent6"/>
                    </a:solidFill>
                  </a:rPr>
                  <a:t>代码执行：</a:t>
                </a:r>
                <a:endParaRPr lang="zh-CN" altLang="en-US" sz="1400">
                  <a:solidFill>
                    <a:schemeClr val="accent6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accent6"/>
                    </a:solidFill>
                  </a:rPr>
                  <a:t>    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n++ ; //=&gt; 10</a:t>
                </a:r>
                <a:endParaRPr lang="en-US" altLang="zh-CN" sz="1400">
                  <a:solidFill>
                    <a:schemeClr val="accent6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400">
                    <a:solidFill>
                      <a:schemeClr val="accent6"/>
                    </a:solidFill>
                  </a:rPr>
                  <a:t>    conso;e.log(n);</a:t>
                </a:r>
                <a:r>
                  <a:rPr lang="en-US" altLang="zh-CN" sz="1400" b="1">
                    <a:solidFill>
                      <a:srgbClr val="FF0000"/>
                    </a:solidFill>
                  </a:rPr>
                  <a:t> //=&gt; 11</a:t>
                </a:r>
                <a:endParaRPr lang="en-US" altLang="zh-CN" sz="1400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 flipH="1">
              <a:off x="20142" y="9937"/>
              <a:ext cx="93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b="1">
                  <a:solidFill>
                    <a:srgbClr val="C00000"/>
                  </a:solidFill>
                </a:rPr>
                <a:t>销毁</a:t>
              </a:r>
              <a:endParaRPr lang="zh-CN" altLang="en-US" sz="1400" b="1">
                <a:solidFill>
                  <a:srgbClr val="C00000"/>
                </a:solidFill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7933690" y="6141720"/>
            <a:ext cx="11525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accent6"/>
                </a:solidFill>
              </a:rPr>
              <a:t>BBBFFF000</a:t>
            </a:r>
            <a:endParaRPr lang="en-US" altLang="zh-CN" sz="1400">
              <a:solidFill>
                <a:schemeClr val="accent6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420235" y="1534795"/>
            <a:ext cx="11525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accent6"/>
                </a:solidFill>
              </a:rPr>
              <a:t>BBBFFF000</a:t>
            </a:r>
            <a:endParaRPr lang="en-US" altLang="zh-CN" sz="1400">
              <a:solidFill>
                <a:schemeClr val="accent6"/>
              </a:solidFill>
            </a:endParaRPr>
          </a:p>
        </p:txBody>
      </p:sp>
      <p:cxnSp>
        <p:nvCxnSpPr>
          <p:cNvPr id="53" name="直接连接符 52"/>
          <p:cNvCxnSpPr>
            <a:endCxn id="52" idx="1"/>
          </p:cNvCxnSpPr>
          <p:nvPr/>
        </p:nvCxnSpPr>
        <p:spPr>
          <a:xfrm flipV="1">
            <a:off x="3733800" y="1688465"/>
            <a:ext cx="686435" cy="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13868400" y="2462530"/>
            <a:ext cx="3060700" cy="4154170"/>
            <a:chOff x="16260" y="3877"/>
            <a:chExt cx="4820" cy="6542"/>
          </a:xfrm>
        </p:grpSpPr>
        <p:grpSp>
          <p:nvGrpSpPr>
            <p:cNvPr id="57" name="组合 56"/>
            <p:cNvGrpSpPr/>
            <p:nvPr/>
          </p:nvGrpSpPr>
          <p:grpSpPr>
            <a:xfrm>
              <a:off x="16260" y="3877"/>
              <a:ext cx="4820" cy="6543"/>
              <a:chOff x="10840" y="3857"/>
              <a:chExt cx="4820" cy="6543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0840" y="4340"/>
                <a:ext cx="4820" cy="606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10840" y="3857"/>
                <a:ext cx="3429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>
                    <a:solidFill>
                      <a:schemeClr val="accent6"/>
                    </a:solidFill>
                  </a:rPr>
                  <a:t>a1(b2) </a:t>
                </a:r>
                <a:r>
                  <a:rPr lang="zh-CN" altLang="en-US" sz="1400">
                    <a:solidFill>
                      <a:schemeClr val="accent6"/>
                    </a:solidFill>
                  </a:rPr>
                  <a:t>私有上下文 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BF0(2)</a:t>
                </a:r>
                <a:endParaRPr lang="en-US" altLang="zh-CN" sz="14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10840" y="4360"/>
                <a:ext cx="2270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>
                    <a:solidFill>
                      <a:schemeClr val="accent6"/>
                    </a:solidFill>
                  </a:rPr>
                  <a:t>私有变量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AO(b2)</a:t>
                </a:r>
                <a:endParaRPr lang="en-US" altLang="zh-CN" sz="140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11000" y="5940"/>
                <a:ext cx="4440" cy="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10840" y="5940"/>
                <a:ext cx="3701" cy="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accent6"/>
                    </a:solidFill>
                  </a:rPr>
                  <a:t>作用域链：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&lt;a1(b1),</a:t>
                </a:r>
                <a:r>
                  <a:rPr lang="en-US" altLang="zh-CN" sz="1400">
                    <a:solidFill>
                      <a:schemeClr val="accent6"/>
                    </a:solidFill>
                    <a:sym typeface="+mn-ea"/>
                  </a:rPr>
                  <a:t>EC(a1)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&gt;</a:t>
                </a:r>
                <a:endParaRPr lang="en-US" altLang="zh-CN" sz="1400">
                  <a:solidFill>
                    <a:schemeClr val="accent6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accent6"/>
                    </a:solidFill>
                  </a:rPr>
                  <a:t>形参赋值：无</a:t>
                </a:r>
                <a:endParaRPr lang="zh-CN" altLang="en-US" sz="1400">
                  <a:solidFill>
                    <a:schemeClr val="accent6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accent6"/>
                    </a:solidFill>
                  </a:rPr>
                  <a:t>变量提升：无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 ;</a:t>
                </a:r>
                <a:endParaRPr lang="en-US" altLang="zh-CN" sz="1400">
                  <a:solidFill>
                    <a:schemeClr val="accent6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accent6"/>
                    </a:solidFill>
                  </a:rPr>
                  <a:t>代码执行：</a:t>
                </a:r>
                <a:endParaRPr lang="zh-CN" altLang="en-US" sz="1400">
                  <a:solidFill>
                    <a:schemeClr val="accent6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1400">
                    <a:solidFill>
                      <a:schemeClr val="accent6"/>
                    </a:solidFill>
                  </a:rPr>
                  <a:t>    </a:t>
                </a:r>
                <a:r>
                  <a:rPr lang="en-US" altLang="zh-CN" sz="1400">
                    <a:solidFill>
                      <a:schemeClr val="accent6"/>
                    </a:solidFill>
                  </a:rPr>
                  <a:t>n++ ; //=&gt; 11</a:t>
                </a:r>
                <a:endParaRPr lang="en-US" altLang="zh-CN" sz="1400">
                  <a:solidFill>
                    <a:schemeClr val="accent6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400">
                    <a:solidFill>
                      <a:schemeClr val="accent6"/>
                    </a:solidFill>
                  </a:rPr>
                  <a:t>    conso;e.log(n);</a:t>
                </a:r>
                <a:r>
                  <a:rPr lang="en-US" altLang="zh-CN" sz="1400" b="1">
                    <a:solidFill>
                      <a:srgbClr val="FF0000"/>
                    </a:solidFill>
                  </a:rPr>
                  <a:t> //=&gt; 12</a:t>
                </a:r>
                <a:endParaRPr lang="en-US" altLang="zh-CN" sz="1400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3" name="文本框 62"/>
            <p:cNvSpPr txBox="1"/>
            <p:nvPr/>
          </p:nvSpPr>
          <p:spPr>
            <a:xfrm flipH="1">
              <a:off x="20142" y="9937"/>
              <a:ext cx="93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b="1">
                  <a:solidFill>
                    <a:srgbClr val="C00000"/>
                  </a:solidFill>
                </a:rPr>
                <a:t>销毁</a:t>
              </a:r>
              <a:endParaRPr lang="zh-CN" altLang="en-US" sz="1400" b="1">
                <a:solidFill>
                  <a:srgbClr val="C00000"/>
                </a:solidFill>
              </a:endParaRPr>
            </a:p>
          </p:txBody>
        </p:sp>
      </p:grpSp>
      <p:cxnSp>
        <p:nvCxnSpPr>
          <p:cNvPr id="64" name="直接连接符 63"/>
          <p:cNvCxnSpPr/>
          <p:nvPr/>
        </p:nvCxnSpPr>
        <p:spPr>
          <a:xfrm>
            <a:off x="8826500" y="3390265"/>
            <a:ext cx="311150" cy="33401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9225915" y="3390265"/>
            <a:ext cx="381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accent6"/>
                </a:solidFill>
              </a:rPr>
              <a:t>12</a:t>
            </a:r>
            <a:endParaRPr lang="en-US" altLang="zh-CN" sz="14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7495" y="401320"/>
            <a:ext cx="2172335" cy="2030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var test = (function(i){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return function(){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    alert(i*=2);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}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})(2);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test(5);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3022600" y="215900"/>
            <a:ext cx="2070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全局上下文</a:t>
            </a:r>
            <a:r>
              <a:rPr lang="en-US" altLang="zh-CN" sz="1400"/>
              <a:t>EC(G)</a:t>
            </a:r>
            <a:endParaRPr lang="en-US" altLang="zh-CN" sz="1400"/>
          </a:p>
        </p:txBody>
      </p:sp>
      <p:sp>
        <p:nvSpPr>
          <p:cNvPr id="4" name="矩形 3"/>
          <p:cNvSpPr/>
          <p:nvPr/>
        </p:nvSpPr>
        <p:spPr>
          <a:xfrm>
            <a:off x="3060700" y="546100"/>
            <a:ext cx="3098800" cy="35426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60700" y="546100"/>
            <a:ext cx="17214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全局变量对象</a:t>
            </a:r>
            <a:r>
              <a:rPr lang="en-US" altLang="zh-CN" sz="1400"/>
              <a:t>VO(G)</a:t>
            </a:r>
            <a:endParaRPr lang="en-US" altLang="zh-CN" sz="140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38500" y="1816100"/>
            <a:ext cx="2730500" cy="12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060700" y="1828800"/>
            <a:ext cx="255079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变量提升：</a:t>
            </a:r>
            <a:r>
              <a:rPr lang="en-US" altLang="zh-CN" sz="1400"/>
              <a:t>var test ;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zh-CN" altLang="en-US" sz="1400"/>
              <a:t>代码执行：</a:t>
            </a:r>
            <a:endParaRPr lang="zh-CN" alt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    </a:t>
            </a:r>
            <a:r>
              <a:rPr lang="en-US" altLang="zh-CN" sz="1400"/>
              <a:t>var test = (function(i){...})(2);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en-US" altLang="zh-CN" sz="1400"/>
              <a:t>    test(5); </a:t>
            </a:r>
            <a:r>
              <a:rPr lang="en-US" altLang="zh-CN" sz="1400" b="1">
                <a:solidFill>
                  <a:srgbClr val="FF0000"/>
                </a:solidFill>
              </a:rPr>
              <a:t>//=</a:t>
            </a:r>
            <a:r>
              <a:rPr lang="zh-CN" altLang="en-US" sz="1400" b="1">
                <a:solidFill>
                  <a:srgbClr val="FF0000"/>
                </a:solidFill>
              </a:rPr>
              <a:t>》 </a:t>
            </a:r>
            <a:r>
              <a:rPr lang="en-US" altLang="zh-CN" sz="1400" b="1">
                <a:solidFill>
                  <a:srgbClr val="FF0000"/>
                </a:solidFill>
              </a:rPr>
              <a:t>4</a:t>
            </a:r>
            <a:endParaRPr lang="en-US" altLang="zh-CN" sz="1400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38500" y="952500"/>
            <a:ext cx="521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test</a:t>
            </a:r>
            <a:endParaRPr lang="en-US" altLang="zh-CN" sz="1400"/>
          </a:p>
        </p:txBody>
      </p:sp>
      <p:cxnSp>
        <p:nvCxnSpPr>
          <p:cNvPr id="9" name="直接连接符 8"/>
          <p:cNvCxnSpPr/>
          <p:nvPr/>
        </p:nvCxnSpPr>
        <p:spPr>
          <a:xfrm>
            <a:off x="3314700" y="2705100"/>
            <a:ext cx="6858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9366885" y="215265"/>
            <a:ext cx="1727200" cy="1670685"/>
            <a:chOff x="16053" y="340"/>
            <a:chExt cx="2720" cy="2631"/>
          </a:xfrm>
        </p:grpSpPr>
        <p:sp>
          <p:nvSpPr>
            <p:cNvPr id="20" name="圆角矩形 19"/>
            <p:cNvSpPr/>
            <p:nvPr/>
          </p:nvSpPr>
          <p:spPr>
            <a:xfrm>
              <a:off x="16053" y="823"/>
              <a:ext cx="2721" cy="2148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383" y="340"/>
              <a:ext cx="206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>
                  <a:solidFill>
                    <a:schemeClr val="accent6"/>
                  </a:solidFill>
                </a:rPr>
                <a:t>堆</a:t>
              </a:r>
              <a:r>
                <a:rPr lang="en-US" altLang="zh-CN" sz="1400">
                  <a:solidFill>
                    <a:schemeClr val="accent6"/>
                  </a:solidFill>
                </a:rPr>
                <a:t>AAAFFF000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545" y="1062"/>
              <a:ext cx="1737" cy="16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altLang="zh-CN" sz="1400">
                  <a:solidFill>
                    <a:schemeClr val="accent6"/>
                  </a:solidFill>
                </a:rPr>
                <a:t>“</a:t>
              </a:r>
              <a:r>
                <a:rPr lang="zh-CN" altLang="en-US" sz="1400">
                  <a:solidFill>
                    <a:schemeClr val="accent6"/>
                  </a:solidFill>
                  <a:sym typeface="+mn-ea"/>
                </a:rPr>
                <a:t> alert(i*=2);</a:t>
              </a:r>
              <a:endParaRPr lang="zh-CN" altLang="en-US" sz="1400">
                <a:solidFill>
                  <a:schemeClr val="accent6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1400">
                  <a:solidFill>
                    <a:schemeClr val="accent6"/>
                  </a:solidFill>
                </a:rPr>
                <a:t>”</a:t>
              </a:r>
              <a:endParaRPr lang="en-US" altLang="zh-CN" sz="1400">
                <a:solidFill>
                  <a:schemeClr val="accent6"/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400">
                  <a:solidFill>
                    <a:schemeClr val="accent6"/>
                  </a:solidFill>
                </a:rPr>
                <a:t>代码字符串</a:t>
              </a:r>
              <a:endParaRPr lang="zh-CN" altLang="en-US" sz="1400">
                <a:solidFill>
                  <a:schemeClr val="accent6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483985" y="215265"/>
            <a:ext cx="3092450" cy="3872865"/>
            <a:chOff x="10960" y="340"/>
            <a:chExt cx="4870" cy="6099"/>
          </a:xfrm>
        </p:grpSpPr>
        <p:sp>
          <p:nvSpPr>
            <p:cNvPr id="12" name="矩形 11"/>
            <p:cNvSpPr/>
            <p:nvPr/>
          </p:nvSpPr>
          <p:spPr>
            <a:xfrm>
              <a:off x="10960" y="823"/>
              <a:ext cx="3981" cy="5617"/>
            </a:xfrm>
            <a:prstGeom prst="rect">
              <a:avLst/>
            </a:prstGeom>
            <a:noFill/>
            <a:ln>
              <a:solidFill>
                <a:srgbClr val="110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960" y="340"/>
              <a:ext cx="308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>
                  <a:solidFill>
                    <a:srgbClr val="1100C0"/>
                  </a:solidFill>
                </a:rPr>
                <a:t>自执行函数私有上下文</a:t>
              </a:r>
              <a:endParaRPr lang="zh-CN" altLang="en-US" sz="1400">
                <a:solidFill>
                  <a:srgbClr val="1100C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960" y="823"/>
              <a:ext cx="180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>
                  <a:solidFill>
                    <a:srgbClr val="1100C0"/>
                  </a:solidFill>
                </a:rPr>
                <a:t>私有变量</a:t>
              </a:r>
              <a:r>
                <a:rPr lang="en-US" altLang="zh-CN" sz="1400">
                  <a:solidFill>
                    <a:srgbClr val="1100C0"/>
                  </a:solidFill>
                </a:rPr>
                <a:t>AO</a:t>
              </a:r>
              <a:endParaRPr lang="en-US" altLang="zh-CN" sz="1400">
                <a:solidFill>
                  <a:srgbClr val="1100C0"/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1233" y="2460"/>
              <a:ext cx="3260" cy="0"/>
            </a:xfrm>
            <a:prstGeom prst="line">
              <a:avLst/>
            </a:prstGeom>
            <a:ln>
              <a:solidFill>
                <a:srgbClr val="110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0960" y="2460"/>
              <a:ext cx="3148" cy="2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</a:rPr>
                <a:t>形参赋值：</a:t>
              </a:r>
              <a:r>
                <a:rPr lang="en-US" altLang="zh-CN" sz="1400">
                  <a:solidFill>
                    <a:srgbClr val="1100C0"/>
                  </a:solidFill>
                </a:rPr>
                <a:t>i = 2 </a:t>
              </a:r>
              <a:r>
                <a:rPr lang="zh-CN" altLang="en-US" sz="1400">
                  <a:solidFill>
                    <a:srgbClr val="1100C0"/>
                  </a:solidFill>
                </a:rPr>
                <a:t>；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</a:rPr>
                <a:t>变量提升：无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</a:rPr>
                <a:t>代码执行：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1100C0"/>
                  </a:solidFill>
                </a:rPr>
                <a:t>    return function(){...} ;</a:t>
              </a:r>
              <a:endParaRPr lang="en-US" altLang="zh-CN" sz="1400">
                <a:solidFill>
                  <a:srgbClr val="1100C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753" y="1440"/>
              <a:ext cx="35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1100C0"/>
                  </a:solidFill>
                </a:rPr>
                <a:t>i</a:t>
              </a:r>
              <a:endParaRPr lang="en-US" altLang="zh-CN" sz="1400">
                <a:solidFill>
                  <a:srgbClr val="1100C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664" y="1471"/>
              <a:ext cx="44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1100C0"/>
                  </a:solidFill>
                </a:rPr>
                <a:t>2</a:t>
              </a:r>
              <a:endParaRPr lang="en-US" altLang="zh-CN" sz="1400">
                <a:solidFill>
                  <a:srgbClr val="1100C0"/>
                </a:solidFill>
              </a:endParaRPr>
            </a:p>
          </p:txBody>
        </p:sp>
        <p:cxnSp>
          <p:nvCxnSpPr>
            <p:cNvPr id="19" name="直接连接符 18"/>
            <p:cNvCxnSpPr>
              <a:stCxn id="17" idx="3"/>
              <a:endCxn id="18" idx="1"/>
            </p:cNvCxnSpPr>
            <p:nvPr/>
          </p:nvCxnSpPr>
          <p:spPr>
            <a:xfrm>
              <a:off x="12103" y="1682"/>
              <a:ext cx="1561" cy="31"/>
            </a:xfrm>
            <a:prstGeom prst="line">
              <a:avLst/>
            </a:prstGeom>
            <a:ln>
              <a:solidFill>
                <a:srgbClr val="110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4048" y="4156"/>
              <a:ext cx="178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chemeClr val="accent6"/>
                  </a:solidFill>
                </a:rPr>
                <a:t>AAAFFF000</a:t>
              </a:r>
              <a:endParaRPr lang="en-US" altLang="zh-CN" sz="140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837430" y="952500"/>
            <a:ext cx="11315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accent6"/>
                </a:solidFill>
              </a:rPr>
              <a:t>AAAFFF000</a:t>
            </a:r>
            <a:endParaRPr lang="en-US" altLang="zh-CN" sz="1400">
              <a:solidFill>
                <a:schemeClr val="accent6"/>
              </a:solidFill>
            </a:endParaRPr>
          </a:p>
        </p:txBody>
      </p:sp>
      <p:cxnSp>
        <p:nvCxnSpPr>
          <p:cNvPr id="25" name="直接连接符 24"/>
          <p:cNvCxnSpPr>
            <a:stCxn id="8" idx="3"/>
            <a:endCxn id="24" idx="1"/>
          </p:cNvCxnSpPr>
          <p:nvPr/>
        </p:nvCxnSpPr>
        <p:spPr>
          <a:xfrm>
            <a:off x="3759835" y="1106170"/>
            <a:ext cx="107759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11349990" y="215265"/>
            <a:ext cx="2527935" cy="3873500"/>
            <a:chOff x="10960" y="340"/>
            <a:chExt cx="3981" cy="6100"/>
          </a:xfrm>
        </p:grpSpPr>
        <p:sp>
          <p:nvSpPr>
            <p:cNvPr id="29" name="矩形 28"/>
            <p:cNvSpPr/>
            <p:nvPr/>
          </p:nvSpPr>
          <p:spPr>
            <a:xfrm>
              <a:off x="10960" y="823"/>
              <a:ext cx="3981" cy="5617"/>
            </a:xfrm>
            <a:prstGeom prst="rect">
              <a:avLst/>
            </a:prstGeom>
            <a:noFill/>
            <a:ln>
              <a:solidFill>
                <a:srgbClr val="110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960" y="340"/>
              <a:ext cx="245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solidFill>
                    <a:srgbClr val="1100C0"/>
                  </a:solidFill>
                </a:rPr>
                <a:t>test(5)</a:t>
              </a:r>
              <a:r>
                <a:rPr lang="zh-CN" altLang="en-US" sz="1400">
                  <a:solidFill>
                    <a:srgbClr val="1100C0"/>
                  </a:solidFill>
                </a:rPr>
                <a:t>私有上下文</a:t>
              </a:r>
              <a:endParaRPr lang="zh-CN" altLang="en-US" sz="1400">
                <a:solidFill>
                  <a:srgbClr val="1100C0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960" y="823"/>
              <a:ext cx="180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>
                  <a:solidFill>
                    <a:srgbClr val="1100C0"/>
                  </a:solidFill>
                </a:rPr>
                <a:t>私有变量</a:t>
              </a:r>
              <a:r>
                <a:rPr lang="en-US" altLang="zh-CN" sz="1400">
                  <a:solidFill>
                    <a:srgbClr val="1100C0"/>
                  </a:solidFill>
                </a:rPr>
                <a:t>AO</a:t>
              </a:r>
              <a:endParaRPr lang="en-US" altLang="zh-CN" sz="1400">
                <a:solidFill>
                  <a:srgbClr val="1100C0"/>
                </a:solidFill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1233" y="2460"/>
              <a:ext cx="3260" cy="0"/>
            </a:xfrm>
            <a:prstGeom prst="line">
              <a:avLst/>
            </a:prstGeom>
            <a:ln>
              <a:solidFill>
                <a:srgbClr val="110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10960" y="2460"/>
              <a:ext cx="2296" cy="2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</a:rPr>
                <a:t>形参赋值：无；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</a:rPr>
                <a:t>变量提升：无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rgbClr val="1100C0"/>
                  </a:solidFill>
                </a:rPr>
                <a:t>代码执行：</a:t>
              </a:r>
              <a:endParaRPr lang="zh-CN" altLang="en-US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1100C0"/>
                  </a:solidFill>
                </a:rPr>
                <a:t>   alert(i*=2);</a:t>
              </a:r>
              <a:endParaRPr lang="en-US" altLang="zh-CN" sz="1400">
                <a:solidFill>
                  <a:srgbClr val="110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1100C0"/>
                  </a:solidFill>
                </a:rPr>
                <a:t>   </a:t>
              </a:r>
              <a:r>
                <a:rPr lang="en-US" altLang="zh-CN" sz="1400" b="1">
                  <a:solidFill>
                    <a:srgbClr val="FF0000"/>
                  </a:solidFill>
                </a:rPr>
                <a:t> //=&gt; 2*=2 = 4</a:t>
              </a:r>
              <a:endParaRPr lang="en-US" altLang="zh-CN" sz="1400" b="1">
                <a:solidFill>
                  <a:srgbClr val="FF0000"/>
                </a:solidFill>
              </a:endParaRPr>
            </a:p>
          </p:txBody>
        </p:sp>
      </p:grpSp>
      <p:cxnSp>
        <p:nvCxnSpPr>
          <p:cNvPr id="72" name="直接连接符 71"/>
          <p:cNvCxnSpPr/>
          <p:nvPr/>
        </p:nvCxnSpPr>
        <p:spPr>
          <a:xfrm flipV="1">
            <a:off x="11461750" y="3268345"/>
            <a:ext cx="1346200" cy="12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8293735" y="3782060"/>
            <a:ext cx="7181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C00000"/>
                </a:solidFill>
              </a:rPr>
              <a:t>不销毁</a:t>
            </a:r>
            <a:endParaRPr lang="zh-CN" altLang="en-US" sz="1400" b="1">
              <a:solidFill>
                <a:srgbClr val="C0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3159740" y="3782060"/>
            <a:ext cx="5397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C00000"/>
                </a:solidFill>
              </a:rPr>
              <a:t>销毁</a:t>
            </a:r>
            <a:endParaRPr lang="zh-CN" altLang="en-US" sz="14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7534</Words>
  <Application>WPS 演示</Application>
  <PresentationFormat>宽屏</PresentationFormat>
  <Paragraphs>810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汉仪旗黑KW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macbookair</dc:creator>
  <cp:lastModifiedBy>macbookair</cp:lastModifiedBy>
  <cp:revision>10</cp:revision>
  <dcterms:created xsi:type="dcterms:W3CDTF">2020-03-20T15:39:08Z</dcterms:created>
  <dcterms:modified xsi:type="dcterms:W3CDTF">2020-03-20T15:39:08Z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2052-2.0.1.3256</vt:lpwstr>
  </property>
</Properties>
</file>