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80" r:id="rId4"/>
    <p:sldId id="281" r:id="rId5"/>
  </p:sldIdLst>
  <p:sldSz cx="28799790" cy="1439989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0577" y="2357486"/>
            <a:ext cx="21603465" cy="5015071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0577" y="7565958"/>
            <a:ext cx="21603465" cy="3477871"/>
          </a:xfrm>
        </p:spPr>
        <p:txBody>
          <a:bodyPr/>
          <a:lstStyle>
            <a:lvl1pPr marL="0" indent="0" algn="ctr">
              <a:buNone/>
              <a:defRPr sz="5030"/>
            </a:lvl1pPr>
            <a:lvl2pPr marL="958850" indent="0" algn="ctr">
              <a:buNone/>
              <a:defRPr sz="4190"/>
            </a:lvl2pPr>
            <a:lvl3pPr marL="1919605" indent="0" algn="ctr">
              <a:buNone/>
              <a:defRPr sz="379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1355" indent="0" algn="ctr">
              <a:buNone/>
              <a:defRPr sz="3360"/>
            </a:lvl7pPr>
            <a:lvl8pPr marL="6722110" indent="0" algn="ctr">
              <a:buNone/>
              <a:defRPr sz="3360"/>
            </a:lvl8pPr>
            <a:lvl9pPr marL="7682230" indent="0" algn="ctr">
              <a:buNone/>
              <a:defRPr sz="3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80318" y="766933"/>
            <a:ext cx="24843986" cy="122075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5315" y="3591247"/>
            <a:ext cx="24843986" cy="5992076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5315" y="9640011"/>
            <a:ext cx="24843986" cy="3151092"/>
          </a:xfrm>
        </p:spPr>
        <p:txBody>
          <a:bodyPr/>
          <a:lstStyle>
            <a:lvl1pPr marL="0" indent="0">
              <a:buNone/>
              <a:defRPr sz="5030">
                <a:solidFill>
                  <a:schemeClr val="tx1">
                    <a:tint val="75000"/>
                  </a:schemeClr>
                </a:solidFill>
              </a:defRPr>
            </a:lvl1pPr>
            <a:lvl2pPr marL="958850" indent="0">
              <a:buNone/>
              <a:defRPr sz="4190">
                <a:solidFill>
                  <a:schemeClr val="tx1">
                    <a:tint val="75000"/>
                  </a:schemeClr>
                </a:solidFill>
              </a:defRPr>
            </a:lvl2pPr>
            <a:lvl3pPr marL="1919605" indent="0">
              <a:buNone/>
              <a:defRPr sz="379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135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21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223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0318" y="3834662"/>
            <a:ext cx="12241965" cy="91398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582340" y="3834662"/>
            <a:ext cx="12241965" cy="91398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4070" y="766933"/>
            <a:ext cx="24843986" cy="2784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3854" y="3735548"/>
            <a:ext cx="11514226" cy="1730598"/>
          </a:xfrm>
        </p:spPr>
        <p:txBody>
          <a:bodyPr anchor="ctr" anchorCtr="0"/>
          <a:lstStyle>
            <a:lvl1pPr marL="0" indent="0">
              <a:buNone/>
              <a:defRPr sz="5890"/>
            </a:lvl1pPr>
            <a:lvl2pPr marL="958850" indent="0">
              <a:buNone/>
              <a:defRPr sz="5030"/>
            </a:lvl2pPr>
            <a:lvl3pPr marL="1919605" indent="0">
              <a:buNone/>
              <a:defRPr sz="4190"/>
            </a:lvl3pPr>
            <a:lvl4pPr marL="2880360" indent="0">
              <a:buNone/>
              <a:defRPr sz="3790"/>
            </a:lvl4pPr>
            <a:lvl5pPr marL="3840480" indent="0">
              <a:buNone/>
              <a:defRPr sz="3790"/>
            </a:lvl5pPr>
            <a:lvl6pPr marL="4800600" indent="0">
              <a:buNone/>
              <a:defRPr sz="3790"/>
            </a:lvl6pPr>
            <a:lvl7pPr marL="5761355" indent="0">
              <a:buNone/>
              <a:defRPr sz="3790"/>
            </a:lvl7pPr>
            <a:lvl8pPr marL="6722110" indent="0">
              <a:buNone/>
              <a:defRPr sz="3790"/>
            </a:lvl8pPr>
            <a:lvl9pPr marL="7682230" indent="0">
              <a:buNone/>
              <a:defRPr sz="3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03854" y="5598537"/>
            <a:ext cx="11514226" cy="74026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782539" y="3735548"/>
            <a:ext cx="11570934" cy="1730598"/>
          </a:xfrm>
        </p:spPr>
        <p:txBody>
          <a:bodyPr anchor="ctr" anchorCtr="0"/>
          <a:lstStyle>
            <a:lvl1pPr marL="0" indent="0">
              <a:buNone/>
              <a:defRPr sz="5890"/>
            </a:lvl1pPr>
            <a:lvl2pPr marL="958850" indent="0">
              <a:buNone/>
              <a:defRPr sz="5030"/>
            </a:lvl2pPr>
            <a:lvl3pPr marL="1919605" indent="0">
              <a:buNone/>
              <a:defRPr sz="4190"/>
            </a:lvl3pPr>
            <a:lvl4pPr marL="2880360" indent="0">
              <a:buNone/>
              <a:defRPr sz="3790"/>
            </a:lvl4pPr>
            <a:lvl5pPr marL="3840480" indent="0">
              <a:buNone/>
              <a:defRPr sz="3790"/>
            </a:lvl5pPr>
            <a:lvl6pPr marL="4800600" indent="0">
              <a:buNone/>
              <a:defRPr sz="3790"/>
            </a:lvl6pPr>
            <a:lvl7pPr marL="5761355" indent="0">
              <a:buNone/>
              <a:defRPr sz="3790"/>
            </a:lvl7pPr>
            <a:lvl8pPr marL="6722110" indent="0">
              <a:buNone/>
              <a:defRPr sz="3790"/>
            </a:lvl8pPr>
            <a:lvl9pPr marL="7682230" indent="0">
              <a:buNone/>
              <a:defRPr sz="3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782539" y="5598537"/>
            <a:ext cx="11570934" cy="74026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4070" y="960332"/>
            <a:ext cx="9840985" cy="3361165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245715" y="960336"/>
            <a:ext cx="14582340" cy="11350602"/>
          </a:xfrm>
        </p:spPr>
        <p:txBody>
          <a:bodyPr/>
          <a:lstStyle>
            <a:lvl1pPr marL="0" indent="0">
              <a:buNone/>
              <a:defRPr sz="6720"/>
            </a:lvl1pPr>
            <a:lvl2pPr marL="958850" indent="0">
              <a:buNone/>
              <a:defRPr sz="5890"/>
            </a:lvl2pPr>
            <a:lvl3pPr marL="1919605" indent="0">
              <a:buNone/>
              <a:defRPr sz="5030"/>
            </a:lvl3pPr>
            <a:lvl4pPr marL="2880360" indent="0">
              <a:buNone/>
              <a:defRPr sz="4190"/>
            </a:lvl4pPr>
            <a:lvl5pPr marL="3840480" indent="0">
              <a:buNone/>
              <a:defRPr sz="4190"/>
            </a:lvl5pPr>
            <a:lvl6pPr marL="4800600" indent="0">
              <a:buNone/>
              <a:defRPr sz="4190"/>
            </a:lvl6pPr>
            <a:lvl7pPr marL="5761355" indent="0">
              <a:buNone/>
              <a:defRPr sz="4190"/>
            </a:lvl7pPr>
            <a:lvl8pPr marL="6722110" indent="0">
              <a:buNone/>
              <a:defRPr sz="4190"/>
            </a:lvl8pPr>
            <a:lvl9pPr marL="7682230" indent="0">
              <a:buNone/>
              <a:defRPr sz="41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84070" y="4321499"/>
            <a:ext cx="9840985" cy="8006111"/>
          </a:xfrm>
        </p:spPr>
        <p:txBody>
          <a:bodyPr/>
          <a:lstStyle>
            <a:lvl1pPr marL="0" indent="0">
              <a:buNone/>
              <a:defRPr sz="4190"/>
            </a:lvl1pPr>
            <a:lvl2pPr marL="958850" indent="0">
              <a:buNone/>
              <a:defRPr sz="3790"/>
            </a:lvl2pPr>
            <a:lvl3pPr marL="1919605" indent="0">
              <a:buNone/>
              <a:defRPr sz="3360"/>
            </a:lvl3pPr>
            <a:lvl4pPr marL="2880360" indent="0">
              <a:buNone/>
              <a:defRPr sz="2940"/>
            </a:lvl4pPr>
            <a:lvl5pPr marL="3840480" indent="0">
              <a:buNone/>
              <a:defRPr sz="2940"/>
            </a:lvl5pPr>
            <a:lvl6pPr marL="4800600" indent="0">
              <a:buNone/>
              <a:defRPr sz="2940"/>
            </a:lvl6pPr>
            <a:lvl7pPr marL="5761355" indent="0">
              <a:buNone/>
              <a:defRPr sz="2940"/>
            </a:lvl7pPr>
            <a:lvl8pPr marL="6722110" indent="0">
              <a:buNone/>
              <a:defRPr sz="2940"/>
            </a:lvl8pPr>
            <a:lvl9pPr marL="7682230" indent="0">
              <a:buNone/>
              <a:defRPr sz="29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613305" y="766933"/>
            <a:ext cx="6210995" cy="122075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80318" y="766933"/>
            <a:ext cx="18272931" cy="122075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80318" y="766933"/>
            <a:ext cx="24843986" cy="2784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0318" y="3834662"/>
            <a:ext cx="24843986" cy="913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980318" y="13351295"/>
            <a:ext cx="6481039" cy="766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541530" y="13351295"/>
            <a:ext cx="9721560" cy="766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343263" y="13351295"/>
            <a:ext cx="6481039" cy="766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919605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1330" indent="-481330" algn="l" defTabSz="1919605" rtl="0" eaLnBrk="1" latinLnBrk="0" hangingPunct="1">
        <a:lnSpc>
          <a:spcPct val="90000"/>
        </a:lnSpc>
        <a:spcBef>
          <a:spcPts val="2100"/>
        </a:spcBef>
        <a:buFont typeface="Arial" panose="020B0604020202090204" pitchFamily="34" charset="0"/>
        <a:buChar char="•"/>
        <a:defRPr sz="589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503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4190" kern="1200">
          <a:solidFill>
            <a:schemeClr val="tx1"/>
          </a:solidFill>
          <a:latin typeface="+mn-lt"/>
          <a:ea typeface="+mn-ea"/>
          <a:cs typeface="+mn-cs"/>
        </a:defRPr>
      </a:lvl3pPr>
      <a:lvl4pPr marL="3359785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3790" kern="1200">
          <a:solidFill>
            <a:schemeClr val="tx1"/>
          </a:solidFill>
          <a:latin typeface="+mn-lt"/>
          <a:ea typeface="+mn-ea"/>
          <a:cs typeface="+mn-cs"/>
        </a:defRPr>
      </a:lvl4pPr>
      <a:lvl5pPr marL="4321810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3790" kern="1200">
          <a:solidFill>
            <a:schemeClr val="tx1"/>
          </a:solidFill>
          <a:latin typeface="+mn-lt"/>
          <a:ea typeface="+mn-ea"/>
          <a:cs typeface="+mn-cs"/>
        </a:defRPr>
      </a:lvl5pPr>
      <a:lvl6pPr marL="5281930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3790" kern="1200">
          <a:solidFill>
            <a:schemeClr val="tx1"/>
          </a:solidFill>
          <a:latin typeface="+mn-lt"/>
          <a:ea typeface="+mn-ea"/>
          <a:cs typeface="+mn-cs"/>
        </a:defRPr>
      </a:lvl6pPr>
      <a:lvl7pPr marL="6242050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3790" kern="1200">
          <a:solidFill>
            <a:schemeClr val="tx1"/>
          </a:solidFill>
          <a:latin typeface="+mn-lt"/>
          <a:ea typeface="+mn-ea"/>
          <a:cs typeface="+mn-cs"/>
        </a:defRPr>
      </a:lvl7pPr>
      <a:lvl8pPr marL="7202170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3790" kern="1200">
          <a:solidFill>
            <a:schemeClr val="tx1"/>
          </a:solidFill>
          <a:latin typeface="+mn-lt"/>
          <a:ea typeface="+mn-ea"/>
          <a:cs typeface="+mn-cs"/>
        </a:defRPr>
      </a:lvl8pPr>
      <a:lvl9pPr marL="8161655" indent="-481330" algn="l" defTabSz="1919605" rtl="0" eaLnBrk="1" latinLnBrk="0" hangingPunct="1">
        <a:lnSpc>
          <a:spcPct val="90000"/>
        </a:lnSpc>
        <a:spcBef>
          <a:spcPts val="1050"/>
        </a:spcBef>
        <a:buFont typeface="Arial" panose="020B0604020202090204" pitchFamily="34" charset="0"/>
        <a:buChar char="•"/>
        <a:defRPr sz="3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1pPr>
      <a:lvl2pPr marL="958850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2pPr>
      <a:lvl3pPr marL="1919605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6pPr>
      <a:lvl7pPr marL="5761355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7pPr>
      <a:lvl8pPr marL="6722110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8pPr>
      <a:lvl9pPr marL="7682230" algn="l" defTabSz="1919605" rtl="0" eaLnBrk="1" latinLnBrk="0" hangingPunct="1">
        <a:defRPr sz="3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4260" y="235320"/>
            <a:ext cx="2540000" cy="3322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let obj =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fn: (function ()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return function ()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    console.log(this);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})()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obj.fn();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let fn = obj.fn;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fn();</a:t>
            </a:r>
            <a:endParaRPr lang="zh-CN" altLang="en-US" sz="1400"/>
          </a:p>
        </p:txBody>
      </p:sp>
      <p:grpSp>
        <p:nvGrpSpPr>
          <p:cNvPr id="16" name="组合 15"/>
          <p:cNvGrpSpPr/>
          <p:nvPr/>
        </p:nvGrpSpPr>
        <p:grpSpPr>
          <a:xfrm>
            <a:off x="6918960" y="196215"/>
            <a:ext cx="2536825" cy="2349500"/>
            <a:chOff x="12436" y="317"/>
            <a:chExt cx="3995" cy="3700"/>
          </a:xfrm>
        </p:grpSpPr>
        <p:sp>
          <p:nvSpPr>
            <p:cNvPr id="9" name="圆角矩形 8"/>
            <p:cNvSpPr/>
            <p:nvPr/>
          </p:nvSpPr>
          <p:spPr>
            <a:xfrm>
              <a:off x="12436" y="800"/>
              <a:ext cx="3688" cy="3217"/>
            </a:xfrm>
            <a:prstGeom prst="round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717" y="317"/>
              <a:ext cx="31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EC(obj) </a:t>
              </a:r>
              <a:r>
                <a:rPr lang="zh-CN" altLang="en-US" sz="1400">
                  <a:solidFill>
                    <a:srgbClr val="1100C0"/>
                  </a:solidFill>
                </a:rPr>
                <a:t>堆 </a:t>
              </a:r>
              <a:r>
                <a:rPr lang="en-US" altLang="zh-CN" sz="1400">
                  <a:solidFill>
                    <a:srgbClr val="1100C0"/>
                  </a:solidFill>
                </a:rPr>
                <a:t>AAAFFF000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612" y="844"/>
              <a:ext cx="3819" cy="2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ym typeface="+mn-ea"/>
                </a:rPr>
                <a:t> </a:t>
              </a: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fn: (function () {  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    return function () {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        console.log(this);}})()</a:t>
              </a: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</a:t>
              </a:r>
              <a:endParaRPr lang="zh-CN" altLang="en-US" sz="1400">
                <a:solidFill>
                  <a:srgbClr val="1100C0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C00000"/>
                  </a:solidFill>
                  <a:sym typeface="+mn-ea"/>
                </a:rPr>
                <a:t>     BBBFFF000</a:t>
              </a:r>
              <a:endParaRPr lang="zh-CN" altLang="en-US" sz="1400">
                <a:solidFill>
                  <a:srgbClr val="1100C0"/>
                </a:solidFill>
                <a:sym typeface="+mn-ea"/>
              </a:endParaRPr>
            </a:p>
            <a:p>
              <a:endParaRPr lang="zh-CN" altLang="en-US" sz="1400">
                <a:solidFill>
                  <a:srgbClr val="1100C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62300" y="198120"/>
            <a:ext cx="3466465" cy="6251575"/>
            <a:chOff x="5500" y="317"/>
            <a:chExt cx="5459" cy="9845"/>
          </a:xfrm>
        </p:grpSpPr>
        <p:sp>
          <p:nvSpPr>
            <p:cNvPr id="3" name="矩形 2"/>
            <p:cNvSpPr/>
            <p:nvPr/>
          </p:nvSpPr>
          <p:spPr>
            <a:xfrm>
              <a:off x="5500" y="800"/>
              <a:ext cx="5080" cy="9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500" y="317"/>
              <a:ext cx="298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全局执行上下文</a:t>
              </a:r>
              <a:r>
                <a:rPr lang="en-US" altLang="zh-CN" sz="1400"/>
                <a:t>EC(G)</a:t>
              </a:r>
              <a:endParaRPr lang="en-US" altLang="zh-CN" sz="1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00" y="800"/>
              <a:ext cx="10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VO(G)</a:t>
              </a:r>
              <a:endParaRPr lang="en-US" altLang="zh-CN" sz="140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600" y="2740"/>
              <a:ext cx="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500" y="2740"/>
              <a:ext cx="5459" cy="3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/>
                <a:t>变量提升：无</a:t>
              </a:r>
              <a:endParaRPr lang="zh-CN" altLang="en-US" sz="1400"/>
            </a:p>
            <a:p>
              <a:pPr>
                <a:lnSpc>
                  <a:spcPct val="150000"/>
                </a:lnSpc>
              </a:pPr>
              <a:r>
                <a:rPr lang="zh-CN" altLang="en-US" sz="1400"/>
                <a:t>代码执行：</a:t>
              </a:r>
              <a:endParaRPr lang="zh-CN" altLang="en-US" sz="1400"/>
            </a:p>
            <a:p>
              <a:pPr>
                <a:lnSpc>
                  <a:spcPct val="150000"/>
                </a:lnSpc>
              </a:pPr>
              <a:r>
                <a:rPr lang="zh-CN" altLang="en-US" sz="1400"/>
                <a:t>    </a:t>
              </a:r>
              <a:r>
                <a:rPr lang="en-US" altLang="zh-CN" sz="1400"/>
                <a:t>let obj = {...} ;</a:t>
              </a:r>
              <a:endParaRPr lang="en-US" altLang="zh-CN" sz="1400"/>
            </a:p>
            <a:p>
              <a:pPr>
                <a:lnSpc>
                  <a:spcPct val="150000"/>
                </a:lnSpc>
              </a:pPr>
              <a:r>
                <a:rPr lang="en-US" altLang="zh-CN" sz="1400"/>
                <a:t>    obj.fn() ;</a:t>
              </a:r>
              <a:r>
                <a:rPr lang="en-US" altLang="zh-CN" sz="1400">
                  <a:solidFill>
                    <a:srgbClr val="C00000"/>
                  </a:solidFill>
                </a:rPr>
                <a:t>//=&gt; obj </a:t>
              </a:r>
              <a:r>
                <a:rPr lang="zh-CN" altLang="en-US" sz="1400">
                  <a:solidFill>
                    <a:srgbClr val="C00000"/>
                  </a:solidFill>
                </a:rPr>
                <a:t>里的 </a:t>
              </a:r>
              <a:r>
                <a:rPr lang="en-US" altLang="zh-CN" sz="1400">
                  <a:solidFill>
                    <a:srgbClr val="C00000"/>
                  </a:solidFill>
                </a:rPr>
                <a:t>fn </a:t>
              </a:r>
              <a:r>
                <a:rPr lang="zh-CN" altLang="en-US" sz="1400">
                  <a:solidFill>
                    <a:srgbClr val="C00000"/>
                  </a:solidFill>
                </a:rPr>
                <a:t>执行</a:t>
              </a:r>
              <a:r>
                <a:rPr lang="en-US" altLang="zh-CN" sz="1400">
                  <a:solidFill>
                    <a:srgbClr val="C00000"/>
                  </a:solidFill>
                </a:rPr>
                <a:t>,</a:t>
              </a:r>
              <a:r>
                <a:rPr lang="zh-CN" altLang="en-US" sz="1400">
                  <a:solidFill>
                    <a:srgbClr val="C00000"/>
                  </a:solidFill>
                </a:rPr>
                <a:t>自执行函数先执行的值在执行</a:t>
              </a:r>
              <a:endParaRPr lang="en-US" altLang="zh-CN" sz="1400"/>
            </a:p>
            <a:p>
              <a:pPr>
                <a:lnSpc>
                  <a:spcPct val="150000"/>
                </a:lnSpc>
              </a:pPr>
              <a:r>
                <a:rPr lang="en-US" altLang="zh-CN" sz="1400"/>
                <a:t>    let fn = obj.fn ;</a:t>
              </a:r>
              <a:r>
                <a:rPr lang="en-US" altLang="zh-CN" sz="1400">
                  <a:solidFill>
                    <a:srgbClr val="C00000"/>
                  </a:solidFill>
                </a:rPr>
                <a:t>//=&gt; fn = BBBFFF000</a:t>
              </a:r>
              <a:endParaRPr lang="en-US" altLang="zh-CN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/>
                <a:t>    fn() ; </a:t>
              </a:r>
              <a:r>
                <a:rPr lang="en-US" altLang="zh-CN" sz="1400">
                  <a:solidFill>
                    <a:srgbClr val="C00000"/>
                  </a:solidFill>
                </a:rPr>
                <a:t>//=&gt;BBBFFF000</a:t>
              </a:r>
              <a:r>
                <a:rPr lang="zh-CN" altLang="en-US" sz="1400">
                  <a:solidFill>
                    <a:srgbClr val="C00000"/>
                  </a:solidFill>
                </a:rPr>
                <a:t>执行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76" y="1340"/>
              <a:ext cx="677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400"/>
                <a:t>obj</a:t>
              </a:r>
              <a:endParaRPr lang="en-US" altLang="zh-CN" sz="1400"/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fn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103" y="1340"/>
              <a:ext cx="1815" cy="116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  <a:sym typeface="+mn-ea"/>
                </a:rPr>
                <a:t>AAAFFF000</a:t>
              </a:r>
              <a:endParaRPr lang="en-US" altLang="zh-CN" sz="1400">
                <a:solidFill>
                  <a:srgbClr val="1100C0"/>
                </a:solidFill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B050"/>
                  </a:solidFill>
                  <a:sym typeface="+mn-ea"/>
                </a:rPr>
                <a:t>BBBFFF000</a:t>
              </a:r>
              <a:endParaRPr lang="en-US" altLang="zh-CN" sz="1400">
                <a:solidFill>
                  <a:srgbClr val="00B050"/>
                </a:solidFill>
                <a:sym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919" y="1750"/>
              <a:ext cx="1184" cy="1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9931855" y="198021"/>
            <a:ext cx="3282495" cy="3042955"/>
            <a:chOff x="10917" y="4169"/>
            <a:chExt cx="5169" cy="4792"/>
          </a:xfrm>
        </p:grpSpPr>
        <p:grpSp>
          <p:nvGrpSpPr>
            <p:cNvPr id="21" name="组合 20"/>
            <p:cNvGrpSpPr/>
            <p:nvPr/>
          </p:nvGrpSpPr>
          <p:grpSpPr>
            <a:xfrm>
              <a:off x="10917" y="4169"/>
              <a:ext cx="4947" cy="4792"/>
              <a:chOff x="15328" y="161"/>
              <a:chExt cx="5583" cy="617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5580" y="800"/>
                <a:ext cx="5080" cy="5531"/>
              </a:xfrm>
              <a:prstGeom prst="rect">
                <a:avLst/>
              </a:prstGeom>
              <a:noFill/>
              <a:ln>
                <a:solidFill>
                  <a:srgbClr val="110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5328" y="161"/>
                <a:ext cx="5583" cy="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obj.fn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自执行函数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私有上下文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AF0(1)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 </a:t>
                </a:r>
                <a:endParaRPr lang="zh-CN" altLang="en-US" sz="1400">
                  <a:solidFill>
                    <a:srgbClr val="1100C0"/>
                  </a:solidFill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5700" y="2019"/>
                <a:ext cx="4840" cy="0"/>
              </a:xfrm>
              <a:prstGeom prst="line">
                <a:avLst/>
              </a:prstGeom>
              <a:ln>
                <a:solidFill>
                  <a:srgbClr val="110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15580" y="800"/>
                <a:ext cx="4961" cy="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AO(AF0 1)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1140" y="5612"/>
              <a:ext cx="4946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scope-chain</a:t>
              </a:r>
              <a:r>
                <a:rPr lang="zh-CN" altLang="en-US" sz="1400">
                  <a:solidFill>
                    <a:srgbClr val="1100C0"/>
                  </a:solidFill>
                </a:rPr>
                <a:t>：</a:t>
              </a:r>
              <a:r>
                <a:rPr lang="en-US" altLang="zh-CN" sz="1400">
                  <a:solidFill>
                    <a:srgbClr val="1100C0"/>
                  </a:solidFill>
                </a:rPr>
                <a:t>&lt;(AF0 1),obj&gt;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初始化</a:t>
              </a:r>
              <a:r>
                <a:rPr lang="en-US" altLang="zh-CN" sz="1400">
                  <a:solidFill>
                    <a:srgbClr val="1100C0"/>
                  </a:solidFill>
                </a:rPr>
                <a:t>this</a:t>
              </a:r>
              <a:r>
                <a:rPr lang="zh-CN" altLang="en-US" sz="1400">
                  <a:solidFill>
                    <a:srgbClr val="1100C0"/>
                  </a:solidFill>
                </a:rPr>
                <a:t>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    </a:t>
              </a:r>
              <a:r>
                <a:rPr lang="en-US" altLang="zh-CN" sz="1400">
                  <a:solidFill>
                    <a:srgbClr val="1100C0"/>
                  </a:solidFill>
                </a:rPr>
                <a:t>return function (){...} ;</a:t>
              </a:r>
              <a:r>
                <a:rPr lang="en-US" altLang="zh-CN" sz="1400">
                  <a:solidFill>
                    <a:srgbClr val="C00000"/>
                  </a:solidFill>
                </a:rPr>
                <a:t>//=&gt; </a:t>
              </a:r>
              <a:r>
                <a:rPr lang="zh-CN" altLang="en-US" sz="1400">
                  <a:solidFill>
                    <a:srgbClr val="C00000"/>
                  </a:solidFill>
                </a:rPr>
                <a:t>创建函数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C00000"/>
                  </a:solidFill>
                </a:rPr>
                <a:t>BBBFFF000 </a:t>
              </a:r>
              <a:r>
                <a:rPr lang="zh-CN" altLang="en-US" sz="1400">
                  <a:solidFill>
                    <a:srgbClr val="C00000"/>
                  </a:solidFill>
                </a:rPr>
                <a:t>返回给</a:t>
              </a:r>
              <a:r>
                <a:rPr lang="en-US" altLang="zh-CN" sz="1400">
                  <a:solidFill>
                    <a:srgbClr val="C00000"/>
                  </a:solidFill>
                </a:rPr>
                <a:t>fn</a:t>
              </a:r>
              <a:endParaRPr lang="en-US" altLang="zh-CN" sz="140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08470" y="2637790"/>
            <a:ext cx="2562860" cy="2148205"/>
            <a:chOff x="12262" y="317"/>
            <a:chExt cx="4036" cy="3383"/>
          </a:xfrm>
        </p:grpSpPr>
        <p:sp>
          <p:nvSpPr>
            <p:cNvPr id="25" name="圆角矩形 24"/>
            <p:cNvSpPr/>
            <p:nvPr/>
          </p:nvSpPr>
          <p:spPr>
            <a:xfrm>
              <a:off x="12436" y="800"/>
              <a:ext cx="3688" cy="29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262" y="317"/>
              <a:ext cx="40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</a:rPr>
                <a:t>fn(</a:t>
              </a:r>
              <a:r>
                <a:rPr lang="zh-CN" altLang="en-US" sz="1400">
                  <a:solidFill>
                    <a:srgbClr val="00B050"/>
                  </a:solidFill>
                </a:rPr>
                <a:t>自执行函数</a:t>
              </a:r>
              <a:r>
                <a:rPr lang="en-US" altLang="zh-CN" sz="1400">
                  <a:solidFill>
                    <a:srgbClr val="00B050"/>
                  </a:solidFill>
                </a:rPr>
                <a:t>) </a:t>
              </a:r>
              <a:r>
                <a:rPr lang="zh-CN" altLang="en-US" sz="1400">
                  <a:solidFill>
                    <a:srgbClr val="00B050"/>
                  </a:solidFill>
                </a:rPr>
                <a:t>堆 </a:t>
              </a:r>
              <a:r>
                <a:rPr lang="en-US" altLang="zh-CN" sz="1400">
                  <a:solidFill>
                    <a:srgbClr val="00B050"/>
                  </a:solidFill>
                </a:rPr>
                <a:t>BBBFFF000</a:t>
              </a:r>
              <a:endParaRPr lang="en-US" altLang="zh-CN" sz="1400">
                <a:solidFill>
                  <a:srgbClr val="00B05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991" y="1521"/>
              <a:ext cx="2578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rgbClr val="00B050"/>
                  </a:solidFill>
                  <a:sym typeface="+mn-ea"/>
                </a:rPr>
                <a:t> 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console.log(this);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73005" y="3558540"/>
            <a:ext cx="3000375" cy="3557905"/>
            <a:chOff x="15863" y="5604"/>
            <a:chExt cx="4725" cy="5603"/>
          </a:xfrm>
        </p:grpSpPr>
        <p:grpSp>
          <p:nvGrpSpPr>
            <p:cNvPr id="31" name="组合 30"/>
            <p:cNvGrpSpPr/>
            <p:nvPr/>
          </p:nvGrpSpPr>
          <p:grpSpPr>
            <a:xfrm>
              <a:off x="15863" y="5604"/>
              <a:ext cx="4502" cy="5603"/>
              <a:chOff x="16646" y="4182"/>
              <a:chExt cx="4502" cy="56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6646" y="4665"/>
                <a:ext cx="4340" cy="512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646" y="4182"/>
                <a:ext cx="450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rgbClr val="00B050"/>
                    </a:solidFill>
                  </a:rPr>
                  <a:t>obj.fn()  </a:t>
                </a:r>
                <a:r>
                  <a:rPr lang="zh-CN" altLang="en-US" sz="1400">
                    <a:solidFill>
                      <a:srgbClr val="00B050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rgbClr val="00B050"/>
                    </a:solidFill>
                  </a:rPr>
                  <a:t>BF0(1)</a:t>
                </a:r>
                <a:r>
                  <a:rPr lang="zh-CN" altLang="en-US" sz="1400">
                    <a:solidFill>
                      <a:srgbClr val="00B050"/>
                    </a:solidFill>
                  </a:rPr>
                  <a:t> </a:t>
                </a:r>
                <a:endParaRPr lang="zh-CN" altLang="en-US" sz="140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5864" y="6087"/>
              <a:ext cx="439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</a:rPr>
                <a:t>AO(BF0 1)</a:t>
              </a:r>
              <a:endParaRPr lang="en-US" altLang="zh-CN" sz="1400">
                <a:solidFill>
                  <a:srgbClr val="00B050"/>
                </a:solidFill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16063" y="7240"/>
              <a:ext cx="394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864" y="7240"/>
              <a:ext cx="4724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00B050"/>
                  </a:solidFill>
                </a:rPr>
                <a:t>scope-chain</a:t>
              </a:r>
              <a:r>
                <a:rPr lang="zh-CN" altLang="en-US" sz="1400">
                  <a:solidFill>
                    <a:srgbClr val="00B050"/>
                  </a:solidFill>
                </a:rPr>
                <a:t>：</a:t>
              </a:r>
              <a:r>
                <a:rPr lang="en-US" altLang="zh-CN" sz="1400">
                  <a:solidFill>
                    <a:srgbClr val="00B050"/>
                  </a:solidFill>
                </a:rPr>
                <a:t>&lt;(BF0 1),(AF0 1)&gt;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初始化</a:t>
              </a:r>
              <a:r>
                <a:rPr lang="en-US" altLang="zh-CN" sz="1400">
                  <a:solidFill>
                    <a:srgbClr val="00B050"/>
                  </a:solidFill>
                </a:rPr>
                <a:t>this</a:t>
              </a:r>
              <a:r>
                <a:rPr lang="zh-CN" altLang="en-US" sz="1400">
                  <a:solidFill>
                    <a:srgbClr val="00B050"/>
                  </a:solidFill>
                </a:rPr>
                <a:t>：执行主体为</a:t>
              </a:r>
              <a:r>
                <a:rPr lang="en-US" altLang="zh-CN" sz="1400">
                  <a:solidFill>
                    <a:srgbClr val="00B050"/>
                  </a:solidFill>
                </a:rPr>
                <a:t>obj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变量提升：无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代码执行：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    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console.log(this);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//=&gt;obj=&gt;AAAFFF000;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7264400" y="922020"/>
            <a:ext cx="165100" cy="8001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3365" y="1378585"/>
            <a:ext cx="751840" cy="63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3667105" y="3558540"/>
            <a:ext cx="3000375" cy="3557905"/>
            <a:chOff x="15863" y="5604"/>
            <a:chExt cx="4725" cy="5603"/>
          </a:xfrm>
        </p:grpSpPr>
        <p:grpSp>
          <p:nvGrpSpPr>
            <p:cNvPr id="39" name="组合 38"/>
            <p:cNvGrpSpPr/>
            <p:nvPr/>
          </p:nvGrpSpPr>
          <p:grpSpPr>
            <a:xfrm>
              <a:off x="15863" y="5604"/>
              <a:ext cx="4502" cy="5603"/>
              <a:chOff x="16646" y="4182"/>
              <a:chExt cx="4502" cy="560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6646" y="4665"/>
                <a:ext cx="4340" cy="512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6646" y="4182"/>
                <a:ext cx="450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rgbClr val="00B050"/>
                    </a:solidFill>
                  </a:rPr>
                  <a:t>fn()  </a:t>
                </a:r>
                <a:r>
                  <a:rPr lang="zh-CN" altLang="en-US" sz="1400">
                    <a:solidFill>
                      <a:srgbClr val="00B050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rgbClr val="00B050"/>
                    </a:solidFill>
                  </a:rPr>
                  <a:t>BF0(2)</a:t>
                </a:r>
                <a:r>
                  <a:rPr lang="zh-CN" altLang="en-US" sz="1400">
                    <a:solidFill>
                      <a:srgbClr val="00B050"/>
                    </a:solidFill>
                  </a:rPr>
                  <a:t> </a:t>
                </a:r>
                <a:endParaRPr lang="zh-CN" altLang="en-US" sz="140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5864" y="6087"/>
              <a:ext cx="439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</a:rPr>
                <a:t>AO(BF0 1)</a:t>
              </a:r>
              <a:endParaRPr lang="en-US" altLang="zh-CN" sz="1400">
                <a:solidFill>
                  <a:srgbClr val="00B050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6063" y="7240"/>
              <a:ext cx="394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5864" y="7240"/>
              <a:ext cx="4724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00B050"/>
                  </a:solidFill>
                </a:rPr>
                <a:t>scope-chain</a:t>
              </a:r>
              <a:r>
                <a:rPr lang="zh-CN" altLang="en-US" sz="1400">
                  <a:solidFill>
                    <a:srgbClr val="00B050"/>
                  </a:solidFill>
                </a:rPr>
                <a:t>：</a:t>
              </a:r>
              <a:r>
                <a:rPr lang="en-US" altLang="zh-CN" sz="1400">
                  <a:solidFill>
                    <a:srgbClr val="00B050"/>
                  </a:solidFill>
                </a:rPr>
                <a:t>&lt;(BF0 2),(AF0 1)&gt;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初始化</a:t>
              </a:r>
              <a:r>
                <a:rPr lang="en-US" altLang="zh-CN" sz="1400">
                  <a:solidFill>
                    <a:srgbClr val="00B050"/>
                  </a:solidFill>
                </a:rPr>
                <a:t>this</a:t>
              </a:r>
              <a:r>
                <a:rPr lang="zh-CN" altLang="en-US" sz="1400">
                  <a:solidFill>
                    <a:srgbClr val="00B050"/>
                  </a:solidFill>
                </a:rPr>
                <a:t>：执行主体为</a:t>
              </a:r>
              <a:r>
                <a:rPr lang="en-US" altLang="zh-CN" sz="1400">
                  <a:solidFill>
                    <a:srgbClr val="00B050"/>
                  </a:solidFill>
                </a:rPr>
                <a:t>window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变量提升：无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代码执行：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    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console.log(this);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//=&gt;window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直接连接符 44"/>
          <p:cNvCxnSpPr/>
          <p:nvPr/>
        </p:nvCxnSpPr>
        <p:spPr>
          <a:xfrm flipV="1">
            <a:off x="10173335" y="6642100"/>
            <a:ext cx="20320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5418435" y="6286500"/>
            <a:ext cx="1130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713480" y="405130"/>
            <a:ext cx="3730625" cy="6054090"/>
            <a:chOff x="8068" y="638"/>
            <a:chExt cx="5875" cy="9534"/>
          </a:xfrm>
        </p:grpSpPr>
        <p:sp>
          <p:nvSpPr>
            <p:cNvPr id="3" name="矩形 2"/>
            <p:cNvSpPr/>
            <p:nvPr/>
          </p:nvSpPr>
          <p:spPr>
            <a:xfrm>
              <a:off x="8068" y="1121"/>
              <a:ext cx="5500" cy="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8" y="638"/>
              <a:ext cx="27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EC</a:t>
              </a:r>
              <a:r>
                <a:rPr lang="zh-CN" altLang="en-US" sz="1400"/>
                <a:t>（</a:t>
              </a:r>
              <a:r>
                <a:rPr lang="en-US" altLang="zh-CN" sz="1400"/>
                <a:t>G</a:t>
              </a:r>
              <a:r>
                <a:rPr lang="zh-CN" altLang="en-US" sz="1400"/>
                <a:t>）</a:t>
              </a:r>
              <a:endParaRPr lang="zh-CN" altLang="en-US" sz="1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068" y="1121"/>
              <a:ext cx="144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VO</a:t>
              </a:r>
              <a:r>
                <a:rPr lang="zh-CN" altLang="en-US" sz="1400"/>
                <a:t>（</a:t>
              </a:r>
              <a:r>
                <a:rPr lang="en-US" altLang="zh-CN" sz="1400"/>
                <a:t>G</a:t>
              </a:r>
              <a:r>
                <a:rPr lang="zh-CN" altLang="en-US" sz="1400"/>
                <a:t>）</a:t>
              </a:r>
              <a:endParaRPr lang="zh-CN" altLang="en-US" sz="14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8248" y="3061"/>
              <a:ext cx="5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070" y="3061"/>
              <a:ext cx="5873" cy="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/>
                <a:t>变量提升：</a:t>
              </a:r>
              <a:r>
                <a:rPr lang="en-US" altLang="zh-CN" sz="1400"/>
                <a:t>var json ; var dbl ; </a:t>
              </a:r>
              <a:endParaRPr lang="en-US" altLang="zh-CN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代码执行：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    </a:t>
              </a:r>
              <a:r>
                <a:rPr lang="en-US" altLang="zh-CN" sz="1400"/>
                <a:t>window.val = 1 ;</a:t>
              </a:r>
              <a:endParaRPr lang="en-US" altLang="zh-CN" sz="1400"/>
            </a:p>
            <a:p>
              <a:pPr algn="l">
                <a:lnSpc>
                  <a:spcPct val="150000"/>
                </a:lnSpc>
              </a:pPr>
              <a:r>
                <a:rPr lang="en-US" altLang="zh-CN" sz="1400"/>
                <a:t>    var json = {...} ;</a:t>
              </a:r>
              <a:endParaRPr lang="en-US" altLang="zh-CN" sz="1400"/>
            </a:p>
            <a:p>
              <a:pPr algn="l">
                <a:lnSpc>
                  <a:spcPct val="150000"/>
                </a:lnSpc>
              </a:pPr>
              <a:r>
                <a:rPr lang="en-US" altLang="zh-CN" sz="1400"/>
                <a:t>    json.dbl() ; </a:t>
              </a:r>
              <a:r>
                <a:rPr lang="en-US" altLang="zh-CN" sz="1400">
                  <a:solidFill>
                    <a:srgbClr val="C00000"/>
                  </a:solidFill>
                </a:rPr>
                <a:t>//=&gt;json</a:t>
              </a:r>
              <a:r>
                <a:rPr lang="zh-CN" altLang="en-US" sz="1400">
                  <a:solidFill>
                    <a:srgbClr val="C00000"/>
                  </a:solidFill>
                </a:rPr>
                <a:t>里</a:t>
              </a:r>
              <a:r>
                <a:rPr lang="en-US" altLang="zh-CN" sz="1400">
                  <a:solidFill>
                    <a:srgbClr val="C00000"/>
                  </a:solidFill>
                </a:rPr>
                <a:t>dbl</a:t>
              </a:r>
              <a:r>
                <a:rPr lang="zh-CN" altLang="en-US" sz="1400">
                  <a:solidFill>
                    <a:srgbClr val="C00000"/>
                  </a:solidFill>
                </a:rPr>
                <a:t>执行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C00000"/>
                  </a:solidFill>
                  <a:sym typeface="+mn-ea"/>
                </a:rPr>
                <a:t>    </a:t>
              </a: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var dbl = json.dbl ;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    dbl() ; </a:t>
              </a:r>
              <a:r>
                <a:rPr lang="en-US" altLang="zh-CN" sz="1400">
                  <a:solidFill>
                    <a:srgbClr val="C00000"/>
                  </a:solidFill>
                  <a:sym typeface="+mn-ea"/>
                </a:rPr>
                <a:t>//=&gt;BF0</a:t>
              </a:r>
              <a:r>
                <a:rPr lang="zh-CN" altLang="en-US" sz="1400">
                  <a:solidFill>
                    <a:srgbClr val="C00000"/>
                  </a:solidFill>
                  <a:sym typeface="+mn-ea"/>
                </a:rPr>
                <a:t>第二次执行</a:t>
              </a:r>
              <a:endParaRPr lang="zh-CN" altLang="en-US" sz="1400">
                <a:solidFill>
                  <a:srgbClr val="C00000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 b="1">
                  <a:solidFill>
                    <a:srgbClr val="FF0000"/>
                  </a:solidFill>
                  <a:sym typeface="+mn-ea"/>
                </a:rPr>
                <a:t>    </a:t>
              </a: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json.dbl.call(window); </a:t>
              </a:r>
              <a:r>
                <a:rPr lang="en-US" altLang="zh-CN" sz="1400">
                  <a:solidFill>
                    <a:srgbClr val="C00000"/>
                  </a:solidFill>
                  <a:sym typeface="+mn-ea"/>
                </a:rPr>
                <a:t>//=&gt;BF0</a:t>
              </a:r>
              <a:r>
                <a:rPr lang="zh-CN" altLang="en-US" sz="1400">
                  <a:solidFill>
                    <a:srgbClr val="C00000"/>
                  </a:solidFill>
                  <a:sym typeface="+mn-ea"/>
                </a:rPr>
                <a:t>第三次执行 </a:t>
              </a:r>
              <a:endParaRPr lang="zh-CN" altLang="en-US" sz="1400">
                <a:solidFill>
                  <a:srgbClr val="C00000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    alert(window.val + json.val); </a:t>
              </a:r>
              <a:r>
                <a:rPr lang="en-US" altLang="zh-CN" sz="1400" b="1">
                  <a:solidFill>
                    <a:srgbClr val="FF0000"/>
                  </a:solidFill>
                  <a:sym typeface="+mn-ea"/>
                </a:rPr>
                <a:t>//=&gt;”24”</a:t>
              </a:r>
              <a:endParaRPr lang="en-US" altLang="zh-CN" sz="1400" b="1">
                <a:solidFill>
                  <a:srgbClr val="FF0000"/>
                </a:solidFill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8615" y="405130"/>
            <a:ext cx="2704465" cy="3969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window.val = 1;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var json =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val: 10,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dbl: function ()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this.val *= 2;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json.dbl();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var dbl = json.dbl;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dbl();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json.dbl.call(window);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alert(window.val + json.val);</a:t>
            </a:r>
            <a:endParaRPr lang="zh-CN" altLang="en-US" sz="1400"/>
          </a:p>
        </p:txBody>
      </p:sp>
      <p:grpSp>
        <p:nvGrpSpPr>
          <p:cNvPr id="16" name="组合 15"/>
          <p:cNvGrpSpPr/>
          <p:nvPr/>
        </p:nvGrpSpPr>
        <p:grpSpPr>
          <a:xfrm>
            <a:off x="7696200" y="328295"/>
            <a:ext cx="1905635" cy="1628140"/>
            <a:chOff x="13280" y="677"/>
            <a:chExt cx="3001" cy="2564"/>
          </a:xfrm>
        </p:grpSpPr>
        <p:sp>
          <p:nvSpPr>
            <p:cNvPr id="12" name="圆角矩形 11"/>
            <p:cNvSpPr/>
            <p:nvPr/>
          </p:nvSpPr>
          <p:spPr>
            <a:xfrm>
              <a:off x="13280" y="1160"/>
              <a:ext cx="3001" cy="20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683" y="677"/>
              <a:ext cx="183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全局对象</a:t>
              </a:r>
              <a:r>
                <a:rPr lang="en-US" altLang="zh-CN" sz="1400"/>
                <a:t>GO</a:t>
              </a:r>
              <a:endParaRPr lang="en-US" altLang="zh-CN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27" y="1784"/>
              <a:ext cx="159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sym typeface="+mn-ea"/>
                </a:rPr>
                <a:t>val ： 1 ，</a:t>
              </a:r>
              <a:endParaRPr lang="zh-CN" altLang="en-US" sz="1400"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25900" y="1018540"/>
            <a:ext cx="5124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/>
              <a:t>json</a:t>
            </a:r>
            <a:endParaRPr lang="en-US" altLang="zh-CN" sz="1400"/>
          </a:p>
          <a:p>
            <a:pPr algn="ctr">
              <a:lnSpc>
                <a:spcPct val="150000"/>
              </a:lnSpc>
            </a:pPr>
            <a:r>
              <a:rPr lang="en-US" altLang="zh-CN" sz="1400"/>
              <a:t>dbl</a:t>
            </a:r>
            <a:endParaRPr lang="en-US" altLang="zh-CN" sz="1400"/>
          </a:p>
        </p:txBody>
      </p:sp>
      <p:grpSp>
        <p:nvGrpSpPr>
          <p:cNvPr id="28" name="组合 27"/>
          <p:cNvGrpSpPr/>
          <p:nvPr/>
        </p:nvGrpSpPr>
        <p:grpSpPr>
          <a:xfrm>
            <a:off x="7780655" y="2155190"/>
            <a:ext cx="1821180" cy="1971040"/>
            <a:chOff x="13280" y="3374"/>
            <a:chExt cx="2868" cy="3104"/>
          </a:xfrm>
        </p:grpSpPr>
        <p:sp>
          <p:nvSpPr>
            <p:cNvPr id="17" name="圆角矩形 16"/>
            <p:cNvSpPr/>
            <p:nvPr/>
          </p:nvSpPr>
          <p:spPr>
            <a:xfrm>
              <a:off x="13280" y="3857"/>
              <a:ext cx="2868" cy="2621"/>
            </a:xfrm>
            <a:prstGeom prst="round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346" y="3374"/>
              <a:ext cx="273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json </a:t>
              </a:r>
              <a:r>
                <a:rPr lang="zh-CN" altLang="en-US" sz="1400">
                  <a:solidFill>
                    <a:srgbClr val="1100C0"/>
                  </a:solidFill>
                </a:rPr>
                <a:t>堆 </a:t>
              </a:r>
              <a:r>
                <a:rPr lang="en-US" altLang="zh-CN" sz="1400">
                  <a:solidFill>
                    <a:srgbClr val="1100C0"/>
                  </a:solidFill>
                </a:rPr>
                <a:t>AAAFFF000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463" y="4028"/>
              <a:ext cx="2445" cy="2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val: 10,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dbl: function () {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    this.val *= 2;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}</a:t>
              </a:r>
              <a:endParaRPr lang="zh-CN" altLang="en-US" sz="1400">
                <a:solidFill>
                  <a:srgbClr val="1100C0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479415" y="1129665"/>
            <a:ext cx="1152525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1100C0"/>
                </a:solidFill>
              </a:rPr>
              <a:t>AAAFFF000</a:t>
            </a:r>
            <a:endParaRPr lang="en-US" altLang="zh-CN" sz="1400">
              <a:solidFill>
                <a:srgbClr val="110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B050"/>
                </a:solidFill>
              </a:rPr>
              <a:t>BBBFFF000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538345" y="1324610"/>
            <a:ext cx="856615" cy="13335"/>
          </a:xfrm>
          <a:prstGeom prst="line">
            <a:avLst/>
          </a:prstGeom>
          <a:ln>
            <a:solidFill>
              <a:srgbClr val="11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703820" y="4339590"/>
            <a:ext cx="2058670" cy="1971040"/>
            <a:chOff x="13093" y="3374"/>
            <a:chExt cx="3242" cy="3104"/>
          </a:xfrm>
        </p:grpSpPr>
        <p:sp>
          <p:nvSpPr>
            <p:cNvPr id="30" name="圆角矩形 29"/>
            <p:cNvSpPr/>
            <p:nvPr/>
          </p:nvSpPr>
          <p:spPr>
            <a:xfrm>
              <a:off x="13280" y="3857"/>
              <a:ext cx="2868" cy="262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093" y="3374"/>
              <a:ext cx="324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</a:rPr>
                <a:t>json.dbl </a:t>
              </a:r>
              <a:r>
                <a:rPr lang="zh-CN" altLang="en-US" sz="1400">
                  <a:solidFill>
                    <a:srgbClr val="00B050"/>
                  </a:solidFill>
                </a:rPr>
                <a:t>堆 </a:t>
              </a:r>
              <a:r>
                <a:rPr lang="en-US" altLang="zh-CN" sz="1400">
                  <a:solidFill>
                    <a:srgbClr val="00B050"/>
                  </a:solidFill>
                </a:rPr>
                <a:t>BBBFFF000</a:t>
              </a:r>
              <a:endParaRPr lang="en-US" altLang="zh-CN" sz="1400">
                <a:solidFill>
                  <a:srgbClr val="00B05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484" y="4168"/>
              <a:ext cx="2445" cy="1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function () {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       this.val *= 2;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   }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10190480" y="405130"/>
            <a:ext cx="2833370" cy="3019425"/>
            <a:chOff x="8068" y="638"/>
            <a:chExt cx="5500" cy="4755"/>
          </a:xfrm>
        </p:grpSpPr>
        <p:sp>
          <p:nvSpPr>
            <p:cNvPr id="23" name="矩形 22"/>
            <p:cNvSpPr/>
            <p:nvPr/>
          </p:nvSpPr>
          <p:spPr>
            <a:xfrm>
              <a:off x="8068" y="1121"/>
              <a:ext cx="5500" cy="427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068" y="638"/>
              <a:ext cx="54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  <a:sym typeface="+mn-ea"/>
                </a:rPr>
                <a:t>json.dbl()          BF0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第一次执行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68" y="1121"/>
              <a:ext cx="465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</a:rPr>
                <a:t>AO</a:t>
              </a:r>
              <a:r>
                <a:rPr lang="zh-CN" altLang="en-US" sz="1400">
                  <a:solidFill>
                    <a:srgbClr val="00B050"/>
                  </a:solidFill>
                </a:rPr>
                <a:t>（</a:t>
              </a:r>
              <a:r>
                <a:rPr lang="en-US" altLang="zh-CN" sz="1400">
                  <a:solidFill>
                    <a:srgbClr val="00B050"/>
                  </a:solidFill>
                </a:rPr>
                <a:t>B</a:t>
              </a:r>
              <a:r>
                <a:rPr lang="en-US" altLang="zh-CN" sz="1400">
                  <a:solidFill>
                    <a:srgbClr val="00B050"/>
                  </a:solidFill>
                </a:rPr>
                <a:t>F0 1</a:t>
              </a:r>
              <a:r>
                <a:rPr lang="zh-CN" altLang="en-US" sz="1400">
                  <a:solidFill>
                    <a:srgbClr val="00B050"/>
                  </a:solidFill>
                </a:rPr>
                <a:t>）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8258" y="2040"/>
              <a:ext cx="512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8069" y="1863"/>
              <a:ext cx="549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00B050"/>
                  </a:solidFill>
                </a:rPr>
                <a:t>spoce-chain</a:t>
              </a:r>
              <a:r>
                <a:rPr lang="zh-CN" altLang="en-US" sz="1400">
                  <a:solidFill>
                    <a:srgbClr val="00B050"/>
                  </a:solidFill>
                </a:rPr>
                <a:t>：</a:t>
              </a:r>
              <a:r>
                <a:rPr lang="en-US" altLang="zh-CN" sz="1400">
                  <a:solidFill>
                    <a:srgbClr val="00B050"/>
                  </a:solidFill>
                </a:rPr>
                <a:t>&lt;BF0 1 , EC(G)&gt;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初始化</a:t>
              </a:r>
              <a:r>
                <a:rPr lang="en-US" altLang="zh-CN" sz="1400">
                  <a:solidFill>
                    <a:srgbClr val="00B050"/>
                  </a:solidFill>
                </a:rPr>
                <a:t>this</a:t>
              </a:r>
              <a:r>
                <a:rPr lang="zh-CN" altLang="en-US" sz="1400">
                  <a:solidFill>
                    <a:srgbClr val="00B050"/>
                  </a:solidFill>
                </a:rPr>
                <a:t>：执行主体</a:t>
              </a:r>
              <a:r>
                <a:rPr lang="en-US" altLang="zh-CN" sz="1400">
                  <a:solidFill>
                    <a:srgbClr val="00B050"/>
                  </a:solidFill>
                </a:rPr>
                <a:t>json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变量提升：无</a:t>
              </a:r>
              <a:r>
                <a:rPr lang="en-US" altLang="zh-CN" sz="1400">
                  <a:solidFill>
                    <a:srgbClr val="00B050"/>
                  </a:solidFill>
                </a:rPr>
                <a:t>; 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代码执行：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    </a:t>
              </a:r>
              <a:r>
                <a:rPr lang="en-US" altLang="zh-CN" sz="1400">
                  <a:solidFill>
                    <a:srgbClr val="00B050"/>
                  </a:solidFill>
                </a:rPr>
                <a:t>this.val*=2 ; 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FF0000"/>
                  </a:solidFill>
                </a:rPr>
                <a:t>//=&gt;json.val*=2 =&gt;10*2 =20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860800" y="3086100"/>
            <a:ext cx="80010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10000" y="3746500"/>
            <a:ext cx="81280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538345" y="1591310"/>
            <a:ext cx="856615" cy="133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0">
            <a:off x="10189845" y="3439795"/>
            <a:ext cx="2918460" cy="3019425"/>
            <a:chOff x="8068" y="638"/>
            <a:chExt cx="5665" cy="4755"/>
          </a:xfrm>
        </p:grpSpPr>
        <p:sp>
          <p:nvSpPr>
            <p:cNvPr id="39" name="矩形 38"/>
            <p:cNvSpPr/>
            <p:nvPr/>
          </p:nvSpPr>
          <p:spPr>
            <a:xfrm>
              <a:off x="8068" y="1121"/>
              <a:ext cx="5500" cy="427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068" y="638"/>
              <a:ext cx="56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  <a:sym typeface="+mn-ea"/>
                </a:rPr>
                <a:t>window.dbl()        BF0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第二次执行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068" y="1121"/>
              <a:ext cx="465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</a:rPr>
                <a:t>AO</a:t>
              </a:r>
              <a:r>
                <a:rPr lang="zh-CN" altLang="en-US" sz="1400">
                  <a:solidFill>
                    <a:srgbClr val="00B050"/>
                  </a:solidFill>
                </a:rPr>
                <a:t>（</a:t>
              </a:r>
              <a:r>
                <a:rPr lang="en-US" altLang="zh-CN" sz="1400">
                  <a:solidFill>
                    <a:srgbClr val="00B050"/>
                  </a:solidFill>
                </a:rPr>
                <a:t>BF0 2</a:t>
              </a:r>
              <a:r>
                <a:rPr lang="zh-CN" altLang="en-US" sz="1400">
                  <a:solidFill>
                    <a:srgbClr val="00B050"/>
                  </a:solidFill>
                </a:rPr>
                <a:t>）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8258" y="2040"/>
              <a:ext cx="512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8069" y="1863"/>
              <a:ext cx="549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00B050"/>
                  </a:solidFill>
                </a:rPr>
                <a:t>spoce-chain</a:t>
              </a:r>
              <a:r>
                <a:rPr lang="zh-CN" altLang="en-US" sz="1400">
                  <a:solidFill>
                    <a:srgbClr val="00B050"/>
                  </a:solidFill>
                </a:rPr>
                <a:t>：</a:t>
              </a:r>
              <a:r>
                <a:rPr lang="en-US" altLang="zh-CN" sz="1400">
                  <a:solidFill>
                    <a:srgbClr val="00B050"/>
                  </a:solidFill>
                </a:rPr>
                <a:t>&lt;BF0 2 , </a:t>
              </a:r>
              <a:r>
                <a:rPr lang="en-US" altLang="zh-CN" sz="1400">
                  <a:solidFill>
                    <a:srgbClr val="00B050"/>
                  </a:solidFill>
                  <a:sym typeface="+mn-ea"/>
                </a:rPr>
                <a:t>EC(G)</a:t>
              </a:r>
              <a:r>
                <a:rPr lang="en-US" altLang="zh-CN" sz="1400">
                  <a:solidFill>
                    <a:srgbClr val="00B050"/>
                  </a:solidFill>
                </a:rPr>
                <a:t>&gt;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初始化</a:t>
              </a:r>
              <a:r>
                <a:rPr lang="en-US" altLang="zh-CN" sz="1400">
                  <a:solidFill>
                    <a:srgbClr val="00B050"/>
                  </a:solidFill>
                </a:rPr>
                <a:t>this</a:t>
              </a:r>
              <a:r>
                <a:rPr lang="zh-CN" altLang="en-US" sz="1400">
                  <a:solidFill>
                    <a:srgbClr val="00B050"/>
                  </a:solidFill>
                </a:rPr>
                <a:t>：执行主体</a:t>
              </a:r>
              <a:r>
                <a:rPr lang="en-US" altLang="zh-CN" sz="1400">
                  <a:solidFill>
                    <a:srgbClr val="00B050"/>
                  </a:solidFill>
                </a:rPr>
                <a:t>window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变量提升：无</a:t>
              </a:r>
              <a:r>
                <a:rPr lang="en-US" altLang="zh-CN" sz="1400">
                  <a:solidFill>
                    <a:srgbClr val="00B050"/>
                  </a:solidFill>
                </a:rPr>
                <a:t>; 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代码执行：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    </a:t>
              </a:r>
              <a:r>
                <a:rPr lang="en-US" altLang="zh-CN" sz="1400">
                  <a:solidFill>
                    <a:srgbClr val="00B050"/>
                  </a:solidFill>
                </a:rPr>
                <a:t>this.val*=2 ; 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FF0000"/>
                  </a:solidFill>
                </a:rPr>
                <a:t>//=&gt;window.val*=2 =&gt;1*2 =2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13301980" y="405130"/>
            <a:ext cx="3947795" cy="3647440"/>
            <a:chOff x="8068" y="638"/>
            <a:chExt cx="7663" cy="5744"/>
          </a:xfrm>
        </p:grpSpPr>
        <p:sp>
          <p:nvSpPr>
            <p:cNvPr id="48" name="矩形 47"/>
            <p:cNvSpPr/>
            <p:nvPr/>
          </p:nvSpPr>
          <p:spPr>
            <a:xfrm>
              <a:off x="8068" y="1121"/>
              <a:ext cx="5500" cy="526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8" y="638"/>
              <a:ext cx="65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  <a:sym typeface="+mn-ea"/>
                </a:rPr>
                <a:t>json.dbl.call(window)    BF0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第三次执行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68" y="1121"/>
              <a:ext cx="465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B050"/>
                  </a:solidFill>
                </a:rPr>
                <a:t>AO</a:t>
              </a:r>
              <a:r>
                <a:rPr lang="zh-CN" altLang="en-US" sz="1400">
                  <a:solidFill>
                    <a:srgbClr val="00B050"/>
                  </a:solidFill>
                </a:rPr>
                <a:t>（</a:t>
              </a:r>
              <a:r>
                <a:rPr lang="en-US" altLang="zh-CN" sz="1400">
                  <a:solidFill>
                    <a:srgbClr val="00B050"/>
                  </a:solidFill>
                </a:rPr>
                <a:t>BF0 3</a:t>
              </a:r>
              <a:r>
                <a:rPr lang="zh-CN" altLang="en-US" sz="1400">
                  <a:solidFill>
                    <a:srgbClr val="00B050"/>
                  </a:solidFill>
                </a:rPr>
                <a:t>）</a:t>
              </a:r>
              <a:endParaRPr lang="zh-CN" altLang="en-US" sz="1400">
                <a:solidFill>
                  <a:srgbClr val="00B050"/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258" y="2040"/>
              <a:ext cx="512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8069" y="1863"/>
              <a:ext cx="7662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00B050"/>
                  </a:solidFill>
                </a:rPr>
                <a:t>spoce-chain</a:t>
              </a:r>
              <a:r>
                <a:rPr lang="zh-CN" altLang="en-US" sz="1400">
                  <a:solidFill>
                    <a:srgbClr val="00B050"/>
                  </a:solidFill>
                </a:rPr>
                <a:t>：</a:t>
              </a:r>
              <a:r>
                <a:rPr lang="en-US" altLang="zh-CN" sz="1400">
                  <a:solidFill>
                    <a:srgbClr val="00B050"/>
                  </a:solidFill>
                </a:rPr>
                <a:t>&lt;BF0 3 , </a:t>
              </a:r>
              <a:r>
                <a:rPr lang="en-US" altLang="zh-CN" sz="1400">
                  <a:solidFill>
                    <a:srgbClr val="00B050"/>
                  </a:solidFill>
                  <a:sym typeface="+mn-ea"/>
                </a:rPr>
                <a:t>EC(G)</a:t>
              </a:r>
              <a:r>
                <a:rPr lang="en-US" altLang="zh-CN" sz="1400">
                  <a:solidFill>
                    <a:srgbClr val="00B050"/>
                  </a:solidFill>
                </a:rPr>
                <a:t>&gt;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初始化</a:t>
              </a:r>
              <a:r>
                <a:rPr lang="en-US" altLang="zh-CN" sz="1400">
                  <a:solidFill>
                    <a:srgbClr val="00B050"/>
                  </a:solidFill>
                </a:rPr>
                <a:t>this</a:t>
              </a:r>
              <a:r>
                <a:rPr lang="zh-CN" altLang="en-US" sz="1400">
                  <a:solidFill>
                    <a:srgbClr val="00B050"/>
                  </a:solidFill>
                </a:rPr>
                <a:t>：执行主体</a:t>
              </a:r>
              <a:r>
                <a:rPr lang="en-US" altLang="zh-CN" sz="1400">
                  <a:solidFill>
                    <a:srgbClr val="00B050"/>
                  </a:solidFill>
                </a:rPr>
                <a:t>json.dbl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00B050"/>
                  </a:solidFill>
                </a:rPr>
                <a:t>call</a:t>
              </a:r>
              <a:r>
                <a:rPr lang="zh-CN" altLang="en-US" sz="1400">
                  <a:solidFill>
                    <a:srgbClr val="00B050"/>
                  </a:solidFill>
                </a:rPr>
                <a:t>方法执行：改变执行主体</a:t>
              </a:r>
              <a:r>
                <a:rPr lang="en-US" altLang="zh-CN" sz="1400">
                  <a:solidFill>
                    <a:srgbClr val="00B050"/>
                  </a:solidFill>
                </a:rPr>
                <a:t>this</a:t>
              </a:r>
              <a:r>
                <a:rPr lang="zh-CN" altLang="en-US" sz="1400">
                  <a:solidFill>
                    <a:srgbClr val="00B050"/>
                  </a:solidFill>
                </a:rPr>
                <a:t>指向为</a:t>
              </a:r>
              <a:r>
                <a:rPr lang="en-US" altLang="zh-CN" sz="1400">
                  <a:solidFill>
                    <a:srgbClr val="00B050"/>
                  </a:solidFill>
                </a:rPr>
                <a:t>window ;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C00000"/>
                  </a:solidFill>
                </a:rPr>
                <a:t>//=&gt;window.dbl();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变量提升：无</a:t>
              </a:r>
              <a:r>
                <a:rPr lang="en-US" altLang="zh-CN" sz="1400">
                  <a:solidFill>
                    <a:srgbClr val="00B050"/>
                  </a:solidFill>
                </a:rPr>
                <a:t>; 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代码执行：</a:t>
              </a:r>
              <a:endParaRPr lang="zh-CN" altLang="en-US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00B050"/>
                  </a:solidFill>
                </a:rPr>
                <a:t>    </a:t>
              </a:r>
              <a:r>
                <a:rPr lang="en-US" altLang="zh-CN" sz="1400">
                  <a:solidFill>
                    <a:srgbClr val="00B050"/>
                  </a:solidFill>
                </a:rPr>
                <a:t>this.val*=2 ; </a:t>
              </a:r>
              <a:endParaRPr lang="en-US" altLang="zh-CN" sz="1400">
                <a:solidFill>
                  <a:srgbClr val="00B05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FF0000"/>
                  </a:solidFill>
                </a:rPr>
                <a:t>//=&gt;window.val*=2 =&gt;2*2 =4</a:t>
              </a:r>
              <a:r>
                <a:rPr lang="zh-CN" altLang="en-US" sz="1400">
                  <a:solidFill>
                    <a:srgbClr val="00B050"/>
                  </a:solidFill>
                  <a:sym typeface="+mn-ea"/>
                </a:rPr>
                <a:t> </a:t>
              </a:r>
              <a:endParaRPr lang="zh-CN" altLang="en-US" sz="1400">
                <a:solidFill>
                  <a:srgbClr val="00B050"/>
                </a:solidFill>
                <a:sym typeface="+mn-ea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8314055" y="2692400"/>
            <a:ext cx="31750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631555" y="2665730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20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8504555" y="914400"/>
            <a:ext cx="3810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834120" y="1052195"/>
            <a:ext cx="282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8833485" y="939800"/>
            <a:ext cx="29210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167495" y="110299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4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207760" y="4943475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4795" y="216535"/>
            <a:ext cx="2540000" cy="558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var num = 10;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var obj =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num: 20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obj.fn = (function (num)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this.num = num * 3;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num++;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return function (n)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this.num += n;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num++;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console.log(num);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})(obj.num);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var fn = obj.fn;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fn(5);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obj.fn(10);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console.log(num, obj.num);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3492500" y="622300"/>
            <a:ext cx="3670300" cy="548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43300" y="33020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EC</a:t>
            </a:r>
            <a:r>
              <a:rPr lang="zh-CN" altLang="en-US" sz="1400"/>
              <a:t>（</a:t>
            </a:r>
            <a:r>
              <a:rPr lang="en-US" altLang="zh-CN" sz="1400"/>
              <a:t>G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492500" y="636905"/>
            <a:ext cx="917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VO</a:t>
            </a:r>
            <a:r>
              <a:rPr lang="zh-CN" altLang="en-US" sz="1400"/>
              <a:t>（</a:t>
            </a:r>
            <a:r>
              <a:rPr lang="en-US" altLang="zh-CN" sz="1400"/>
              <a:t>G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cxnSp>
        <p:nvCxnSpPr>
          <p:cNvPr id="7" name="直接连接符 6"/>
          <p:cNvCxnSpPr/>
          <p:nvPr/>
        </p:nvCxnSpPr>
        <p:spPr>
          <a:xfrm>
            <a:off x="3543300" y="1943100"/>
            <a:ext cx="336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92500" y="1943100"/>
            <a:ext cx="36703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变量提升：</a:t>
            </a:r>
            <a:r>
              <a:rPr lang="en-US" altLang="zh-CN" sz="1400"/>
              <a:t>var num ; var obj ; var fn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代码执行：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var num = 10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var obj = {...} </a:t>
            </a:r>
            <a:r>
              <a:rPr lang="zh-CN" altLang="en-US" sz="1400"/>
              <a:t>；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obj.fn = (function(){...})() ;</a:t>
            </a:r>
            <a:r>
              <a:rPr lang="en-US" altLang="zh-CN" sz="1400">
                <a:solidFill>
                  <a:srgbClr val="C00000"/>
                </a:solidFill>
              </a:rPr>
              <a:t>//=&gt; </a:t>
            </a:r>
            <a:r>
              <a:rPr lang="zh-CN" altLang="en-US" sz="1400">
                <a:solidFill>
                  <a:srgbClr val="C00000"/>
                </a:solidFill>
              </a:rPr>
              <a:t>自执行函数</a:t>
            </a:r>
            <a:r>
              <a:rPr lang="en-US" altLang="zh-CN" sz="1400">
                <a:solidFill>
                  <a:srgbClr val="C00000"/>
                </a:solidFill>
              </a:rPr>
              <a:t>	</a:t>
            </a:r>
            <a:r>
              <a:rPr lang="zh-CN" altLang="en-US" sz="1400">
                <a:solidFill>
                  <a:srgbClr val="C00000"/>
                </a:solidFill>
              </a:rPr>
              <a:t>执行</a:t>
            </a:r>
            <a:r>
              <a:rPr lang="en-US" altLang="zh-CN" sz="1400">
                <a:solidFill>
                  <a:srgbClr val="C00000"/>
                </a:solidFill>
              </a:rPr>
              <a:t>,</a:t>
            </a:r>
            <a:r>
              <a:rPr lang="zh-CN" altLang="en-US" sz="1400">
                <a:solidFill>
                  <a:srgbClr val="C00000"/>
                </a:solidFill>
              </a:rPr>
              <a:t>返回</a:t>
            </a:r>
            <a:r>
              <a:rPr lang="en-US" altLang="zh-CN" sz="1400">
                <a:solidFill>
                  <a:schemeClr val="accent6"/>
                </a:solidFill>
              </a:rPr>
              <a:t>BBBFFF000</a:t>
            </a:r>
            <a:endParaRPr lang="en-US" altLang="zh-CN" sz="140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    var fn = obj.fn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fn(5) ; </a:t>
            </a:r>
            <a:r>
              <a:rPr lang="en-US" altLang="zh-CN" sz="1400">
                <a:solidFill>
                  <a:srgbClr val="C00000"/>
                </a:solidFill>
              </a:rPr>
              <a:t>//=&gt; </a:t>
            </a:r>
            <a:r>
              <a:rPr lang="zh-CN" altLang="en-US" sz="1400">
                <a:solidFill>
                  <a:srgbClr val="C00000"/>
                </a:solidFill>
              </a:rPr>
              <a:t>全局</a:t>
            </a:r>
            <a:r>
              <a:rPr lang="en-US" altLang="zh-CN" sz="1400">
                <a:solidFill>
                  <a:srgbClr val="C00000"/>
                </a:solidFill>
              </a:rPr>
              <a:t>fn</a:t>
            </a:r>
            <a:r>
              <a:rPr lang="zh-CN" altLang="en-US" sz="1400">
                <a:solidFill>
                  <a:srgbClr val="C00000"/>
                </a:solidFill>
              </a:rPr>
              <a:t>执行  </a:t>
            </a:r>
            <a:r>
              <a:rPr lang="en-US" altLang="zh-CN" sz="1400" b="1">
                <a:solidFill>
                  <a:srgbClr val="FF0000"/>
                </a:solidFill>
              </a:rPr>
              <a:t>=&gt;22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    obj.fn(10) ; </a:t>
            </a:r>
            <a:r>
              <a:rPr lang="en-US" altLang="zh-CN" sz="1400">
                <a:solidFill>
                  <a:srgbClr val="C00000"/>
                </a:solidFill>
              </a:rPr>
              <a:t>//=&gt; obj</a:t>
            </a:r>
            <a:r>
              <a:rPr lang="zh-CN" altLang="en-US" sz="1400">
                <a:solidFill>
                  <a:srgbClr val="C00000"/>
                </a:solidFill>
              </a:rPr>
              <a:t>中的</a:t>
            </a:r>
            <a:r>
              <a:rPr lang="en-US" altLang="zh-CN" sz="1400">
                <a:solidFill>
                  <a:srgbClr val="C00000"/>
                </a:solidFill>
              </a:rPr>
              <a:t>fn</a:t>
            </a:r>
            <a:r>
              <a:rPr lang="zh-CN" altLang="en-US" sz="1400">
                <a:solidFill>
                  <a:srgbClr val="C00000"/>
                </a:solidFill>
              </a:rPr>
              <a:t>执行 </a:t>
            </a:r>
            <a:r>
              <a:rPr lang="zh-CN" altLang="en-US" sz="1400" b="1">
                <a:solidFill>
                  <a:srgbClr val="FF0000"/>
                </a:solidFill>
              </a:rPr>
              <a:t> </a:t>
            </a:r>
            <a:r>
              <a:rPr lang="en-US" altLang="zh-CN" sz="1400" b="1">
                <a:solidFill>
                  <a:srgbClr val="FF0000"/>
                </a:solidFill>
              </a:rPr>
              <a:t>=&gt;23</a:t>
            </a:r>
            <a:endParaRPr lang="en-US" altLang="zh-CN" sz="14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    console.log(num, obj.num) ;</a:t>
            </a:r>
            <a:r>
              <a:rPr lang="en-US" altLang="zh-CN" sz="1400" b="1">
                <a:solidFill>
                  <a:srgbClr val="FF0000"/>
                </a:solidFill>
              </a:rPr>
              <a:t>//=&gt;65 30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1895" y="882650"/>
            <a:ext cx="532765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/>
              <a:t>num</a:t>
            </a:r>
            <a:endParaRPr lang="en-US" altLang="zh-CN" sz="1400"/>
          </a:p>
          <a:p>
            <a:pPr algn="ctr">
              <a:lnSpc>
                <a:spcPct val="150000"/>
              </a:lnSpc>
            </a:pPr>
            <a:r>
              <a:rPr lang="en-US" altLang="zh-CN" sz="1400"/>
              <a:t>obj</a:t>
            </a:r>
            <a:endParaRPr lang="en-US" altLang="zh-CN" sz="1400"/>
          </a:p>
          <a:p>
            <a:pPr algn="ctr">
              <a:lnSpc>
                <a:spcPct val="150000"/>
              </a:lnSpc>
            </a:pPr>
            <a:r>
              <a:rPr lang="en-US" altLang="zh-CN" sz="1400"/>
              <a:t>fn</a:t>
            </a:r>
            <a:endParaRPr lang="en-US" altLang="zh-CN" sz="1400"/>
          </a:p>
        </p:txBody>
      </p:sp>
      <p:grpSp>
        <p:nvGrpSpPr>
          <p:cNvPr id="29" name="组合 28"/>
          <p:cNvGrpSpPr/>
          <p:nvPr/>
        </p:nvGrpSpPr>
        <p:grpSpPr>
          <a:xfrm>
            <a:off x="7645400" y="330200"/>
            <a:ext cx="2286000" cy="1487805"/>
            <a:chOff x="12040" y="520"/>
            <a:chExt cx="3600" cy="2343"/>
          </a:xfrm>
        </p:grpSpPr>
        <p:sp>
          <p:nvSpPr>
            <p:cNvPr id="10" name="圆角矩形 9"/>
            <p:cNvSpPr/>
            <p:nvPr/>
          </p:nvSpPr>
          <p:spPr>
            <a:xfrm>
              <a:off x="12040" y="1003"/>
              <a:ext cx="3600" cy="1860"/>
            </a:xfrm>
            <a:prstGeom prst="round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277" y="520"/>
              <a:ext cx="31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EC(obj) </a:t>
              </a:r>
              <a:r>
                <a:rPr lang="zh-CN" altLang="en-US" sz="1400">
                  <a:solidFill>
                    <a:srgbClr val="1100C0"/>
                  </a:solidFill>
                </a:rPr>
                <a:t>堆 </a:t>
              </a:r>
              <a:r>
                <a:rPr lang="en-US" altLang="zh-CN" sz="1400">
                  <a:solidFill>
                    <a:srgbClr val="1100C0"/>
                  </a:solidFill>
                </a:rPr>
                <a:t>AAAFFF000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74" y="1193"/>
              <a:ext cx="2366" cy="1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num: 20 ，</a:t>
              </a:r>
              <a:endParaRPr lang="zh-CN" altLang="en-US" sz="1400">
                <a:solidFill>
                  <a:srgbClr val="1100C0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  <a:sym typeface="+mn-ea"/>
                </a:rPr>
                <a:t>fn: 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BBBFFF000 ,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348288" y="895350"/>
            <a:ext cx="1152525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rgbClr val="1100C0"/>
                </a:solidFill>
              </a:rPr>
              <a:t>AAAFFF000</a:t>
            </a:r>
            <a:endParaRPr lang="en-US" altLang="zh-CN" sz="1400">
              <a:solidFill>
                <a:srgbClr val="110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</a:rPr>
              <a:t>10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BBBFFF000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264660" y="1177290"/>
            <a:ext cx="1018540" cy="270510"/>
          </a:xfrm>
          <a:prstGeom prst="line">
            <a:avLst/>
          </a:prstGeom>
          <a:ln>
            <a:solidFill>
              <a:srgbClr val="11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57600" y="2806700"/>
            <a:ext cx="800100" cy="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16400" y="1130300"/>
            <a:ext cx="1553210" cy="33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715000" y="1337310"/>
            <a:ext cx="419100" cy="292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993130" y="132270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2"/>
                </a:solidFill>
              </a:rPr>
              <a:t>60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577320" y="23495"/>
            <a:ext cx="2286000" cy="1828165"/>
            <a:chOff x="12040" y="520"/>
            <a:chExt cx="3600" cy="2879"/>
          </a:xfrm>
        </p:grpSpPr>
        <p:sp>
          <p:nvSpPr>
            <p:cNvPr id="31" name="圆角矩形 30"/>
            <p:cNvSpPr/>
            <p:nvPr/>
          </p:nvSpPr>
          <p:spPr>
            <a:xfrm>
              <a:off x="12040" y="1003"/>
              <a:ext cx="3600" cy="22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277" y="520"/>
              <a:ext cx="323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自</a:t>
              </a:r>
              <a:r>
                <a:rPr lang="en-US" altLang="zh-CN" sz="1400">
                  <a:solidFill>
                    <a:schemeClr val="accent6"/>
                  </a:solidFill>
                </a:rPr>
                <a:t>(</a:t>
              </a:r>
              <a:r>
                <a:rPr lang="zh-CN" altLang="en-US" sz="1400">
                  <a:solidFill>
                    <a:schemeClr val="accent6"/>
                  </a:solidFill>
                </a:rPr>
                <a:t>匿名</a:t>
              </a:r>
              <a:r>
                <a:rPr lang="en-US" altLang="zh-CN" sz="1400">
                  <a:solidFill>
                    <a:schemeClr val="accent6"/>
                  </a:solidFill>
                </a:rPr>
                <a:t>) </a:t>
              </a:r>
              <a:r>
                <a:rPr lang="zh-CN" altLang="en-US" sz="1400">
                  <a:solidFill>
                    <a:schemeClr val="accent6"/>
                  </a:solidFill>
                </a:rPr>
                <a:t>堆 </a:t>
              </a:r>
              <a:r>
                <a:rPr lang="en-US" altLang="zh-CN" sz="1400">
                  <a:solidFill>
                    <a:schemeClr val="accent6"/>
                  </a:solidFill>
                </a:rPr>
                <a:t>BBBFFF000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587" y="1050"/>
              <a:ext cx="2505" cy="2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形参：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n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this.num += n;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num++;</a:t>
              </a:r>
              <a:endParaRPr lang="zh-CN" altLang="en-US" sz="1400">
                <a:solidFill>
                  <a:schemeClr val="accent6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console.log(num);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4206875" y="1790700"/>
            <a:ext cx="1207135" cy="127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975350" y="1295400"/>
            <a:ext cx="393700" cy="3429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216650" y="1295400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65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1638915" y="1955800"/>
            <a:ext cx="3479800" cy="4151630"/>
            <a:chOff x="18329" y="3080"/>
            <a:chExt cx="5480" cy="6538"/>
          </a:xfrm>
        </p:grpSpPr>
        <p:grpSp>
          <p:nvGrpSpPr>
            <p:cNvPr id="46" name="组合 45"/>
            <p:cNvGrpSpPr/>
            <p:nvPr/>
          </p:nvGrpSpPr>
          <p:grpSpPr>
            <a:xfrm>
              <a:off x="18329" y="3080"/>
              <a:ext cx="5480" cy="6539"/>
              <a:chOff x="18329" y="3080"/>
              <a:chExt cx="5480" cy="653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8329" y="3563"/>
                <a:ext cx="4620" cy="605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8329" y="3080"/>
                <a:ext cx="307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window.fn(5)     BF0(1)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8329" y="3603"/>
                <a:ext cx="157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AO(BF0 1)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18514" y="4860"/>
                <a:ext cx="4199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18329" y="4860"/>
                <a:ext cx="5481" cy="4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accent6"/>
                    </a:solidFill>
                  </a:rPr>
                  <a:t>scope-chain:&lt;EC(fn),EC(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自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)&gt;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初始化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this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：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window 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形参赋值：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n = 5 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变量提升：无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代码执行：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   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this.num += n ; </a:t>
                </a:r>
                <a:r>
                  <a:rPr lang="en-US" altLang="zh-CN" sz="1400">
                    <a:solidFill>
                      <a:srgbClr val="C00000"/>
                    </a:solidFill>
                  </a:rPr>
                  <a:t>//=&gt;window.num += 5 ;</a:t>
                </a:r>
                <a:endParaRPr lang="en-US" altLang="zh-CN" sz="140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accent6"/>
                    </a:solidFill>
                  </a:rPr>
                  <a:t>    num++ ; </a:t>
                </a:r>
                <a:r>
                  <a:rPr lang="en-US" altLang="zh-CN" sz="1400">
                    <a:solidFill>
                      <a:srgbClr val="C00000"/>
                    </a:solidFill>
                  </a:rPr>
                  <a:t>//=&gt;</a:t>
                </a:r>
                <a:r>
                  <a:rPr lang="zh-CN" altLang="en-US" sz="1400">
                    <a:solidFill>
                      <a:srgbClr val="C00000"/>
                    </a:solidFill>
                  </a:rPr>
                  <a:t>通过作用域链查找</a:t>
                </a:r>
                <a:endParaRPr lang="zh-CN" altLang="en-US" sz="140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console.log(num) ;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 //=&gt;22</a:t>
                </a:r>
                <a:endParaRPr lang="en-US" altLang="zh-CN" sz="14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21050" y="9070"/>
                <a:ext cx="1320" cy="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18891" y="4087"/>
              <a:ext cx="2941" cy="498"/>
              <a:chOff x="18891" y="4087"/>
              <a:chExt cx="2941" cy="498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8891" y="4087"/>
                <a:ext cx="44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n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1072" y="4103"/>
                <a:ext cx="76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5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6" name="直接连接符 55"/>
              <p:cNvCxnSpPr>
                <a:stCxn id="54" idx="3"/>
                <a:endCxn id="55" idx="1"/>
              </p:cNvCxnSpPr>
              <p:nvPr/>
            </p:nvCxnSpPr>
            <p:spPr>
              <a:xfrm>
                <a:off x="19335" y="4329"/>
                <a:ext cx="1737" cy="1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15119350" y="1955800"/>
            <a:ext cx="3210560" cy="4152900"/>
            <a:chOff x="24131" y="3060"/>
            <a:chExt cx="5056" cy="6540"/>
          </a:xfrm>
        </p:grpSpPr>
        <p:grpSp>
          <p:nvGrpSpPr>
            <p:cNvPr id="47" name="组合 46"/>
            <p:cNvGrpSpPr/>
            <p:nvPr/>
          </p:nvGrpSpPr>
          <p:grpSpPr>
            <a:xfrm>
              <a:off x="24131" y="3060"/>
              <a:ext cx="5057" cy="6540"/>
              <a:chOff x="18329" y="3080"/>
              <a:chExt cx="5057" cy="654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8329" y="3563"/>
                <a:ext cx="4620" cy="605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8329" y="3080"/>
                <a:ext cx="265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obj.fn(10)     BF0(2)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8329" y="3603"/>
                <a:ext cx="157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AO(BF0 2)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8514" y="4860"/>
                <a:ext cx="4199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8329" y="4860"/>
                <a:ext cx="5057" cy="4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accent6"/>
                    </a:solidFill>
                  </a:rPr>
                  <a:t>scope-chain:&lt;EC(fn),EC(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自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)&gt;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初始化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this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：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obj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 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形参赋值：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n = 10 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变量提升：无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代码执行：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   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this.num += n ; </a:t>
                </a:r>
                <a:r>
                  <a:rPr lang="en-US" altLang="zh-CN" sz="1400">
                    <a:solidFill>
                      <a:srgbClr val="C00000"/>
                    </a:solidFill>
                  </a:rPr>
                  <a:t>//=&gt;obj.num += 10 ;</a:t>
                </a:r>
                <a:endParaRPr lang="en-US" altLang="zh-CN" sz="140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accent6"/>
                    </a:solidFill>
                  </a:rPr>
                  <a:t>    num++ ; </a:t>
                </a:r>
                <a:r>
                  <a:rPr lang="en-US" altLang="zh-CN" sz="1400">
                    <a:solidFill>
                      <a:srgbClr val="C00000"/>
                    </a:solidFill>
                  </a:rPr>
                  <a:t>//=&gt;</a:t>
                </a:r>
                <a:r>
                  <a:rPr lang="zh-CN" altLang="en-US" sz="1400">
                    <a:solidFill>
                      <a:srgbClr val="C00000"/>
                    </a:solidFill>
                  </a:rPr>
                  <a:t>通过作用域链查找</a:t>
                </a:r>
                <a:endParaRPr lang="zh-CN" altLang="en-US" sz="140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console.log(num) ;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 //=&gt;23</a:t>
                </a:r>
                <a:endParaRPr lang="en-US" altLang="zh-CN" sz="14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21050" y="9070"/>
                <a:ext cx="1320" cy="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24712" y="4087"/>
              <a:ext cx="2941" cy="499"/>
              <a:chOff x="18891" y="4087"/>
              <a:chExt cx="2941" cy="499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8891" y="4087"/>
                <a:ext cx="44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n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21072" y="4103"/>
                <a:ext cx="76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10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1" name="直接连接符 60"/>
              <p:cNvCxnSpPr>
                <a:stCxn id="59" idx="3"/>
                <a:endCxn id="60" idx="1"/>
              </p:cNvCxnSpPr>
              <p:nvPr/>
            </p:nvCxnSpPr>
            <p:spPr>
              <a:xfrm>
                <a:off x="19335" y="4329"/>
                <a:ext cx="1737" cy="1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直接连接符 61"/>
          <p:cNvCxnSpPr/>
          <p:nvPr/>
        </p:nvCxnSpPr>
        <p:spPr>
          <a:xfrm>
            <a:off x="8590280" y="863600"/>
            <a:ext cx="330200" cy="3175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908415" y="82359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30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645400" y="1955800"/>
            <a:ext cx="3992880" cy="4151630"/>
            <a:chOff x="12040" y="3080"/>
            <a:chExt cx="6288" cy="6538"/>
          </a:xfrm>
        </p:grpSpPr>
        <p:sp>
          <p:nvSpPr>
            <p:cNvPr id="17" name="矩形 16"/>
            <p:cNvSpPr/>
            <p:nvPr/>
          </p:nvSpPr>
          <p:spPr>
            <a:xfrm>
              <a:off x="12040" y="3540"/>
              <a:ext cx="4800" cy="60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100" y="3080"/>
              <a:ext cx="228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EC(</a:t>
              </a:r>
              <a:r>
                <a:rPr lang="zh-CN" altLang="en-US" sz="1400">
                  <a:solidFill>
                    <a:schemeClr val="accent2"/>
                  </a:solidFill>
                </a:rPr>
                <a:t>自执行函数</a:t>
              </a:r>
              <a:r>
                <a:rPr lang="en-US" altLang="zh-CN" sz="1400">
                  <a:solidFill>
                    <a:schemeClr val="accent2"/>
                  </a:solidFill>
                </a:rPr>
                <a:t>) 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040" y="3563"/>
              <a:ext cx="22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AO(</a:t>
              </a:r>
              <a:r>
                <a:rPr lang="zh-CN" altLang="en-US" sz="1400">
                  <a:solidFill>
                    <a:schemeClr val="accent2"/>
                  </a:solidFill>
                </a:rPr>
                <a:t>自执行函数</a:t>
              </a:r>
              <a:r>
                <a:rPr lang="en-US" altLang="zh-CN" sz="1400">
                  <a:solidFill>
                    <a:schemeClr val="accent2"/>
                  </a:solidFill>
                </a:rPr>
                <a:t>)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2400" y="4739"/>
              <a:ext cx="408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2040" y="4739"/>
              <a:ext cx="6289" cy="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2"/>
                  </a:solidFill>
                </a:rPr>
                <a:t>scope-chain</a:t>
              </a:r>
              <a:r>
                <a:rPr lang="zh-CN" altLang="en-US" sz="1400">
                  <a:solidFill>
                    <a:schemeClr val="accent2"/>
                  </a:solidFill>
                </a:rPr>
                <a:t>：</a:t>
              </a:r>
              <a:r>
                <a:rPr lang="en-US" altLang="zh-CN" sz="1400">
                  <a:solidFill>
                    <a:schemeClr val="accent2"/>
                  </a:solidFill>
                </a:rPr>
                <a:t>&lt;EC(</a:t>
              </a:r>
              <a:r>
                <a:rPr lang="zh-CN" altLang="en-US" sz="1400">
                  <a:solidFill>
                    <a:schemeClr val="accent2"/>
                  </a:solidFill>
                </a:rPr>
                <a:t>自</a:t>
              </a:r>
              <a:r>
                <a:rPr lang="en-US" altLang="zh-CN" sz="1400">
                  <a:solidFill>
                    <a:schemeClr val="accent2"/>
                  </a:solidFill>
                </a:rPr>
                <a:t>)</a:t>
              </a:r>
              <a:r>
                <a:rPr lang="zh-CN" altLang="en-US" sz="1400">
                  <a:solidFill>
                    <a:schemeClr val="accent2"/>
                  </a:solidFill>
                </a:rPr>
                <a:t>，</a:t>
              </a:r>
              <a:r>
                <a:rPr lang="en-US" altLang="zh-CN" sz="1400">
                  <a:solidFill>
                    <a:schemeClr val="accent2"/>
                  </a:solidFill>
                </a:rPr>
                <a:t>EC(G)&gt;;</a:t>
              </a:r>
              <a:endParaRPr lang="en-US" altLang="zh-CN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初始化</a:t>
              </a:r>
              <a:r>
                <a:rPr lang="en-US" altLang="zh-CN" sz="1400">
                  <a:solidFill>
                    <a:schemeClr val="accent2"/>
                  </a:solidFill>
                </a:rPr>
                <a:t>this</a:t>
              </a:r>
              <a:r>
                <a:rPr lang="zh-CN" altLang="en-US" sz="1400">
                  <a:solidFill>
                    <a:schemeClr val="accent2"/>
                  </a:solidFill>
                </a:rPr>
                <a:t>：</a:t>
              </a:r>
              <a:r>
                <a:rPr lang="en-US" altLang="zh-CN" sz="1400">
                  <a:solidFill>
                    <a:schemeClr val="accent2"/>
                  </a:solidFill>
                </a:rPr>
                <a:t>window </a:t>
              </a:r>
              <a:r>
                <a:rPr lang="zh-CN" altLang="en-US" sz="1400">
                  <a:solidFill>
                    <a:schemeClr val="accent2"/>
                  </a:solidFill>
                </a:rPr>
                <a:t>；</a:t>
              </a:r>
              <a:endParaRPr lang="zh-CN" altLang="en-US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2"/>
                  </a:solidFill>
                </a:rPr>
                <a:t>num = obj.num ;</a:t>
              </a:r>
              <a:r>
                <a:rPr lang="en-US" altLang="zh-CN" sz="1400">
                  <a:solidFill>
                    <a:srgbClr val="7030A0"/>
                  </a:solidFill>
                </a:rPr>
                <a:t>//=&gt;num = 20</a:t>
              </a:r>
              <a:endParaRPr lang="en-US" altLang="zh-CN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变量提升：无</a:t>
              </a:r>
              <a:endParaRPr lang="zh-CN" altLang="en-US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代码执行：</a:t>
              </a:r>
              <a:endParaRPr lang="zh-CN" altLang="en-US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    </a:t>
              </a:r>
              <a:r>
                <a:rPr lang="en-US" altLang="zh-CN" sz="1400">
                  <a:solidFill>
                    <a:schemeClr val="accent2"/>
                  </a:solidFill>
                </a:rPr>
                <a:t>this.num = num*3 ; </a:t>
              </a:r>
              <a:r>
                <a:rPr lang="en-US" altLang="zh-CN" sz="1400">
                  <a:solidFill>
                    <a:srgbClr val="7030A0"/>
                  </a:solidFill>
                </a:rPr>
                <a:t>//=&gt;window.num = num*3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7030A0"/>
                  </a:solidFill>
                </a:rPr>
                <a:t>    </a:t>
              </a:r>
              <a:r>
                <a:rPr lang="en-US" altLang="zh-CN" sz="1400">
                  <a:solidFill>
                    <a:schemeClr val="accent2"/>
                  </a:solidFill>
                </a:rPr>
                <a:t>num++ ;</a:t>
              </a:r>
              <a:r>
                <a:rPr lang="en-US" altLang="zh-CN" sz="1400">
                  <a:solidFill>
                    <a:srgbClr val="7030A0"/>
                  </a:solidFill>
                </a:rPr>
                <a:t> //=&gt;</a:t>
              </a:r>
              <a:r>
                <a:rPr lang="zh-CN" altLang="en-US" sz="1400">
                  <a:solidFill>
                    <a:srgbClr val="7030A0"/>
                  </a:solidFill>
                </a:rPr>
                <a:t>先找自己的，有操作自己的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    </a:t>
              </a:r>
              <a:r>
                <a:rPr lang="en-US" altLang="zh-CN" sz="1400">
                  <a:solidFill>
                    <a:schemeClr val="accent2"/>
                  </a:solidFill>
                </a:rPr>
                <a:t>return function </a:t>
              </a:r>
              <a:r>
                <a:rPr lang="en-US" sz="1400">
                  <a:solidFill>
                    <a:schemeClr val="accent2"/>
                  </a:solidFill>
                </a:rPr>
                <a:t>(n) </a:t>
              </a:r>
              <a:r>
                <a:rPr lang="en-US" altLang="zh-CN" sz="1400">
                  <a:solidFill>
                    <a:schemeClr val="accent2"/>
                  </a:solidFill>
                </a:rPr>
                <a:t>{...} ;</a:t>
              </a:r>
              <a:r>
                <a:rPr lang="en-US" altLang="zh-CN" sz="1400">
                  <a:solidFill>
                    <a:srgbClr val="7030A0"/>
                  </a:solidFill>
                </a:rPr>
                <a:t>//=&gt;</a:t>
              </a:r>
              <a:r>
                <a:rPr lang="zh-CN" altLang="en-US" sz="1400">
                  <a:solidFill>
                    <a:srgbClr val="7030A0"/>
                  </a:solidFill>
                </a:rPr>
                <a:t>创建函数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7030A0"/>
                  </a:solidFill>
                </a:rPr>
                <a:t>             </a:t>
              </a:r>
              <a:r>
                <a:rPr lang="en-US" altLang="zh-CN" sz="1400">
                  <a:solidFill>
                    <a:schemeClr val="accent6"/>
                  </a:solidFill>
                </a:rPr>
                <a:t> //=&gt;BBBFFF000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780" y="4086"/>
              <a:ext cx="83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num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040" y="4086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20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cxnSp>
          <p:nvCxnSpPr>
            <p:cNvPr id="24" name="直接连接符 23"/>
            <p:cNvCxnSpPr>
              <a:stCxn id="22" idx="3"/>
              <a:endCxn id="23" idx="1"/>
            </p:cNvCxnSpPr>
            <p:nvPr/>
          </p:nvCxnSpPr>
          <p:spPr>
            <a:xfrm>
              <a:off x="13619" y="4328"/>
              <a:ext cx="142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000" y="4060"/>
              <a:ext cx="660" cy="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640" y="4087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21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5650" y="3980"/>
              <a:ext cx="620" cy="66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010" y="4087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22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5954" y="3907"/>
              <a:ext cx="656" cy="7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6480" y="4069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23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5975350" y="5262880"/>
            <a:ext cx="838200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3238</Words>
  <Application>WPS 演示</Application>
  <PresentationFormat>宽屏</PresentationFormat>
  <Paragraphs>280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macbookair</dc:creator>
  <cp:lastModifiedBy>macbookair</cp:lastModifiedBy>
  <cp:revision>11</cp:revision>
  <dcterms:created xsi:type="dcterms:W3CDTF">2020-03-22T05:05:10Z</dcterms:created>
  <dcterms:modified xsi:type="dcterms:W3CDTF">2020-03-22T05:05:10Z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