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yang8\PycharmProjects\stock_pridiction\data_new\feature_extracted_comprehensiv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hyang8\PycharmProjects\stock_pridiction\data_new\feature_extracted_comprehensiv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Features' Importance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feature_extracted_comprehensive!$O$1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feature_extracted_comprehensive!$B$2:$B$37</c:f>
              <c:strCache>
                <c:ptCount val="36"/>
                <c:pt idx="0">
                  <c:v>sp500_Close_RDP1</c:v>
                </c:pt>
                <c:pt idx="1">
                  <c:v>sp500_Adj Close_RDP1</c:v>
                </c:pt>
                <c:pt idx="2">
                  <c:v>sp500_Low_RDP1</c:v>
                </c:pt>
                <c:pt idx="3">
                  <c:v>sp500_High_RDP1</c:v>
                </c:pt>
                <c:pt idx="4">
                  <c:v>sp500_Volume_RDP7</c:v>
                </c:pt>
                <c:pt idx="5">
                  <c:v>hsi_Volume_RDP30</c:v>
                </c:pt>
                <c:pt idx="6">
                  <c:v>sp500_Open_RDP1</c:v>
                </c:pt>
                <c:pt idx="7">
                  <c:v>hsi_Low_RDP1</c:v>
                </c:pt>
                <c:pt idx="8">
                  <c:v>sp500_High_RDP7</c:v>
                </c:pt>
                <c:pt idx="9">
                  <c:v>sp500_Volume_RDP1</c:v>
                </c:pt>
                <c:pt idx="10">
                  <c:v>hsi_High_RDP1</c:v>
                </c:pt>
                <c:pt idx="11">
                  <c:v>hsi_Adj Close_RDP1</c:v>
                </c:pt>
                <c:pt idx="12">
                  <c:v>hsi_Close_RDP1</c:v>
                </c:pt>
                <c:pt idx="13">
                  <c:v>sp500_Open_RDP30</c:v>
                </c:pt>
                <c:pt idx="14">
                  <c:v>hsi_Volume_RDP7</c:v>
                </c:pt>
                <c:pt idx="15">
                  <c:v>sp500_Volume_RDP30</c:v>
                </c:pt>
                <c:pt idx="16">
                  <c:v>sp500_Close_RDP7</c:v>
                </c:pt>
                <c:pt idx="17">
                  <c:v>hsi_Open_RDP1</c:v>
                </c:pt>
                <c:pt idx="18">
                  <c:v>sp500_Adj Close_RDP7</c:v>
                </c:pt>
                <c:pt idx="19">
                  <c:v>hsi_Low_RDP30</c:v>
                </c:pt>
                <c:pt idx="20">
                  <c:v>sp500_Open_RDP7</c:v>
                </c:pt>
                <c:pt idx="21">
                  <c:v>hsi_Open_RDP30</c:v>
                </c:pt>
                <c:pt idx="22">
                  <c:v>hsi_Adj Close_RDP7</c:v>
                </c:pt>
                <c:pt idx="23">
                  <c:v>hsi_Open_RDP7</c:v>
                </c:pt>
                <c:pt idx="24">
                  <c:v>hsi_High_RDP7</c:v>
                </c:pt>
                <c:pt idx="25">
                  <c:v>hsi_Adj Close_RDP30</c:v>
                </c:pt>
                <c:pt idx="26">
                  <c:v>sp500_Adj Close_RDP30</c:v>
                </c:pt>
                <c:pt idx="27">
                  <c:v>hsi_Close_RDP7</c:v>
                </c:pt>
                <c:pt idx="28">
                  <c:v>sp500_High_RDP30</c:v>
                </c:pt>
                <c:pt idx="29">
                  <c:v>sp500_Low_RDP7</c:v>
                </c:pt>
                <c:pt idx="30">
                  <c:v>hsi_Volume_RDP1</c:v>
                </c:pt>
                <c:pt idx="31">
                  <c:v>hsi_High_RDP30</c:v>
                </c:pt>
                <c:pt idx="32">
                  <c:v>sp500_Low_RDP30</c:v>
                </c:pt>
                <c:pt idx="33">
                  <c:v>hsi_Low_RDP7</c:v>
                </c:pt>
                <c:pt idx="34">
                  <c:v>sp500_Close_RDP30</c:v>
                </c:pt>
                <c:pt idx="35">
                  <c:v>hsi_Close_RDP30</c:v>
                </c:pt>
              </c:strCache>
            </c:strRef>
          </c:cat>
          <c:val>
            <c:numRef>
              <c:f>feature_extracted_comprehensive!$O$2:$O$37</c:f>
              <c:numCache>
                <c:formatCode>General</c:formatCode>
                <c:ptCount val="36"/>
                <c:pt idx="0">
                  <c:v>0.114951181</c:v>
                </c:pt>
                <c:pt idx="1">
                  <c:v>0.10570605299999999</c:v>
                </c:pt>
                <c:pt idx="2">
                  <c:v>5.9400677999999998E-2</c:v>
                </c:pt>
                <c:pt idx="3">
                  <c:v>4.8531447999999998E-2</c:v>
                </c:pt>
                <c:pt idx="4">
                  <c:v>3.0797133000000001E-2</c:v>
                </c:pt>
                <c:pt idx="5">
                  <c:v>2.9637434000000001E-2</c:v>
                </c:pt>
                <c:pt idx="6">
                  <c:v>2.5528687000000001E-2</c:v>
                </c:pt>
                <c:pt idx="7">
                  <c:v>2.5120521E-2</c:v>
                </c:pt>
                <c:pt idx="8">
                  <c:v>2.4732830000000001E-2</c:v>
                </c:pt>
                <c:pt idx="9">
                  <c:v>2.4490456000000001E-2</c:v>
                </c:pt>
                <c:pt idx="10">
                  <c:v>2.4331293E-2</c:v>
                </c:pt>
                <c:pt idx="11">
                  <c:v>2.3668768999999999E-2</c:v>
                </c:pt>
                <c:pt idx="12">
                  <c:v>2.3359714E-2</c:v>
                </c:pt>
                <c:pt idx="13">
                  <c:v>2.3352411999999999E-2</c:v>
                </c:pt>
                <c:pt idx="14">
                  <c:v>2.2714640000000001E-2</c:v>
                </c:pt>
                <c:pt idx="15">
                  <c:v>2.2374934999999999E-2</c:v>
                </c:pt>
                <c:pt idx="16">
                  <c:v>2.0716298000000001E-2</c:v>
                </c:pt>
                <c:pt idx="17">
                  <c:v>2.0672563000000001E-2</c:v>
                </c:pt>
                <c:pt idx="18">
                  <c:v>2.0086458000000001E-2</c:v>
                </c:pt>
                <c:pt idx="19">
                  <c:v>2.0068948999999999E-2</c:v>
                </c:pt>
                <c:pt idx="20">
                  <c:v>1.9593334E-2</c:v>
                </c:pt>
                <c:pt idx="21">
                  <c:v>1.9529491999999999E-2</c:v>
                </c:pt>
                <c:pt idx="22">
                  <c:v>1.9406988999999999E-2</c:v>
                </c:pt>
                <c:pt idx="23">
                  <c:v>1.9247749000000001E-2</c:v>
                </c:pt>
                <c:pt idx="24">
                  <c:v>1.8773953999999999E-2</c:v>
                </c:pt>
                <c:pt idx="25">
                  <c:v>1.8610468000000002E-2</c:v>
                </c:pt>
                <c:pt idx="26">
                  <c:v>1.8412258000000001E-2</c:v>
                </c:pt>
                <c:pt idx="27">
                  <c:v>1.837679E-2</c:v>
                </c:pt>
                <c:pt idx="28">
                  <c:v>1.8349005000000002E-2</c:v>
                </c:pt>
                <c:pt idx="29">
                  <c:v>1.8106146E-2</c:v>
                </c:pt>
                <c:pt idx="30">
                  <c:v>1.7928797999999999E-2</c:v>
                </c:pt>
                <c:pt idx="31">
                  <c:v>1.7041565000000002E-2</c:v>
                </c:pt>
                <c:pt idx="32">
                  <c:v>1.6679233000000002E-2</c:v>
                </c:pt>
                <c:pt idx="33">
                  <c:v>1.6673852999999999E-2</c:v>
                </c:pt>
                <c:pt idx="34">
                  <c:v>1.6664175999999999E-2</c:v>
                </c:pt>
                <c:pt idx="35">
                  <c:v>1.6363738999999999E-2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0F-43C4-80F0-67E3FC9FD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867884543"/>
        <c:axId val="867876639"/>
      </c:barChart>
      <c:catAx>
        <c:axId val="867884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876639"/>
        <c:crosses val="autoZero"/>
        <c:auto val="1"/>
        <c:lblAlgn val="ctr"/>
        <c:lblOffset val="100"/>
        <c:noMultiLvlLbl val="0"/>
      </c:catAx>
      <c:valAx>
        <c:axId val="86787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884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</a:t>
            </a:r>
            <a:r>
              <a:rPr lang="en-US" baseline="0" dirty="0"/>
              <a:t>  </a:t>
            </a:r>
            <a:r>
              <a:rPr lang="en-US" sz="1600" b="0" i="0" u="none" strike="noStrike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</a:t>
            </a:r>
          </a:p>
        </c:rich>
      </c:tx>
      <c:layout>
        <c:manualLayout>
          <c:xMode val="edge"/>
          <c:yMode val="edge"/>
          <c:x val="0.32931351683640292"/>
          <c:y val="5.38065893328531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64932235525517"/>
          <c:y val="0.17170218947370683"/>
          <c:w val="0.81595083135804902"/>
          <c:h val="0.63687956364112841"/>
        </c:manualLayout>
      </c:layout>
      <c:lineChart>
        <c:grouping val="standard"/>
        <c:varyColors val="0"/>
        <c:ser>
          <c:idx val="1"/>
          <c:order val="0"/>
          <c:tx>
            <c:strRef>
              <c:f>feature_extracted_comprehensive!$B$40</c:f>
              <c:strCache>
                <c:ptCount val="1"/>
                <c:pt idx="0">
                  <c:v>avg_precision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feature_extracted_comprehensive!$B$41:$B$47</c:f>
              <c:numCache>
                <c:formatCode>General</c:formatCode>
                <c:ptCount val="7"/>
                <c:pt idx="0">
                  <c:v>0.57589897700000003</c:v>
                </c:pt>
                <c:pt idx="1">
                  <c:v>0.57703877000000003</c:v>
                </c:pt>
                <c:pt idx="2">
                  <c:v>0.58965489000000004</c:v>
                </c:pt>
                <c:pt idx="3">
                  <c:v>0.57447776666666694</c:v>
                </c:pt>
                <c:pt idx="4">
                  <c:v>0.5691141666666667</c:v>
                </c:pt>
                <c:pt idx="5">
                  <c:v>0.53989848333333335</c:v>
                </c:pt>
                <c:pt idx="6">
                  <c:v>0.54738428666666661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3C-45C7-9974-9F3EA69527A0}"/>
            </c:ext>
          </c:extLst>
        </c:ser>
        <c:ser>
          <c:idx val="0"/>
          <c:order val="1"/>
          <c:tx>
            <c:v>avg_recall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Lit>
              <c:formatCode>General</c:formatCode>
              <c:ptCount val="7"/>
              <c:pt idx="0">
                <c:v>0.686747</c:v>
              </c:pt>
              <c:pt idx="1">
                <c:v>0.69611780300000003</c:v>
              </c:pt>
              <c:pt idx="2">
                <c:v>0.69879516699999999</c:v>
              </c:pt>
              <c:pt idx="3">
                <c:v>0.63</c:v>
              </c:pt>
              <c:pt idx="4">
                <c:v>0.64700000000000002</c:v>
              </c:pt>
              <c:pt idx="5">
                <c:v>0.59799999999999998</c:v>
              </c:pt>
              <c:pt idx="6">
                <c:v>0.58599999999999997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C93C-45C7-9974-9F3EA69527A0}"/>
            </c:ext>
          </c:extLst>
        </c:ser>
        <c:ser>
          <c:idx val="2"/>
          <c:order val="2"/>
          <c:tx>
            <c:strRef>
              <c:f>feature_extracted_comprehensive!$D$40</c:f>
              <c:strCache>
                <c:ptCount val="1"/>
                <c:pt idx="0">
                  <c:v>avg_accuracy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feature_extracted_comprehensive!$D$41:$D$47</c:f>
              <c:numCache>
                <c:formatCode>General</c:formatCode>
                <c:ptCount val="7"/>
                <c:pt idx="0">
                  <c:v>0.59347970000000005</c:v>
                </c:pt>
                <c:pt idx="1">
                  <c:v>0.59547570699999997</c:v>
                </c:pt>
                <c:pt idx="2">
                  <c:v>0.60745175299999998</c:v>
                </c:pt>
                <c:pt idx="3">
                  <c:v>0.58416501300000001</c:v>
                </c:pt>
                <c:pt idx="4">
                  <c:v>0.58083833333333335</c:v>
                </c:pt>
                <c:pt idx="5">
                  <c:v>0.54757151999999998</c:v>
                </c:pt>
                <c:pt idx="6">
                  <c:v>0.5535595533333334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3C-45C7-9974-9F3EA69527A0}"/>
            </c:ext>
          </c:extLst>
        </c:ser>
        <c:ser>
          <c:idx val="3"/>
          <c:order val="3"/>
          <c:tx>
            <c:strRef>
              <c:f>feature_extracted_comprehensive!$E$40</c:f>
              <c:strCache>
                <c:ptCount val="1"/>
                <c:pt idx="0">
                  <c:v>avg_f1_score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feature_extracted_comprehensive!$E$41:$E$47</c:f>
              <c:numCache>
                <c:formatCode>General</c:formatCode>
                <c:ptCount val="7"/>
                <c:pt idx="0">
                  <c:v>0.62610428200000001</c:v>
                </c:pt>
                <c:pt idx="1">
                  <c:v>0.62994963299999995</c:v>
                </c:pt>
                <c:pt idx="2">
                  <c:v>0.63914933299999999</c:v>
                </c:pt>
                <c:pt idx="3">
                  <c:v>0.60117385199999995</c:v>
                </c:pt>
                <c:pt idx="4">
                  <c:v>0.60585299598713238</c:v>
                </c:pt>
                <c:pt idx="5">
                  <c:v>0.56747085420996257</c:v>
                </c:pt>
                <c:pt idx="6">
                  <c:v>0.56617324795928836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3C-45C7-9974-9F3EA69527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602831"/>
        <c:axId val="938611983"/>
      </c:lineChart>
      <c:catAx>
        <c:axId val="93860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 index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611983"/>
        <c:crosses val="autoZero"/>
        <c:auto val="1"/>
        <c:lblAlgn val="ctr"/>
        <c:lblOffset val="100"/>
        <c:noMultiLvlLbl val="0"/>
      </c:catAx>
      <c:valAx>
        <c:axId val="9386119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60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5CA3-5021-4533-85AC-7EC9DC869AC2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2ABB9-F68B-4A59-86CF-84FC87CD47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Thus when we do prediction, we based on the information of yesterday, last week and last month. And absolute values of different indexes </a:t>
            </a:r>
            <a:r>
              <a:rPr lang="en-US" baseline="0" dirty="0" smtClean="0"/>
              <a:t>are not comparable.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order to let each feature in the same magnitude., leading it more comparable between features, especially in their respective importance.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2ABB9-F68B-4A59-86CF-84FC87CD47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2ABB9-F68B-4A59-86CF-84FC87CD47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3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2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9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383FA-2982-45BA-A5FF-77CE1E4CFC9B}" type="datetimeFigureOut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422B3-E44B-4036-BBAC-3809F2625F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HSI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YANG Zhen</a:t>
            </a:r>
          </a:p>
          <a:p>
            <a:r>
              <a:rPr lang="en-US" dirty="0"/>
              <a:t>z</a:t>
            </a:r>
            <a:r>
              <a:rPr lang="en-US" dirty="0" smtClean="0"/>
              <a:t>hyang8-c@my.cityu.edu.hk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Retrieving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https://finance.yahoo.com</a:t>
            </a:r>
            <a:endParaRPr lang="en-US" dirty="0" smtClean="0"/>
          </a:p>
          <a:p>
            <a:r>
              <a:rPr lang="en-US" dirty="0" smtClean="0"/>
              <a:t>S&amp;P500: Date, Open, High, Low, Close, </a:t>
            </a:r>
            <a:r>
              <a:rPr lang="en-US" dirty="0" err="1" smtClean="0"/>
              <a:t>Adj</a:t>
            </a:r>
            <a:r>
              <a:rPr lang="en-US" dirty="0" smtClean="0"/>
              <a:t> Close, Volume	</a:t>
            </a:r>
          </a:p>
          <a:p>
            <a:r>
              <a:rPr lang="en-US" dirty="0" smtClean="0"/>
              <a:t>HSI:</a:t>
            </a:r>
            <a:r>
              <a:rPr lang="en-US" dirty="0" smtClean="0"/>
              <a:t> Date, Open, High, Low, Close, </a:t>
            </a:r>
            <a:r>
              <a:rPr lang="en-US" dirty="0" err="1" smtClean="0"/>
              <a:t>Adj</a:t>
            </a:r>
            <a:r>
              <a:rPr lang="en-US" dirty="0" smtClean="0"/>
              <a:t> Close, Volume</a:t>
            </a:r>
          </a:p>
          <a:p>
            <a:r>
              <a:rPr lang="en-US" dirty="0" smtClean="0"/>
              <a:t>Totally around 2500 data respectively both from 2009.10.3 to 2019.10.3</a:t>
            </a:r>
            <a:endParaRPr lang="en-US" dirty="0" smtClean="0"/>
          </a:p>
          <a:p>
            <a:r>
              <a:rPr lang="en-US" dirty="0" smtClean="0"/>
              <a:t>Objective: predict the next day’s close price of HSI.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94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For each day, calculate </a:t>
            </a:r>
            <a:r>
              <a:rPr lang="en-US" dirty="0" smtClean="0"/>
              <a:t>each field </a:t>
            </a:r>
            <a:r>
              <a:rPr lang="en-US" dirty="0" smtClean="0"/>
              <a:t>’s increasing rate based on last day, last week, and last month. 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Normalization. </a:t>
            </a:r>
          </a:p>
          <a:p>
            <a:pPr marL="514350" indent="-51435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oncatenate preprocessed data of S&amp;P 500 and HSI by date</a:t>
            </a:r>
          </a:p>
          <a:p>
            <a:pPr marL="514350" indent="-514350">
              <a:buAutoNum type="arabicPeriod"/>
            </a:pPr>
            <a:r>
              <a:rPr lang="en-US" dirty="0" smtClean="0"/>
              <a:t>Dividing the whole dataset into three parts: train set (80%), validate set (20%)</a:t>
            </a:r>
          </a:p>
          <a:p>
            <a:pPr marL="514350" indent="-514350">
              <a:buAutoNum type="arabicPeriod"/>
            </a:pPr>
            <a:r>
              <a:rPr lang="en-US" dirty="0" smtClean="0"/>
              <a:t>Tool: 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Model: Random Forest Classifier (Probability-PCA)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sklearn</a:t>
            </a:r>
            <a:r>
              <a:rPr lang="en-US" dirty="0" smtClean="0"/>
              <a:t> (</a:t>
            </a:r>
            <a:r>
              <a:rPr lang="en-US" dirty="0" err="1" smtClean="0"/>
              <a:t>Tensorflow</a:t>
            </a:r>
            <a:r>
              <a:rPr lang="en-US" dirty="0" smtClean="0"/>
              <a:t>-probability)</a:t>
            </a:r>
          </a:p>
          <a:p>
            <a:r>
              <a:rPr lang="en-US" dirty="0" smtClean="0"/>
              <a:t>Adjusting its parameters on tree depth(5, 20), </a:t>
            </a:r>
            <a:r>
              <a:rPr lang="en-US" dirty="0" err="1" smtClean="0"/>
              <a:t>min_samples_split</a:t>
            </a:r>
            <a:r>
              <a:rPr lang="en-US" dirty="0" smtClean="0"/>
              <a:t>(2, 4, 8) and </a:t>
            </a:r>
            <a:r>
              <a:rPr lang="en-US" dirty="0" err="1" smtClean="0"/>
              <a:t>min_samples_leaf</a:t>
            </a:r>
            <a:r>
              <a:rPr lang="en-US" dirty="0" smtClean="0"/>
              <a:t>(1, 2) to create 100 random trees each time and finally create 12 results. </a:t>
            </a:r>
          </a:p>
          <a:p>
            <a:r>
              <a:rPr lang="en-US" dirty="0" smtClean="0"/>
              <a:t>Averaging for all results on importance of each feature to get a comprehensive analysis for those features.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987440"/>
              </p:ext>
            </p:extLst>
          </p:nvPr>
        </p:nvGraphicFramePr>
        <p:xfrm>
          <a:off x="3514030" y="1158202"/>
          <a:ext cx="7883611" cy="3744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460485" y="296430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1: Based on the features those importance larger than  10%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460488" y="1205348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2: Based on the features those importance larger than  5%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60488" y="2114266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3: Based on the features those importance larger than  4%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60488" y="3023184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4: Based on the features those importance larger than  3%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460487" y="4841020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6: Based on the features those importance larger than  2%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60487" y="3932102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5: Based on the features those importance larger than  2.5%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60486" y="5749938"/>
            <a:ext cx="2302447" cy="5328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Model 7: Based on the features those importance larger than  1%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53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Model: Bayesian Logistic Regression</a:t>
            </a:r>
          </a:p>
          <a:p>
            <a:r>
              <a:rPr lang="en-US" dirty="0" smtClean="0"/>
              <a:t>Tool: </a:t>
            </a:r>
            <a:r>
              <a:rPr lang="en-US" dirty="0" err="1" smtClean="0"/>
              <a:t>Tensorflow</a:t>
            </a:r>
            <a:r>
              <a:rPr lang="en-US" dirty="0" smtClean="0"/>
              <a:t>-Probability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 and b are predefined as variables obey two different normal distributions which is the core of this model, instead of a particular constant (Because point estimation must be inaccurate). </a:t>
            </a:r>
          </a:p>
          <a:p>
            <a:r>
              <a:rPr lang="en-US" dirty="0" smtClean="0"/>
              <a:t>And it applied Bayesian variational inference to make these predefined distributions endlessly close to the actual distribution of w and b. Therefore, it is actually estimating the parameters of the distributions the w and b obeyed.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175" y="3000983"/>
            <a:ext cx="259116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86" y="803189"/>
            <a:ext cx="10921314" cy="5373774"/>
          </a:xfrm>
        </p:spPr>
        <p:txBody>
          <a:bodyPr/>
          <a:lstStyle/>
          <a:p>
            <a:pPr algn="just"/>
            <a:r>
              <a:rPr lang="en-US" dirty="0" smtClean="0"/>
              <a:t>Since its w and b are from two distributions, each time’s prediction maybe a slight different. As such, for each model, we do prediction three times and get their average as the final result to do further analysis. </a:t>
            </a:r>
            <a:endParaRPr lang="en-US" dirty="0"/>
          </a:p>
        </p:txBody>
      </p:sp>
      <p:graphicFrame>
        <p:nvGraphicFramePr>
          <p:cNvPr id="4" name="Table 3" title="Experimental Resul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00149"/>
              </p:ext>
            </p:extLst>
          </p:nvPr>
        </p:nvGraphicFramePr>
        <p:xfrm>
          <a:off x="525131" y="2943303"/>
          <a:ext cx="5948920" cy="2100437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258802">
                  <a:extLst>
                    <a:ext uri="{9D8B030D-6E8A-4147-A177-3AD203B41FA5}">
                      <a16:colId xmlns:a16="http://schemas.microsoft.com/office/drawing/2014/main" val="3589781512"/>
                    </a:ext>
                  </a:extLst>
                </a:gridCol>
                <a:gridCol w="1063410">
                  <a:extLst>
                    <a:ext uri="{9D8B030D-6E8A-4147-A177-3AD203B41FA5}">
                      <a16:colId xmlns:a16="http://schemas.microsoft.com/office/drawing/2014/main" val="4233120654"/>
                    </a:ext>
                  </a:extLst>
                </a:gridCol>
                <a:gridCol w="1365422">
                  <a:extLst>
                    <a:ext uri="{9D8B030D-6E8A-4147-A177-3AD203B41FA5}">
                      <a16:colId xmlns:a16="http://schemas.microsoft.com/office/drawing/2014/main" val="3940333220"/>
                    </a:ext>
                  </a:extLst>
                </a:gridCol>
                <a:gridCol w="1217140">
                  <a:extLst>
                    <a:ext uri="{9D8B030D-6E8A-4147-A177-3AD203B41FA5}">
                      <a16:colId xmlns:a16="http://schemas.microsoft.com/office/drawing/2014/main" val="3764523002"/>
                    </a:ext>
                  </a:extLst>
                </a:gridCol>
                <a:gridCol w="1044146">
                  <a:extLst>
                    <a:ext uri="{9D8B030D-6E8A-4147-A177-3AD203B41FA5}">
                      <a16:colId xmlns:a16="http://schemas.microsoft.com/office/drawing/2014/main" val="3607766397"/>
                    </a:ext>
                  </a:extLst>
                </a:gridCol>
              </a:tblGrid>
              <a:tr h="27354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model_index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avg_precision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avg_recall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avg_accuracy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avg_f1_score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089109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0.575898977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0.686747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0.5934797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0.626104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180512799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0.57703877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0.696117803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0.595475707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0.62995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4126763397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0.58965489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0.698795167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0.607451753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b="1" u="none" strike="noStrike" dirty="0">
                          <a:effectLst/>
                        </a:rPr>
                        <a:t>0.639149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4117458130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0.574477767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0.630522097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0.584165013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0.601174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085768677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0.569114167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0.647925033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0.580838333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0.605853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838175112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0.539898483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0.598393587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0.54757152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0.567471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2570971046"/>
                  </a:ext>
                </a:extLst>
              </a:tr>
              <a:tr h="18941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0.547384287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0.586345377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0.553559553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0.566173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1042929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0635" y="2604749"/>
            <a:ext cx="1845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Experimental Result</a:t>
            </a:r>
            <a:endParaRPr lang="en-US" sz="1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906184"/>
              </p:ext>
            </p:extLst>
          </p:nvPr>
        </p:nvGraphicFramePr>
        <p:xfrm>
          <a:off x="6940435" y="2285988"/>
          <a:ext cx="4506010" cy="3415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47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7497" y="2999758"/>
            <a:ext cx="8249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Thank you!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236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476</Words>
  <Application>Microsoft Office PowerPoint</Application>
  <PresentationFormat>Widescreen</PresentationFormat>
  <Paragraphs>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HSI Prediction</vt:lpstr>
      <vt:lpstr>Data Retrieving</vt:lpstr>
      <vt:lpstr>Data preprocessing</vt:lpstr>
      <vt:lpstr>Feature Analysis</vt:lpstr>
      <vt:lpstr>PowerPoint Presentation</vt:lpstr>
      <vt:lpstr>Classification Model Building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HSI Prediction</dc:title>
  <dc:creator>YANG Zhen</dc:creator>
  <cp:lastModifiedBy>YANG Zhen</cp:lastModifiedBy>
  <cp:revision>16</cp:revision>
  <dcterms:created xsi:type="dcterms:W3CDTF">2019-10-12T05:50:48Z</dcterms:created>
  <dcterms:modified xsi:type="dcterms:W3CDTF">2019-10-13T02:20:58Z</dcterms:modified>
</cp:coreProperties>
</file>