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3EC-C406-478C-91B9-13336BC935A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53CE-EF23-42C9-A063-3E628992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5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3EC-C406-478C-91B9-13336BC935A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53CE-EF23-42C9-A063-3E628992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9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3EC-C406-478C-91B9-13336BC935A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53CE-EF23-42C9-A063-3E628992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7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3EC-C406-478C-91B9-13336BC935A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53CE-EF23-42C9-A063-3E628992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3EC-C406-478C-91B9-13336BC935A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53CE-EF23-42C9-A063-3E628992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3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3EC-C406-478C-91B9-13336BC935A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53CE-EF23-42C9-A063-3E628992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3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3EC-C406-478C-91B9-13336BC935A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53CE-EF23-42C9-A063-3E628992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6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3EC-C406-478C-91B9-13336BC935A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53CE-EF23-42C9-A063-3E628992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3EC-C406-478C-91B9-13336BC935A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53CE-EF23-42C9-A063-3E628992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8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3EC-C406-478C-91B9-13336BC935A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53CE-EF23-42C9-A063-3E628992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3EC-C406-478C-91B9-13336BC935A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53CE-EF23-42C9-A063-3E628992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2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A3EC-C406-478C-91B9-13336BC935A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53CE-EF23-42C9-A063-3E628992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ChangeArrowheads="1"/>
          </p:cNvSpPr>
          <p:nvPr/>
        </p:nvSpPr>
        <p:spPr bwMode="auto">
          <a:xfrm>
            <a:off x="169775" y="104126"/>
            <a:ext cx="9139240" cy="53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5-9</a:t>
            </a:r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运行与维护（1） </a:t>
            </a:r>
            <a:endParaRPr lang="zh-CN" altLang="en-US" sz="2799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163" name="Text Box 3"/>
          <p:cNvSpPr>
            <a:spLocks noChangeArrowheads="1"/>
          </p:cNvSpPr>
          <p:nvPr/>
        </p:nvSpPr>
        <p:spPr bwMode="auto">
          <a:xfrm>
            <a:off x="626737" y="910156"/>
            <a:ext cx="11082915" cy="209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999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围绕日常运行、预防性维护、故障处理、信息安全、应急响应等方面不断完善运行维护机制和制度。针对不同层次、不同重要性等级开展分层、分级管理。适宜时，公司充分应用信息技术手段，实时动态采集、监视运行维护的相关数据和信息，并且定期巡视与记录，对运行维护过程开展统计分析，不断提高预防性运行维护水平，以确保技术系统在适合的环境下持续稳定可靠。</a:t>
            </a:r>
          </a:p>
          <a:p>
            <a:pPr>
              <a:buSzPct val="100000"/>
              <a:buFont typeface="Wingdings" pitchFamily="2" charset="2"/>
              <a:buNone/>
            </a:pPr>
            <a:endParaRPr lang="zh-CN" altLang="en-US" sz="1999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999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7" y="2237014"/>
            <a:ext cx="10933892" cy="46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6198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ChangeArrowheads="1"/>
          </p:cNvSpPr>
          <p:nvPr/>
        </p:nvSpPr>
        <p:spPr bwMode="auto">
          <a:xfrm>
            <a:off x="169775" y="104126"/>
            <a:ext cx="9139240" cy="53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5-9</a:t>
            </a:r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运行与维护（2）</a:t>
            </a:r>
            <a:endParaRPr lang="zh-CN" altLang="en-US" sz="2799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187" name="AutoShape 3"/>
          <p:cNvSpPr>
            <a:spLocks noChangeArrowheads="1"/>
          </p:cNvSpPr>
          <p:nvPr/>
        </p:nvSpPr>
        <p:spPr bwMode="auto">
          <a:xfrm>
            <a:off x="660057" y="5678887"/>
            <a:ext cx="1704087" cy="531536"/>
          </a:xfrm>
          <a:prstGeom prst="homePlate">
            <a:avLst>
              <a:gd name="adj" fmla="val 41974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188" name="Text Box 4"/>
          <p:cNvSpPr>
            <a:spLocks noChangeArrowheads="1"/>
          </p:cNvSpPr>
          <p:nvPr/>
        </p:nvSpPr>
        <p:spPr bwMode="auto">
          <a:xfrm>
            <a:off x="847284" y="5907367"/>
            <a:ext cx="1326459" cy="1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日常工作管理</a:t>
            </a:r>
            <a:endParaRPr lang="zh-CN" altLang="en-US" sz="1799"/>
          </a:p>
        </p:txBody>
      </p:sp>
      <p:sp>
        <p:nvSpPr>
          <p:cNvPr id="93189" name="Freeform 5"/>
          <p:cNvSpPr>
            <a:spLocks noChangeArrowheads="1"/>
          </p:cNvSpPr>
          <p:nvPr/>
        </p:nvSpPr>
        <p:spPr bwMode="auto">
          <a:xfrm>
            <a:off x="2283224" y="5678887"/>
            <a:ext cx="9715202" cy="531536"/>
          </a:xfrm>
          <a:custGeom>
            <a:avLst/>
            <a:gdLst>
              <a:gd name="T0" fmla="*/ 9720262 w 4538"/>
              <a:gd name="T1" fmla="*/ 0 h 1080"/>
              <a:gd name="T2" fmla="*/ 0 w 4538"/>
              <a:gd name="T3" fmla="*/ 0 h 1080"/>
              <a:gd name="T4" fmla="*/ 224907 w 4538"/>
              <a:gd name="T5" fmla="*/ 266399 h 1080"/>
              <a:gd name="T6" fmla="*/ 0 w 4538"/>
              <a:gd name="T7" fmla="*/ 531813 h 1080"/>
              <a:gd name="T8" fmla="*/ 9720262 w 4538"/>
              <a:gd name="T9" fmla="*/ 531813 h 1080"/>
              <a:gd name="T10" fmla="*/ 9720262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722732" y="5901021"/>
            <a:ext cx="9067840" cy="15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5422" lvl="1" indent="-355422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  <a:tabLst>
                <a:tab pos="8517439" algn="r"/>
              </a:tabLst>
            </a:pP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规范和明确运维人员的岗位职责和工作安排、提供绩 效考核量化依据、提供解决经验与知识的积累与共享手段 </a:t>
            </a:r>
            <a:endParaRPr lang="zh-CN" altLang="en-US" sz="1799" dirty="0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60057" y="4830016"/>
            <a:ext cx="1704087" cy="690203"/>
          </a:xfrm>
          <a:prstGeom prst="homePlate">
            <a:avLst>
              <a:gd name="adj" fmla="val 3225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192" name="Text Box 8"/>
          <p:cNvSpPr>
            <a:spLocks noChangeArrowheads="1"/>
          </p:cNvSpPr>
          <p:nvPr/>
        </p:nvSpPr>
        <p:spPr bwMode="auto">
          <a:xfrm>
            <a:off x="847284" y="5090231"/>
            <a:ext cx="1326459" cy="1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信息安全管理</a:t>
            </a:r>
            <a:endParaRPr lang="zh-CN" altLang="en-US" sz="1799"/>
          </a:p>
        </p:txBody>
      </p:sp>
      <p:sp>
        <p:nvSpPr>
          <p:cNvPr id="93193" name="Freeform 9"/>
          <p:cNvSpPr>
            <a:spLocks noChangeArrowheads="1"/>
          </p:cNvSpPr>
          <p:nvPr/>
        </p:nvSpPr>
        <p:spPr bwMode="auto">
          <a:xfrm>
            <a:off x="2283224" y="4830016"/>
            <a:ext cx="9715202" cy="690203"/>
          </a:xfrm>
          <a:custGeom>
            <a:avLst/>
            <a:gdLst>
              <a:gd name="T0" fmla="*/ 9720262 w 4538"/>
              <a:gd name="T1" fmla="*/ 0 h 1080"/>
              <a:gd name="T2" fmla="*/ 0 w 4538"/>
              <a:gd name="T3" fmla="*/ 0 h 1080"/>
              <a:gd name="T4" fmla="*/ 224907 w 4538"/>
              <a:gd name="T5" fmla="*/ 345920 h 1080"/>
              <a:gd name="T6" fmla="*/ 0 w 4538"/>
              <a:gd name="T7" fmla="*/ 690562 h 1080"/>
              <a:gd name="T8" fmla="*/ 9720262 w 4538"/>
              <a:gd name="T9" fmla="*/ 690562 h 1080"/>
              <a:gd name="T10" fmla="*/ 9720262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2722732" y="5120377"/>
            <a:ext cx="9067840" cy="16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5422" lvl="1" indent="-355422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  <a:tabLst>
                <a:tab pos="8517439" algn="r"/>
              </a:tabLst>
            </a:pP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依据国际标准 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ISO17799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 涵盖信息安全管理的十大控制方面，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36 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个控制目标和 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127 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种控制方式。包括企业安全组织方式、资产 分类与控制、人员安全、物理与环境安全、通信与运营安全、访问控制、业务连续性管理等 </a:t>
            </a:r>
            <a:endParaRPr lang="zh-CN" altLang="en-US" sz="1799" dirty="0"/>
          </a:p>
        </p:txBody>
      </p:sp>
      <p:sp>
        <p:nvSpPr>
          <p:cNvPr id="93195" name="AutoShape 11"/>
          <p:cNvSpPr>
            <a:spLocks noChangeArrowheads="1"/>
          </p:cNvSpPr>
          <p:nvPr/>
        </p:nvSpPr>
        <p:spPr bwMode="auto">
          <a:xfrm>
            <a:off x="660057" y="4192174"/>
            <a:ext cx="1704087" cy="529949"/>
          </a:xfrm>
          <a:prstGeom prst="homePlate">
            <a:avLst>
              <a:gd name="adj" fmla="val 42041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196" name="Text Box 12"/>
          <p:cNvSpPr>
            <a:spLocks noChangeArrowheads="1"/>
          </p:cNvSpPr>
          <p:nvPr/>
        </p:nvSpPr>
        <p:spPr bwMode="auto">
          <a:xfrm>
            <a:off x="847284" y="4419067"/>
            <a:ext cx="1326459" cy="19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资源资产管理</a:t>
            </a:r>
            <a:endParaRPr lang="zh-CN" altLang="en-US" sz="1799"/>
          </a:p>
        </p:txBody>
      </p:sp>
      <p:sp>
        <p:nvSpPr>
          <p:cNvPr id="93197" name="Freeform 13"/>
          <p:cNvSpPr>
            <a:spLocks noChangeArrowheads="1"/>
          </p:cNvSpPr>
          <p:nvPr/>
        </p:nvSpPr>
        <p:spPr bwMode="auto">
          <a:xfrm>
            <a:off x="2283224" y="4192174"/>
            <a:ext cx="9715202" cy="529949"/>
          </a:xfrm>
          <a:custGeom>
            <a:avLst/>
            <a:gdLst>
              <a:gd name="T0" fmla="*/ 9720262 w 4538"/>
              <a:gd name="T1" fmla="*/ 0 h 1080"/>
              <a:gd name="T2" fmla="*/ 0 w 4538"/>
              <a:gd name="T3" fmla="*/ 0 h 1080"/>
              <a:gd name="T4" fmla="*/ 224907 w 4538"/>
              <a:gd name="T5" fmla="*/ 265603 h 1080"/>
              <a:gd name="T6" fmla="*/ 0 w 4538"/>
              <a:gd name="T7" fmla="*/ 530225 h 1080"/>
              <a:gd name="T8" fmla="*/ 9720262 w 4538"/>
              <a:gd name="T9" fmla="*/ 530225 h 1080"/>
              <a:gd name="T10" fmla="*/ 9720262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2722732" y="4400027"/>
            <a:ext cx="9067840" cy="16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5422" lvl="1" indent="-355422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  <a:tabLst>
                <a:tab pos="8517439" algn="r"/>
              </a:tabLst>
            </a:pP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管理企业中各 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IT 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系统的资源资产情况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这些资源资产可以是物理存在 的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也可以是逻辑存在的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并能够与企业的财务部门进行数据交互 </a:t>
            </a:r>
            <a:endParaRPr lang="zh-CN" altLang="en-US" sz="1799" dirty="0"/>
          </a:p>
        </p:txBody>
      </p:sp>
      <p:sp>
        <p:nvSpPr>
          <p:cNvPr id="93199" name="AutoShape 15"/>
          <p:cNvSpPr>
            <a:spLocks noChangeArrowheads="1"/>
          </p:cNvSpPr>
          <p:nvPr/>
        </p:nvSpPr>
        <p:spPr bwMode="auto">
          <a:xfrm>
            <a:off x="660057" y="3554331"/>
            <a:ext cx="1704087" cy="529949"/>
          </a:xfrm>
          <a:prstGeom prst="homePlate">
            <a:avLst>
              <a:gd name="adj" fmla="val 42041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200" name="Text Box 16"/>
          <p:cNvSpPr>
            <a:spLocks noChangeArrowheads="1"/>
          </p:cNvSpPr>
          <p:nvPr/>
        </p:nvSpPr>
        <p:spPr bwMode="auto">
          <a:xfrm>
            <a:off x="847284" y="3781225"/>
            <a:ext cx="1326459" cy="19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r>
              <a:rPr 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内容管理</a:t>
            </a:r>
            <a:endParaRPr lang="en-US" sz="15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201" name="Freeform 17"/>
          <p:cNvSpPr>
            <a:spLocks noChangeArrowheads="1"/>
          </p:cNvSpPr>
          <p:nvPr/>
        </p:nvSpPr>
        <p:spPr bwMode="auto">
          <a:xfrm>
            <a:off x="2283224" y="3554331"/>
            <a:ext cx="9715202" cy="529949"/>
          </a:xfrm>
          <a:custGeom>
            <a:avLst/>
            <a:gdLst>
              <a:gd name="T0" fmla="*/ 9720262 w 4538"/>
              <a:gd name="T1" fmla="*/ 0 h 1080"/>
              <a:gd name="T2" fmla="*/ 0 w 4538"/>
              <a:gd name="T3" fmla="*/ 0 h 1080"/>
              <a:gd name="T4" fmla="*/ 224907 w 4538"/>
              <a:gd name="T5" fmla="*/ 265603 h 1080"/>
              <a:gd name="T6" fmla="*/ 0 w 4538"/>
              <a:gd name="T7" fmla="*/ 530225 h 1080"/>
              <a:gd name="T8" fmla="*/ 9720262 w 4538"/>
              <a:gd name="T9" fmla="*/ 530225 h 1080"/>
              <a:gd name="T10" fmla="*/ 9720262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2722732" y="3714603"/>
            <a:ext cx="9067840" cy="15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5422" lvl="1" indent="-355422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  <a:tabLst>
                <a:tab pos="8517439" algn="r"/>
              </a:tabLst>
            </a:pP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对于企业需要统一发布或因人定制的内容管理和对公共信息的管理 </a:t>
            </a:r>
            <a:endParaRPr lang="zh-CN" altLang="en-US" sz="1799" dirty="0"/>
          </a:p>
        </p:txBody>
      </p:sp>
      <p:sp>
        <p:nvSpPr>
          <p:cNvPr id="93203" name="AutoShape 19"/>
          <p:cNvSpPr>
            <a:spLocks noChangeArrowheads="1"/>
          </p:cNvSpPr>
          <p:nvPr/>
        </p:nvSpPr>
        <p:spPr bwMode="auto">
          <a:xfrm>
            <a:off x="660057" y="2914901"/>
            <a:ext cx="1704087" cy="529949"/>
          </a:xfrm>
          <a:prstGeom prst="homePlate">
            <a:avLst>
              <a:gd name="adj" fmla="val 42041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204" name="Text Box 20"/>
          <p:cNvSpPr>
            <a:spLocks noChangeArrowheads="1"/>
          </p:cNvSpPr>
          <p:nvPr/>
        </p:nvSpPr>
        <p:spPr bwMode="auto">
          <a:xfrm>
            <a:off x="847284" y="3143382"/>
            <a:ext cx="1326459" cy="1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业务管理</a:t>
            </a:r>
            <a:endParaRPr lang="zh-CN" altLang="en-US" sz="1799"/>
          </a:p>
        </p:txBody>
      </p:sp>
      <p:sp>
        <p:nvSpPr>
          <p:cNvPr id="93205" name="Freeform 21"/>
          <p:cNvSpPr>
            <a:spLocks noChangeArrowheads="1"/>
          </p:cNvSpPr>
          <p:nvPr/>
        </p:nvSpPr>
        <p:spPr bwMode="auto">
          <a:xfrm>
            <a:off x="2283224" y="2914901"/>
            <a:ext cx="9715202" cy="529949"/>
          </a:xfrm>
          <a:custGeom>
            <a:avLst/>
            <a:gdLst>
              <a:gd name="T0" fmla="*/ 9720262 w 4538"/>
              <a:gd name="T1" fmla="*/ 0 h 1080"/>
              <a:gd name="T2" fmla="*/ 0 w 4538"/>
              <a:gd name="T3" fmla="*/ 0 h 1080"/>
              <a:gd name="T4" fmla="*/ 224907 w 4538"/>
              <a:gd name="T5" fmla="*/ 265603 h 1080"/>
              <a:gd name="T6" fmla="*/ 0 w 4538"/>
              <a:gd name="T7" fmla="*/ 530225 h 1080"/>
              <a:gd name="T8" fmla="*/ 9720262 w 4538"/>
              <a:gd name="T9" fmla="*/ 530225 h 1080"/>
              <a:gd name="T10" fmla="*/ 9720262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2722732" y="3114822"/>
            <a:ext cx="9067840" cy="16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5422" lvl="1" indent="-355422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  <a:tabLst>
                <a:tab pos="8517439" algn="r"/>
              </a:tabLst>
            </a:pP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包含对企业自身核心业务系统运行情况的监控与管理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对于业务的管理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主要关注该业务系统的 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CSF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（关键成功因素）和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KPI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（关键绩效指标）</a:t>
            </a:r>
            <a:endParaRPr lang="zh-CN" altLang="en-US" sz="1799" dirty="0"/>
          </a:p>
        </p:txBody>
      </p:sp>
      <p:sp>
        <p:nvSpPr>
          <p:cNvPr id="93207" name="AutoShape 23"/>
          <p:cNvSpPr>
            <a:spLocks noChangeArrowheads="1"/>
          </p:cNvSpPr>
          <p:nvPr/>
        </p:nvSpPr>
        <p:spPr bwMode="auto">
          <a:xfrm>
            <a:off x="660057" y="2277058"/>
            <a:ext cx="1704087" cy="529949"/>
          </a:xfrm>
          <a:prstGeom prst="homePlate">
            <a:avLst>
              <a:gd name="adj" fmla="val 42041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208" name="Text Box 24"/>
          <p:cNvSpPr>
            <a:spLocks noChangeArrowheads="1"/>
          </p:cNvSpPr>
          <p:nvPr/>
        </p:nvSpPr>
        <p:spPr bwMode="auto">
          <a:xfrm>
            <a:off x="847284" y="2503953"/>
            <a:ext cx="1326459" cy="19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</a:t>
            </a:r>
            <a:r>
              <a:rPr 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储存管理</a:t>
            </a:r>
            <a:endParaRPr lang="en-US" sz="15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209" name="Freeform 25"/>
          <p:cNvSpPr>
            <a:spLocks noChangeArrowheads="1"/>
          </p:cNvSpPr>
          <p:nvPr/>
        </p:nvSpPr>
        <p:spPr bwMode="auto">
          <a:xfrm>
            <a:off x="2283224" y="2277058"/>
            <a:ext cx="9715202" cy="529949"/>
          </a:xfrm>
          <a:custGeom>
            <a:avLst/>
            <a:gdLst>
              <a:gd name="T0" fmla="*/ 9720262 w 4538"/>
              <a:gd name="T1" fmla="*/ 0 h 1080"/>
              <a:gd name="T2" fmla="*/ 0 w 4538"/>
              <a:gd name="T3" fmla="*/ 0 h 1080"/>
              <a:gd name="T4" fmla="*/ 224907 w 4538"/>
              <a:gd name="T5" fmla="*/ 265603 h 1080"/>
              <a:gd name="T6" fmla="*/ 0 w 4538"/>
              <a:gd name="T7" fmla="*/ 530225 h 1080"/>
              <a:gd name="T8" fmla="*/ 9720262 w 4538"/>
              <a:gd name="T9" fmla="*/ 530225 h 1080"/>
              <a:gd name="T10" fmla="*/ 9720262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210" name="Rectangle 26"/>
          <p:cNvSpPr>
            <a:spLocks noChangeArrowheads="1"/>
          </p:cNvSpPr>
          <p:nvPr/>
        </p:nvSpPr>
        <p:spPr bwMode="auto">
          <a:xfrm>
            <a:off x="2722732" y="2286587"/>
            <a:ext cx="9067840" cy="39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5422" lvl="1" indent="-355422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  <a:tabLst>
                <a:tab pos="8517439" algn="r"/>
              </a:tabLst>
            </a:pP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对系统和业务数据进行统一存储、备份和恢复 </a:t>
            </a:r>
            <a:endParaRPr lang="zh-CN" altLang="en-US" sz="1799" dirty="0"/>
          </a:p>
        </p:txBody>
      </p:sp>
      <p:sp>
        <p:nvSpPr>
          <p:cNvPr id="93211" name="AutoShape 27"/>
          <p:cNvSpPr>
            <a:spLocks noChangeArrowheads="1"/>
          </p:cNvSpPr>
          <p:nvPr/>
        </p:nvSpPr>
        <p:spPr bwMode="auto">
          <a:xfrm>
            <a:off x="660057" y="1639216"/>
            <a:ext cx="1704087" cy="529949"/>
          </a:xfrm>
          <a:prstGeom prst="homePlate">
            <a:avLst>
              <a:gd name="adj" fmla="val 42041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212" name="Text Box 28"/>
          <p:cNvSpPr>
            <a:spLocks noChangeArrowheads="1"/>
          </p:cNvSpPr>
          <p:nvPr/>
        </p:nvSpPr>
        <p:spPr bwMode="auto">
          <a:xfrm>
            <a:off x="847284" y="1866111"/>
            <a:ext cx="1326459" cy="19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</a:t>
            </a:r>
            <a:r>
              <a:rPr 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服务管理</a:t>
            </a:r>
            <a:endParaRPr lang="en-US" sz="15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213" name="Freeform 29"/>
          <p:cNvSpPr>
            <a:spLocks noChangeArrowheads="1"/>
          </p:cNvSpPr>
          <p:nvPr/>
        </p:nvSpPr>
        <p:spPr bwMode="auto">
          <a:xfrm>
            <a:off x="2283224" y="1639216"/>
            <a:ext cx="9715202" cy="529949"/>
          </a:xfrm>
          <a:custGeom>
            <a:avLst/>
            <a:gdLst>
              <a:gd name="T0" fmla="*/ 9720262 w 4538"/>
              <a:gd name="T1" fmla="*/ 0 h 1080"/>
              <a:gd name="T2" fmla="*/ 0 w 4538"/>
              <a:gd name="T3" fmla="*/ 0 h 1080"/>
              <a:gd name="T4" fmla="*/ 224907 w 4538"/>
              <a:gd name="T5" fmla="*/ 265603 h 1080"/>
              <a:gd name="T6" fmla="*/ 0 w 4538"/>
              <a:gd name="T7" fmla="*/ 530225 h 1080"/>
              <a:gd name="T8" fmla="*/ 9720262 w 4538"/>
              <a:gd name="T9" fmla="*/ 530225 h 1080"/>
              <a:gd name="T10" fmla="*/ 9720262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214" name="Rectangle 30"/>
          <p:cNvSpPr>
            <a:spLocks noChangeArrowheads="1"/>
          </p:cNvSpPr>
          <p:nvPr/>
        </p:nvSpPr>
        <p:spPr bwMode="auto">
          <a:xfrm>
            <a:off x="2722732" y="1643981"/>
            <a:ext cx="9067840" cy="57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5422" lvl="1" indent="-355422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  <a:tabLst>
                <a:tab pos="8517439" algn="r"/>
              </a:tabLst>
            </a:pP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对各种应用支持软件如数据库、中间件、群件以及各种通用或特定服 务的监控管理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如邮件系统、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DNS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 </a:t>
            </a: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等的监控与管理 </a:t>
            </a:r>
            <a:endParaRPr lang="zh-CN" altLang="en-US" sz="1799" dirty="0"/>
          </a:p>
        </p:txBody>
      </p:sp>
      <p:sp>
        <p:nvSpPr>
          <p:cNvPr id="93215" name="AutoShape 31"/>
          <p:cNvSpPr>
            <a:spLocks noChangeArrowheads="1"/>
          </p:cNvSpPr>
          <p:nvPr/>
        </p:nvSpPr>
        <p:spPr bwMode="auto">
          <a:xfrm>
            <a:off x="660057" y="1001373"/>
            <a:ext cx="1704087" cy="529949"/>
          </a:xfrm>
          <a:prstGeom prst="homePlate">
            <a:avLst>
              <a:gd name="adj" fmla="val 42041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zh-CN" sz="15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216" name="Text Box 32"/>
          <p:cNvSpPr>
            <a:spLocks noChangeArrowheads="1"/>
          </p:cNvSpPr>
          <p:nvPr/>
        </p:nvSpPr>
        <p:spPr bwMode="auto">
          <a:xfrm>
            <a:off x="847284" y="1228268"/>
            <a:ext cx="1326459" cy="19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5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设备管理</a:t>
            </a:r>
            <a:endParaRPr lang="zh-CN" altLang="en-US" sz="1799"/>
          </a:p>
        </p:txBody>
      </p:sp>
      <p:sp>
        <p:nvSpPr>
          <p:cNvPr id="93217" name="Freeform 33"/>
          <p:cNvSpPr>
            <a:spLocks noChangeArrowheads="1"/>
          </p:cNvSpPr>
          <p:nvPr/>
        </p:nvSpPr>
        <p:spPr bwMode="auto">
          <a:xfrm>
            <a:off x="2283224" y="1001373"/>
            <a:ext cx="9715202" cy="529949"/>
          </a:xfrm>
          <a:custGeom>
            <a:avLst/>
            <a:gdLst>
              <a:gd name="T0" fmla="*/ 9720262 w 4538"/>
              <a:gd name="T1" fmla="*/ 0 h 1080"/>
              <a:gd name="T2" fmla="*/ 0 w 4538"/>
              <a:gd name="T3" fmla="*/ 0 h 1080"/>
              <a:gd name="T4" fmla="*/ 224907 w 4538"/>
              <a:gd name="T5" fmla="*/ 265603 h 1080"/>
              <a:gd name="T6" fmla="*/ 0 w 4538"/>
              <a:gd name="T7" fmla="*/ 530225 h 1080"/>
              <a:gd name="T8" fmla="*/ 9720262 w 4538"/>
              <a:gd name="T9" fmla="*/ 530225 h 1080"/>
              <a:gd name="T10" fmla="*/ 9720262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1599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3218" name="Rectangle 34"/>
          <p:cNvSpPr>
            <a:spLocks noChangeArrowheads="1"/>
          </p:cNvSpPr>
          <p:nvPr/>
        </p:nvSpPr>
        <p:spPr bwMode="auto">
          <a:xfrm>
            <a:off x="2722732" y="1188600"/>
            <a:ext cx="9067840" cy="15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5422" lvl="1" indent="-355422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  <a:tabLst>
                <a:tab pos="8517439" algn="r"/>
              </a:tabLst>
            </a:pPr>
            <a:r>
              <a:rPr lang="zh-CN" altLang="en-US" sz="1599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对网络设备、服务器设备、操作系统运行状况进行监控和管理</a:t>
            </a:r>
            <a:endParaRPr lang="zh-CN" altLang="en-US" sz="1799" dirty="0"/>
          </a:p>
        </p:txBody>
      </p:sp>
    </p:spTree>
    <p:extLst>
      <p:ext uri="{BB962C8B-B14F-4D97-AF65-F5344CB8AC3E}">
        <p14:creationId xmlns:p14="http://schemas.microsoft.com/office/powerpoint/2010/main" val="412656250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ChangeArrowheads="1"/>
          </p:cNvSpPr>
          <p:nvPr/>
        </p:nvSpPr>
        <p:spPr bwMode="auto">
          <a:xfrm>
            <a:off x="169775" y="104126"/>
            <a:ext cx="9139240" cy="53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5-9</a:t>
            </a:r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运行与维护（3）</a:t>
            </a:r>
            <a:endParaRPr lang="zh-CN" altLang="en-US" sz="2799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4213" name="Text Box 5"/>
          <p:cNvSpPr>
            <a:spLocks noChangeArrowheads="1"/>
          </p:cNvSpPr>
          <p:nvPr/>
        </p:nvSpPr>
        <p:spPr bwMode="auto">
          <a:xfrm>
            <a:off x="9190014" y="1846294"/>
            <a:ext cx="2878226" cy="64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598" b="1">
                <a:solidFill>
                  <a:schemeClr val="hlink"/>
                </a:solidFill>
                <a:sym typeface="Calibri" pitchFamily="34" charset="0"/>
              </a:rPr>
              <a:t>制度、规范</a:t>
            </a:r>
            <a:endParaRPr lang="zh-CN" altLang="en-US" sz="1799"/>
          </a:p>
        </p:txBody>
      </p:sp>
      <p:sp>
        <p:nvSpPr>
          <p:cNvPr id="94214" name="Text Box 6"/>
          <p:cNvSpPr>
            <a:spLocks noChangeArrowheads="1"/>
          </p:cNvSpPr>
          <p:nvPr/>
        </p:nvSpPr>
        <p:spPr bwMode="auto">
          <a:xfrm>
            <a:off x="122175" y="5300482"/>
            <a:ext cx="2865533" cy="64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598" b="1">
                <a:solidFill>
                  <a:schemeClr val="hlink"/>
                </a:solidFill>
                <a:sym typeface="Calibri" pitchFamily="34" charset="0"/>
              </a:rPr>
              <a:t>支撑、管理</a:t>
            </a:r>
            <a:endParaRPr lang="zh-CN" altLang="en-US" sz="1799">
              <a:solidFill>
                <a:srgbClr val="000000"/>
              </a:solidFill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3" y="710400"/>
            <a:ext cx="7356188" cy="26164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108" y="2750006"/>
            <a:ext cx="8867146" cy="33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4034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379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Shen</dc:creator>
  <cp:lastModifiedBy>Jun Shen</cp:lastModifiedBy>
  <cp:revision>2</cp:revision>
  <dcterms:created xsi:type="dcterms:W3CDTF">2017-05-09T10:51:43Z</dcterms:created>
  <dcterms:modified xsi:type="dcterms:W3CDTF">2017-05-09T11:12:26Z</dcterms:modified>
</cp:coreProperties>
</file>