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9" r:id="rId2"/>
    <p:sldId id="456" r:id="rId3"/>
    <p:sldId id="458" r:id="rId4"/>
    <p:sldId id="444" r:id="rId5"/>
    <p:sldId id="459" r:id="rId6"/>
    <p:sldId id="457" r:id="rId7"/>
    <p:sldId id="453" r:id="rId8"/>
    <p:sldId id="443" r:id="rId9"/>
    <p:sldId id="445" r:id="rId10"/>
    <p:sldId id="428" r:id="rId11"/>
    <p:sldId id="440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DED"/>
    <a:srgbClr val="FCFBF9"/>
    <a:srgbClr val="232525"/>
    <a:srgbClr val="32BB99"/>
    <a:srgbClr val="61A99C"/>
    <a:srgbClr val="C34856"/>
    <a:srgbClr val="AF5451"/>
    <a:srgbClr val="176E7F"/>
    <a:srgbClr val="117A68"/>
    <a:srgbClr val="0E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0"/>
    <p:restoredTop sz="76000"/>
  </p:normalViewPr>
  <p:slideViewPr>
    <p:cSldViewPr snapToGrid="0" showGuides="1">
      <p:cViewPr varScale="1">
        <p:scale>
          <a:sx n="78" d="100"/>
          <a:sy n="78" d="100"/>
        </p:scale>
        <p:origin x="192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t>2024/4/13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4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1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8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5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jos.org.cn/html/2017/4/5190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4" y="64286"/>
            <a:ext cx="5991872" cy="6729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455" y="2017625"/>
            <a:ext cx="638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程序分析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SootUp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（六）</a:t>
            </a:r>
          </a:p>
        </p:txBody>
      </p:sp>
      <p:sp>
        <p:nvSpPr>
          <p:cNvPr id="8" name="矩形 7"/>
          <p:cNvSpPr/>
          <p:nvPr/>
        </p:nvSpPr>
        <p:spPr>
          <a:xfrm>
            <a:off x="5336016" y="388929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JOSTAR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404">
        <p14:vortex dir="r"/>
      </p:transition>
    </mc:Choice>
    <mc:Fallback xmlns="">
      <p:transition spd="slow" advTm="94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谢谢</a:t>
            </a: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!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38" y="3429000"/>
            <a:ext cx="3731573" cy="2217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0593" y="2249346"/>
            <a:ext cx="877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Java</a:t>
            </a:r>
            <a:r>
              <a:rPr kumimoji="1" lang="zh-CN" altLang="en-US" sz="6000" dirty="0"/>
              <a:t>程序分析框架</a:t>
            </a:r>
          </a:p>
        </p:txBody>
      </p:sp>
      <p:pic>
        <p:nvPicPr>
          <p:cNvPr id="6146" name="Picture 2" descr="可达鸭微信头像_可达鸭微信头像分享_72QQ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2" y="310631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820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信息安全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(Information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Security)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66C2B1-043C-3B44-9E54-C092325534C9}"/>
              </a:ext>
            </a:extLst>
          </p:cNvPr>
          <p:cNvSpPr txBox="1"/>
          <p:nvPr/>
        </p:nvSpPr>
        <p:spPr>
          <a:xfrm>
            <a:off x="4316246" y="5092095"/>
            <a:ext cx="6721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500" dirty="0"/>
              <a:t>保密性</a:t>
            </a:r>
            <a:r>
              <a:rPr kumimoji="1" lang="en-US" altLang="zh-CN" sz="2500" dirty="0"/>
              <a:t>(Confidentiality)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500" dirty="0"/>
              <a:t>完整性</a:t>
            </a:r>
            <a:r>
              <a:rPr kumimoji="1" lang="en-US" altLang="zh-CN" sz="2500" dirty="0"/>
              <a:t>(Integrity)</a:t>
            </a:r>
          </a:p>
          <a:p>
            <a:endParaRPr kumimoji="1" lang="en-US" altLang="zh-CN" sz="25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0CD397-A216-884A-8D44-E9CA5227B42E}"/>
              </a:ext>
            </a:extLst>
          </p:cNvPr>
          <p:cNvSpPr txBox="1"/>
          <p:nvPr/>
        </p:nvSpPr>
        <p:spPr>
          <a:xfrm>
            <a:off x="2908300" y="633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Reference:</a:t>
            </a:r>
            <a:r>
              <a:rPr lang="zh-CN" altLang="en-US" dirty="0">
                <a:hlinkClick r:id="rId4"/>
              </a:rPr>
              <a:t> 污点分析技术的原理和实践应用 </a:t>
            </a:r>
            <a:r>
              <a:rPr lang="en-US" altLang="zh-CN" dirty="0">
                <a:hlinkClick r:id="rId4"/>
              </a:rPr>
              <a:t>(</a:t>
            </a:r>
            <a:r>
              <a:rPr lang="en" altLang="zh-CN" dirty="0">
                <a:hlinkClick r:id="rId4"/>
              </a:rPr>
              <a:t>jos.org.cn)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345BCF-D524-6847-94F2-89106B183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3104711"/>
            <a:ext cx="12192000" cy="1779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0B3B4D-1037-0246-BD79-04D5F98A5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1529342"/>
            <a:ext cx="11574380" cy="13341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59CE659-0672-E143-9552-5D97727C6DA1}"/>
              </a:ext>
            </a:extLst>
          </p:cNvPr>
          <p:cNvSpPr txBox="1"/>
          <p:nvPr/>
        </p:nvSpPr>
        <p:spPr>
          <a:xfrm>
            <a:off x="4786749" y="9760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用户隐私泄露！</a:t>
            </a:r>
          </a:p>
        </p:txBody>
      </p:sp>
    </p:spTree>
    <p:extLst>
      <p:ext uri="{BB962C8B-B14F-4D97-AF65-F5344CB8AC3E}">
        <p14:creationId xmlns:p14="http://schemas.microsoft.com/office/powerpoint/2010/main" val="3167793229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4CFB89F8-9C11-764D-8734-9534F26F9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59" y="1571482"/>
            <a:ext cx="4114800" cy="5397500"/>
          </a:xfrm>
          <a:prstGeom prst="rect">
            <a:avLst/>
          </a:prstGeom>
        </p:spPr>
      </p:pic>
      <p:sp>
        <p:nvSpPr>
          <p:cNvPr id="65" name="椭圆 64">
            <a:extLst>
              <a:ext uri="{FF2B5EF4-FFF2-40B4-BE49-F238E27FC236}">
                <a16:creationId xmlns:a16="http://schemas.microsoft.com/office/drawing/2014/main" id="{581D53C5-09D5-0941-93FB-B937F9AFD094}"/>
              </a:ext>
            </a:extLst>
          </p:cNvPr>
          <p:cNvSpPr/>
          <p:nvPr/>
        </p:nvSpPr>
        <p:spPr bwMode="auto">
          <a:xfrm rot="2797225">
            <a:off x="8305588" y="21594"/>
            <a:ext cx="807300" cy="1813748"/>
          </a:xfrm>
          <a:prstGeom prst="ellips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6077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信息流分析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(Information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Flow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66C2B1-043C-3B44-9E54-C092325534C9}"/>
              </a:ext>
            </a:extLst>
          </p:cNvPr>
          <p:cNvSpPr txBox="1"/>
          <p:nvPr/>
        </p:nvSpPr>
        <p:spPr>
          <a:xfrm>
            <a:off x="767452" y="1099518"/>
            <a:ext cx="672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信息是否可以从位置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传播到另一个位置</a:t>
            </a:r>
            <a:r>
              <a:rPr kumimoji="1" lang="en-US" altLang="zh-CN" sz="2400" dirty="0"/>
              <a:t>B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4AF7832-4E4E-004F-8B48-F63FC82B3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0" y="1561184"/>
            <a:ext cx="6435016" cy="528829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454A392-4134-6648-85C5-A77F780C0ABF}"/>
              </a:ext>
            </a:extLst>
          </p:cNvPr>
          <p:cNvGrpSpPr/>
          <p:nvPr/>
        </p:nvGrpSpPr>
        <p:grpSpPr>
          <a:xfrm>
            <a:off x="4535237" y="4190157"/>
            <a:ext cx="1560763" cy="369332"/>
            <a:chOff x="5643233" y="3648673"/>
            <a:chExt cx="1560763" cy="369332"/>
          </a:xfrm>
        </p:grpSpPr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09EEE818-AE0A-C540-8D15-848A7BBA9D61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BF5FF5B-644C-AD4A-B26B-A77277DBAC56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C000"/>
                  </a:solidFill>
                </a:rPr>
                <a:t>敏感信息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D6CF66-624B-8A4F-948C-9A1B0C1C1F3A}"/>
              </a:ext>
            </a:extLst>
          </p:cNvPr>
          <p:cNvGrpSpPr/>
          <p:nvPr/>
        </p:nvGrpSpPr>
        <p:grpSpPr>
          <a:xfrm>
            <a:off x="2767857" y="4483582"/>
            <a:ext cx="1624883" cy="369332"/>
            <a:chOff x="5643233" y="3648673"/>
            <a:chExt cx="1624883" cy="369332"/>
          </a:xfrm>
        </p:grpSpPr>
        <p:sp>
          <p:nvSpPr>
            <p:cNvPr id="15" name="右箭头 14">
              <a:extLst>
                <a:ext uri="{FF2B5EF4-FFF2-40B4-BE49-F238E27FC236}">
                  <a16:creationId xmlns:a16="http://schemas.microsoft.com/office/drawing/2014/main" id="{3411A813-B2CD-244D-9A95-77A816FEF9B9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CE1A04-D832-4C40-9D43-8F2B3B229D4C}"/>
                </a:ext>
              </a:extLst>
            </p:cNvPr>
            <p:cNvSpPr txBox="1"/>
            <p:nvPr/>
          </p:nvSpPr>
          <p:spPr>
            <a:xfrm>
              <a:off x="6096000" y="364867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FF00"/>
                  </a:solidFill>
                </a:rPr>
                <a:t>传播到</a:t>
              </a:r>
              <a:r>
                <a:rPr kumimoji="1" lang="en-US" altLang="zh-CN" b="1" dirty="0">
                  <a:solidFill>
                    <a:srgbClr val="FFFF00"/>
                  </a:solidFill>
                </a:rPr>
                <a:t>str</a:t>
              </a:r>
              <a:endParaRPr kumimoji="1" lang="zh-CN" alt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1A06AEC-2874-FB43-88A8-A230E725B993}"/>
              </a:ext>
            </a:extLst>
          </p:cNvPr>
          <p:cNvGrpSpPr/>
          <p:nvPr/>
        </p:nvGrpSpPr>
        <p:grpSpPr>
          <a:xfrm>
            <a:off x="2000700" y="4781600"/>
            <a:ext cx="2612333" cy="369332"/>
            <a:chOff x="5643233" y="3648673"/>
            <a:chExt cx="2612333" cy="369332"/>
          </a:xfrm>
        </p:grpSpPr>
        <p:sp>
          <p:nvSpPr>
            <p:cNvPr id="18" name="右箭头 17">
              <a:extLst>
                <a:ext uri="{FF2B5EF4-FFF2-40B4-BE49-F238E27FC236}">
                  <a16:creationId xmlns:a16="http://schemas.microsoft.com/office/drawing/2014/main" id="{F51A1A71-606C-704B-86B2-9ED27874AB58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D69885-4398-5246-BF88-5BE3D2DB6C49}"/>
                </a:ext>
              </a:extLst>
            </p:cNvPr>
            <p:cNvSpPr txBox="1"/>
            <p:nvPr/>
          </p:nvSpPr>
          <p:spPr>
            <a:xfrm>
              <a:off x="6096000" y="3648673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FF00"/>
                  </a:solidFill>
                </a:rPr>
                <a:t>信息无法通过</a:t>
              </a:r>
              <a:r>
                <a:rPr kumimoji="1" lang="en-US" altLang="zh-CN" b="1" dirty="0">
                  <a:solidFill>
                    <a:srgbClr val="FFFF00"/>
                  </a:solidFill>
                </a:rPr>
                <a:t>a</a:t>
              </a:r>
              <a:r>
                <a:rPr kumimoji="1" lang="zh-CN" altLang="en-US" b="1" dirty="0">
                  <a:solidFill>
                    <a:srgbClr val="FFFF00"/>
                  </a:solidFill>
                </a:rPr>
                <a:t>传播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DDFD58-DB9D-3D4B-97A7-58777ABC0F3B}"/>
              </a:ext>
            </a:extLst>
          </p:cNvPr>
          <p:cNvGrpSpPr/>
          <p:nvPr/>
        </p:nvGrpSpPr>
        <p:grpSpPr>
          <a:xfrm>
            <a:off x="3306867" y="5326156"/>
            <a:ext cx="1560763" cy="369332"/>
            <a:chOff x="5643233" y="3648673"/>
            <a:chExt cx="1560763" cy="369332"/>
          </a:xfrm>
        </p:grpSpPr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11BD3017-34AF-7943-8EAA-1F8A8E498A65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6127E87-1101-074D-B76A-579AEBA0C30A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FF00"/>
                  </a:solidFill>
                </a:rPr>
                <a:t>信息判断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37B31E-2684-5E47-BC88-3B09C351BC7A}"/>
              </a:ext>
            </a:extLst>
          </p:cNvPr>
          <p:cNvGrpSpPr/>
          <p:nvPr/>
        </p:nvGrpSpPr>
        <p:grpSpPr>
          <a:xfrm>
            <a:off x="3152410" y="5664558"/>
            <a:ext cx="3163766" cy="369332"/>
            <a:chOff x="5643233" y="3648673"/>
            <a:chExt cx="3163766" cy="369332"/>
          </a:xfrm>
        </p:grpSpPr>
        <p:sp>
          <p:nvSpPr>
            <p:cNvPr id="25" name="右箭头 24">
              <a:extLst>
                <a:ext uri="{FF2B5EF4-FFF2-40B4-BE49-F238E27FC236}">
                  <a16:creationId xmlns:a16="http://schemas.microsoft.com/office/drawing/2014/main" id="{FE885AAB-9EE5-5941-B246-9CD72CFAA6C4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AA591E6-BDD7-2D44-9648-C17392463430}"/>
                </a:ext>
              </a:extLst>
            </p:cNvPr>
            <p:cNvSpPr txBox="1"/>
            <p:nvPr/>
          </p:nvSpPr>
          <p:spPr>
            <a:xfrm>
              <a:off x="6096000" y="3648673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FF00"/>
                  </a:solidFill>
                </a:rPr>
                <a:t>信息部分传播给</a:t>
              </a:r>
              <a:r>
                <a:rPr kumimoji="1" lang="en-US" altLang="zh-CN" b="1" dirty="0" err="1">
                  <a:solidFill>
                    <a:srgbClr val="FFFF00"/>
                  </a:solidFill>
                </a:rPr>
                <a:t>isAdmin</a:t>
              </a:r>
              <a:endParaRPr kumimoji="1" lang="zh-CN" alt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C6E436-C684-0D4A-89B0-590CF4B51BB2}"/>
              </a:ext>
            </a:extLst>
          </p:cNvPr>
          <p:cNvGrpSpPr/>
          <p:nvPr/>
        </p:nvGrpSpPr>
        <p:grpSpPr>
          <a:xfrm>
            <a:off x="4899713" y="6189749"/>
            <a:ext cx="1560763" cy="369332"/>
            <a:chOff x="5643233" y="3648673"/>
            <a:chExt cx="1560763" cy="369332"/>
          </a:xfrm>
        </p:grpSpPr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82A88EE3-8470-9B44-A725-0E240D50F31E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9D42A5-A572-2F49-BC28-EF71E8E7FF54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0000"/>
                  </a:solidFill>
                </a:rPr>
                <a:t>信息泄露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763E611-B172-FB45-9984-C27C32BECBA2}"/>
              </a:ext>
            </a:extLst>
          </p:cNvPr>
          <p:cNvGrpSpPr/>
          <p:nvPr/>
        </p:nvGrpSpPr>
        <p:grpSpPr>
          <a:xfrm>
            <a:off x="10631237" y="5238064"/>
            <a:ext cx="1560763" cy="369332"/>
            <a:chOff x="5643233" y="3648673"/>
            <a:chExt cx="1560763" cy="369332"/>
          </a:xfrm>
        </p:grpSpPr>
        <p:sp>
          <p:nvSpPr>
            <p:cNvPr id="39" name="右箭头 38">
              <a:extLst>
                <a:ext uri="{FF2B5EF4-FFF2-40B4-BE49-F238E27FC236}">
                  <a16:creationId xmlns:a16="http://schemas.microsoft.com/office/drawing/2014/main" id="{6D7D91C2-C2EF-C94A-B91F-C3E795B08D7E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53C6E8F-2BC6-3D41-B53F-5B11FB9A6E63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00B050"/>
                  </a:solidFill>
                </a:rPr>
                <a:t>完整信息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77A24C-40FF-8A4E-85E7-471310095815}"/>
              </a:ext>
            </a:extLst>
          </p:cNvPr>
          <p:cNvGrpSpPr/>
          <p:nvPr/>
        </p:nvGrpSpPr>
        <p:grpSpPr>
          <a:xfrm>
            <a:off x="10723748" y="5593758"/>
            <a:ext cx="1560763" cy="369332"/>
            <a:chOff x="5643233" y="3648673"/>
            <a:chExt cx="1560763" cy="369332"/>
          </a:xfrm>
        </p:grpSpPr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A9A80212-642D-0A49-935B-EF0431590026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B97CC6B-0DB2-C649-BC3F-EFD484A52F25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0070C0"/>
                  </a:solidFill>
                </a:rPr>
                <a:t>外部信息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20E6E4-DE26-084F-B6B4-80EA91FB4B5F}"/>
              </a:ext>
            </a:extLst>
          </p:cNvPr>
          <p:cNvGrpSpPr/>
          <p:nvPr/>
        </p:nvGrpSpPr>
        <p:grpSpPr>
          <a:xfrm>
            <a:off x="9194716" y="6172930"/>
            <a:ext cx="1560763" cy="369332"/>
            <a:chOff x="5643233" y="3648673"/>
            <a:chExt cx="1560763" cy="369332"/>
          </a:xfrm>
        </p:grpSpPr>
        <p:sp>
          <p:nvSpPr>
            <p:cNvPr id="47" name="右箭头 46">
              <a:extLst>
                <a:ext uri="{FF2B5EF4-FFF2-40B4-BE49-F238E27FC236}">
                  <a16:creationId xmlns:a16="http://schemas.microsoft.com/office/drawing/2014/main" id="{D772F809-BF97-B643-AA45-41333324CD7E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4928678-DA90-9948-B813-41F437AB5868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0000"/>
                  </a:solidFill>
                </a:rPr>
                <a:t>修改信息</a:t>
              </a: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A8069366-B316-1A47-9292-35926301D5F4}"/>
              </a:ext>
            </a:extLst>
          </p:cNvPr>
          <p:cNvSpPr/>
          <p:nvPr/>
        </p:nvSpPr>
        <p:spPr bwMode="auto">
          <a:xfrm>
            <a:off x="8815968" y="397267"/>
            <a:ext cx="557398" cy="46513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7B2008-0DAC-7B4D-B8F2-B27F82A1FDFA}"/>
              </a:ext>
            </a:extLst>
          </p:cNvPr>
          <p:cNvSpPr txBox="1"/>
          <p:nvPr/>
        </p:nvSpPr>
        <p:spPr>
          <a:xfrm>
            <a:off x="8640718" y="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不受信任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D9DB7E1-276F-964F-A3A4-B9626758A118}"/>
              </a:ext>
            </a:extLst>
          </p:cNvPr>
          <p:cNvSpPr/>
          <p:nvPr/>
        </p:nvSpPr>
        <p:spPr bwMode="auto">
          <a:xfrm>
            <a:off x="8029099" y="1111334"/>
            <a:ext cx="557398" cy="465133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3A258F8-2BFF-3E4E-9A07-F42280522074}"/>
              </a:ext>
            </a:extLst>
          </p:cNvPr>
          <p:cNvSpPr/>
          <p:nvPr/>
        </p:nvSpPr>
        <p:spPr bwMode="auto">
          <a:xfrm>
            <a:off x="9626177" y="1143010"/>
            <a:ext cx="557398" cy="46513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E1796DEF-D1CB-7745-B0F6-86FCD227A965}"/>
              </a:ext>
            </a:extLst>
          </p:cNvPr>
          <p:cNvSpPr/>
          <p:nvPr/>
        </p:nvSpPr>
        <p:spPr bwMode="auto">
          <a:xfrm rot="18972801">
            <a:off x="8426697" y="853698"/>
            <a:ext cx="479706" cy="177584"/>
          </a:xfrm>
          <a:prstGeom prst="rightArrow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右箭头 61">
            <a:extLst>
              <a:ext uri="{FF2B5EF4-FFF2-40B4-BE49-F238E27FC236}">
                <a16:creationId xmlns:a16="http://schemas.microsoft.com/office/drawing/2014/main" id="{8E964DDA-394A-A34C-BB10-163D958328DB}"/>
              </a:ext>
            </a:extLst>
          </p:cNvPr>
          <p:cNvSpPr/>
          <p:nvPr/>
        </p:nvSpPr>
        <p:spPr bwMode="auto">
          <a:xfrm rot="2776584">
            <a:off x="9294412" y="892933"/>
            <a:ext cx="479706" cy="177584"/>
          </a:xfrm>
          <a:prstGeom prst="rightArrow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4D876EC-7DE8-BF43-B4FF-D648675EF221}"/>
              </a:ext>
            </a:extLst>
          </p:cNvPr>
          <p:cNvSpPr txBox="1"/>
          <p:nvPr/>
        </p:nvSpPr>
        <p:spPr>
          <a:xfrm>
            <a:off x="7560585" y="862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CF047E2-0BE4-BB40-B457-20085E98F8F1}"/>
              </a:ext>
            </a:extLst>
          </p:cNvPr>
          <p:cNvSpPr txBox="1"/>
          <p:nvPr/>
        </p:nvSpPr>
        <p:spPr>
          <a:xfrm>
            <a:off x="10077417" y="888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完整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4F1C415-1E7E-ED4C-B1CE-756B46C254AC}"/>
              </a:ext>
            </a:extLst>
          </p:cNvPr>
          <p:cNvGrpSpPr/>
          <p:nvPr/>
        </p:nvGrpSpPr>
        <p:grpSpPr>
          <a:xfrm>
            <a:off x="10017495" y="5865690"/>
            <a:ext cx="1560763" cy="369332"/>
            <a:chOff x="5643233" y="3648673"/>
            <a:chExt cx="1560763" cy="369332"/>
          </a:xfrm>
        </p:grpSpPr>
        <p:sp>
          <p:nvSpPr>
            <p:cNvPr id="69" name="右箭头 68">
              <a:extLst>
                <a:ext uri="{FF2B5EF4-FFF2-40B4-BE49-F238E27FC236}">
                  <a16:creationId xmlns:a16="http://schemas.microsoft.com/office/drawing/2014/main" id="{5A996F0D-2A7D-F847-8F58-9434AA7A0B36}"/>
                </a:ext>
              </a:extLst>
            </p:cNvPr>
            <p:cNvSpPr/>
            <p:nvPr/>
          </p:nvSpPr>
          <p:spPr bwMode="auto">
            <a:xfrm rot="10800000">
              <a:off x="5643233" y="3660706"/>
              <a:ext cx="452767" cy="324852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DFF8986-39DB-D84F-97BA-603966BCE084}"/>
                </a:ext>
              </a:extLst>
            </p:cNvPr>
            <p:cNvSpPr txBox="1"/>
            <p:nvPr/>
          </p:nvSpPr>
          <p:spPr>
            <a:xfrm>
              <a:off x="6096000" y="3648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0070C0"/>
                  </a:solidFill>
                </a:rPr>
                <a:t>信息判断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30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304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如何分析信息流？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66C2B1-043C-3B44-9E54-C092325534C9}"/>
                  </a:ext>
                </a:extLst>
              </p:cNvPr>
              <p:cNvSpPr txBox="1"/>
              <p:nvPr/>
            </p:nvSpPr>
            <p:spPr>
              <a:xfrm>
                <a:off x="1472031" y="1334606"/>
                <a:ext cx="102948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/>
                  <a:t>分析状态：变量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800" dirty="0"/>
                  <a:t> 保密性</a:t>
                </a:r>
                <a:endParaRPr kumimoji="1" lang="en-US" altLang="zh-CN" sz="28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66C2B1-043C-3B44-9E54-C0923255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31" y="1334606"/>
                <a:ext cx="10294853" cy="523220"/>
              </a:xfrm>
              <a:prstGeom prst="rect">
                <a:avLst/>
              </a:prstGeom>
              <a:blipFill>
                <a:blip r:embed="rId4"/>
                <a:stretch>
                  <a:fillRect l="-1108" t="-14286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8039475-ED90-FF40-B0A7-51007087E7A4}"/>
              </a:ext>
            </a:extLst>
          </p:cNvPr>
          <p:cNvSpPr/>
          <p:nvPr/>
        </p:nvSpPr>
        <p:spPr bwMode="auto">
          <a:xfrm>
            <a:off x="1913206" y="2773930"/>
            <a:ext cx="436099" cy="4079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808D0BB-AB88-474F-9DCD-3F5D7857D673}"/>
              </a:ext>
            </a:extLst>
          </p:cNvPr>
          <p:cNvSpPr/>
          <p:nvPr/>
        </p:nvSpPr>
        <p:spPr bwMode="auto">
          <a:xfrm>
            <a:off x="1913205" y="3825190"/>
            <a:ext cx="436099" cy="4079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BAB958-5EA6-1C4C-A1B1-877EA080DAA1}"/>
              </a:ext>
            </a:extLst>
          </p:cNvPr>
          <p:cNvSpPr/>
          <p:nvPr/>
        </p:nvSpPr>
        <p:spPr bwMode="auto">
          <a:xfrm>
            <a:off x="1913205" y="4834627"/>
            <a:ext cx="436099" cy="4079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DD5ACE-D9D3-1A42-8788-430279D82CE2}"/>
              </a:ext>
            </a:extLst>
          </p:cNvPr>
          <p:cNvSpPr/>
          <p:nvPr/>
        </p:nvSpPr>
        <p:spPr bwMode="auto">
          <a:xfrm>
            <a:off x="1916351" y="5876981"/>
            <a:ext cx="436099" cy="40796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4889596-B115-0844-AFBF-21FDA400F630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auto">
          <a:xfrm flipH="1">
            <a:off x="2131255" y="3181893"/>
            <a:ext cx="1" cy="643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57BC917-A780-7143-BEF1-66152AC93C94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 bwMode="auto">
          <a:xfrm>
            <a:off x="2131255" y="4233153"/>
            <a:ext cx="0" cy="60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4C648DA-E039-ED48-A10E-786A69CCC869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 bwMode="auto">
          <a:xfrm>
            <a:off x="2131255" y="5242590"/>
            <a:ext cx="3146" cy="634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412A8B-2090-DE47-822D-3A10353F4A4F}"/>
              </a:ext>
            </a:extLst>
          </p:cNvPr>
          <p:cNvSpPr txBox="1"/>
          <p:nvPr/>
        </p:nvSpPr>
        <p:spPr>
          <a:xfrm>
            <a:off x="2572311" y="279324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级别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          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F50490-B2FF-D94D-A5B0-7A9E75CD9E34}"/>
              </a:ext>
            </a:extLst>
          </p:cNvPr>
          <p:cNvSpPr txBox="1"/>
          <p:nvPr/>
        </p:nvSpPr>
        <p:spPr>
          <a:xfrm>
            <a:off x="2567354" y="3859321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级别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_ |</a:t>
            </a:r>
            <a:r>
              <a:rPr kumimoji="1" lang="zh-CN" altLang="en-US" dirty="0"/>
              <a:t> 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226B6B5-BE0D-FD4E-9A29-05799C9B1170}"/>
              </a:ext>
            </a:extLst>
          </p:cNvPr>
          <p:cNvSpPr txBox="1"/>
          <p:nvPr/>
        </p:nvSpPr>
        <p:spPr>
          <a:xfrm>
            <a:off x="2567353" y="4853942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级别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BDFDD8D-1E68-C14D-B4AD-D7E795D991B8}"/>
              </a:ext>
            </a:extLst>
          </p:cNvPr>
          <p:cNvSpPr txBox="1"/>
          <p:nvPr/>
        </p:nvSpPr>
        <p:spPr>
          <a:xfrm>
            <a:off x="2567352" y="589629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级别</a:t>
            </a:r>
            <a:r>
              <a:rPr kumimoji="1" lang="en-US" altLang="zh-CN" dirty="0"/>
              <a:t>0</a:t>
            </a:r>
            <a:r>
              <a:rPr kumimoji="1" lang="zh-CN" altLang="en-US" dirty="0"/>
              <a:t>             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1DB78E-D644-ED4D-B48F-521F9BC7DD95}"/>
              </a:ext>
            </a:extLst>
          </p:cNvPr>
          <p:cNvSpPr txBox="1"/>
          <p:nvPr/>
        </p:nvSpPr>
        <p:spPr>
          <a:xfrm>
            <a:off x="2464761" y="2142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保密性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9B7AD9-A73A-7A47-80C3-6B2CC8D89954}"/>
              </a:ext>
            </a:extLst>
          </p:cNvPr>
          <p:cNvGrpSpPr/>
          <p:nvPr/>
        </p:nvGrpSpPr>
        <p:grpSpPr>
          <a:xfrm>
            <a:off x="7329903" y="2220876"/>
            <a:ext cx="1762143" cy="2852716"/>
            <a:chOff x="7329903" y="2220876"/>
            <a:chExt cx="1762143" cy="2852716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8867EF2-AA34-F346-8C12-1175712C6204}"/>
                </a:ext>
              </a:extLst>
            </p:cNvPr>
            <p:cNvSpPr/>
            <p:nvPr/>
          </p:nvSpPr>
          <p:spPr bwMode="auto">
            <a:xfrm>
              <a:off x="7329903" y="3623275"/>
              <a:ext cx="436099" cy="407963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6C198A7-779B-3548-964A-02819F055A25}"/>
                </a:ext>
              </a:extLst>
            </p:cNvPr>
            <p:cNvSpPr/>
            <p:nvPr/>
          </p:nvSpPr>
          <p:spPr bwMode="auto">
            <a:xfrm>
              <a:off x="7333049" y="4665629"/>
              <a:ext cx="436099" cy="40796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07D81BDA-915B-8343-9DEE-303E23F9CD9C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 bwMode="auto">
            <a:xfrm>
              <a:off x="7547953" y="4031238"/>
              <a:ext cx="3146" cy="634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C66F391-C995-F941-B1E8-AA240DD9B2BC}"/>
                </a:ext>
              </a:extLst>
            </p:cNvPr>
            <p:cNvSpPr txBox="1"/>
            <p:nvPr/>
          </p:nvSpPr>
          <p:spPr>
            <a:xfrm>
              <a:off x="7984051" y="36425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被污染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BBD51AE-6628-4943-B874-1D596E162CDE}"/>
                </a:ext>
              </a:extLst>
            </p:cNvPr>
            <p:cNvSpPr txBox="1"/>
            <p:nvPr/>
          </p:nvSpPr>
          <p:spPr>
            <a:xfrm>
              <a:off x="7984050" y="46849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未被污染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3441024-EA66-B349-8D58-3E90714964B9}"/>
                </a:ext>
              </a:extLst>
            </p:cNvPr>
            <p:cNvSpPr txBox="1"/>
            <p:nvPr/>
          </p:nvSpPr>
          <p:spPr>
            <a:xfrm>
              <a:off x="7660885" y="22208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/>
                <a:t>污染性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8330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420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污点分析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(Taint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66C2B1-043C-3B44-9E54-C092325534C9}"/>
              </a:ext>
            </a:extLst>
          </p:cNvPr>
          <p:cNvSpPr txBox="1"/>
          <p:nvPr/>
        </p:nvSpPr>
        <p:spPr>
          <a:xfrm>
            <a:off x="1050924" y="999328"/>
            <a:ext cx="67214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污点</a:t>
            </a:r>
            <a:r>
              <a:rPr kumimoji="1" lang="zh-CN" altLang="en-US" sz="2800" dirty="0"/>
              <a:t>：携带的不受信任的数据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b="1" dirty="0"/>
              <a:t>污点追踪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信息源</a:t>
            </a:r>
            <a:r>
              <a:rPr kumimoji="1" lang="en-US" altLang="zh-CN" sz="2800" dirty="0"/>
              <a:t>(Source)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目的地</a:t>
            </a:r>
            <a:r>
              <a:rPr kumimoji="1" lang="en-US" altLang="zh-CN" sz="2800" dirty="0"/>
              <a:t>(Sink)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流动规则</a:t>
            </a:r>
            <a:r>
              <a:rPr kumimoji="1" lang="en-US" altLang="zh-CN" sz="2800" dirty="0"/>
              <a:t>(Flow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Policy)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传播器</a:t>
            </a:r>
            <a:r>
              <a:rPr kumimoji="1" lang="en-US" altLang="zh-CN" sz="2800" dirty="0"/>
              <a:t>(propagator)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无害处理器</a:t>
            </a:r>
            <a:r>
              <a:rPr kumimoji="1" lang="en-US" altLang="zh-CN" sz="2800" dirty="0"/>
              <a:t>(sanitizer)</a:t>
            </a:r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r>
              <a:rPr kumimoji="1" lang="zh-CN" altLang="en-US" sz="2800" dirty="0"/>
              <a:t>应用：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隐私泄露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命令注入</a:t>
            </a:r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行为合规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80075296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3838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安全漏洞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38E5EE-7E0D-8843-B84C-5492C5F6C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03"/>
            <a:ext cx="12192000" cy="44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0335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显式流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隐式流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8A350-4341-BD45-93F5-44386B374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46" y="1569708"/>
            <a:ext cx="6435016" cy="52882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EB955B-345A-E84F-A9D2-3838B4BF482E}"/>
              </a:ext>
            </a:extLst>
          </p:cNvPr>
          <p:cNvSpPr txBox="1"/>
          <p:nvPr/>
        </p:nvSpPr>
        <p:spPr>
          <a:xfrm>
            <a:off x="7466059" y="25528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</a:rPr>
              <a:t>故意的还是不小心的？</a:t>
            </a:r>
            <a:endParaRPr kumimoji="1" lang="en-US" altLang="zh-CN" b="1" dirty="0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3CF2F-38F7-FE42-9336-D2ABE2DF0040}"/>
              </a:ext>
            </a:extLst>
          </p:cNvPr>
          <p:cNvSpPr txBox="1"/>
          <p:nvPr/>
        </p:nvSpPr>
        <p:spPr>
          <a:xfrm>
            <a:off x="2261937" y="1071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数据依赖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FF463F-D6DA-3F4C-BB63-492293D6573F}"/>
              </a:ext>
            </a:extLst>
          </p:cNvPr>
          <p:cNvSpPr txBox="1"/>
          <p:nvPr/>
        </p:nvSpPr>
        <p:spPr>
          <a:xfrm>
            <a:off x="7780418" y="10713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控制依赖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BCBA0E-9AD9-3342-87F7-6656CC521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5" y="1600391"/>
            <a:ext cx="453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43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5385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转换函数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(Transfer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function)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1AAC19-96B7-FB4E-AA72-81F731962696}"/>
              </a:ext>
            </a:extLst>
          </p:cNvPr>
          <p:cNvSpPr txBox="1"/>
          <p:nvPr/>
        </p:nvSpPr>
        <p:spPr>
          <a:xfrm>
            <a:off x="261939" y="1382286"/>
            <a:ext cx="527663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/>
              <a:t>1.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Source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函数调用返回值</a:t>
            </a:r>
            <a:endParaRPr kumimoji="1" lang="en-US" altLang="zh-CN" sz="2000" dirty="0"/>
          </a:p>
          <a:p>
            <a:r>
              <a:rPr kumimoji="1" lang="en-US" altLang="zh-CN" sz="2000" b="1" dirty="0"/>
              <a:t>2.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Sink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函数调用实参</a:t>
            </a:r>
            <a:endParaRPr kumimoji="1" lang="en-US" altLang="zh-CN" sz="2000" dirty="0"/>
          </a:p>
          <a:p>
            <a:r>
              <a:rPr kumimoji="1" lang="en-US" altLang="zh-CN" sz="2000" b="1" dirty="0"/>
              <a:t>3.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Flow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Policy</a:t>
            </a:r>
          </a:p>
          <a:p>
            <a:r>
              <a:rPr kumimoji="1" lang="zh-CN" altLang="en-US" sz="2000" dirty="0"/>
              <a:t>      表达式状态为操作数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子表达式的合并状态</a:t>
            </a:r>
            <a:endParaRPr kumimoji="1" lang="en-US" altLang="zh-CN" sz="2000" dirty="0"/>
          </a:p>
          <a:p>
            <a:pPr lvl="1"/>
            <a:r>
              <a:rPr kumimoji="1" lang="en-US" altLang="zh-CN" sz="2000" b="1" dirty="0"/>
              <a:t>Explicit: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对于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state(L)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state(R)</a:t>
            </a:r>
          </a:p>
          <a:p>
            <a:pPr lvl="1"/>
            <a:r>
              <a:rPr kumimoji="1" lang="en-US" altLang="zh-CN" sz="2000" b="1" dirty="0"/>
              <a:t>Implicit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维护栈</a:t>
            </a:r>
            <a:r>
              <a:rPr kumimoji="1" lang="en-US" altLang="zh-CN" sz="2000" dirty="0" err="1"/>
              <a:t>Stk</a:t>
            </a:r>
            <a:r>
              <a:rPr kumimoji="1" lang="zh-CN" altLang="en-US" sz="2000" dirty="0"/>
              <a:t>记录控制条件的状态</a:t>
            </a:r>
            <a:r>
              <a:rPr kumimoji="1" lang="en-US" altLang="zh-CN" sz="2000" dirty="0"/>
              <a:t>:</a:t>
            </a:r>
          </a:p>
          <a:p>
            <a:pPr lvl="1"/>
            <a:r>
              <a:rPr kumimoji="1" lang="en-US" altLang="zh-CN" sz="2000" dirty="0"/>
              <a:t>1.</a:t>
            </a:r>
            <a:r>
              <a:rPr kumimoji="1" lang="zh-CN" altLang="en-US" sz="2000" dirty="0"/>
              <a:t> 当条件表达式</a:t>
            </a:r>
            <a:r>
              <a:rPr kumimoji="1" lang="en-US" altLang="zh-CN" sz="2000" dirty="0" err="1"/>
              <a:t>cond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state(</a:t>
            </a:r>
            <a:r>
              <a:rPr kumimoji="1" lang="en-US" altLang="zh-CN" sz="2000" dirty="0" err="1"/>
              <a:t>cond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入栈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2.</a:t>
            </a:r>
            <a:r>
              <a:rPr kumimoji="1" lang="zh-CN" altLang="en-US" sz="2000" dirty="0"/>
              <a:t> 当控制流到达立即后向支配者</a:t>
            </a:r>
            <a:r>
              <a:rPr kumimoji="1" lang="en-US" altLang="zh-CN" sz="2000" dirty="0"/>
              <a:t>(S</a:t>
            </a:r>
            <a:r>
              <a:rPr kumimoji="1" lang="zh-CN" altLang="en-US" sz="2000" dirty="0"/>
              <a:t>的栈顶</a:t>
            </a:r>
            <a:r>
              <a:rPr kumimoji="1" lang="en-US" altLang="zh-CN" sz="2000" dirty="0" err="1"/>
              <a:t>cond</a:t>
            </a:r>
            <a:r>
              <a:rPr kumimoji="1" lang="en-US" altLang="zh-CN" sz="2000" dirty="0"/>
              <a:t>),</a:t>
            </a:r>
            <a:r>
              <a:rPr kumimoji="1" lang="zh-CN" altLang="en-US" sz="2000" dirty="0"/>
              <a:t>将</a:t>
            </a:r>
            <a:r>
              <a:rPr kumimoji="1" lang="en-US" altLang="zh-CN" sz="2000" dirty="0" err="1"/>
              <a:t>cond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state(</a:t>
            </a:r>
            <a:r>
              <a:rPr kumimoji="1" lang="en-US" altLang="zh-CN" sz="2000" dirty="0" err="1"/>
              <a:t>cond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出栈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3.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Stk</a:t>
            </a:r>
            <a:r>
              <a:rPr kumimoji="1" lang="zh-CN" altLang="en-US" sz="2000" dirty="0"/>
              <a:t>非空时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表达式状态会合并所有</a:t>
            </a:r>
            <a:r>
              <a:rPr kumimoji="1" lang="en-US" altLang="zh-CN" sz="2000" dirty="0" err="1"/>
              <a:t>Stk</a:t>
            </a:r>
            <a:r>
              <a:rPr kumimoji="1" lang="zh-CN" altLang="en-US" sz="2000" dirty="0"/>
              <a:t>中条件的状态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	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B1E6F5A-F218-2940-92A1-C4BAF3B73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72" y="902091"/>
            <a:ext cx="6555731" cy="5387496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83929364"/>
      </p:ext>
    </p:extLst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OTc3M2Y5NzIzMDFlZjAyY2Q4Njk5ODkyYjFjNzBiN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362</Words>
  <Application>Microsoft Macintosh PowerPoint</Application>
  <PresentationFormat>宽屏</PresentationFormat>
  <Paragraphs>77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幼圆</vt:lpstr>
      <vt:lpstr>Söhne</vt:lpstr>
      <vt:lpstr>Arial</vt:lpstr>
      <vt:lpstr>Cambria Math</vt:lpstr>
      <vt:lpstr>Impact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shenjunjiekoda@foxmail.com</cp:lastModifiedBy>
  <cp:revision>564</cp:revision>
  <dcterms:created xsi:type="dcterms:W3CDTF">2015-07-10T05:07:00Z</dcterms:created>
  <dcterms:modified xsi:type="dcterms:W3CDTF">2024-04-15T01:33:54Z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A47BED74A6D24BCD82307E83598050CD_12</vt:lpwstr>
  </property>
</Properties>
</file>