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419" r:id="rId2"/>
    <p:sldId id="443" r:id="rId3"/>
    <p:sldId id="441" r:id="rId4"/>
    <p:sldId id="442" r:id="rId5"/>
    <p:sldId id="433" r:id="rId6"/>
    <p:sldId id="444" r:id="rId7"/>
    <p:sldId id="447" r:id="rId8"/>
    <p:sldId id="451" r:id="rId9"/>
    <p:sldId id="445" r:id="rId10"/>
    <p:sldId id="448" r:id="rId11"/>
    <p:sldId id="449" r:id="rId12"/>
    <p:sldId id="452" r:id="rId13"/>
    <p:sldId id="453" r:id="rId14"/>
    <p:sldId id="428" r:id="rId15"/>
    <p:sldId id="440" r:id="rId16"/>
  </p:sldIdLst>
  <p:sldSz cx="12192000" cy="6858000"/>
  <p:notesSz cx="6858000" cy="9144000"/>
  <p:custDataLst>
    <p:tags r:id="rId1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DDED"/>
    <a:srgbClr val="FCFBF9"/>
    <a:srgbClr val="232525"/>
    <a:srgbClr val="32BB99"/>
    <a:srgbClr val="61A99C"/>
    <a:srgbClr val="C34856"/>
    <a:srgbClr val="AF5451"/>
    <a:srgbClr val="176E7F"/>
    <a:srgbClr val="117A68"/>
    <a:srgbClr val="0E6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2"/>
    <p:restoredTop sz="72208"/>
  </p:normalViewPr>
  <p:slideViewPr>
    <p:cSldViewPr snapToGrid="0" showGuides="1">
      <p:cViewPr varScale="1">
        <p:scale>
          <a:sx n="94" d="100"/>
          <a:sy n="94" d="100"/>
        </p:scale>
        <p:origin x="23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0BD5C207-A689-4248-9C74-D5F1806C7B35}" type="datetimeFigureOut">
              <a:rPr lang="zh-CN" altLang="en-US"/>
              <a:t>2024/4/13</a:t>
            </a:fld>
            <a:endParaRPr lang="zh-CN" altLang="en-US"/>
          </a:p>
        </p:txBody>
      </p:sp>
      <p:sp>
        <p:nvSpPr>
          <p:cNvPr id="3891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80214F20-028F-49E4-9378-3BF40B573CB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>
              <a:solidFill>
                <a:srgbClr val="EEEEEE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 bwMode="auto"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comb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64" y="64286"/>
            <a:ext cx="5991872" cy="67294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04455" y="2017625"/>
            <a:ext cx="6383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程序分析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</a:rPr>
              <a:t>SootUp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（三）</a:t>
            </a:r>
          </a:p>
        </p:txBody>
      </p:sp>
      <p:sp>
        <p:nvSpPr>
          <p:cNvPr id="8" name="矩形 7"/>
          <p:cNvSpPr/>
          <p:nvPr/>
        </p:nvSpPr>
        <p:spPr>
          <a:xfrm>
            <a:off x="5336016" y="3889290"/>
            <a:ext cx="1519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JOSTAR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9404">
        <p14:vortex dir="r"/>
      </p:transition>
    </mc:Choice>
    <mc:Fallback xmlns="">
      <p:transition spd="slow" advTm="940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5045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抽象符号域的算数算子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7"/>
              <p:cNvGraphicFramePr>
                <a:graphicFrameLocks noGrp="1"/>
              </p:cNvGraphicFramePr>
              <p:nvPr/>
            </p:nvGraphicFramePr>
            <p:xfrm>
              <a:off x="499872" y="1203960"/>
              <a:ext cx="4888992" cy="2225040"/>
            </p:xfrm>
            <a:graphic>
              <a:graphicData uri="http://schemas.openxmlformats.org/drawingml/2006/table">
                <a:tbl>
                  <a:tblPr firstRow="1" firstCol="1">
                    <a:tableStyleId>{073A0DAA-6AF3-43AB-8588-CEC1D06C72B9}</a:tableStyleId>
                  </a:tblPr>
                  <a:tblGrid>
                    <a:gridCol w="814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4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48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148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48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148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加法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7"/>
              <p:cNvGraphicFramePr>
                <a:graphicFrameLocks noGrp="1"/>
              </p:cNvGraphicFramePr>
              <p:nvPr/>
            </p:nvGraphicFramePr>
            <p:xfrm>
              <a:off x="499872" y="1203960"/>
              <a:ext cx="4888992" cy="2225040"/>
            </p:xfrm>
            <a:graphic>
              <a:graphicData uri="http://schemas.openxmlformats.org/drawingml/2006/table">
                <a:tbl>
                  <a:tblPr firstRow="1" firstCol="1">
                    <a:tableStyleId>{073A0DAA-6AF3-43AB-8588-CEC1D06C72B9}</a:tableStyleId>
                  </a:tblPr>
                  <a:tblGrid>
                    <a:gridCol w="814832"/>
                    <a:gridCol w="814832"/>
                    <a:gridCol w="814832"/>
                    <a:gridCol w="814832"/>
                    <a:gridCol w="814832"/>
                    <a:gridCol w="81483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加法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7"/>
              <p:cNvGraphicFramePr>
                <a:graphicFrameLocks noGrp="1"/>
              </p:cNvGraphicFramePr>
              <p:nvPr/>
            </p:nvGraphicFramePr>
            <p:xfrm>
              <a:off x="6096000" y="1203960"/>
              <a:ext cx="4888992" cy="2225040"/>
            </p:xfrm>
            <a:graphic>
              <a:graphicData uri="http://schemas.openxmlformats.org/drawingml/2006/table">
                <a:tbl>
                  <a:tblPr firstRow="1" firstCol="1">
                    <a:tableStyleId>{073A0DAA-6AF3-43AB-8588-CEC1D06C72B9}</a:tableStyleId>
                  </a:tblPr>
                  <a:tblGrid>
                    <a:gridCol w="814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4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48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148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48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148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减法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7"/>
              <p:cNvGraphicFramePr>
                <a:graphicFrameLocks noGrp="1"/>
              </p:cNvGraphicFramePr>
              <p:nvPr/>
            </p:nvGraphicFramePr>
            <p:xfrm>
              <a:off x="6096000" y="1203960"/>
              <a:ext cx="4888992" cy="2225040"/>
            </p:xfrm>
            <a:graphic>
              <a:graphicData uri="http://schemas.openxmlformats.org/drawingml/2006/table">
                <a:tbl>
                  <a:tblPr firstRow="1" firstCol="1">
                    <a:tableStyleId>{073A0DAA-6AF3-43AB-8588-CEC1D06C72B9}</a:tableStyleId>
                  </a:tblPr>
                  <a:tblGrid>
                    <a:gridCol w="814832"/>
                    <a:gridCol w="814832"/>
                    <a:gridCol w="814832"/>
                    <a:gridCol w="814832"/>
                    <a:gridCol w="814832"/>
                    <a:gridCol w="81483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减法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7"/>
              <p:cNvGraphicFramePr>
                <a:graphicFrameLocks noGrp="1"/>
              </p:cNvGraphicFramePr>
              <p:nvPr/>
            </p:nvGraphicFramePr>
            <p:xfrm>
              <a:off x="499872" y="3917295"/>
              <a:ext cx="4888992" cy="2321964"/>
            </p:xfrm>
            <a:graphic>
              <a:graphicData uri="http://schemas.openxmlformats.org/drawingml/2006/table">
                <a:tbl>
                  <a:tblPr firstRow="1" firstCol="1">
                    <a:tableStyleId>{073A0DAA-6AF3-43AB-8588-CEC1D06C72B9}</a:tableStyleId>
                  </a:tblPr>
                  <a:tblGrid>
                    <a:gridCol w="814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4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48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148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48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148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6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乘法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69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69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699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699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699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7"/>
              <p:cNvGraphicFramePr>
                <a:graphicFrameLocks noGrp="1"/>
              </p:cNvGraphicFramePr>
              <p:nvPr/>
            </p:nvGraphicFramePr>
            <p:xfrm>
              <a:off x="499872" y="3917295"/>
              <a:ext cx="4888992" cy="2321964"/>
            </p:xfrm>
            <a:graphic>
              <a:graphicData uri="http://schemas.openxmlformats.org/drawingml/2006/table">
                <a:tbl>
                  <a:tblPr firstRow="1" firstCol="1">
                    <a:tableStyleId>{073A0DAA-6AF3-43AB-8588-CEC1D06C72B9}</a:tableStyleId>
                  </a:tblPr>
                  <a:tblGrid>
                    <a:gridCol w="814832"/>
                    <a:gridCol w="814832"/>
                    <a:gridCol w="814832"/>
                    <a:gridCol w="814832"/>
                    <a:gridCol w="814832"/>
                    <a:gridCol w="814832"/>
                  </a:tblGrid>
                  <a:tr h="386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乘法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873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867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873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867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873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7"/>
              <p:cNvGraphicFramePr>
                <a:graphicFrameLocks noGrp="1"/>
              </p:cNvGraphicFramePr>
              <p:nvPr/>
            </p:nvGraphicFramePr>
            <p:xfrm>
              <a:off x="6096000" y="4014216"/>
              <a:ext cx="4888992" cy="2225040"/>
            </p:xfrm>
            <a:graphic>
              <a:graphicData uri="http://schemas.openxmlformats.org/drawingml/2006/table">
                <a:tbl>
                  <a:tblPr firstRow="1" firstCol="1">
                    <a:tableStyleId>{073A0DAA-6AF3-43AB-8588-CEC1D06C72B9}</a:tableStyleId>
                  </a:tblPr>
                  <a:tblGrid>
                    <a:gridCol w="8148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4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48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148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48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148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除法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7"/>
              <p:cNvGraphicFramePr>
                <a:graphicFrameLocks noGrp="1"/>
              </p:cNvGraphicFramePr>
              <p:nvPr/>
            </p:nvGraphicFramePr>
            <p:xfrm>
              <a:off x="6096000" y="4014216"/>
              <a:ext cx="4888992" cy="2225040"/>
            </p:xfrm>
            <a:graphic>
              <a:graphicData uri="http://schemas.openxmlformats.org/drawingml/2006/table">
                <a:tbl>
                  <a:tblPr firstRow="1" firstCol="1">
                    <a:tableStyleId>{073A0DAA-6AF3-43AB-8588-CEC1D06C72B9}</a:tableStyleId>
                  </a:tblPr>
                  <a:tblGrid>
                    <a:gridCol w="814832"/>
                    <a:gridCol w="814832"/>
                    <a:gridCol w="814832"/>
                    <a:gridCol w="814832"/>
                    <a:gridCol w="814832"/>
                    <a:gridCol w="81483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除法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spd="slow" advTm="4593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9081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可用表达式分析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vs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符号分析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0970131"/>
                  </p:ext>
                </p:extLst>
              </p:nvPr>
            </p:nvGraphicFramePr>
            <p:xfrm>
              <a:off x="1527733" y="1040033"/>
              <a:ext cx="9081615" cy="5195121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30272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272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272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0259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可用表达式分析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符号分析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48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域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可用表达式集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zh-CN" altLang="en-US" sz="1800" dirty="0"/>
                            <a:t>变量 </a:t>
                          </a:r>
                          <a:r>
                            <a:rPr kumimoji="1" lang="en-US" altLang="zh-CN" sz="1800" dirty="0"/>
                            <a:t>-&gt;</a:t>
                          </a:r>
                          <a:r>
                            <a:rPr kumimoji="1" lang="zh-CN" altLang="en-US" sz="1800" dirty="0"/>
                            <a:t> </a:t>
                          </a:r>
                          <a:r>
                            <a:rPr kumimoji="1" lang="en-US" altLang="zh-CN" sz="1800" dirty="0"/>
                            <a:t>{</a:t>
                          </a:r>
                          <a:r>
                            <a:rPr kumimoji="1" lang="zh-CN" altLang="en-US" sz="1800" dirty="0"/>
                            <a:t> </a:t>
                          </a:r>
                          <a:r>
                            <a:rPr kumimoji="1" lang="en-US" altLang="zh-CN" sz="1800" dirty="0"/>
                            <a:t>+</a:t>
                          </a:r>
                          <a:r>
                            <a:rPr kumimoji="1" lang="zh-CN" altLang="en-US" sz="1800" dirty="0"/>
                            <a:t> </a:t>
                          </a:r>
                          <a:r>
                            <a:rPr kumimoji="1" lang="en-US" altLang="zh-CN" sz="1800" dirty="0"/>
                            <a:t>,</a:t>
                          </a:r>
                          <a:r>
                            <a:rPr kumimoji="1" lang="zh-CN" altLang="en-US" sz="1800" dirty="0"/>
                            <a:t> </a:t>
                          </a:r>
                          <a:r>
                            <a:rPr kumimoji="1" lang="en-US" altLang="zh-CN" sz="1800" dirty="0"/>
                            <a:t>-</a:t>
                          </a:r>
                          <a:r>
                            <a:rPr kumimoji="1" lang="zh-CN" altLang="en-US" sz="1800" dirty="0"/>
                            <a:t> </a:t>
                          </a:r>
                          <a:r>
                            <a:rPr kumimoji="1" lang="en-US" altLang="zh-CN" sz="1800" dirty="0"/>
                            <a:t>,</a:t>
                          </a:r>
                          <a:r>
                            <a:rPr kumimoji="1" lang="zh-CN" altLang="en-US" sz="1800" dirty="0"/>
                            <a:t> </a:t>
                          </a:r>
                          <a:r>
                            <a:rPr kumimoji="1" lang="en-US" altLang="zh-CN" sz="1800" dirty="0"/>
                            <a:t>0</a:t>
                          </a:r>
                          <a:r>
                            <a:rPr kumimoji="1" lang="zh-CN" altLang="en-US" sz="1800" dirty="0"/>
                            <a:t> </a:t>
                          </a:r>
                          <a:r>
                            <a:rPr kumimoji="1" lang="en-US" altLang="zh-CN" sz="1800" dirty="0"/>
                            <a:t>,</a:t>
                          </a:r>
                          <a:r>
                            <a:rPr kumimoji="1" lang="zh-CN" altLang="en-US" sz="1800" dirty="0"/>
                            <a:t> </a:t>
                          </a:r>
                          <a:r>
                            <a:rPr kumimoji="1" lang="en-US" altLang="zh-CN" sz="1800" dirty="0"/>
                            <a:t>T</a:t>
                          </a:r>
                          <a:r>
                            <a:rPr kumimoji="1" lang="zh-CN" altLang="en-US" sz="1800" dirty="0"/>
                            <a:t> </a:t>
                          </a:r>
                          <a:r>
                            <a:rPr kumimoji="1" lang="en-US" altLang="zh-CN" sz="1800" dirty="0"/>
                            <a:t>,</a:t>
                          </a:r>
                          <a:r>
                            <a:rPr kumimoji="1" lang="zh-CN" altLang="en-US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zh-CN" altLang="en-US" sz="18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oMath>
                          </a14:m>
                          <a:r>
                            <a:rPr kumimoji="1" lang="zh-CN" altLang="en-US" sz="1800" dirty="0"/>
                            <a:t> </a:t>
                          </a:r>
                          <a:r>
                            <a:rPr kumimoji="1" lang="en-US" altLang="zh-CN" sz="1800" dirty="0"/>
                            <a:t>}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48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分析方向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前向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前向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48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转移函数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Kill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Gen</a:t>
                          </a:r>
                          <a:r>
                            <a:rPr lang="zh-CN" altLang="en-US" dirty="0"/>
                            <a:t>函数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算数算子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48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合并操作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交集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lub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48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边界条件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空集（最小格）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NAN</a:t>
                          </a:r>
                          <a:r>
                            <a:rPr lang="zh-CN" altLang="en-US" dirty="0"/>
                            <a:t>（最小变量映射格）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48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分析类型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Must/</a:t>
                          </a:r>
                          <a:r>
                            <a:rPr lang="zh-CN" altLang="en-US" dirty="0"/>
                            <a:t>上近似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May/</a:t>
                          </a:r>
                          <a:r>
                            <a:rPr lang="zh-CN" altLang="en-US" dirty="0"/>
                            <a:t>下近似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0970131"/>
                  </p:ext>
                </p:extLst>
              </p:nvPr>
            </p:nvGraphicFramePr>
            <p:xfrm>
              <a:off x="1527733" y="1040033"/>
              <a:ext cx="9081615" cy="5195121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30272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272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272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0259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可用表达式分析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符号分析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48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域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可用表达式集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91667" r="-837" b="-49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48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分析方向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前向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前向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48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转移函数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Kill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Gen</a:t>
                          </a:r>
                          <a:r>
                            <a:rPr lang="zh-CN" altLang="en-US" dirty="0"/>
                            <a:t>函数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算数算子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48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合并操作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交集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lub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48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边界条件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空集（最小格）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NAN</a:t>
                          </a:r>
                          <a:r>
                            <a:rPr lang="zh-CN" altLang="en-US" dirty="0"/>
                            <a:t>（最小变量映射格）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48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分析类型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Must/</a:t>
                          </a:r>
                          <a:r>
                            <a:rPr lang="zh-CN" altLang="en-US" dirty="0"/>
                            <a:t>上近似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May/</a:t>
                          </a:r>
                          <a:r>
                            <a:rPr lang="zh-CN" altLang="en-US" dirty="0"/>
                            <a:t>下近似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spd="slow" advTm="4593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9081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实践三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到达定义分析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(Reaching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Definitions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Analysis)</a:t>
            </a:r>
            <a:endParaRPr lang="zh-CN" altLang="en-US" sz="2400" b="1" dirty="0">
              <a:solidFill>
                <a:srgbClr val="23252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8503" y="1286006"/>
            <a:ext cx="74831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500" b="1" dirty="0"/>
              <a:t>到达定义：在程序点前已定义且未被重定义</a:t>
            </a:r>
            <a:endParaRPr kumimoji="1" lang="en-US" altLang="zh-CN" sz="2500" dirty="0"/>
          </a:p>
          <a:p>
            <a:r>
              <a:rPr kumimoji="1" lang="en-US" altLang="zh-CN" sz="2500" b="1" dirty="0"/>
              <a:t>Gen</a:t>
            </a:r>
            <a:r>
              <a:rPr kumimoji="1" lang="zh-CN" altLang="en-US" sz="2500" b="1" dirty="0"/>
              <a:t>函数</a:t>
            </a:r>
            <a:r>
              <a:rPr kumimoji="1" lang="zh-CN" altLang="en-US" sz="2500" dirty="0"/>
              <a:t>：当前语句生成的新的变量定义集</a:t>
            </a:r>
            <a:endParaRPr kumimoji="1" lang="en-US" altLang="zh-CN" sz="2500" dirty="0"/>
          </a:p>
          <a:p>
            <a:r>
              <a:rPr kumimoji="1" lang="en-US" altLang="zh-CN" sz="2500" b="1" dirty="0"/>
              <a:t>Kill</a:t>
            </a:r>
            <a:r>
              <a:rPr kumimoji="1" lang="zh-CN" altLang="en-US" sz="2500" b="1" dirty="0"/>
              <a:t>函数</a:t>
            </a:r>
            <a:r>
              <a:rPr kumimoji="1" lang="zh-CN" altLang="en-US" sz="2500" dirty="0"/>
              <a:t>：当前语句重定义的所有变量的早先定义集</a:t>
            </a:r>
            <a:endParaRPr kumimoji="1" lang="en-US" altLang="zh-CN" sz="2500" dirty="0"/>
          </a:p>
          <a:p>
            <a:endParaRPr kumimoji="1" lang="zh-CN" altLang="en-US" sz="2500" dirty="0"/>
          </a:p>
        </p:txBody>
      </p:sp>
      <p:graphicFrame>
        <p:nvGraphicFramePr>
          <p:cNvPr id="6" name="表格 4"/>
          <p:cNvGraphicFramePr>
            <a:graphicFrameLocks noGrp="1"/>
          </p:cNvGraphicFramePr>
          <p:nvPr/>
        </p:nvGraphicFramePr>
        <p:xfrm>
          <a:off x="1742904" y="4365613"/>
          <a:ext cx="8012445" cy="207287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602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2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2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219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Gen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Kill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Out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=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=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b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=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a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+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233304" y="4958275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{a</a:t>
            </a:r>
            <a:r>
              <a:rPr lang="zh-CN" altLang="en-US" sz="1800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5258090" y="5439272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2}</a:t>
            </a:r>
            <a:endParaRPr lang="zh-CN" alt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3632886" y="4934438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{}</a:t>
            </a:r>
            <a:endParaRPr lang="zh-CN" alt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460987" y="4958275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{a</a:t>
            </a:r>
            <a:r>
              <a:rPr lang="zh-CN" altLang="en-US" sz="1800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367648" y="5439272"/>
            <a:ext cx="1562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{a</a:t>
            </a:r>
            <a:r>
              <a:rPr lang="zh-CN" altLang="en-US" sz="1800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1}</a:t>
            </a:r>
            <a:endParaRPr lang="zh-CN" altLang="en-US" sz="1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846679" y="4934438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{}</a:t>
            </a:r>
            <a:endParaRPr lang="zh-CN" altLang="en-US" sz="1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846679" y="5427354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{a</a:t>
            </a:r>
            <a:r>
              <a:rPr lang="zh-CN" altLang="en-US" sz="1800" dirty="0"/>
              <a:t> </a:t>
            </a:r>
            <a:r>
              <a:rPr lang="en-US" altLang="zh-CN" dirty="0"/>
              <a:t>=</a:t>
            </a:r>
            <a:r>
              <a:rPr lang="zh-CN" altLang="en-US" sz="1800" dirty="0"/>
              <a:t> </a:t>
            </a:r>
            <a:r>
              <a:rPr lang="en-US" altLang="zh-CN" dirty="0"/>
              <a:t>1</a:t>
            </a: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460987" y="5439272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{a</a:t>
            </a:r>
            <a:r>
              <a:rPr lang="zh-CN" altLang="en-US" sz="1800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2}</a:t>
            </a:r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828503" y="3090326"/>
                <a:ext cx="704982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400" b="1" dirty="0"/>
                  <a:t>可用表达式的转换函数</a:t>
                </a:r>
                <a:r>
                  <a:rPr kumimoji="1" lang="zh-CN" altLang="en-US" sz="2400" dirty="0"/>
                  <a:t>：</a:t>
                </a:r>
                <a:endParaRPr kumimoji="1" lang="en-US" altLang="zh-CN" sz="2400" dirty="0"/>
              </a:p>
              <a:p>
                <a:r>
                  <a:rPr kumimoji="1" lang="en-US" altLang="zh-CN" sz="2400" dirty="0"/>
                  <a:t>	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𝑂𝑢𝑡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zh-CN" altLang="en-US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𝑖𝑙𝑙</m:t>
                        </m:r>
                      </m:e>
                    </m:d>
                    <m:r>
                      <a:rPr kumimoji="1" lang="zh-CN" altLang="en-US" sz="2400" b="0" i="1" dirty="0" smtClean="0">
                        <a:latin typeface="Cambria Math" panose="02040503050406030204" pitchFamily="18" charset="0"/>
                      </a:rPr>
                      <m:t> ∪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03" y="3090326"/>
                <a:ext cx="7049820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7" t="-50" r="7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5153789" y="5966444"/>
            <a:ext cx="1240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1}</a:t>
            </a:r>
            <a:endParaRPr lang="zh-CN" altLang="en-US" sz="1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632886" y="5997905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2}</a:t>
            </a:r>
            <a:endParaRPr lang="zh-CN" altLang="en-US" sz="1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8378516" y="6009362"/>
            <a:ext cx="1302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{b</a:t>
            </a:r>
            <a:r>
              <a:rPr lang="zh-CN" altLang="en-US" sz="1800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sz="1800" dirty="0"/>
              <a:t>1}</a:t>
            </a:r>
            <a:endParaRPr lang="zh-CN" altLang="en-US" sz="1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846679" y="5997905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{}</a:t>
            </a:r>
            <a:endParaRPr lang="zh-CN" altLang="en-US" sz="1800" dirty="0"/>
          </a:p>
        </p:txBody>
      </p:sp>
    </p:spTree>
  </p:cSld>
  <p:clrMapOvr>
    <a:masterClrMapping/>
  </p:clrMapOvr>
  <p:transition spd="slow" advTm="4593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9081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实践四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活性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活跃变量分析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(Liveness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Analysis)</a:t>
            </a:r>
            <a:endParaRPr lang="zh-CN" altLang="en-US" sz="2400" b="1" dirty="0">
              <a:solidFill>
                <a:srgbClr val="23252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8503" y="1286006"/>
            <a:ext cx="819968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500" b="1" dirty="0"/>
              <a:t>活跃变量：当前值在未来某处被读取之前未被重写的变量</a:t>
            </a:r>
            <a:endParaRPr kumimoji="1" lang="en-US" altLang="zh-CN" sz="2500" dirty="0"/>
          </a:p>
          <a:p>
            <a:r>
              <a:rPr kumimoji="1" lang="en-US" altLang="zh-CN" sz="2500" b="1" dirty="0"/>
              <a:t>Gen</a:t>
            </a:r>
            <a:r>
              <a:rPr kumimoji="1" lang="zh-CN" altLang="en-US" sz="2500" b="1" dirty="0"/>
              <a:t>函数</a:t>
            </a:r>
            <a:r>
              <a:rPr kumimoji="1" lang="zh-CN" altLang="en-US" sz="2500" dirty="0"/>
              <a:t>：当前语句中被读取的变量集</a:t>
            </a:r>
            <a:endParaRPr kumimoji="1" lang="en-US" altLang="zh-CN" sz="2500" dirty="0"/>
          </a:p>
          <a:p>
            <a:r>
              <a:rPr kumimoji="1" lang="en-US" altLang="zh-CN" sz="2500" b="1" dirty="0"/>
              <a:t>Kill</a:t>
            </a:r>
            <a:r>
              <a:rPr kumimoji="1" lang="zh-CN" altLang="en-US" sz="2500" b="1" dirty="0"/>
              <a:t>函数</a:t>
            </a:r>
            <a:r>
              <a:rPr kumimoji="1" lang="zh-CN" altLang="en-US" sz="2500" dirty="0"/>
              <a:t>：当前语句写入的变量集</a:t>
            </a:r>
          </a:p>
        </p:txBody>
      </p:sp>
      <p:graphicFrame>
        <p:nvGraphicFramePr>
          <p:cNvPr id="6" name="表格 4"/>
          <p:cNvGraphicFramePr>
            <a:graphicFrameLocks noGrp="1"/>
          </p:cNvGraphicFramePr>
          <p:nvPr/>
        </p:nvGraphicFramePr>
        <p:xfrm>
          <a:off x="1742904" y="4365613"/>
          <a:ext cx="8012445" cy="207287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602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2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2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219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Gen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Kill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=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y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=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20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z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=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+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233304" y="4958275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{}</a:t>
            </a:r>
            <a:endParaRPr lang="zh-CN" alt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5258090" y="5439272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{}</a:t>
            </a:r>
            <a:endParaRPr lang="zh-CN" alt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3632886" y="4934438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{x}</a:t>
            </a:r>
            <a:endParaRPr lang="zh-CN" alt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460987" y="4958275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{}</a:t>
            </a:r>
            <a:endParaRPr lang="zh-CN" altLang="en-US" sz="1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367648" y="5439272"/>
            <a:ext cx="1562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{x}</a:t>
            </a:r>
            <a:endParaRPr lang="zh-CN" altLang="en-US" sz="1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846679" y="4934438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{x}</a:t>
            </a:r>
            <a:endParaRPr lang="zh-CN" altLang="en-US" sz="1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846679" y="5427354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{y}</a:t>
            </a:r>
            <a:endParaRPr lang="zh-CN" altLang="en-US" sz="1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460987" y="5439272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{x}</a:t>
            </a:r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828503" y="3090326"/>
                <a:ext cx="704982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400" b="1" dirty="0"/>
                  <a:t>可用表达式的转换函数</a:t>
                </a:r>
                <a:r>
                  <a:rPr kumimoji="1" lang="zh-CN" altLang="en-US" sz="2400" dirty="0"/>
                  <a:t>：</a:t>
                </a:r>
                <a:endParaRPr kumimoji="1" lang="en-US" altLang="zh-CN" sz="2400" dirty="0"/>
              </a:p>
              <a:p>
                <a:r>
                  <a:rPr kumimoji="1" lang="en-US" altLang="zh-CN" sz="2400" dirty="0"/>
                  <a:t>	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In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𝑂𝑢𝑡</m:t>
                        </m:r>
                        <m:r>
                          <a:rPr kumimoji="1" lang="zh-CN" altLang="en-US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𝑖𝑙𝑙</m:t>
                        </m:r>
                      </m:e>
                    </m:d>
                    <m:r>
                      <a:rPr kumimoji="1" lang="zh-CN" altLang="en-US" sz="2400" b="0" i="1" dirty="0" smtClean="0">
                        <a:latin typeface="Cambria Math" panose="02040503050406030204" pitchFamily="18" charset="0"/>
                      </a:rPr>
                      <m:t> ∪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03" y="3090326"/>
                <a:ext cx="7049820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7" t="-50" r="7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5153789" y="5966444"/>
            <a:ext cx="1240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</a:t>
            </a:r>
            <a:r>
              <a:rPr lang="en-US" altLang="zh-CN" dirty="0"/>
              <a:t>x}</a:t>
            </a:r>
            <a:endParaRPr lang="zh-CN" altLang="en-US" sz="1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632886" y="5997905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{}</a:t>
            </a:r>
            <a:endParaRPr lang="zh-CN" altLang="en-US" sz="1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8325391" y="6019830"/>
            <a:ext cx="1302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{x}</a:t>
            </a:r>
            <a:endParaRPr lang="zh-CN" altLang="en-US" sz="1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846679" y="5997905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{z}</a:t>
            </a:r>
            <a:endParaRPr lang="zh-CN" altLang="en-US" sz="1800" dirty="0"/>
          </a:p>
        </p:txBody>
      </p:sp>
    </p:spTree>
  </p:cSld>
  <p:clrMapOvr>
    <a:masterClrMapping/>
  </p:clrMapOvr>
  <p:transition spd="slow" advTm="4593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73" y="102386"/>
            <a:ext cx="5991872" cy="6729427"/>
          </a:xfrm>
          <a:prstGeom prst="rect">
            <a:avLst/>
          </a:prstGeom>
        </p:spPr>
      </p:pic>
      <p:sp>
        <p:nvSpPr>
          <p:cNvPr id="32771" name="文本框 6"/>
          <p:cNvSpPr txBox="1">
            <a:spLocks noChangeArrowheads="1"/>
          </p:cNvSpPr>
          <p:nvPr/>
        </p:nvSpPr>
        <p:spPr bwMode="auto">
          <a:xfrm>
            <a:off x="2917377" y="2547938"/>
            <a:ext cx="67484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谢谢</a:t>
            </a:r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!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1637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838" y="3429000"/>
            <a:ext cx="3731573" cy="22173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10593" y="2249346"/>
            <a:ext cx="8775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/>
              <a:t>Java</a:t>
            </a:r>
            <a:r>
              <a:rPr kumimoji="1" lang="zh-CN" altLang="en-US" sz="6000" dirty="0"/>
              <a:t>程序分析框架</a:t>
            </a:r>
          </a:p>
        </p:txBody>
      </p:sp>
      <p:pic>
        <p:nvPicPr>
          <p:cNvPr id="6146" name="Picture 2" descr="可达鸭微信头像_可达鸭微信头像分享_72QQ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62" y="3106311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回顾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37" y="1394854"/>
            <a:ext cx="6335125" cy="4068291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3" y="254000"/>
            <a:ext cx="36940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静态程序分析的常用方法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0923" y="1568207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抽象解释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50923" y="1107514"/>
            <a:ext cx="2150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数据流分析</a:t>
            </a:r>
            <a:endParaRPr kumimoji="1" lang="en-US" altLang="zh-CN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1050923" y="2407628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静态符号执行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050921" y="2831250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/>
              <a:t>(</a:t>
            </a:r>
            <a:r>
              <a:rPr kumimoji="1" lang="zh-CN" altLang="en-US" sz="2400" b="1" dirty="0"/>
              <a:t>稀疏</a:t>
            </a:r>
            <a:r>
              <a:rPr kumimoji="1" lang="en-US" altLang="zh-CN" sz="2400" b="1" dirty="0"/>
              <a:t>)</a:t>
            </a:r>
            <a:r>
              <a:rPr kumimoji="1" lang="zh-CN" altLang="en-US" sz="2400" b="1" dirty="0"/>
              <a:t>值流分析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050923" y="3280419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/>
              <a:t>IFDS/IDE</a:t>
            </a:r>
            <a:endParaRPr kumimoji="1" lang="zh-CN" altLang="en-US" sz="24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1050920" y="4638557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神经推理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050920" y="4177864"/>
            <a:ext cx="2150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模式匹配</a:t>
            </a:r>
            <a:endParaRPr kumimoji="1" lang="en-US" altLang="zh-CN" sz="2400" b="1" dirty="0"/>
          </a:p>
        </p:txBody>
      </p:sp>
      <p:sp>
        <p:nvSpPr>
          <p:cNvPr id="11" name="框架 10"/>
          <p:cNvSpPr/>
          <p:nvPr/>
        </p:nvSpPr>
        <p:spPr bwMode="auto">
          <a:xfrm>
            <a:off x="1234348" y="1071409"/>
            <a:ext cx="2018159" cy="534516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50920" y="3721510"/>
            <a:ext cx="2150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模型检测</a:t>
            </a:r>
            <a:endParaRPr kumimoji="1" lang="en-US" altLang="zh-CN" sz="24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1050920" y="1987755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自动推理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0" grpId="0"/>
      <p:bldP spid="49" grpId="0"/>
      <p:bldP spid="35" grpId="0"/>
      <p:bldP spid="38" grpId="0"/>
      <p:bldP spid="39" grpId="0"/>
      <p:bldP spid="11" grpId="0" animBg="1"/>
      <p:bldP spid="40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4" y="254000"/>
            <a:ext cx="7314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可用表达式分析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(Available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Expression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Analysis)</a:t>
            </a:r>
            <a:endParaRPr lang="zh-CN" altLang="en-US" sz="2400" b="1" dirty="0">
              <a:solidFill>
                <a:srgbClr val="23252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0923" y="1568207"/>
            <a:ext cx="11109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可用表达式：在计算某个语句时已被计算过的表达式。</a:t>
            </a:r>
            <a:endParaRPr kumimoji="1"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目标：对于每个程序点，计算出已之前算过的表达式，且在此前未被修改过。</a:t>
            </a:r>
            <a:endParaRPr kumimoji="1"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应用：减少冗余计算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65972" y="3002692"/>
            <a:ext cx="33746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框架 8"/>
          <p:cNvSpPr/>
          <p:nvPr/>
        </p:nvSpPr>
        <p:spPr bwMode="auto">
          <a:xfrm>
            <a:off x="5520746" y="3886926"/>
            <a:ext cx="941837" cy="487366"/>
          </a:xfrm>
          <a:prstGeom prst="frame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状态传播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0157" y="1520785"/>
            <a:ext cx="8629285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500" b="1" dirty="0"/>
              <a:t>分析状态</a:t>
            </a:r>
            <a:r>
              <a:rPr kumimoji="1" lang="zh-CN" altLang="en-US" sz="2500" dirty="0"/>
              <a:t>：可用表达式集</a:t>
            </a:r>
            <a:endParaRPr kumimoji="1" lang="en-US" altLang="zh-CN" sz="2500" dirty="0"/>
          </a:p>
          <a:p>
            <a:r>
              <a:rPr kumimoji="1" lang="zh-CN" altLang="en-US" sz="2500" b="1" dirty="0"/>
              <a:t>传播开始</a:t>
            </a:r>
            <a:r>
              <a:rPr kumimoji="1" lang="zh-CN" altLang="en-US" sz="2500" dirty="0"/>
              <a:t>：没有任何可用表达式</a:t>
            </a:r>
            <a:endParaRPr kumimoji="1" lang="en-US" altLang="zh-CN" sz="2500" dirty="0"/>
          </a:p>
          <a:p>
            <a:r>
              <a:rPr kumimoji="1" lang="zh-CN" altLang="en-US" sz="2500" b="1" dirty="0"/>
              <a:t>状态传播</a:t>
            </a:r>
            <a:r>
              <a:rPr kumimoji="1" lang="zh-CN" altLang="en-US" sz="2500" dirty="0"/>
              <a:t>：</a:t>
            </a:r>
            <a:endParaRPr kumimoji="1" lang="en-US" altLang="zh-CN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500" dirty="0"/>
              <a:t>从前往后分析</a:t>
            </a:r>
            <a:endParaRPr kumimoji="1" lang="en-US" altLang="zh-CN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500" dirty="0"/>
              <a:t>对于每个语句，根据其转换方程更新对应程序点的状态</a:t>
            </a:r>
            <a:endParaRPr kumimoji="1" lang="en-US" altLang="zh-CN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500" dirty="0"/>
              <a:t>控制流分叉时，</a:t>
            </a:r>
            <a:r>
              <a:rPr kumimoji="1" lang="en-US" altLang="zh-CN" sz="2500" dirty="0"/>
              <a:t>fork</a:t>
            </a:r>
            <a:r>
              <a:rPr kumimoji="1" lang="zh-CN" altLang="en-US" sz="2500" dirty="0"/>
              <a:t>状态</a:t>
            </a:r>
            <a:endParaRPr kumimoji="1" lang="en-US" altLang="zh-CN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500" dirty="0"/>
              <a:t>控制流汇聚时，</a:t>
            </a:r>
            <a:r>
              <a:rPr kumimoji="1" lang="en-US" altLang="zh-CN" sz="2500" dirty="0"/>
              <a:t>merge</a:t>
            </a:r>
            <a:r>
              <a:rPr kumimoji="1" lang="zh-CN" altLang="en-US" sz="2500" dirty="0"/>
              <a:t>状态</a:t>
            </a:r>
            <a:endParaRPr kumimoji="1" lang="en-US" altLang="zh-CN" sz="2500" dirty="0"/>
          </a:p>
          <a:p>
            <a:r>
              <a:rPr kumimoji="1" lang="zh-CN" altLang="en-US" sz="2500" b="1" dirty="0"/>
              <a:t>传播结束</a:t>
            </a:r>
            <a:r>
              <a:rPr kumimoji="1" lang="zh-CN" altLang="en-US" sz="2500" dirty="0"/>
              <a:t>：获得可用表达式</a:t>
            </a:r>
            <a:endParaRPr kumimoji="1" lang="en-US" altLang="zh-CN" sz="2500" dirty="0"/>
          </a:p>
          <a:p>
            <a:pPr marL="285750" indent="-285750">
              <a:buFontTx/>
              <a:buChar char="-"/>
            </a:pPr>
            <a:endParaRPr kumimoji="1" lang="zh-CN" altLang="en-US" sz="2500" dirty="0"/>
          </a:p>
        </p:txBody>
      </p:sp>
      <p:sp>
        <p:nvSpPr>
          <p:cNvPr id="6" name="椭圆 5"/>
          <p:cNvSpPr/>
          <p:nvPr/>
        </p:nvSpPr>
        <p:spPr bwMode="auto">
          <a:xfrm>
            <a:off x="10441459" y="2088293"/>
            <a:ext cx="247136" cy="28420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0441459" y="2718488"/>
            <a:ext cx="247136" cy="28420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线箭头连接符 8"/>
          <p:cNvCxnSpPr>
            <a:stCxn id="6" idx="4"/>
            <a:endCxn id="11" idx="0"/>
          </p:cNvCxnSpPr>
          <p:nvPr/>
        </p:nvCxnSpPr>
        <p:spPr bwMode="auto">
          <a:xfrm>
            <a:off x="10565027" y="2372499"/>
            <a:ext cx="0" cy="3459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 bwMode="auto">
          <a:xfrm>
            <a:off x="10089290" y="3266304"/>
            <a:ext cx="247136" cy="28420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6" name="直线箭头连接符 15"/>
          <p:cNvCxnSpPr>
            <a:stCxn id="11" idx="4"/>
            <a:endCxn id="15" idx="0"/>
          </p:cNvCxnSpPr>
          <p:nvPr/>
        </p:nvCxnSpPr>
        <p:spPr bwMode="auto">
          <a:xfrm flipH="1">
            <a:off x="10212858" y="3002694"/>
            <a:ext cx="352169" cy="2636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 bwMode="auto">
          <a:xfrm>
            <a:off x="10787450" y="3266304"/>
            <a:ext cx="247136" cy="28420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9" name="直线箭头连接符 18"/>
          <p:cNvCxnSpPr>
            <a:stCxn id="11" idx="4"/>
            <a:endCxn id="17" idx="0"/>
          </p:cNvCxnSpPr>
          <p:nvPr/>
        </p:nvCxnSpPr>
        <p:spPr bwMode="auto">
          <a:xfrm>
            <a:off x="10565027" y="3002694"/>
            <a:ext cx="345991" cy="2636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 bwMode="auto">
          <a:xfrm>
            <a:off x="10089290" y="3799704"/>
            <a:ext cx="247136" cy="28420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2" name="直线箭头连接符 21"/>
          <p:cNvCxnSpPr>
            <a:stCxn id="15" idx="4"/>
            <a:endCxn id="20" idx="0"/>
          </p:cNvCxnSpPr>
          <p:nvPr/>
        </p:nvCxnSpPr>
        <p:spPr bwMode="auto">
          <a:xfrm>
            <a:off x="10212858" y="3550510"/>
            <a:ext cx="0" cy="2491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 bwMode="auto">
          <a:xfrm>
            <a:off x="10441459" y="4312509"/>
            <a:ext cx="247136" cy="28420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10441459" y="4811437"/>
            <a:ext cx="247136" cy="28420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8" name="直线箭头连接符 27"/>
          <p:cNvCxnSpPr>
            <a:stCxn id="23" idx="4"/>
            <a:endCxn id="24" idx="0"/>
          </p:cNvCxnSpPr>
          <p:nvPr/>
        </p:nvCxnSpPr>
        <p:spPr bwMode="auto">
          <a:xfrm>
            <a:off x="10565027" y="4596715"/>
            <a:ext cx="0" cy="21472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0" idx="4"/>
            <a:endCxn id="23" idx="0"/>
          </p:cNvCxnSpPr>
          <p:nvPr/>
        </p:nvCxnSpPr>
        <p:spPr bwMode="auto">
          <a:xfrm>
            <a:off x="10212858" y="4083910"/>
            <a:ext cx="352169" cy="2285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 bwMode="auto">
          <a:xfrm>
            <a:off x="10799807" y="3799704"/>
            <a:ext cx="247136" cy="28420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6" name="直线箭头连接符 35"/>
          <p:cNvCxnSpPr>
            <a:stCxn id="17" idx="4"/>
            <a:endCxn id="35" idx="0"/>
          </p:cNvCxnSpPr>
          <p:nvPr/>
        </p:nvCxnSpPr>
        <p:spPr bwMode="auto">
          <a:xfrm>
            <a:off x="10911018" y="3550510"/>
            <a:ext cx="12357" cy="2491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35" idx="4"/>
            <a:endCxn id="23" idx="0"/>
          </p:cNvCxnSpPr>
          <p:nvPr/>
        </p:nvCxnSpPr>
        <p:spPr bwMode="auto">
          <a:xfrm flipH="1">
            <a:off x="10565027" y="4083910"/>
            <a:ext cx="358348" cy="2285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 bwMode="auto">
          <a:xfrm>
            <a:off x="10565027" y="1215665"/>
            <a:ext cx="0" cy="31641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曲线连接符 49"/>
          <p:cNvCxnSpPr/>
          <p:nvPr/>
        </p:nvCxnSpPr>
        <p:spPr bwMode="auto">
          <a:xfrm rot="16200000" flipH="1">
            <a:off x="10472008" y="2224046"/>
            <a:ext cx="284206" cy="12700"/>
          </a:xfrm>
          <a:prstGeom prst="curvedConnector5">
            <a:avLst>
              <a:gd name="adj1" fmla="val -28261"/>
              <a:gd name="adj2" fmla="val 2383787"/>
              <a:gd name="adj3" fmla="val 119565"/>
            </a:avLst>
          </a:prstGeom>
          <a:ln>
            <a:solidFill>
              <a:srgbClr val="92D050"/>
            </a:solidFill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 bwMode="auto">
          <a:xfrm>
            <a:off x="10441459" y="1532078"/>
            <a:ext cx="247136" cy="28420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63" name="直线箭头连接符 62"/>
          <p:cNvCxnSpPr>
            <a:stCxn id="62" idx="4"/>
            <a:endCxn id="6" idx="0"/>
          </p:cNvCxnSpPr>
          <p:nvPr/>
        </p:nvCxnSpPr>
        <p:spPr bwMode="auto">
          <a:xfrm>
            <a:off x="10565027" y="1816284"/>
            <a:ext cx="0" cy="27200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4593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5" grpId="0" animBg="1"/>
      <p:bldP spid="17" grpId="0" animBg="1"/>
      <p:bldP spid="20" grpId="0" animBg="1"/>
      <p:bldP spid="23" grpId="0" animBg="1"/>
      <p:bldP spid="24" grpId="0" animBg="1"/>
      <p:bldP spid="35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4942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转换函数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(Transfer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Function)</a:t>
            </a:r>
            <a:endParaRPr lang="zh-CN" altLang="en-US" sz="2400" b="1" dirty="0">
              <a:solidFill>
                <a:srgbClr val="23252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28503" y="1286006"/>
            <a:ext cx="9055684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500" b="1" dirty="0"/>
              <a:t>定义：对于没一种语句，需要定义它对分析状态</a:t>
            </a:r>
            <a:r>
              <a:rPr kumimoji="1" lang="en-US" altLang="zh-CN" sz="2500" b="1" dirty="0"/>
              <a:t>(</a:t>
            </a:r>
            <a:r>
              <a:rPr kumimoji="1" lang="zh-CN" altLang="en-US" sz="2500" b="1" dirty="0"/>
              <a:t>可用表达式集</a:t>
            </a:r>
            <a:r>
              <a:rPr kumimoji="1" lang="en-US" altLang="zh-CN" sz="2500" b="1" dirty="0"/>
              <a:t>)</a:t>
            </a:r>
          </a:p>
          <a:p>
            <a:r>
              <a:rPr kumimoji="1" lang="zh-CN" altLang="en-US" sz="2500" b="1" dirty="0"/>
              <a:t>的影响。</a:t>
            </a:r>
            <a:endParaRPr kumimoji="1" lang="en-US" altLang="zh-CN" sz="2500" b="1" dirty="0"/>
          </a:p>
          <a:p>
            <a:endParaRPr kumimoji="1" lang="en-US" altLang="zh-CN" sz="2500" dirty="0"/>
          </a:p>
          <a:p>
            <a:r>
              <a:rPr kumimoji="1" lang="en-US" altLang="zh-CN" sz="2500" b="1" dirty="0"/>
              <a:t>Gen</a:t>
            </a:r>
            <a:r>
              <a:rPr kumimoji="1" lang="zh-CN" altLang="en-US" sz="2500" b="1" dirty="0"/>
              <a:t>函数</a:t>
            </a:r>
            <a:r>
              <a:rPr kumimoji="1" lang="zh-CN" altLang="en-US" sz="2500" dirty="0"/>
              <a:t>：当前语句会产生的可用表达式集</a:t>
            </a:r>
            <a:endParaRPr kumimoji="1" lang="en-US" altLang="zh-CN" sz="2500" dirty="0"/>
          </a:p>
          <a:p>
            <a:r>
              <a:rPr kumimoji="1" lang="en-US" altLang="zh-CN" sz="2500" b="1" dirty="0"/>
              <a:t>Kill</a:t>
            </a:r>
            <a:r>
              <a:rPr kumimoji="1" lang="zh-CN" altLang="en-US" sz="2500" b="1" dirty="0"/>
              <a:t>函数</a:t>
            </a:r>
            <a:r>
              <a:rPr kumimoji="1" lang="zh-CN" altLang="en-US" sz="2500" dirty="0"/>
              <a:t>：当前语句在当前状态中需要杀死的可用表达式集</a:t>
            </a:r>
            <a:endParaRPr kumimoji="1" lang="en-US" altLang="zh-CN" sz="2500" dirty="0"/>
          </a:p>
          <a:p>
            <a:endParaRPr kumimoji="1" lang="en-US" altLang="zh-CN" sz="2500" dirty="0"/>
          </a:p>
          <a:p>
            <a:endParaRPr kumimoji="1" lang="zh-CN" altLang="en-US" sz="2500" dirty="0"/>
          </a:p>
        </p:txBody>
      </p:sp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1742904" y="4633837"/>
          <a:ext cx="8012445" cy="155465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02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2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2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219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Gen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Kill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Out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=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a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+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b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=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a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5233304" y="5226499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{a</a:t>
            </a:r>
            <a:r>
              <a:rPr lang="zh-CN" altLang="en-US" sz="1800" dirty="0"/>
              <a:t> 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sz="1800" dirty="0"/>
              <a:t>b}</a:t>
            </a:r>
            <a:endParaRPr lang="zh-CN" altLang="en-US" sz="18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258090" y="5707496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{a</a:t>
            </a:r>
            <a:r>
              <a:rPr lang="zh-CN" altLang="en-US" sz="1800" dirty="0"/>
              <a:t> </a:t>
            </a:r>
            <a:r>
              <a:rPr lang="en-US" altLang="zh-CN" sz="1800" dirty="0"/>
              <a:t>-</a:t>
            </a:r>
            <a:r>
              <a:rPr lang="zh-CN" altLang="en-US" sz="1800" dirty="0"/>
              <a:t> </a:t>
            </a:r>
            <a:r>
              <a:rPr lang="en-US" altLang="zh-CN" sz="1800" dirty="0"/>
              <a:t>1}</a:t>
            </a:r>
            <a:endParaRPr lang="zh-CN" altLang="en-US" sz="1800" dirty="0"/>
          </a:p>
        </p:txBody>
      </p:sp>
      <p:sp>
        <p:nvSpPr>
          <p:cNvPr id="55" name="文本框 54"/>
          <p:cNvSpPr txBox="1"/>
          <p:nvPr/>
        </p:nvSpPr>
        <p:spPr>
          <a:xfrm>
            <a:off x="3632886" y="5202662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{x</a:t>
            </a:r>
            <a:r>
              <a:rPr lang="zh-CN" altLang="en-US" sz="1800" dirty="0"/>
              <a:t> 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dirty="0"/>
              <a:t>y</a:t>
            </a: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56" name="文本框 55"/>
          <p:cNvSpPr txBox="1"/>
          <p:nvPr/>
        </p:nvSpPr>
        <p:spPr>
          <a:xfrm>
            <a:off x="8460987" y="5226499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{a</a:t>
            </a:r>
            <a:r>
              <a:rPr lang="zh-CN" altLang="en-US" sz="1800" dirty="0"/>
              <a:t> 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sz="1800" dirty="0"/>
              <a:t>b}</a:t>
            </a:r>
            <a:endParaRPr lang="zh-CN" altLang="en-US" sz="1800" dirty="0"/>
          </a:p>
        </p:txBody>
      </p:sp>
      <p:sp>
        <p:nvSpPr>
          <p:cNvPr id="59" name="文本框 58"/>
          <p:cNvSpPr txBox="1"/>
          <p:nvPr/>
        </p:nvSpPr>
        <p:spPr>
          <a:xfrm>
            <a:off x="3367648" y="5707496"/>
            <a:ext cx="1562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{a</a:t>
            </a:r>
            <a:r>
              <a:rPr lang="zh-CN" altLang="en-US" sz="1800" dirty="0"/>
              <a:t> 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846679" y="5202662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{x</a:t>
            </a:r>
            <a:r>
              <a:rPr lang="zh-CN" altLang="en-US" sz="1800" dirty="0"/>
              <a:t> 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dirty="0"/>
              <a:t>y</a:t>
            </a: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61" name="文本框 60"/>
          <p:cNvSpPr txBox="1"/>
          <p:nvPr/>
        </p:nvSpPr>
        <p:spPr>
          <a:xfrm>
            <a:off x="6739148" y="5707496"/>
            <a:ext cx="1459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{a</a:t>
            </a:r>
            <a:r>
              <a:rPr lang="zh-CN" altLang="en-US" sz="1800" dirty="0"/>
              <a:t> 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62" name="文本框 61"/>
          <p:cNvSpPr txBox="1"/>
          <p:nvPr/>
        </p:nvSpPr>
        <p:spPr>
          <a:xfrm>
            <a:off x="8460987" y="5707496"/>
            <a:ext cx="103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{b</a:t>
            </a:r>
            <a:r>
              <a:rPr lang="zh-CN" altLang="en-US" sz="1800" dirty="0"/>
              <a:t> 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sz="1800" dirty="0"/>
              <a:t>2}</a:t>
            </a:r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828503" y="3613539"/>
                <a:ext cx="704982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400" b="1" dirty="0"/>
                  <a:t>可用表达式的转换函数</a:t>
                </a:r>
                <a:r>
                  <a:rPr kumimoji="1" lang="zh-CN" altLang="en-US" sz="2400" dirty="0"/>
                  <a:t>：</a:t>
                </a:r>
                <a:endParaRPr kumimoji="1" lang="en-US" altLang="zh-CN" sz="2400" dirty="0"/>
              </a:p>
              <a:p>
                <a:r>
                  <a:rPr kumimoji="1" lang="en-US" altLang="zh-CN" sz="2400" dirty="0"/>
                  <a:t>	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𝑂𝑢𝑡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I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zh-CN" altLang="en-US" sz="2400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zh-CN" alt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kumimoji="1" lang="zh-CN" alt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kumimoji="1" lang="zh-CN" alt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𝑘𝑖𝑙𝑙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03" y="3613539"/>
                <a:ext cx="7049820" cy="830997"/>
              </a:xfrm>
              <a:prstGeom prst="rect">
                <a:avLst/>
              </a:prstGeom>
              <a:blipFill>
                <a:blip r:embed="rId4"/>
                <a:stretch>
                  <a:fillRect l="-1439" t="-6061"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4593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3" grpId="0"/>
      <p:bldP spid="55" grpId="0"/>
      <p:bldP spid="56" grpId="0"/>
      <p:bldP spid="59" grpId="0"/>
      <p:bldP spid="60" grpId="0"/>
      <p:bldP spid="61" grpId="0"/>
      <p:bldP spid="62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35698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数据流分析框架的组成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236858" y="1255741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域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36859" y="1861147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分析方向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236858" y="2466553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转换函数</a:t>
            </a:r>
            <a:r>
              <a:rPr kumimoji="1" lang="en-US" altLang="zh-CN" sz="2400" b="1" dirty="0"/>
              <a:t>(</a:t>
            </a:r>
            <a:r>
              <a:rPr kumimoji="1" lang="zh-CN" altLang="en-US" sz="2400" b="1" dirty="0"/>
              <a:t>单调</a:t>
            </a:r>
            <a:r>
              <a:rPr kumimoji="1" lang="en-US" altLang="zh-CN" sz="2400" b="1" dirty="0"/>
              <a:t>)</a:t>
            </a:r>
            <a:endParaRPr kumimoji="1"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1236858" y="3071959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合并操作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236858" y="3677365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边界条件</a:t>
            </a:r>
            <a:r>
              <a:rPr kumimoji="1" lang="en-US" altLang="zh-CN" sz="2400" b="1" dirty="0"/>
              <a:t>/</a:t>
            </a:r>
            <a:r>
              <a:rPr kumimoji="1" lang="zh-CN" altLang="en-US" sz="2400" b="1" dirty="0"/>
              <a:t>初始值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345059" y="1243732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err="1"/>
              <a:t>FlowAnalysis</a:t>
            </a:r>
            <a:r>
              <a:rPr kumimoji="1" lang="en-US" altLang="zh-CN" sz="2400" dirty="0"/>
              <a:t>&lt;</a:t>
            </a:r>
            <a:r>
              <a:rPr kumimoji="1" lang="en-US" altLang="zh-CN" sz="2400" b="1" dirty="0"/>
              <a:t>A</a:t>
            </a:r>
            <a:r>
              <a:rPr kumimoji="1" lang="en-US" altLang="zh-CN" sz="2400" dirty="0"/>
              <a:t>&gt;</a:t>
            </a:r>
            <a:endParaRPr lang="en-GB" altLang="zh-CN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345060" y="1849138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 err="1"/>
              <a:t>isForward</a:t>
            </a:r>
            <a:endParaRPr kumimoji="1" lang="zh-CN" altLang="en-US" sz="24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4345059" y="2454544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 err="1"/>
              <a:t>flowThrough</a:t>
            </a:r>
            <a:endParaRPr kumimoji="1" lang="zh-CN" altLang="en-US" sz="24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4345059" y="30599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/>
              <a:t>merge</a:t>
            </a:r>
            <a:endParaRPr kumimoji="1" lang="zh-CN" altLang="en-US" sz="24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4345059" y="3665356"/>
            <a:ext cx="257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 err="1"/>
              <a:t>newInitialFlow</a:t>
            </a:r>
            <a:endParaRPr kumimoji="1" lang="zh-CN" altLang="en-US" sz="2400" b="1" dirty="0"/>
          </a:p>
        </p:txBody>
      </p:sp>
      <p:cxnSp>
        <p:nvCxnSpPr>
          <p:cNvPr id="76" name="直线箭头连接符 75"/>
          <p:cNvCxnSpPr>
            <a:stCxn id="31" idx="0"/>
            <a:endCxn id="34" idx="2"/>
          </p:cNvCxnSpPr>
          <p:nvPr/>
        </p:nvCxnSpPr>
        <p:spPr bwMode="auto">
          <a:xfrm flipV="1">
            <a:off x="5641933" y="4853528"/>
            <a:ext cx="0" cy="229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线箭头连接符 79"/>
          <p:cNvCxnSpPr>
            <a:stCxn id="30" idx="0"/>
            <a:endCxn id="34" idx="2"/>
          </p:cNvCxnSpPr>
          <p:nvPr/>
        </p:nvCxnSpPr>
        <p:spPr bwMode="auto">
          <a:xfrm flipV="1">
            <a:off x="4137966" y="4853528"/>
            <a:ext cx="1503967" cy="229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组合 85"/>
          <p:cNvGrpSpPr/>
          <p:nvPr/>
        </p:nvGrpSpPr>
        <p:grpSpPr>
          <a:xfrm>
            <a:off x="3285809" y="4484196"/>
            <a:ext cx="4878601" cy="2236126"/>
            <a:chOff x="2385773" y="455863"/>
            <a:chExt cx="4878601" cy="2236126"/>
          </a:xfrm>
        </p:grpSpPr>
        <p:sp>
          <p:nvSpPr>
            <p:cNvPr id="2" name="文本框 1"/>
            <p:cNvSpPr txBox="1"/>
            <p:nvPr/>
          </p:nvSpPr>
          <p:spPr>
            <a:xfrm>
              <a:off x="4319942" y="1639773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{a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+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b}</a:t>
              </a:r>
              <a:endParaRPr kumimoji="1"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238073" y="1639773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{c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+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d}</a:t>
              </a:r>
              <a:endParaRPr kumimoji="1"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45023" y="1635988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{a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-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c}</a:t>
              </a:r>
              <a:endParaRPr kumimoji="1"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579628" y="232265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{}</a:t>
              </a:r>
              <a:endParaRPr kumimoji="1"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385773" y="1055071"/>
              <a:ext cx="1704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{a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-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c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a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+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b}</a:t>
              </a:r>
              <a:endParaRPr kumimoji="1"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926195" y="1055071"/>
              <a:ext cx="1631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{a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-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c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,c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+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d}</a:t>
              </a:r>
              <a:endParaRPr kumimoji="1"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632970" y="1055071"/>
              <a:ext cx="1631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{a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+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c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+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d}</a:t>
              </a:r>
              <a:endParaRPr kumimoji="1"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624069" y="455863"/>
              <a:ext cx="223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{a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-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c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a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+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c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+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d}</a:t>
              </a:r>
              <a:endParaRPr kumimoji="1" lang="zh-CN" altLang="en-US" dirty="0"/>
            </a:p>
          </p:txBody>
        </p:sp>
        <p:cxnSp>
          <p:nvCxnSpPr>
            <p:cNvPr id="5" name="直线箭头连接符 4"/>
            <p:cNvCxnSpPr>
              <a:stCxn id="29" idx="0"/>
              <a:endCxn id="2" idx="2"/>
            </p:cNvCxnSpPr>
            <p:nvPr/>
          </p:nvCxnSpPr>
          <p:spPr bwMode="auto">
            <a:xfrm flipV="1">
              <a:off x="4748905" y="2009105"/>
              <a:ext cx="1" cy="3135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线箭头连接符 38"/>
            <p:cNvCxnSpPr>
              <a:stCxn id="29" idx="0"/>
              <a:endCxn id="27" idx="2"/>
            </p:cNvCxnSpPr>
            <p:nvPr/>
          </p:nvCxnSpPr>
          <p:spPr bwMode="auto">
            <a:xfrm flipH="1" flipV="1">
              <a:off x="3838721" y="2005320"/>
              <a:ext cx="910184" cy="3173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线箭头连接符 41"/>
            <p:cNvCxnSpPr>
              <a:stCxn id="29" idx="0"/>
              <a:endCxn id="26" idx="2"/>
            </p:cNvCxnSpPr>
            <p:nvPr/>
          </p:nvCxnSpPr>
          <p:spPr bwMode="auto">
            <a:xfrm flipV="1">
              <a:off x="4748905" y="2009105"/>
              <a:ext cx="911720" cy="3135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线箭头连接符 45"/>
            <p:cNvCxnSpPr>
              <a:stCxn id="27" idx="0"/>
              <a:endCxn id="31" idx="2"/>
            </p:cNvCxnSpPr>
            <p:nvPr/>
          </p:nvCxnSpPr>
          <p:spPr bwMode="auto">
            <a:xfrm flipV="1">
              <a:off x="3838721" y="1424403"/>
              <a:ext cx="903176" cy="2115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线箭头连接符 49"/>
            <p:cNvCxnSpPr>
              <a:stCxn id="26" idx="0"/>
              <a:endCxn id="31" idx="2"/>
            </p:cNvCxnSpPr>
            <p:nvPr/>
          </p:nvCxnSpPr>
          <p:spPr bwMode="auto">
            <a:xfrm flipH="1" flipV="1">
              <a:off x="4741897" y="1424403"/>
              <a:ext cx="918728" cy="2153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线箭头连接符 53"/>
            <p:cNvCxnSpPr>
              <a:stCxn id="26" idx="0"/>
              <a:endCxn id="32" idx="2"/>
            </p:cNvCxnSpPr>
            <p:nvPr/>
          </p:nvCxnSpPr>
          <p:spPr bwMode="auto">
            <a:xfrm flipV="1">
              <a:off x="5660625" y="1424403"/>
              <a:ext cx="788047" cy="2153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线箭头连接符 56"/>
            <p:cNvCxnSpPr>
              <a:stCxn id="2" idx="0"/>
              <a:endCxn id="32" idx="2"/>
            </p:cNvCxnSpPr>
            <p:nvPr/>
          </p:nvCxnSpPr>
          <p:spPr bwMode="auto">
            <a:xfrm flipV="1">
              <a:off x="4748906" y="1424403"/>
              <a:ext cx="1699766" cy="2153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线箭头连接符 60"/>
            <p:cNvCxnSpPr>
              <a:stCxn id="2" idx="0"/>
              <a:endCxn id="30" idx="2"/>
            </p:cNvCxnSpPr>
            <p:nvPr/>
          </p:nvCxnSpPr>
          <p:spPr bwMode="auto">
            <a:xfrm flipH="1" flipV="1">
              <a:off x="3237930" y="1424403"/>
              <a:ext cx="1510976" cy="2153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线箭头连接符 62"/>
            <p:cNvCxnSpPr>
              <a:stCxn id="27" idx="0"/>
              <a:endCxn id="30" idx="2"/>
            </p:cNvCxnSpPr>
            <p:nvPr/>
          </p:nvCxnSpPr>
          <p:spPr bwMode="auto">
            <a:xfrm flipH="1" flipV="1">
              <a:off x="3237930" y="1424403"/>
              <a:ext cx="600791" cy="2115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直线箭头连接符 82"/>
            <p:cNvCxnSpPr>
              <a:stCxn id="32" idx="0"/>
              <a:endCxn id="34" idx="2"/>
            </p:cNvCxnSpPr>
            <p:nvPr/>
          </p:nvCxnSpPr>
          <p:spPr bwMode="auto">
            <a:xfrm flipH="1" flipV="1">
              <a:off x="4741897" y="825195"/>
              <a:ext cx="1706775" cy="2298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7" name="文本框 86"/>
          <p:cNvSpPr txBox="1"/>
          <p:nvPr/>
        </p:nvSpPr>
        <p:spPr>
          <a:xfrm>
            <a:off x="7790601" y="1255741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GB" sz="2400" b="1" dirty="0"/>
              <a:t>可用表达式</a:t>
            </a:r>
            <a:r>
              <a:rPr lang="zh-CN" altLang="en-US" sz="2400" b="1" dirty="0"/>
              <a:t>集合</a:t>
            </a:r>
            <a:endParaRPr lang="en-GB" altLang="zh-CN" sz="2400" b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7790602" y="1861147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前向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/>
              <p:cNvSpPr txBox="1"/>
              <p:nvPr/>
            </p:nvSpPr>
            <p:spPr>
              <a:xfrm>
                <a:off x="7790601" y="2466553"/>
                <a:ext cx="38085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𝑂𝑢𝑡</m:t>
                    </m:r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I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kumimoji="1"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\</m:t>
                    </m:r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𝑘𝑖𝑙𝑙</m:t>
                    </m:r>
                  </m:oMath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601" y="2466553"/>
                <a:ext cx="3808543" cy="461665"/>
              </a:xfrm>
              <a:prstGeom prst="rect">
                <a:avLst/>
              </a:prstGeom>
              <a:blipFill>
                <a:blip r:embed="rId4"/>
                <a:stretch>
                  <a:fillRect l="-2326" t="-5405"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本框 89"/>
          <p:cNvSpPr txBox="1"/>
          <p:nvPr/>
        </p:nvSpPr>
        <p:spPr>
          <a:xfrm>
            <a:off x="7790601" y="307195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交集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7790601" y="3677365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空集合</a:t>
            </a:r>
          </a:p>
        </p:txBody>
      </p:sp>
    </p:spTree>
  </p:cSld>
  <p:clrMapOvr>
    <a:masterClrMapping/>
  </p:clrMapOvr>
  <p:transition spd="slow" advTm="4593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87" grpId="0"/>
      <p:bldP spid="88" grpId="0"/>
      <p:bldP spid="89" grpId="0"/>
      <p:bldP spid="90" grpId="0"/>
      <p:bldP spid="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35698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上近似与下近似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1414272" y="1831944"/>
            <a:ext cx="804672" cy="768096"/>
          </a:xfrm>
          <a:prstGeom prst="ellipse">
            <a:avLst/>
          </a:prstGeom>
          <a:solidFill>
            <a:srgbClr val="8DDD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4273070" y="1890653"/>
            <a:ext cx="804672" cy="768096"/>
          </a:xfrm>
          <a:prstGeom prst="ellipse">
            <a:avLst/>
          </a:prstGeom>
          <a:solidFill>
            <a:srgbClr val="8DDD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2731008" y="4853747"/>
            <a:ext cx="804672" cy="768096"/>
          </a:xfrm>
          <a:prstGeom prst="ellipse">
            <a:avLst/>
          </a:prstGeom>
          <a:solidFill>
            <a:srgbClr val="8DDD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/>
          <p:cNvCxnSpPr>
            <a:stCxn id="4" idx="4"/>
            <a:endCxn id="38" idx="0"/>
          </p:cNvCxnSpPr>
          <p:nvPr/>
        </p:nvCxnSpPr>
        <p:spPr bwMode="auto">
          <a:xfrm>
            <a:off x="1816608" y="2600040"/>
            <a:ext cx="1316736" cy="2253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线箭头连接符 8"/>
          <p:cNvCxnSpPr>
            <a:stCxn id="37" idx="4"/>
            <a:endCxn id="38" idx="0"/>
          </p:cNvCxnSpPr>
          <p:nvPr/>
        </p:nvCxnSpPr>
        <p:spPr bwMode="auto">
          <a:xfrm flipH="1">
            <a:off x="3133344" y="2658749"/>
            <a:ext cx="1542062" cy="21949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本框 10"/>
          <p:cNvSpPr txBox="1"/>
          <p:nvPr/>
        </p:nvSpPr>
        <p:spPr>
          <a:xfrm>
            <a:off x="773932" y="312115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d}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595600" y="438585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b}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240330" y="31596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b}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282722" y="475519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d}</a:t>
            </a:r>
            <a:endParaRPr kumimoji="1" lang="zh-CN" altLang="en-US" dirty="0"/>
          </a:p>
        </p:txBody>
      </p:sp>
      <p:sp>
        <p:nvSpPr>
          <p:cNvPr id="12" name="乘 11"/>
          <p:cNvSpPr/>
          <p:nvPr/>
        </p:nvSpPr>
        <p:spPr bwMode="auto">
          <a:xfrm>
            <a:off x="3996620" y="2915674"/>
            <a:ext cx="414528" cy="39014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5" name="直线连接符 24"/>
          <p:cNvCxnSpPr/>
          <p:nvPr/>
        </p:nvCxnSpPr>
        <p:spPr bwMode="auto">
          <a:xfrm flipH="1">
            <a:off x="4153019" y="3354586"/>
            <a:ext cx="104477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 bwMode="auto">
          <a:xfrm flipH="1">
            <a:off x="1538753" y="4570524"/>
            <a:ext cx="104477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5430823" y="1652481"/>
            <a:ext cx="6595872" cy="3763446"/>
            <a:chOff x="2791968" y="1547277"/>
            <a:chExt cx="6595872" cy="3763446"/>
          </a:xfrm>
        </p:grpSpPr>
        <p:sp>
          <p:nvSpPr>
            <p:cNvPr id="52" name="椭圆 51"/>
            <p:cNvSpPr/>
            <p:nvPr/>
          </p:nvSpPr>
          <p:spPr bwMode="auto">
            <a:xfrm>
              <a:off x="2791968" y="1547277"/>
              <a:ext cx="6595872" cy="376344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 bwMode="auto">
            <a:xfrm>
              <a:off x="3773424" y="2392680"/>
              <a:ext cx="4645152" cy="20726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" name="椭圆 54"/>
            <p:cNvSpPr/>
            <p:nvPr/>
          </p:nvSpPr>
          <p:spPr bwMode="auto">
            <a:xfrm>
              <a:off x="5101554" y="2788272"/>
              <a:ext cx="1988892" cy="1281455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657418" y="324433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</a:rPr>
                <a:t>下近似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224390" y="32443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</a:rPr>
                <a:t>实际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896260" y="324433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</a:rPr>
                <a:t>上近似</a:t>
              </a:r>
            </a:p>
          </p:txBody>
        </p:sp>
      </p:grpSp>
    </p:spTree>
  </p:cSld>
  <p:clrMapOvr>
    <a:masterClrMapping/>
  </p:clrMapOvr>
  <p:transition spd="slow" advTm="4593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40771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符号分析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(Sign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Analysis)</a:t>
            </a:r>
            <a:endParaRPr lang="zh-CN" altLang="en-US" sz="2400" b="1" dirty="0">
              <a:solidFill>
                <a:srgbClr val="23252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50923" y="1568207"/>
            <a:ext cx="7244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目标：对于每个程序点，计算所有值可能的符号。</a:t>
            </a:r>
            <a:endParaRPr kumimoji="1" lang="en-US" altLang="zh-CN" sz="2400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1185035" y="2236238"/>
            <a:ext cx="29931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967059" y="2406504"/>
                <a:ext cx="498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sz="2400" b="1" dirty="0"/>
                  <a:t>域：</a:t>
                </a:r>
                <a:r>
                  <a:rPr kumimoji="1" lang="zh-CN" altLang="en-US" sz="2400" dirty="0"/>
                  <a:t>符号抽象域 </a:t>
                </a:r>
                <a:r>
                  <a:rPr kumimoji="1" lang="en-US" altLang="zh-CN" sz="2400" dirty="0"/>
                  <a:t>{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+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}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59" y="2406504"/>
                <a:ext cx="4987263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" t="-106" r="1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/>
          <p:cNvSpPr txBox="1"/>
          <p:nvPr/>
        </p:nvSpPr>
        <p:spPr>
          <a:xfrm>
            <a:off x="4967060" y="3011910"/>
            <a:ext cx="299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分析方向：</a:t>
            </a:r>
            <a:r>
              <a:rPr kumimoji="1" lang="zh-CN" altLang="en-US" sz="2400" dirty="0"/>
              <a:t>前向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967058" y="3617316"/>
            <a:ext cx="4957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转换函数</a:t>
            </a:r>
            <a:r>
              <a:rPr kumimoji="1" lang="en-US" altLang="zh-CN" sz="2400" b="1" dirty="0"/>
              <a:t>(</a:t>
            </a:r>
            <a:r>
              <a:rPr kumimoji="1" lang="zh-CN" altLang="en-US" sz="2400" b="1" dirty="0"/>
              <a:t>单调</a:t>
            </a:r>
            <a:r>
              <a:rPr kumimoji="1" lang="en-US" altLang="zh-CN" sz="2400" b="1" dirty="0"/>
              <a:t>)</a:t>
            </a:r>
            <a:r>
              <a:rPr kumimoji="1" lang="zh-CN" altLang="en-US" sz="2400" b="1" dirty="0"/>
              <a:t>：</a:t>
            </a:r>
            <a:r>
              <a:rPr kumimoji="1" lang="zh-CN" altLang="en-US" sz="2400" dirty="0"/>
              <a:t>？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4967059" y="4222722"/>
            <a:ext cx="3628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合并操作：</a:t>
            </a:r>
            <a:r>
              <a:rPr kumimoji="1" lang="en-US" altLang="zh-CN" sz="2400" dirty="0" err="1"/>
              <a:t>lub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x,y</a:t>
            </a:r>
            <a:r>
              <a:rPr kumimoji="1" lang="en-US" altLang="zh-CN" sz="2400" dirty="0"/>
              <a:t>)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4967058" y="4828128"/>
                <a:ext cx="40550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sz="2400" b="1" dirty="0"/>
                  <a:t>边界条件</a:t>
                </a:r>
                <a:r>
                  <a:rPr kumimoji="1" lang="en-US" altLang="zh-CN" sz="2400" b="1" dirty="0"/>
                  <a:t>/</a:t>
                </a:r>
                <a:r>
                  <a:rPr kumimoji="1" lang="zh-CN" altLang="en-US" sz="2400" b="1" dirty="0"/>
                  <a:t>初始值：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58" y="4828128"/>
                <a:ext cx="405502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" t="-48" r="16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/>
          <p:cNvSpPr txBox="1"/>
          <p:nvPr/>
        </p:nvSpPr>
        <p:spPr>
          <a:xfrm>
            <a:off x="10657163" y="1947269"/>
            <a:ext cx="548640" cy="370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01131" y="26363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0769025" y="26363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1140288" y="26363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</a:t>
            </a:r>
            <a:endParaRPr kumimoji="1" lang="zh-CN" altLang="en-US" dirty="0"/>
          </a:p>
        </p:txBody>
      </p:sp>
      <p:cxnSp>
        <p:nvCxnSpPr>
          <p:cNvPr id="5" name="直线箭头连接符 4"/>
          <p:cNvCxnSpPr>
            <a:stCxn id="3" idx="0"/>
            <a:endCxn id="59" idx="2"/>
          </p:cNvCxnSpPr>
          <p:nvPr/>
        </p:nvCxnSpPr>
        <p:spPr bwMode="auto">
          <a:xfrm flipV="1">
            <a:off x="10560790" y="2317563"/>
            <a:ext cx="370693" cy="318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线箭头连接符 7"/>
          <p:cNvCxnSpPr>
            <a:stCxn id="61" idx="0"/>
            <a:endCxn id="59" idx="2"/>
          </p:cNvCxnSpPr>
          <p:nvPr/>
        </p:nvCxnSpPr>
        <p:spPr bwMode="auto">
          <a:xfrm flipV="1">
            <a:off x="10925478" y="2317563"/>
            <a:ext cx="6005" cy="318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线箭头连接符 15"/>
          <p:cNvCxnSpPr>
            <a:stCxn id="62" idx="0"/>
            <a:endCxn id="59" idx="2"/>
          </p:cNvCxnSpPr>
          <p:nvPr/>
        </p:nvCxnSpPr>
        <p:spPr bwMode="auto">
          <a:xfrm flipH="1" flipV="1">
            <a:off x="10931483" y="2317563"/>
            <a:ext cx="339610" cy="318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0699294" y="3336925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zh-CN" altLang="en-US" sz="1800" b="1" i="1" smtClean="0">
                          <a:latin typeface="Cambria Math" panose="02040503050406030204" pitchFamily="18" charset="0"/>
                        </a:rPr>
                        <m:t> ⊥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294" y="3336925"/>
                <a:ext cx="45236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0" r="94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线箭头连接符 68"/>
          <p:cNvCxnSpPr>
            <a:stCxn id="31" idx="0"/>
            <a:endCxn id="3" idx="2"/>
          </p:cNvCxnSpPr>
          <p:nvPr/>
        </p:nvCxnSpPr>
        <p:spPr bwMode="auto">
          <a:xfrm flipH="1" flipV="1">
            <a:off x="10560790" y="3005700"/>
            <a:ext cx="364688" cy="33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线箭头连接符 71"/>
          <p:cNvCxnSpPr>
            <a:stCxn id="31" idx="0"/>
            <a:endCxn id="62" idx="2"/>
          </p:cNvCxnSpPr>
          <p:nvPr/>
        </p:nvCxnSpPr>
        <p:spPr bwMode="auto">
          <a:xfrm flipV="1">
            <a:off x="10925478" y="3005700"/>
            <a:ext cx="345615" cy="33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线箭头连接符 75"/>
          <p:cNvCxnSpPr>
            <a:stCxn id="31" idx="0"/>
            <a:endCxn id="61" idx="2"/>
          </p:cNvCxnSpPr>
          <p:nvPr/>
        </p:nvCxnSpPr>
        <p:spPr bwMode="auto">
          <a:xfrm flipV="1">
            <a:off x="10925478" y="3005700"/>
            <a:ext cx="0" cy="33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 advTm="4593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9" grpId="0"/>
      <p:bldP spid="51" grpId="0"/>
      <p:bldP spid="53" grpId="0"/>
      <p:bldP spid="55" grpId="0"/>
      <p:bldP spid="5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COMMONDATA" val="eyJoZGlkIjoiOTc3M2Y5NzIzMDFlZjAyY2Q4Njk5ODkyYjFjNzBiNT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2|5.2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6846</TotalTime>
  <Words>1036</Words>
  <Application>Microsoft Macintosh PowerPoint</Application>
  <PresentationFormat>宽屏</PresentationFormat>
  <Paragraphs>337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微软雅黑</vt:lpstr>
      <vt:lpstr>幼圆</vt:lpstr>
      <vt:lpstr>Söhne</vt:lpstr>
      <vt:lpstr>Arial</vt:lpstr>
      <vt:lpstr>Cambria Math</vt:lpstr>
      <vt:lpstr>Impact</vt:lpstr>
      <vt:lpstr>Menlo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锐旗设计；https://9ppt.taobao.com</dc:description>
  <cp:lastModifiedBy>shenjunjiekoda@foxmail.com</cp:lastModifiedBy>
  <cp:revision>578</cp:revision>
  <dcterms:created xsi:type="dcterms:W3CDTF">2015-07-10T05:07:00Z</dcterms:created>
  <dcterms:modified xsi:type="dcterms:W3CDTF">2024-04-13T07:13:31Z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2052-12.1.0.16399</vt:lpwstr>
  </property>
  <property fmtid="{D5CDD505-2E9C-101B-9397-08002B2CF9AE}" pid="3" name="ICV">
    <vt:lpwstr>A47BED74A6D24BCD82307E83598050CD_12</vt:lpwstr>
  </property>
</Properties>
</file>