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419" r:id="rId2"/>
    <p:sldId id="443" r:id="rId3"/>
    <p:sldId id="441" r:id="rId4"/>
    <p:sldId id="442" r:id="rId5"/>
    <p:sldId id="428" r:id="rId6"/>
    <p:sldId id="440" r:id="rId7"/>
  </p:sldIdLst>
  <p:sldSz cx="12192000" cy="6858000"/>
  <p:notesSz cx="6858000" cy="9144000"/>
  <p:custDataLst>
    <p:tags r:id="rId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DDED"/>
    <a:srgbClr val="FCFBF9"/>
    <a:srgbClr val="232525"/>
    <a:srgbClr val="32BB99"/>
    <a:srgbClr val="61A99C"/>
    <a:srgbClr val="C34856"/>
    <a:srgbClr val="AF5451"/>
    <a:srgbClr val="176E7F"/>
    <a:srgbClr val="117A68"/>
    <a:srgbClr val="0E6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79"/>
    <p:restoredTop sz="75306"/>
  </p:normalViewPr>
  <p:slideViewPr>
    <p:cSldViewPr snapToGrid="0" showGuides="1">
      <p:cViewPr varScale="1">
        <p:scale>
          <a:sx n="94" d="100"/>
          <a:sy n="94" d="100"/>
        </p:scale>
        <p:origin x="23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fld id="{0BD5C207-A689-4248-9C74-D5F1806C7B35}" type="datetimeFigureOut">
              <a:rPr lang="zh-CN" altLang="en-US"/>
              <a:t>2024/4/13</a:t>
            </a:fld>
            <a:endParaRPr lang="zh-CN" altLang="en-US"/>
          </a:p>
        </p:txBody>
      </p:sp>
      <p:sp>
        <p:nvSpPr>
          <p:cNvPr id="3891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fld id="{80214F20-028F-49E4-9378-3BF40B573CB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这节课呢我们讲了数据流分析的算法，大概带大家了解了下原理，下节课的话我们可能讲下调用图，指针分析好像我看官网说在重构一个叫</a:t>
            </a:r>
            <a:r>
              <a:rPr lang="en-US" altLang="zh-CN" dirty="0"/>
              <a:t>spark</a:t>
            </a:r>
            <a:r>
              <a:rPr lang="zh-CN" altLang="en-US" dirty="0"/>
              <a:t>的</a:t>
            </a:r>
            <a:r>
              <a:rPr lang="en-US" altLang="zh-CN" dirty="0"/>
              <a:t>java</a:t>
            </a:r>
            <a:r>
              <a:rPr lang="zh-CN" altLang="en-US" dirty="0"/>
              <a:t>指针分析框架，还没实现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14F20-028F-49E4-9378-3BF40B573CB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 bwMode="auto"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comb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064" y="64286"/>
            <a:ext cx="5991872" cy="672942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04455" y="2017625"/>
            <a:ext cx="6383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程序分析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4800" b="1" dirty="0" err="1">
                <a:solidFill>
                  <a:schemeClr val="bg1"/>
                </a:solidFill>
                <a:latin typeface="微软雅黑" panose="020B0503020204020204" pitchFamily="34" charset="-122"/>
              </a:rPr>
              <a:t>SootUp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（四）</a:t>
            </a:r>
          </a:p>
        </p:txBody>
      </p:sp>
      <p:sp>
        <p:nvSpPr>
          <p:cNvPr id="8" name="矩形 7"/>
          <p:cNvSpPr/>
          <p:nvPr/>
        </p:nvSpPr>
        <p:spPr>
          <a:xfrm>
            <a:off x="5336016" y="3889290"/>
            <a:ext cx="1519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JOSTAR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9404">
        <p14:vortex dir="r"/>
      </p:transition>
    </mc:Choice>
    <mc:Fallback xmlns="">
      <p:transition spd="slow" advTm="9404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5" y="2540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流敏感分析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74A339-BF57-2E45-9A93-D7E167ADEECC}"/>
              </a:ext>
            </a:extLst>
          </p:cNvPr>
          <p:cNvSpPr txBox="1"/>
          <p:nvPr/>
        </p:nvSpPr>
        <p:spPr>
          <a:xfrm>
            <a:off x="915825" y="1236981"/>
            <a:ext cx="44640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8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D1E4D8F1-CC77-C84A-A0E0-B6A94B600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146439"/>
              </p:ext>
            </p:extLst>
          </p:nvPr>
        </p:nvGraphicFramePr>
        <p:xfrm>
          <a:off x="3384550" y="1707376"/>
          <a:ext cx="8115211" cy="259109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806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6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2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19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流敏感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流不敏感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x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=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y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=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x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=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-1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46576"/>
                  </a:ext>
                </a:extLst>
              </a:tr>
              <a:tr h="518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y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=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4637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7047210-62B8-254D-97D3-43D339B65E85}"/>
                  </a:ext>
                </a:extLst>
              </p:cNvPr>
              <p:cNvSpPr txBox="1"/>
              <p:nvPr/>
            </p:nvSpPr>
            <p:spPr>
              <a:xfrm>
                <a:off x="5905500" y="2253803"/>
                <a:ext cx="1841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+,</m:t>
                      </m:r>
                      <m:r>
                        <a:rPr lang="zh-CN" altLang="en-US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7047210-62B8-254D-97D3-43D339B65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00" y="2253803"/>
                <a:ext cx="1841500" cy="369332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09539E3-ADC6-0F4C-8B07-6139999DE8F5}"/>
                  </a:ext>
                </a:extLst>
              </p:cNvPr>
              <p:cNvSpPr txBox="1"/>
              <p:nvPr/>
            </p:nvSpPr>
            <p:spPr>
              <a:xfrm>
                <a:off x="5490825" y="2792412"/>
                <a:ext cx="26098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+,</m:t>
                      </m:r>
                      <m:r>
                        <a:rPr lang="zh-CN" altLang="en-US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09539E3-ADC6-0F4C-8B07-6139999DE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825" y="2792412"/>
                <a:ext cx="2609850" cy="369332"/>
              </a:xfrm>
              <a:prstGeom prst="rect">
                <a:avLst/>
              </a:prstGeom>
              <a:blipFill>
                <a:blip r:embed="rId5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B2DEB96-A65F-6D4C-9004-07131711277B}"/>
                  </a:ext>
                </a:extLst>
              </p:cNvPr>
              <p:cNvSpPr txBox="1"/>
              <p:nvPr/>
            </p:nvSpPr>
            <p:spPr>
              <a:xfrm>
                <a:off x="5418426" y="3316376"/>
                <a:ext cx="27546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→−,</m:t>
                      </m:r>
                      <m:r>
                        <a:rPr lang="zh-CN" altLang="en-US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B2DEB96-A65F-6D4C-9004-071317112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426" y="3316376"/>
                <a:ext cx="2754649" cy="369332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C5C9BF1-0387-E041-B675-0580671A7D03}"/>
                  </a:ext>
                </a:extLst>
              </p:cNvPr>
              <p:cNvSpPr txBox="1"/>
              <p:nvPr/>
            </p:nvSpPr>
            <p:spPr>
              <a:xfrm>
                <a:off x="5481026" y="3829112"/>
                <a:ext cx="25876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→−,</m:t>
                      </m:r>
                      <m:r>
                        <a:rPr lang="zh-CN" altLang="en-US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C5C9BF1-0387-E041-B675-0580671A7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026" y="3829112"/>
                <a:ext cx="2587625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074AFFA-FFE0-7849-A362-A15B7B388E6C}"/>
                  </a:ext>
                </a:extLst>
              </p:cNvPr>
              <p:cNvSpPr txBox="1"/>
              <p:nvPr/>
            </p:nvSpPr>
            <p:spPr>
              <a:xfrm>
                <a:off x="8846623" y="2280917"/>
                <a:ext cx="23219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+,</m:t>
                      </m:r>
                      <m:r>
                        <a:rPr lang="zh-CN" altLang="en-US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074AFFA-FFE0-7849-A362-A15B7B388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623" y="2280917"/>
                <a:ext cx="2321949" cy="369332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C57FF3B-2F57-EE43-9E80-170285BFDC41}"/>
                  </a:ext>
                </a:extLst>
              </p:cNvPr>
              <p:cNvSpPr txBox="1"/>
              <p:nvPr/>
            </p:nvSpPr>
            <p:spPr>
              <a:xfrm>
                <a:off x="8794747" y="2803758"/>
                <a:ext cx="24257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+,</m:t>
                      </m:r>
                      <m:r>
                        <a:rPr lang="zh-CN" altLang="en-US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C57FF3B-2F57-EE43-9E80-170285BFD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747" y="2803758"/>
                <a:ext cx="2425700" cy="369332"/>
              </a:xfrm>
              <a:prstGeom prst="rect">
                <a:avLst/>
              </a:prstGeom>
              <a:blipFill>
                <a:blip r:embed="rId9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ADF05F6-613F-7F4E-ADEC-965F729F7ECE}"/>
                  </a:ext>
                </a:extLst>
              </p:cNvPr>
              <p:cNvSpPr txBox="1"/>
              <p:nvPr/>
            </p:nvSpPr>
            <p:spPr>
              <a:xfrm>
                <a:off x="8957324" y="3348307"/>
                <a:ext cx="21005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ADF05F6-613F-7F4E-ADEC-965F729F7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324" y="3348307"/>
                <a:ext cx="2100551" cy="369332"/>
              </a:xfrm>
              <a:prstGeom prst="rect">
                <a:avLst/>
              </a:prstGeom>
              <a:blipFill>
                <a:blip r:embed="rId1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E8FCBE9-1FA4-5B46-9875-5C101DE1169C}"/>
                  </a:ext>
                </a:extLst>
              </p:cNvPr>
              <p:cNvSpPr txBox="1"/>
              <p:nvPr/>
            </p:nvSpPr>
            <p:spPr>
              <a:xfrm>
                <a:off x="8713786" y="3853168"/>
                <a:ext cx="25876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E8FCBE9-1FA4-5B46-9875-5C101DE11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3786" y="3853168"/>
                <a:ext cx="2587625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408 " pathEditMode="relative" ptsTypes="AA">
                                      <p:cBhvr>
                                        <p:cTn id="5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5" grpId="0"/>
      <p:bldP spid="17" grpId="0"/>
      <p:bldP spid="17" grpId="1"/>
      <p:bldP spid="19" grpId="0"/>
      <p:bldP spid="19" grpId="1"/>
      <p:bldP spid="21" grpId="0"/>
      <p:bldP spid="21" grpId="1"/>
      <p:bldP spid="23" grpId="0"/>
      <p:bldP spid="2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3" y="254000"/>
            <a:ext cx="66764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朴素不动点算法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(Naive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Fixpoint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Algorithm)</a:t>
            </a:r>
            <a:endParaRPr lang="zh-CN" altLang="en-US" sz="2400" b="1" dirty="0">
              <a:solidFill>
                <a:srgbClr val="23252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B16325-B775-5045-BC29-8DD05F3D6C12}"/>
              </a:ext>
            </a:extLst>
          </p:cNvPr>
          <p:cNvSpPr txBox="1"/>
          <p:nvPr/>
        </p:nvSpPr>
        <p:spPr>
          <a:xfrm>
            <a:off x="605445" y="939744"/>
            <a:ext cx="75673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ea1ChsPeriod"/>
            </a:pPr>
            <a:r>
              <a:rPr kumimoji="1" lang="zh-CN" altLang="en-US" sz="2400" b="1" dirty="0"/>
              <a:t>初始化</a:t>
            </a:r>
            <a:endParaRPr kumimoji="1" lang="en-US" altLang="zh-CN" sz="2400" b="1" dirty="0"/>
          </a:p>
          <a:p>
            <a:pPr marL="457200" indent="-457200">
              <a:buAutoNum type="ea1ChsPeriod"/>
            </a:pPr>
            <a:endParaRPr kumimoji="1" lang="en-US" altLang="zh-CN" sz="2400" dirty="0"/>
          </a:p>
          <a:p>
            <a:pPr lvl="1"/>
            <a:r>
              <a:rPr kumimoji="1" lang="zh-CN" altLang="en-US" sz="2400" dirty="0"/>
              <a:t>对于每个语句</a:t>
            </a:r>
            <a:r>
              <a:rPr kumimoji="1" lang="en-US" altLang="zh-CN" sz="2400" dirty="0"/>
              <a:t>s</a:t>
            </a:r>
            <a:r>
              <a:rPr kumimoji="1" lang="zh-CN" altLang="en-US" sz="2400" dirty="0"/>
              <a:t>初始化程序点的状态</a:t>
            </a:r>
            <a:endParaRPr kumimoji="1" lang="en-US" altLang="zh-CN" sz="2400" dirty="0"/>
          </a:p>
          <a:p>
            <a:pPr lvl="1"/>
            <a:endParaRPr kumimoji="1" lang="en-US" altLang="zh-CN" sz="2400" dirty="0"/>
          </a:p>
          <a:p>
            <a:r>
              <a:rPr kumimoji="1" lang="zh-CN" altLang="en-US" sz="2400" b="1" dirty="0"/>
              <a:t>二</a:t>
            </a:r>
            <a:r>
              <a:rPr kumimoji="1" lang="en-US" altLang="zh-CN" sz="2400" b="1" dirty="0"/>
              <a:t>.</a:t>
            </a:r>
            <a:r>
              <a:rPr kumimoji="1" lang="zh-CN" altLang="en-US" sz="2400" b="1" dirty="0"/>
              <a:t> 迭代</a:t>
            </a:r>
            <a:endParaRPr kumimoji="1" lang="en-US" altLang="zh-CN" sz="2400" b="1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    当第一轮或上一轮存在程序点的状态变化时，开始当前轮迭代，否则达到不动点。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pPr lvl="1"/>
            <a:r>
              <a:rPr kumimoji="1" lang="zh-CN" altLang="en-US" sz="2400" dirty="0"/>
              <a:t>迭代语句</a:t>
            </a:r>
            <a:r>
              <a:rPr kumimoji="1" lang="en-US" altLang="zh-CN" sz="2400" dirty="0"/>
              <a:t>s</a:t>
            </a:r>
            <a:r>
              <a:rPr kumimoji="1" lang="zh-CN" altLang="en-US" sz="2400" dirty="0"/>
              <a:t>时：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b="1" dirty="0"/>
              <a:t>入口状态</a:t>
            </a:r>
            <a:r>
              <a:rPr kumimoji="1" lang="zh-CN" altLang="en-US" sz="2400" dirty="0"/>
              <a:t>：所有流入</a:t>
            </a:r>
            <a:r>
              <a:rPr kumimoji="1" lang="en-US" altLang="zh-CN" sz="2400" dirty="0"/>
              <a:t>s</a:t>
            </a:r>
            <a:r>
              <a:rPr kumimoji="1" lang="zh-CN" altLang="en-US" sz="2400" dirty="0"/>
              <a:t>边的出口状态的</a:t>
            </a:r>
            <a:r>
              <a:rPr kumimoji="1" lang="en-US" altLang="zh-CN" sz="2400" dirty="0"/>
              <a:t>merge</a:t>
            </a:r>
            <a:r>
              <a:rPr kumimoji="1" lang="zh-CN" altLang="en-US" sz="2400" dirty="0"/>
              <a:t>结果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b="1" dirty="0"/>
              <a:t>出口状态</a:t>
            </a:r>
            <a:r>
              <a:rPr kumimoji="1" lang="zh-CN" altLang="en-US" sz="2400" dirty="0"/>
              <a:t>：根据入口状态和转换函数计算</a:t>
            </a:r>
            <a:endParaRPr kumimoji="1" lang="en-US" altLang="zh-CN" sz="2400" dirty="0"/>
          </a:p>
        </p:txBody>
      </p:sp>
      <p:pic>
        <p:nvPicPr>
          <p:cNvPr id="1028" name="Picture 4" descr="Create a simplified illustration that shows a person conducting a round-robin analysis on a control flow graph (CFG) of a program. The CFG should be straightforward with a few branching points and some backward edges to represent loops. The nodes represent different parts of the program, connected by paths that indicate the flow of control. The figure of a person moves sequentially along these paths, highlighting the process of checking and updating the state of each node in a simplified and clear manner. The illustration aims to depict the essence of navigating through a CFG with minimal complexity, focusing on the essential elements of branching and looping.">
            <a:extLst>
              <a:ext uri="{FF2B5EF4-FFF2-40B4-BE49-F238E27FC236}">
                <a16:creationId xmlns:a16="http://schemas.microsoft.com/office/drawing/2014/main" id="{A88E2510-6AA3-1B4A-8277-F2BAEBF01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260" y="2080686"/>
            <a:ext cx="3669406" cy="366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椭圆 18">
            <a:extLst>
              <a:ext uri="{FF2B5EF4-FFF2-40B4-BE49-F238E27FC236}">
                <a16:creationId xmlns:a16="http://schemas.microsoft.com/office/drawing/2014/main" id="{5F108878-05FF-FC4F-B219-9F1AFF45BCF2}"/>
              </a:ext>
            </a:extLst>
          </p:cNvPr>
          <p:cNvSpPr/>
          <p:nvPr/>
        </p:nvSpPr>
        <p:spPr bwMode="auto">
          <a:xfrm>
            <a:off x="3449893" y="5727542"/>
            <a:ext cx="143313" cy="142102"/>
          </a:xfrm>
          <a:prstGeom prst="ellipse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96E3782E-F04E-B046-8F5D-A2C4F6CF75CE}"/>
              </a:ext>
            </a:extLst>
          </p:cNvPr>
          <p:cNvCxnSpPr>
            <a:cxnSpLocks/>
            <a:stCxn id="19" idx="4"/>
          </p:cNvCxnSpPr>
          <p:nvPr/>
        </p:nvCxnSpPr>
        <p:spPr bwMode="auto">
          <a:xfrm>
            <a:off x="3521550" y="5869644"/>
            <a:ext cx="513888" cy="24140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6E2F4450-F1B6-7647-880D-40A4DD022E8E}"/>
              </a:ext>
            </a:extLst>
          </p:cNvPr>
          <p:cNvCxnSpPr>
            <a:cxnSpLocks/>
            <a:stCxn id="42" idx="4"/>
          </p:cNvCxnSpPr>
          <p:nvPr/>
        </p:nvCxnSpPr>
        <p:spPr bwMode="auto">
          <a:xfrm flipH="1">
            <a:off x="4035439" y="5869644"/>
            <a:ext cx="446184" cy="24140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E9EF921C-EEEF-FB41-BAAB-5990B41C0751}"/>
              </a:ext>
            </a:extLst>
          </p:cNvPr>
          <p:cNvCxnSpPr>
            <a:cxnSpLocks/>
            <a:stCxn id="45" idx="1"/>
            <a:endCxn id="47" idx="5"/>
          </p:cNvCxnSpPr>
          <p:nvPr/>
        </p:nvCxnSpPr>
        <p:spPr bwMode="auto">
          <a:xfrm rot="16200000" flipH="1">
            <a:off x="3787336" y="6319744"/>
            <a:ext cx="496200" cy="101335"/>
          </a:xfrm>
          <a:prstGeom prst="curvedConnector5">
            <a:avLst>
              <a:gd name="adj1" fmla="val 3244"/>
              <a:gd name="adj2" fmla="val 651323"/>
              <a:gd name="adj3" fmla="val 96755"/>
            </a:avLst>
          </a:prstGeom>
          <a:ln>
            <a:solidFill>
              <a:srgbClr val="92D050"/>
            </a:solidFill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224C3B11-9B12-614C-AF3C-59C84D24F623}"/>
              </a:ext>
            </a:extLst>
          </p:cNvPr>
          <p:cNvSpPr/>
          <p:nvPr/>
        </p:nvSpPr>
        <p:spPr bwMode="auto">
          <a:xfrm>
            <a:off x="3116687" y="5501068"/>
            <a:ext cx="795183" cy="226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443B805-17D0-9C4A-B93D-53AAFECFE904}"/>
              </a:ext>
            </a:extLst>
          </p:cNvPr>
          <p:cNvSpPr/>
          <p:nvPr/>
        </p:nvSpPr>
        <p:spPr bwMode="auto">
          <a:xfrm>
            <a:off x="4409966" y="5727542"/>
            <a:ext cx="143313" cy="142102"/>
          </a:xfrm>
          <a:prstGeom prst="ellipse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40A87FE-C38E-5148-B402-2F2F3E451336}"/>
              </a:ext>
            </a:extLst>
          </p:cNvPr>
          <p:cNvSpPr/>
          <p:nvPr/>
        </p:nvSpPr>
        <p:spPr bwMode="auto">
          <a:xfrm>
            <a:off x="4107092" y="5509855"/>
            <a:ext cx="795183" cy="226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BDF73E1-EC9F-2E41-B67B-5D7253C0E08A}"/>
              </a:ext>
            </a:extLst>
          </p:cNvPr>
          <p:cNvSpPr/>
          <p:nvPr/>
        </p:nvSpPr>
        <p:spPr bwMode="auto">
          <a:xfrm>
            <a:off x="3963781" y="6101501"/>
            <a:ext cx="143313" cy="142102"/>
          </a:xfrm>
          <a:prstGeom prst="ellipse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A649459-8D97-1F4A-971D-F55DC8A04744}"/>
              </a:ext>
            </a:extLst>
          </p:cNvPr>
          <p:cNvSpPr/>
          <p:nvPr/>
        </p:nvSpPr>
        <p:spPr bwMode="auto">
          <a:xfrm>
            <a:off x="3637845" y="6257174"/>
            <a:ext cx="795183" cy="226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E3EE613C-5FCB-C74E-9F4F-E4D6BB07D7D7}"/>
              </a:ext>
            </a:extLst>
          </p:cNvPr>
          <p:cNvSpPr/>
          <p:nvPr/>
        </p:nvSpPr>
        <p:spPr bwMode="auto">
          <a:xfrm>
            <a:off x="3963779" y="6497219"/>
            <a:ext cx="143313" cy="14210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8" y="140877"/>
            <a:ext cx="725487" cy="70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44"/>
          <p:cNvSpPr txBox="1">
            <a:spLocks noChangeArrowheads="1"/>
          </p:cNvSpPr>
          <p:nvPr/>
        </p:nvSpPr>
        <p:spPr bwMode="auto">
          <a:xfrm>
            <a:off x="1050924" y="254000"/>
            <a:ext cx="73145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工作列表算法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(Worklist</a:t>
            </a:r>
            <a:r>
              <a:rPr lang="zh-CN" altLang="en-US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400" b="1" dirty="0">
                <a:solidFill>
                  <a:srgbClr val="23252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algorithm)</a:t>
            </a:r>
            <a:endParaRPr lang="zh-CN" altLang="en-US" sz="2400" b="1" dirty="0">
              <a:solidFill>
                <a:srgbClr val="23252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E29752-73E4-B546-A944-1F3BB8F48BAA}"/>
              </a:ext>
            </a:extLst>
          </p:cNvPr>
          <p:cNvSpPr txBox="1"/>
          <p:nvPr/>
        </p:nvSpPr>
        <p:spPr>
          <a:xfrm>
            <a:off x="605444" y="939744"/>
            <a:ext cx="110023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ea1ChsPeriod"/>
            </a:pPr>
            <a:r>
              <a:rPr kumimoji="1" lang="zh-CN" altLang="en-US" sz="2400" b="1" dirty="0"/>
              <a:t>初始化</a:t>
            </a:r>
            <a:endParaRPr kumimoji="1" lang="en-US" altLang="zh-CN" sz="2400" b="1" dirty="0"/>
          </a:p>
          <a:p>
            <a:pPr marL="457200" indent="-457200">
              <a:buAutoNum type="ea1ChsPeriod"/>
            </a:pPr>
            <a:endParaRPr kumimoji="1" lang="en-US" altLang="zh-CN" sz="2400" dirty="0"/>
          </a:p>
          <a:p>
            <a:pPr lvl="1"/>
            <a:r>
              <a:rPr kumimoji="1" lang="zh-CN" altLang="en-US" sz="2400" dirty="0"/>
              <a:t>对于每个语句</a:t>
            </a:r>
            <a:r>
              <a:rPr kumimoji="1" lang="en-US" altLang="zh-CN" sz="2400" dirty="0"/>
              <a:t>s</a:t>
            </a:r>
            <a:r>
              <a:rPr kumimoji="1" lang="zh-CN" altLang="en-US" sz="2400" dirty="0"/>
              <a:t>初始化程序点的状态，并将</a:t>
            </a:r>
            <a:r>
              <a:rPr kumimoji="1" lang="zh-CN" altLang="en-US" sz="2400" dirty="0">
                <a:solidFill>
                  <a:srgbClr val="00B050"/>
                </a:solidFill>
              </a:rPr>
              <a:t>起始节点</a:t>
            </a:r>
            <a:r>
              <a:rPr kumimoji="1" lang="zh-CN" altLang="en-US" sz="2400" dirty="0"/>
              <a:t>加入工作列表</a:t>
            </a:r>
            <a:endParaRPr kumimoji="1" lang="en-US" altLang="zh-CN" sz="2400" dirty="0"/>
          </a:p>
          <a:p>
            <a:pPr lvl="1"/>
            <a:endParaRPr kumimoji="1" lang="en-US" altLang="zh-CN" sz="2400" dirty="0"/>
          </a:p>
          <a:p>
            <a:r>
              <a:rPr kumimoji="1" lang="zh-CN" altLang="en-US" sz="2400" b="1" dirty="0"/>
              <a:t>二</a:t>
            </a:r>
            <a:r>
              <a:rPr kumimoji="1" lang="en-US" altLang="zh-CN" sz="2400" b="1" dirty="0"/>
              <a:t>.</a:t>
            </a:r>
            <a:r>
              <a:rPr kumimoji="1" lang="zh-CN" altLang="en-US" sz="2400" b="1" dirty="0"/>
              <a:t> 更新</a:t>
            </a:r>
            <a:endParaRPr kumimoji="1" lang="en-US" altLang="zh-CN" sz="2400" b="1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    </a:t>
            </a:r>
            <a:r>
              <a:rPr kumimoji="1" lang="zh-CN" altLang="en-US" sz="2400" dirty="0">
                <a:solidFill>
                  <a:srgbClr val="00B050"/>
                </a:solidFill>
              </a:rPr>
              <a:t>当工作列表存在任何节点时，取出其中一个进行处理</a:t>
            </a:r>
            <a:r>
              <a:rPr kumimoji="1" lang="zh-CN" altLang="en-US" sz="2400" dirty="0"/>
              <a:t>，否则达到不动点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迭代语句</a:t>
            </a:r>
            <a:r>
              <a:rPr kumimoji="1" lang="en-US" altLang="zh-CN" sz="2400" dirty="0"/>
              <a:t>s</a:t>
            </a:r>
            <a:r>
              <a:rPr kumimoji="1" lang="zh-CN" altLang="en-US" sz="2400" dirty="0"/>
              <a:t>时，同样：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入口状态：所有流入</a:t>
            </a:r>
            <a:r>
              <a:rPr kumimoji="1" lang="en-US" altLang="zh-CN" sz="2400" dirty="0"/>
              <a:t>s</a:t>
            </a:r>
            <a:r>
              <a:rPr kumimoji="1" lang="zh-CN" altLang="en-US" sz="2400" dirty="0"/>
              <a:t>边的出口状态的</a:t>
            </a:r>
            <a:r>
              <a:rPr kumimoji="1" lang="en-US" altLang="zh-CN" sz="2400" dirty="0"/>
              <a:t>merge</a:t>
            </a:r>
            <a:r>
              <a:rPr kumimoji="1" lang="zh-CN" altLang="en-US" sz="2400" dirty="0"/>
              <a:t>结果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出口状态：根据入口状态和转换函数计算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00B050"/>
                </a:solidFill>
              </a:rPr>
              <a:t>如果出口状态变化时，将后继语句加入工作列表</a:t>
            </a:r>
            <a:endParaRPr kumimoji="1" lang="en-US" altLang="zh-CN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73" y="102386"/>
            <a:ext cx="5991872" cy="6729427"/>
          </a:xfrm>
          <a:prstGeom prst="rect">
            <a:avLst/>
          </a:prstGeom>
        </p:spPr>
      </p:pic>
      <p:sp>
        <p:nvSpPr>
          <p:cNvPr id="32771" name="文本框 6"/>
          <p:cNvSpPr txBox="1">
            <a:spLocks noChangeArrowheads="1"/>
          </p:cNvSpPr>
          <p:nvPr/>
        </p:nvSpPr>
        <p:spPr bwMode="auto">
          <a:xfrm>
            <a:off x="2917377" y="2547938"/>
            <a:ext cx="674846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7200" dirty="0">
                <a:solidFill>
                  <a:schemeClr val="bg1"/>
                </a:solidFill>
                <a:latin typeface="Impact" panose="020B0806030902050204" pitchFamily="34" charset="0"/>
              </a:rPr>
              <a:t>谢谢</a:t>
            </a:r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</a:rPr>
              <a:t>!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1637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838" y="3429000"/>
            <a:ext cx="3731573" cy="22173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10593" y="2249346"/>
            <a:ext cx="8775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/>
              <a:t>Java</a:t>
            </a:r>
            <a:r>
              <a:rPr kumimoji="1" lang="zh-CN" altLang="en-US" sz="6000" dirty="0"/>
              <a:t>程序分析框架</a:t>
            </a:r>
          </a:p>
        </p:txBody>
      </p:sp>
      <p:pic>
        <p:nvPicPr>
          <p:cNvPr id="6146" name="Picture 2" descr="可达鸭微信头像_可达鸭微信头像分享_72QQ网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62" y="3106311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mb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COMMONDATA" val="eyJoZGlkIjoiOTc3M2Y5NzIzMDFlZjAyY2Q4Njk5ODkyYjFjNzBiNTQ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2|5.2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1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1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331</Words>
  <Application>Microsoft Macintosh PowerPoint</Application>
  <PresentationFormat>宽屏</PresentationFormat>
  <Paragraphs>55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微软雅黑</vt:lpstr>
      <vt:lpstr>幼圆</vt:lpstr>
      <vt:lpstr>Söhne</vt:lpstr>
      <vt:lpstr>Arial</vt:lpstr>
      <vt:lpstr>Cambria Math</vt:lpstr>
      <vt:lpstr>Impact</vt:lpstr>
      <vt:lpstr>Times New Roman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锐旗设计；https://9ppt.taobao.com</dc:description>
  <cp:lastModifiedBy>shenjunjiekoda@foxmail.com</cp:lastModifiedBy>
  <cp:revision>562</cp:revision>
  <dcterms:created xsi:type="dcterms:W3CDTF">2015-07-10T05:07:00Z</dcterms:created>
  <dcterms:modified xsi:type="dcterms:W3CDTF">2024-04-13T07:14:01Z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2052-12.1.0.16399</vt:lpwstr>
  </property>
  <property fmtid="{D5CDD505-2E9C-101B-9397-08002B2CF9AE}" pid="3" name="ICV">
    <vt:lpwstr>A47BED74A6D24BCD82307E83598050CD_12</vt:lpwstr>
  </property>
</Properties>
</file>