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419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41" r:id="rId11"/>
    <p:sldId id="442" r:id="rId12"/>
    <p:sldId id="452" r:id="rId13"/>
    <p:sldId id="453" r:id="rId14"/>
    <p:sldId id="428" r:id="rId15"/>
    <p:sldId id="440" r:id="rId16"/>
  </p:sldIdLst>
  <p:sldSz cx="12192000" cy="6858000"/>
  <p:notesSz cx="6858000" cy="9144000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DDED"/>
    <a:srgbClr val="FCFBF9"/>
    <a:srgbClr val="232525"/>
    <a:srgbClr val="32BB99"/>
    <a:srgbClr val="61A99C"/>
    <a:srgbClr val="C34856"/>
    <a:srgbClr val="AF5451"/>
    <a:srgbClr val="176E7F"/>
    <a:srgbClr val="117A68"/>
    <a:srgbClr val="0E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0"/>
    <p:restoredTop sz="76060"/>
  </p:normalViewPr>
  <p:slideViewPr>
    <p:cSldViewPr snapToGrid="0" showGuides="1">
      <p:cViewPr varScale="1">
        <p:scale>
          <a:sx n="61" d="100"/>
          <a:sy n="61" d="100"/>
        </p:scale>
        <p:origin x="240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0BD5C207-A689-4248-9C74-D5F1806C7B35}" type="datetimeFigureOut">
              <a:rPr lang="zh-CN" altLang="en-US"/>
              <a:t>2024/4/13</a:t>
            </a:fld>
            <a:endParaRPr lang="zh-CN" altLang="en-US"/>
          </a:p>
        </p:txBody>
      </p:sp>
      <p:sp>
        <p:nvSpPr>
          <p:cNvPr id="3891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80214F20-028F-49E4-9378-3BF40B573CB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3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15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1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9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5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10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7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46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3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 bwMode="auto"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mb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4" y="64286"/>
            <a:ext cx="5991872" cy="67294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04455" y="2017625"/>
            <a:ext cx="6383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程序分析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SootUp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（五）</a:t>
            </a:r>
          </a:p>
        </p:txBody>
      </p:sp>
      <p:sp>
        <p:nvSpPr>
          <p:cNvPr id="8" name="矩形 7"/>
          <p:cNvSpPr/>
          <p:nvPr/>
        </p:nvSpPr>
        <p:spPr>
          <a:xfrm>
            <a:off x="5336016" y="3889290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JOSTAR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9404">
        <p14:vortex dir="r"/>
      </p:transition>
    </mc:Choice>
    <mc:Fallback xmlns="">
      <p:transition spd="slow" advTm="940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3" y="254000"/>
            <a:ext cx="66764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调用图生成算法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1E97CF-F345-1549-A99D-64A04C684746}"/>
              </a:ext>
            </a:extLst>
          </p:cNvPr>
          <p:cNvSpPr txBox="1"/>
          <p:nvPr/>
        </p:nvSpPr>
        <p:spPr>
          <a:xfrm>
            <a:off x="1769165" y="1590261"/>
            <a:ext cx="88280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z="3600" dirty="0"/>
              <a:t>Class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Hierarchy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Analysis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(CHA)</a:t>
            </a:r>
          </a:p>
          <a:p>
            <a:pPr marL="342900" indent="-342900">
              <a:buAutoNum type="arabicPeriod"/>
            </a:pPr>
            <a:r>
              <a:rPr kumimoji="1" lang="en-US" altLang="zh-CN" sz="3600" dirty="0"/>
              <a:t>Rapid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Type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Analysis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(RTA)</a:t>
            </a:r>
          </a:p>
          <a:p>
            <a:pPr marL="342900" indent="-342900">
              <a:buAutoNum type="arabicPeriod"/>
            </a:pPr>
            <a:r>
              <a:rPr kumimoji="1" lang="en-US" altLang="zh-CN" sz="3600" dirty="0"/>
              <a:t>Variable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Type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Analysis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(VTA)</a:t>
            </a:r>
          </a:p>
          <a:p>
            <a:pPr marL="342900" indent="-342900">
              <a:buAutoNum type="arabicPeriod"/>
            </a:pPr>
            <a:r>
              <a:rPr kumimoji="1" lang="en-US" altLang="zh-CN" sz="3600" dirty="0"/>
              <a:t>Declared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Type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Analysis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(DTA)</a:t>
            </a:r>
          </a:p>
          <a:p>
            <a:pPr marL="342900" indent="-342900">
              <a:buAutoNum type="arabicPeriod"/>
            </a:pPr>
            <a:r>
              <a:rPr kumimoji="1" lang="en-US" altLang="zh-CN" sz="3600" dirty="0"/>
              <a:t>General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Construction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Framework: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Spark</a:t>
            </a:r>
          </a:p>
        </p:txBody>
      </p:sp>
    </p:spTree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4" y="254000"/>
            <a:ext cx="7314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Class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Hierarchy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Analysis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(CHA)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E29752-73E4-B546-A944-1F3BB8F48BAA}"/>
              </a:ext>
            </a:extLst>
          </p:cNvPr>
          <p:cNvSpPr txBox="1"/>
          <p:nvPr/>
        </p:nvSpPr>
        <p:spPr>
          <a:xfrm>
            <a:off x="605444" y="939744"/>
            <a:ext cx="11002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zh-CN" altLang="en-US" sz="2400" dirty="0"/>
              <a:t>对于虚方法</a:t>
            </a:r>
            <a:r>
              <a:rPr kumimoji="1" lang="en-US" altLang="zh-CN" sz="2400" dirty="0"/>
              <a:t>T::foo</a:t>
            </a:r>
            <a:r>
              <a:rPr kumimoji="1" lang="zh-CN" altLang="en-US" sz="2400" dirty="0"/>
              <a:t>的调用点，其潜在被调用函数为</a:t>
            </a:r>
            <a:r>
              <a:rPr kumimoji="1" lang="en-US" altLang="zh-CN" sz="2400" dirty="0"/>
              <a:t>T</a:t>
            </a:r>
            <a:r>
              <a:rPr kumimoji="1" lang="zh-CN" altLang="en-US" sz="2400" dirty="0"/>
              <a:t>及其子类中实现了</a:t>
            </a:r>
            <a:r>
              <a:rPr kumimoji="1" lang="en-US" altLang="zh-CN" sz="2400" dirty="0"/>
              <a:t>foo</a:t>
            </a:r>
            <a:r>
              <a:rPr kumimoji="1" lang="zh-CN" altLang="en-US" sz="2400" dirty="0"/>
              <a:t>的所有方法</a:t>
            </a:r>
            <a:endParaRPr kumimoji="1"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8F1FE5-DD3B-1C49-9D54-C81F9889B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994820"/>
            <a:ext cx="3759200" cy="1714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6FD7B6-036A-334F-A46A-A4BA683AE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4952744"/>
            <a:ext cx="3759200" cy="1663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881AE7-BEA7-3A44-A243-676782C59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3933399"/>
            <a:ext cx="3759200" cy="6731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69F86BE-7F8F-8D42-BCC6-508069447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40" y="1548585"/>
            <a:ext cx="4457700" cy="237490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42D99407-7352-D243-9C88-6E64B8EED45E}"/>
              </a:ext>
            </a:extLst>
          </p:cNvPr>
          <p:cNvGrpSpPr/>
          <p:nvPr/>
        </p:nvGrpSpPr>
        <p:grpSpPr>
          <a:xfrm>
            <a:off x="5120583" y="2044093"/>
            <a:ext cx="1411358" cy="939696"/>
            <a:chOff x="4969564" y="1994820"/>
            <a:chExt cx="1411358" cy="93969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99EF36F-36D1-5047-826A-B1D958141F93}"/>
                </a:ext>
              </a:extLst>
            </p:cNvPr>
            <p:cNvSpPr/>
            <p:nvPr/>
          </p:nvSpPr>
          <p:spPr bwMode="auto">
            <a:xfrm>
              <a:off x="4969565" y="1994820"/>
              <a:ext cx="1411357" cy="477078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rPr>
                <a:t>A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88C702-2F8A-884C-A2C3-790EC74CC46C}"/>
                </a:ext>
              </a:extLst>
            </p:cNvPr>
            <p:cNvSpPr/>
            <p:nvPr/>
          </p:nvSpPr>
          <p:spPr bwMode="auto">
            <a:xfrm>
              <a:off x="4969564" y="2457438"/>
              <a:ext cx="1411357" cy="4770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foo</a:t>
              </a:r>
              <a:endPara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06F95A40-1E5F-944F-BDB2-303B5E506BAA}"/>
              </a:ext>
            </a:extLst>
          </p:cNvPr>
          <p:cNvSpPr/>
          <p:nvPr/>
        </p:nvSpPr>
        <p:spPr bwMode="auto">
          <a:xfrm>
            <a:off x="4263885" y="3446407"/>
            <a:ext cx="1411357" cy="477078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9C03DD9-0A67-0549-91FC-55C085191846}"/>
              </a:ext>
            </a:extLst>
          </p:cNvPr>
          <p:cNvGrpSpPr/>
          <p:nvPr/>
        </p:nvGrpSpPr>
        <p:grpSpPr>
          <a:xfrm>
            <a:off x="5947635" y="3478696"/>
            <a:ext cx="1411358" cy="939696"/>
            <a:chOff x="4969564" y="1994820"/>
            <a:chExt cx="1411358" cy="93969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057C323-8BB9-4742-A6EB-C24885F542A9}"/>
                </a:ext>
              </a:extLst>
            </p:cNvPr>
            <p:cNvSpPr/>
            <p:nvPr/>
          </p:nvSpPr>
          <p:spPr bwMode="auto">
            <a:xfrm>
              <a:off x="4969565" y="1994820"/>
              <a:ext cx="1411357" cy="477078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rPr>
                <a:t>C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DEBBE7-53D4-B94A-843A-3D8BD2228651}"/>
                </a:ext>
              </a:extLst>
            </p:cNvPr>
            <p:cNvSpPr/>
            <p:nvPr/>
          </p:nvSpPr>
          <p:spPr bwMode="auto">
            <a:xfrm>
              <a:off x="4969564" y="2457438"/>
              <a:ext cx="1411357" cy="4770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foo</a:t>
              </a:r>
              <a:endPara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5A12C06-43FC-B247-83D6-1D79708EAF99}"/>
              </a:ext>
            </a:extLst>
          </p:cNvPr>
          <p:cNvCxnSpPr>
            <a:stCxn id="16" idx="2"/>
            <a:endCxn id="17" idx="0"/>
          </p:cNvCxnSpPr>
          <p:nvPr/>
        </p:nvCxnSpPr>
        <p:spPr bwMode="auto">
          <a:xfrm flipH="1">
            <a:off x="4969564" y="2983789"/>
            <a:ext cx="856698" cy="462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4FA6E0C-EFF9-224E-86AD-8E410F9E6CC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 bwMode="auto">
          <a:xfrm>
            <a:off x="5826262" y="2983789"/>
            <a:ext cx="827053" cy="494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CB87AD7-E524-B34A-8B16-EEE3B9CCA40B}"/>
              </a:ext>
            </a:extLst>
          </p:cNvPr>
          <p:cNvSpPr/>
          <p:nvPr/>
        </p:nvSpPr>
        <p:spPr bwMode="auto">
          <a:xfrm>
            <a:off x="8459446" y="4269949"/>
            <a:ext cx="1938336" cy="76136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/>
              <a:t>main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39386CF-44FE-E64A-9325-7D66E438EED3}"/>
              </a:ext>
            </a:extLst>
          </p:cNvPr>
          <p:cNvSpPr/>
          <p:nvPr/>
        </p:nvSpPr>
        <p:spPr bwMode="auto">
          <a:xfrm>
            <a:off x="6901579" y="5537572"/>
            <a:ext cx="1938336" cy="76136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/>
              <a:t>A::foo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B051D80-F65F-7149-A767-F0C06EEF104A}"/>
              </a:ext>
            </a:extLst>
          </p:cNvPr>
          <p:cNvSpPr/>
          <p:nvPr/>
        </p:nvSpPr>
        <p:spPr bwMode="auto">
          <a:xfrm>
            <a:off x="9560187" y="5537572"/>
            <a:ext cx="1938336" cy="76136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/>
              <a:t>C::foo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8714985-17F7-DE48-B9A0-FD552733E4F6}"/>
              </a:ext>
            </a:extLst>
          </p:cNvPr>
          <p:cNvGrpSpPr/>
          <p:nvPr/>
        </p:nvGrpSpPr>
        <p:grpSpPr>
          <a:xfrm>
            <a:off x="8383919" y="5031317"/>
            <a:ext cx="1044695" cy="617755"/>
            <a:chOff x="8383919" y="5031317"/>
            <a:chExt cx="1044695" cy="617755"/>
          </a:xfrm>
        </p:grpSpPr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36432CE6-53BB-A04F-9331-7DA5B35E1C0F}"/>
                </a:ext>
              </a:extLst>
            </p:cNvPr>
            <p:cNvCxnSpPr>
              <a:cxnSpLocks/>
              <a:stCxn id="27" idx="4"/>
              <a:endCxn id="28" idx="7"/>
            </p:cNvCxnSpPr>
            <p:nvPr/>
          </p:nvCxnSpPr>
          <p:spPr bwMode="auto">
            <a:xfrm flipH="1">
              <a:off x="8556052" y="5031317"/>
              <a:ext cx="872562" cy="61775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A385AD1-7A04-6341-B0F4-355465126B5D}"/>
                </a:ext>
              </a:extLst>
            </p:cNvPr>
            <p:cNvSpPr txBox="1"/>
            <p:nvPr/>
          </p:nvSpPr>
          <p:spPr>
            <a:xfrm>
              <a:off x="8383919" y="517158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cs1</a:t>
              </a:r>
              <a:endParaRPr kumimoji="1"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CD5AB6C-E5C2-854F-BEF7-A2860B6B8403}"/>
              </a:ext>
            </a:extLst>
          </p:cNvPr>
          <p:cNvGrpSpPr/>
          <p:nvPr/>
        </p:nvGrpSpPr>
        <p:grpSpPr>
          <a:xfrm>
            <a:off x="9428614" y="5031317"/>
            <a:ext cx="662825" cy="617755"/>
            <a:chOff x="9428614" y="5031317"/>
            <a:chExt cx="662825" cy="617755"/>
          </a:xfrm>
        </p:grpSpPr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4C84B1F2-E6E1-0F4D-A1B8-DDC3B869DA3E}"/>
                </a:ext>
              </a:extLst>
            </p:cNvPr>
            <p:cNvCxnSpPr>
              <a:cxnSpLocks/>
              <a:stCxn id="27" idx="4"/>
              <a:endCxn id="29" idx="1"/>
            </p:cNvCxnSpPr>
            <p:nvPr/>
          </p:nvCxnSpPr>
          <p:spPr bwMode="auto">
            <a:xfrm>
              <a:off x="9428614" y="5031317"/>
              <a:ext cx="415436" cy="61775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27AB67A-ACEC-EF4E-8AA5-11D807A1BD6E}"/>
                </a:ext>
              </a:extLst>
            </p:cNvPr>
            <p:cNvSpPr txBox="1"/>
            <p:nvPr/>
          </p:nvSpPr>
          <p:spPr>
            <a:xfrm>
              <a:off x="9547700" y="512474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cs1</a:t>
              </a:r>
              <a:endParaRPr kumimoji="1" lang="zh-CN" altLang="en-US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6E2DEC9-EF79-B543-ACB4-F59FC9FDB681}"/>
              </a:ext>
            </a:extLst>
          </p:cNvPr>
          <p:cNvGrpSpPr/>
          <p:nvPr/>
        </p:nvGrpSpPr>
        <p:grpSpPr>
          <a:xfrm>
            <a:off x="7817170" y="4919817"/>
            <a:ext cx="926139" cy="617755"/>
            <a:chOff x="7817170" y="4919817"/>
            <a:chExt cx="926139" cy="617755"/>
          </a:xfrm>
        </p:grpSpPr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D816B195-8E2C-F14F-86AD-AE5BDD6CEA2F}"/>
                </a:ext>
              </a:extLst>
            </p:cNvPr>
            <p:cNvCxnSpPr>
              <a:stCxn id="27" idx="3"/>
              <a:endCxn id="28" idx="0"/>
            </p:cNvCxnSpPr>
            <p:nvPr/>
          </p:nvCxnSpPr>
          <p:spPr bwMode="auto">
            <a:xfrm flipH="1">
              <a:off x="7870747" y="4919817"/>
              <a:ext cx="872562" cy="61775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A6AF353-7B55-644C-A3CF-BFEFD7284C92}"/>
                </a:ext>
              </a:extLst>
            </p:cNvPr>
            <p:cNvSpPr txBox="1"/>
            <p:nvPr/>
          </p:nvSpPr>
          <p:spPr>
            <a:xfrm>
              <a:off x="7817170" y="495274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cs2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E2DFC89-AB8E-0C44-833B-71F6096AE6F0}"/>
              </a:ext>
            </a:extLst>
          </p:cNvPr>
          <p:cNvGrpSpPr/>
          <p:nvPr/>
        </p:nvGrpSpPr>
        <p:grpSpPr>
          <a:xfrm>
            <a:off x="10113919" y="4919817"/>
            <a:ext cx="552970" cy="617755"/>
            <a:chOff x="10113919" y="4919817"/>
            <a:chExt cx="552970" cy="617755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9CB5DF1-DCD6-5443-A8AB-3640CE6EB27B}"/>
                </a:ext>
              </a:extLst>
            </p:cNvPr>
            <p:cNvSpPr txBox="1"/>
            <p:nvPr/>
          </p:nvSpPr>
          <p:spPr>
            <a:xfrm>
              <a:off x="10123150" y="5020476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cs2</a:t>
              </a:r>
              <a:endParaRPr kumimoji="1" lang="zh-CN" altLang="en-US" dirty="0"/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8029B0A-5D0C-EF4D-8D44-13883826904F}"/>
                </a:ext>
              </a:extLst>
            </p:cNvPr>
            <p:cNvCxnSpPr>
              <a:cxnSpLocks/>
              <a:stCxn id="27" idx="5"/>
              <a:endCxn id="29" idx="0"/>
            </p:cNvCxnSpPr>
            <p:nvPr/>
          </p:nvCxnSpPr>
          <p:spPr bwMode="auto">
            <a:xfrm>
              <a:off x="10113919" y="4919817"/>
              <a:ext cx="415436" cy="61775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6D2DB21-18BF-8B41-AAFE-962D3446D0F4}"/>
              </a:ext>
            </a:extLst>
          </p:cNvPr>
          <p:cNvGrpSpPr/>
          <p:nvPr/>
        </p:nvGrpSpPr>
        <p:grpSpPr>
          <a:xfrm>
            <a:off x="10397782" y="4650633"/>
            <a:ext cx="897928" cy="998439"/>
            <a:chOff x="10397782" y="4650633"/>
            <a:chExt cx="897928" cy="998439"/>
          </a:xfrm>
        </p:grpSpPr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E728FD96-4CAC-304C-95C0-C6213CF55859}"/>
                </a:ext>
              </a:extLst>
            </p:cNvPr>
            <p:cNvCxnSpPr>
              <a:cxnSpLocks/>
              <a:stCxn id="27" idx="6"/>
              <a:endCxn id="29" idx="7"/>
            </p:cNvCxnSpPr>
            <p:nvPr/>
          </p:nvCxnSpPr>
          <p:spPr bwMode="auto">
            <a:xfrm>
              <a:off x="10397782" y="4650633"/>
              <a:ext cx="816878" cy="99843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8755754-CD30-C44C-B506-2F8497DACA2F}"/>
                </a:ext>
              </a:extLst>
            </p:cNvPr>
            <p:cNvSpPr txBox="1"/>
            <p:nvPr/>
          </p:nvSpPr>
          <p:spPr>
            <a:xfrm>
              <a:off x="10751971" y="491858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cs3</a:t>
              </a:r>
              <a:endParaRPr kumimoji="1" lang="zh-CN" altLang="en-US" dirty="0"/>
            </a:p>
          </p:txBody>
        </p: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4" y="254000"/>
            <a:ext cx="7314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Rapid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Type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Analysis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(RTA)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E29752-73E4-B546-A944-1F3BB8F48BAA}"/>
              </a:ext>
            </a:extLst>
          </p:cNvPr>
          <p:cNvSpPr txBox="1"/>
          <p:nvPr/>
        </p:nvSpPr>
        <p:spPr>
          <a:xfrm>
            <a:off x="605444" y="939744"/>
            <a:ext cx="1100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zh-CN" altLang="en-US" sz="2400" dirty="0"/>
              <a:t>在分析中构建</a:t>
            </a:r>
            <a:r>
              <a:rPr kumimoji="1" lang="en-US" altLang="zh-CN" sz="2400" dirty="0"/>
              <a:t>CG</a:t>
            </a:r>
            <a:r>
              <a:rPr kumimoji="1" lang="zh-CN" altLang="en-US" sz="2400" dirty="0"/>
              <a:t>，只关注分析中已经被用于初始化某个对象的类型</a:t>
            </a:r>
            <a:endParaRPr kumimoji="1" lang="en-US" altLang="zh-CN" sz="24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2D99407-7352-D243-9C88-6E64B8EED45E}"/>
              </a:ext>
            </a:extLst>
          </p:cNvPr>
          <p:cNvGrpSpPr/>
          <p:nvPr/>
        </p:nvGrpSpPr>
        <p:grpSpPr>
          <a:xfrm>
            <a:off x="1907622" y="2592785"/>
            <a:ext cx="1411358" cy="939696"/>
            <a:chOff x="4969564" y="1994820"/>
            <a:chExt cx="1411358" cy="93969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99EF36F-36D1-5047-826A-B1D958141F93}"/>
                </a:ext>
              </a:extLst>
            </p:cNvPr>
            <p:cNvSpPr/>
            <p:nvPr/>
          </p:nvSpPr>
          <p:spPr bwMode="auto">
            <a:xfrm>
              <a:off x="4969565" y="1994820"/>
              <a:ext cx="1411357" cy="477078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rPr>
                <a:t>A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88C702-2F8A-884C-A2C3-790EC74CC46C}"/>
                </a:ext>
              </a:extLst>
            </p:cNvPr>
            <p:cNvSpPr/>
            <p:nvPr/>
          </p:nvSpPr>
          <p:spPr bwMode="auto">
            <a:xfrm>
              <a:off x="4969564" y="2457438"/>
              <a:ext cx="1411357" cy="4770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foo</a:t>
              </a:r>
              <a:endPara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06F95A40-1E5F-944F-BDB2-303B5E506BAA}"/>
              </a:ext>
            </a:extLst>
          </p:cNvPr>
          <p:cNvSpPr/>
          <p:nvPr/>
        </p:nvSpPr>
        <p:spPr bwMode="auto">
          <a:xfrm>
            <a:off x="1050924" y="3995099"/>
            <a:ext cx="1411357" cy="477078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9C03DD9-0A67-0549-91FC-55C085191846}"/>
              </a:ext>
            </a:extLst>
          </p:cNvPr>
          <p:cNvGrpSpPr/>
          <p:nvPr/>
        </p:nvGrpSpPr>
        <p:grpSpPr>
          <a:xfrm>
            <a:off x="2734674" y="4027388"/>
            <a:ext cx="1411358" cy="939696"/>
            <a:chOff x="4969564" y="1994820"/>
            <a:chExt cx="1411358" cy="93969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057C323-8BB9-4742-A6EB-C24885F542A9}"/>
                </a:ext>
              </a:extLst>
            </p:cNvPr>
            <p:cNvSpPr/>
            <p:nvPr/>
          </p:nvSpPr>
          <p:spPr bwMode="auto">
            <a:xfrm>
              <a:off x="4969565" y="1994820"/>
              <a:ext cx="1411357" cy="477078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rPr>
                <a:t>C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DEBBE7-53D4-B94A-843A-3D8BD2228651}"/>
                </a:ext>
              </a:extLst>
            </p:cNvPr>
            <p:cNvSpPr/>
            <p:nvPr/>
          </p:nvSpPr>
          <p:spPr bwMode="auto">
            <a:xfrm>
              <a:off x="4969564" y="2457438"/>
              <a:ext cx="1411357" cy="4770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foo</a:t>
              </a:r>
              <a:endPara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5A12C06-43FC-B247-83D6-1D79708EAF99}"/>
              </a:ext>
            </a:extLst>
          </p:cNvPr>
          <p:cNvCxnSpPr>
            <a:stCxn id="16" idx="2"/>
            <a:endCxn id="17" idx="0"/>
          </p:cNvCxnSpPr>
          <p:nvPr/>
        </p:nvCxnSpPr>
        <p:spPr bwMode="auto">
          <a:xfrm flipH="1">
            <a:off x="1756603" y="3532481"/>
            <a:ext cx="856698" cy="462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4FA6E0C-EFF9-224E-86AD-8E410F9E6CC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 bwMode="auto">
          <a:xfrm>
            <a:off x="2613301" y="3532481"/>
            <a:ext cx="827053" cy="494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CB87AD7-E524-B34A-8B16-EEE3B9CCA40B}"/>
              </a:ext>
            </a:extLst>
          </p:cNvPr>
          <p:cNvSpPr/>
          <p:nvPr/>
        </p:nvSpPr>
        <p:spPr bwMode="auto">
          <a:xfrm>
            <a:off x="6737348" y="4269949"/>
            <a:ext cx="1938336" cy="76136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/>
              <a:t>main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39386CF-44FE-E64A-9325-7D66E438EED3}"/>
              </a:ext>
            </a:extLst>
          </p:cNvPr>
          <p:cNvSpPr/>
          <p:nvPr/>
        </p:nvSpPr>
        <p:spPr bwMode="auto">
          <a:xfrm>
            <a:off x="5179481" y="5537572"/>
            <a:ext cx="1938336" cy="76136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/>
              <a:t>A::foo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B051D80-F65F-7149-A767-F0C06EEF104A}"/>
              </a:ext>
            </a:extLst>
          </p:cNvPr>
          <p:cNvSpPr/>
          <p:nvPr/>
        </p:nvSpPr>
        <p:spPr bwMode="auto">
          <a:xfrm>
            <a:off x="7838089" y="5537572"/>
            <a:ext cx="1938336" cy="76136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/>
              <a:t>C::foo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8714985-17F7-DE48-B9A0-FD552733E4F6}"/>
              </a:ext>
            </a:extLst>
          </p:cNvPr>
          <p:cNvGrpSpPr/>
          <p:nvPr/>
        </p:nvGrpSpPr>
        <p:grpSpPr>
          <a:xfrm>
            <a:off x="6661821" y="5031317"/>
            <a:ext cx="2077375" cy="617755"/>
            <a:chOff x="6850283" y="5031317"/>
            <a:chExt cx="2077375" cy="617755"/>
          </a:xfrm>
        </p:grpSpPr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36432CE6-53BB-A04F-9331-7DA5B35E1C0F}"/>
                </a:ext>
              </a:extLst>
            </p:cNvPr>
            <p:cNvCxnSpPr>
              <a:cxnSpLocks/>
              <a:stCxn id="27" idx="4"/>
              <a:endCxn id="28" idx="7"/>
            </p:cNvCxnSpPr>
            <p:nvPr/>
          </p:nvCxnSpPr>
          <p:spPr bwMode="auto">
            <a:xfrm flipH="1">
              <a:off x="6850283" y="5031317"/>
              <a:ext cx="872562" cy="61775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A385AD1-7A04-6341-B0F4-355465126B5D}"/>
                </a:ext>
              </a:extLst>
            </p:cNvPr>
            <p:cNvSpPr txBox="1"/>
            <p:nvPr/>
          </p:nvSpPr>
          <p:spPr>
            <a:xfrm>
              <a:off x="8383919" y="517158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cs1</a:t>
              </a:r>
              <a:endParaRPr kumimoji="1"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CD5AB6C-E5C2-854F-BEF7-A2860B6B8403}"/>
              </a:ext>
            </a:extLst>
          </p:cNvPr>
          <p:cNvGrpSpPr/>
          <p:nvPr/>
        </p:nvGrpSpPr>
        <p:grpSpPr>
          <a:xfrm>
            <a:off x="7706516" y="5031317"/>
            <a:ext cx="2384923" cy="617755"/>
            <a:chOff x="7706516" y="5031317"/>
            <a:chExt cx="2384923" cy="617755"/>
          </a:xfrm>
        </p:grpSpPr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4C84B1F2-E6E1-0F4D-A1B8-DDC3B869DA3E}"/>
                </a:ext>
              </a:extLst>
            </p:cNvPr>
            <p:cNvCxnSpPr>
              <a:cxnSpLocks/>
              <a:stCxn id="27" idx="4"/>
              <a:endCxn id="29" idx="1"/>
            </p:cNvCxnSpPr>
            <p:nvPr/>
          </p:nvCxnSpPr>
          <p:spPr bwMode="auto">
            <a:xfrm>
              <a:off x="7706516" y="5031317"/>
              <a:ext cx="415436" cy="61775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27AB67A-ACEC-EF4E-8AA5-11D807A1BD6E}"/>
                </a:ext>
              </a:extLst>
            </p:cNvPr>
            <p:cNvSpPr txBox="1"/>
            <p:nvPr/>
          </p:nvSpPr>
          <p:spPr>
            <a:xfrm>
              <a:off x="9547700" y="512474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cs1</a:t>
              </a:r>
              <a:endParaRPr kumimoji="1" lang="zh-CN" altLang="en-US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6E2DEC9-EF79-B543-ACB4-F59FC9FDB681}"/>
              </a:ext>
            </a:extLst>
          </p:cNvPr>
          <p:cNvGrpSpPr/>
          <p:nvPr/>
        </p:nvGrpSpPr>
        <p:grpSpPr>
          <a:xfrm>
            <a:off x="6095072" y="4919817"/>
            <a:ext cx="2195931" cy="617755"/>
            <a:chOff x="6164978" y="4919817"/>
            <a:chExt cx="2195931" cy="617755"/>
          </a:xfrm>
        </p:grpSpPr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D816B195-8E2C-F14F-86AD-AE5BDD6CEA2F}"/>
                </a:ext>
              </a:extLst>
            </p:cNvPr>
            <p:cNvCxnSpPr>
              <a:stCxn id="27" idx="3"/>
              <a:endCxn id="28" idx="0"/>
            </p:cNvCxnSpPr>
            <p:nvPr/>
          </p:nvCxnSpPr>
          <p:spPr bwMode="auto">
            <a:xfrm flipH="1">
              <a:off x="6164978" y="4919817"/>
              <a:ext cx="872562" cy="61775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A6AF353-7B55-644C-A3CF-BFEFD7284C92}"/>
                </a:ext>
              </a:extLst>
            </p:cNvPr>
            <p:cNvSpPr txBox="1"/>
            <p:nvPr/>
          </p:nvSpPr>
          <p:spPr>
            <a:xfrm>
              <a:off x="7817170" y="495274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cs2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E2DFC89-AB8E-0C44-833B-71F6096AE6F0}"/>
              </a:ext>
            </a:extLst>
          </p:cNvPr>
          <p:cNvGrpSpPr/>
          <p:nvPr/>
        </p:nvGrpSpPr>
        <p:grpSpPr>
          <a:xfrm>
            <a:off x="8391821" y="4919817"/>
            <a:ext cx="2275068" cy="617755"/>
            <a:chOff x="8391821" y="4919817"/>
            <a:chExt cx="2275068" cy="617755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9CB5DF1-DCD6-5443-A8AB-3640CE6EB27B}"/>
                </a:ext>
              </a:extLst>
            </p:cNvPr>
            <p:cNvSpPr txBox="1"/>
            <p:nvPr/>
          </p:nvSpPr>
          <p:spPr>
            <a:xfrm>
              <a:off x="10123150" y="5020476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cs2</a:t>
              </a:r>
              <a:endParaRPr kumimoji="1" lang="zh-CN" altLang="en-US" dirty="0"/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8029B0A-5D0C-EF4D-8D44-13883826904F}"/>
                </a:ext>
              </a:extLst>
            </p:cNvPr>
            <p:cNvCxnSpPr>
              <a:cxnSpLocks/>
              <a:stCxn id="27" idx="5"/>
              <a:endCxn id="29" idx="0"/>
            </p:cNvCxnSpPr>
            <p:nvPr/>
          </p:nvCxnSpPr>
          <p:spPr bwMode="auto">
            <a:xfrm>
              <a:off x="8391821" y="4919817"/>
              <a:ext cx="415436" cy="61775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6D2DB21-18BF-8B41-AAFE-962D3446D0F4}"/>
              </a:ext>
            </a:extLst>
          </p:cNvPr>
          <p:cNvGrpSpPr/>
          <p:nvPr/>
        </p:nvGrpSpPr>
        <p:grpSpPr>
          <a:xfrm>
            <a:off x="8675684" y="4650633"/>
            <a:ext cx="2620026" cy="998439"/>
            <a:chOff x="8675684" y="4650633"/>
            <a:chExt cx="2620026" cy="998439"/>
          </a:xfrm>
        </p:grpSpPr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E728FD96-4CAC-304C-95C0-C6213CF55859}"/>
                </a:ext>
              </a:extLst>
            </p:cNvPr>
            <p:cNvCxnSpPr>
              <a:cxnSpLocks/>
              <a:stCxn id="27" idx="6"/>
              <a:endCxn id="29" idx="7"/>
            </p:cNvCxnSpPr>
            <p:nvPr/>
          </p:nvCxnSpPr>
          <p:spPr bwMode="auto">
            <a:xfrm>
              <a:off x="8675684" y="4650633"/>
              <a:ext cx="816878" cy="99843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8755754-CD30-C44C-B506-2F8497DACA2F}"/>
                </a:ext>
              </a:extLst>
            </p:cNvPr>
            <p:cNvSpPr txBox="1"/>
            <p:nvPr/>
          </p:nvSpPr>
          <p:spPr>
            <a:xfrm>
              <a:off x="10751971" y="491858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cs3</a:t>
              </a:r>
              <a:endParaRPr kumimoji="1" lang="zh-CN" altLang="en-US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B93D0E3-3873-FC44-8EF3-89F5F1769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29" y="2136665"/>
            <a:ext cx="4203700" cy="1752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260297-8B38-4B44-AE96-9FABF560258F}"/>
              </a:ext>
            </a:extLst>
          </p:cNvPr>
          <p:cNvSpPr txBox="1"/>
          <p:nvPr/>
        </p:nvSpPr>
        <p:spPr>
          <a:xfrm>
            <a:off x="8414337" y="496708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x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597BDE9-B7EC-5B47-9F8E-439D4A59CF0C}"/>
              </a:ext>
            </a:extLst>
          </p:cNvPr>
          <p:cNvSpPr txBox="1"/>
          <p:nvPr/>
        </p:nvSpPr>
        <p:spPr>
          <a:xfrm>
            <a:off x="8923073" y="486870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x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13F7CBD-59A8-EE4C-BEDA-1E5EB0A75015}"/>
              </a:ext>
            </a:extLst>
          </p:cNvPr>
          <p:cNvSpPr txBox="1"/>
          <p:nvPr/>
        </p:nvSpPr>
        <p:spPr>
          <a:xfrm>
            <a:off x="7799261" y="506046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x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4399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4" y="254000"/>
            <a:ext cx="7314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Variable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Type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Analysis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(VTA)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E29752-73E4-B546-A944-1F3BB8F48BAA}"/>
              </a:ext>
            </a:extLst>
          </p:cNvPr>
          <p:cNvSpPr txBox="1"/>
          <p:nvPr/>
        </p:nvSpPr>
        <p:spPr>
          <a:xfrm>
            <a:off x="605444" y="939744"/>
            <a:ext cx="1100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zh-CN" altLang="en-US" sz="2400" dirty="0"/>
              <a:t>以</a:t>
            </a:r>
            <a:r>
              <a:rPr kumimoji="1" lang="en-US" altLang="zh-CN" sz="2400" dirty="0"/>
              <a:t>CHA/RTA</a:t>
            </a:r>
            <a:r>
              <a:rPr kumimoji="1" lang="zh-CN" altLang="en-US" sz="2400" dirty="0"/>
              <a:t>的结果为基础，基于指针赋值图进行类型传播，筛选</a:t>
            </a:r>
            <a:r>
              <a:rPr kumimoji="1" lang="en-US" altLang="zh-CN" sz="2400" dirty="0"/>
              <a:t>receiver</a:t>
            </a:r>
            <a:r>
              <a:rPr kumimoji="1" lang="zh-CN" altLang="en-US" sz="2400" dirty="0"/>
              <a:t>类型</a:t>
            </a:r>
            <a:endParaRPr kumimoji="1" lang="en-US" altLang="zh-CN" sz="24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F108F26-4DFB-4744-B465-D0045E9FB38A}"/>
              </a:ext>
            </a:extLst>
          </p:cNvPr>
          <p:cNvGrpSpPr/>
          <p:nvPr/>
        </p:nvGrpSpPr>
        <p:grpSpPr>
          <a:xfrm>
            <a:off x="605444" y="4886413"/>
            <a:ext cx="2592868" cy="1989295"/>
            <a:chOff x="220988" y="1612848"/>
            <a:chExt cx="3095108" cy="237429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2D99407-7352-D243-9C88-6E64B8EED45E}"/>
                </a:ext>
              </a:extLst>
            </p:cNvPr>
            <p:cNvGrpSpPr/>
            <p:nvPr/>
          </p:nvGrpSpPr>
          <p:grpSpPr>
            <a:xfrm>
              <a:off x="1077686" y="1612848"/>
              <a:ext cx="1411358" cy="939696"/>
              <a:chOff x="4969564" y="1994820"/>
              <a:chExt cx="1411358" cy="93969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99EF36F-36D1-5047-826A-B1D958141F93}"/>
                  </a:ext>
                </a:extLst>
              </p:cNvPr>
              <p:cNvSpPr/>
              <p:nvPr/>
            </p:nvSpPr>
            <p:spPr bwMode="auto">
              <a:xfrm>
                <a:off x="4969565" y="1994820"/>
                <a:ext cx="1411357" cy="477078"/>
              </a:xfrm>
              <a:prstGeom prst="rect">
                <a:avLst/>
              </a:prstGeom>
              <a:solidFill>
                <a:srgbClr val="FFC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/>
              <a:lstStyle/>
              <a:p>
                <a:pPr algn="ctr"/>
                <a:r>
                  <a:rPr kumimoji="0" lang="en-US" altLang="zh-CN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</a:rPr>
                  <a:t>A</a:t>
                </a:r>
                <a:endParaRPr kumimoji="0" lang="zh-CN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788C702-2F8A-884C-A2C3-790EC74CC46C}"/>
                  </a:ext>
                </a:extLst>
              </p:cNvPr>
              <p:cNvSpPr/>
              <p:nvPr/>
            </p:nvSpPr>
            <p:spPr bwMode="auto">
              <a:xfrm>
                <a:off x="4969564" y="2457438"/>
                <a:ext cx="1411357" cy="4770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foo</a:t>
                </a:r>
                <a:endPara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6F95A40-1E5F-944F-BDB2-303B5E506BAA}"/>
                </a:ext>
              </a:extLst>
            </p:cNvPr>
            <p:cNvSpPr/>
            <p:nvPr/>
          </p:nvSpPr>
          <p:spPr bwMode="auto">
            <a:xfrm>
              <a:off x="220988" y="3015162"/>
              <a:ext cx="1411357" cy="477078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B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9C03DD9-0A67-0549-91FC-55C085191846}"/>
                </a:ext>
              </a:extLst>
            </p:cNvPr>
            <p:cNvGrpSpPr/>
            <p:nvPr/>
          </p:nvGrpSpPr>
          <p:grpSpPr>
            <a:xfrm>
              <a:off x="1904738" y="3047451"/>
              <a:ext cx="1411358" cy="939696"/>
              <a:chOff x="4969564" y="1994820"/>
              <a:chExt cx="1411358" cy="939696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057C323-8BB9-4742-A6EB-C24885F542A9}"/>
                  </a:ext>
                </a:extLst>
              </p:cNvPr>
              <p:cNvSpPr/>
              <p:nvPr/>
            </p:nvSpPr>
            <p:spPr bwMode="auto">
              <a:xfrm>
                <a:off x="4969565" y="1994820"/>
                <a:ext cx="1411357" cy="477078"/>
              </a:xfrm>
              <a:prstGeom prst="rect">
                <a:avLst/>
              </a:prstGeom>
              <a:solidFill>
                <a:srgbClr val="FFC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/>
              <a:lstStyle/>
              <a:p>
                <a:pPr algn="ctr"/>
                <a:r>
                  <a:rPr kumimoji="0" lang="en-US" altLang="zh-CN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</a:rPr>
                  <a:t>C</a:t>
                </a:r>
                <a:endParaRPr kumimoji="0" lang="zh-CN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0DEBBE7-53D4-B94A-843A-3D8BD2228651}"/>
                  </a:ext>
                </a:extLst>
              </p:cNvPr>
              <p:cNvSpPr/>
              <p:nvPr/>
            </p:nvSpPr>
            <p:spPr bwMode="auto">
              <a:xfrm>
                <a:off x="4969564" y="2457438"/>
                <a:ext cx="1411357" cy="4770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foo</a:t>
                </a:r>
                <a:endPara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F5A12C06-43FC-B247-83D6-1D79708EAF99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 bwMode="auto">
            <a:xfrm flipH="1">
              <a:off x="926667" y="2552544"/>
              <a:ext cx="856698" cy="4626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84FA6E0C-EFF9-224E-86AD-8E410F9E6CC7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 bwMode="auto">
            <a:xfrm>
              <a:off x="1783365" y="2552544"/>
              <a:ext cx="827053" cy="49490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FCB87AD7-E524-B34A-8B16-EEE3B9CCA40B}"/>
              </a:ext>
            </a:extLst>
          </p:cNvPr>
          <p:cNvSpPr/>
          <p:nvPr/>
        </p:nvSpPr>
        <p:spPr bwMode="auto">
          <a:xfrm>
            <a:off x="8459446" y="4269949"/>
            <a:ext cx="1938336" cy="76136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/>
              <a:t>main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39386CF-44FE-E64A-9325-7D66E438EED3}"/>
              </a:ext>
            </a:extLst>
          </p:cNvPr>
          <p:cNvSpPr/>
          <p:nvPr/>
        </p:nvSpPr>
        <p:spPr bwMode="auto">
          <a:xfrm>
            <a:off x="6901579" y="5537572"/>
            <a:ext cx="1938336" cy="76136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/>
              <a:t>A::foo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B051D80-F65F-7149-A767-F0C06EEF104A}"/>
              </a:ext>
            </a:extLst>
          </p:cNvPr>
          <p:cNvSpPr/>
          <p:nvPr/>
        </p:nvSpPr>
        <p:spPr bwMode="auto">
          <a:xfrm>
            <a:off x="9560187" y="5537572"/>
            <a:ext cx="1938336" cy="76136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/>
              <a:t>C::foo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8714985-17F7-DE48-B9A0-FD552733E4F6}"/>
              </a:ext>
            </a:extLst>
          </p:cNvPr>
          <p:cNvGrpSpPr/>
          <p:nvPr/>
        </p:nvGrpSpPr>
        <p:grpSpPr>
          <a:xfrm>
            <a:off x="8383919" y="5031317"/>
            <a:ext cx="1044695" cy="617755"/>
            <a:chOff x="8383919" y="5031317"/>
            <a:chExt cx="1044695" cy="617755"/>
          </a:xfrm>
        </p:grpSpPr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36432CE6-53BB-A04F-9331-7DA5B35E1C0F}"/>
                </a:ext>
              </a:extLst>
            </p:cNvPr>
            <p:cNvCxnSpPr>
              <a:cxnSpLocks/>
              <a:stCxn id="27" idx="4"/>
              <a:endCxn id="28" idx="7"/>
            </p:cNvCxnSpPr>
            <p:nvPr/>
          </p:nvCxnSpPr>
          <p:spPr bwMode="auto">
            <a:xfrm flipH="1">
              <a:off x="8556052" y="5031317"/>
              <a:ext cx="872562" cy="61775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A385AD1-7A04-6341-B0F4-355465126B5D}"/>
                </a:ext>
              </a:extLst>
            </p:cNvPr>
            <p:cNvSpPr txBox="1"/>
            <p:nvPr/>
          </p:nvSpPr>
          <p:spPr>
            <a:xfrm>
              <a:off x="8383919" y="517158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cs1</a:t>
              </a:r>
              <a:endParaRPr kumimoji="1"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CD5AB6C-E5C2-854F-BEF7-A2860B6B8403}"/>
              </a:ext>
            </a:extLst>
          </p:cNvPr>
          <p:cNvGrpSpPr/>
          <p:nvPr/>
        </p:nvGrpSpPr>
        <p:grpSpPr>
          <a:xfrm>
            <a:off x="9428614" y="5031317"/>
            <a:ext cx="662825" cy="617755"/>
            <a:chOff x="9428614" y="5031317"/>
            <a:chExt cx="662825" cy="617755"/>
          </a:xfrm>
        </p:grpSpPr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4C84B1F2-E6E1-0F4D-A1B8-DDC3B869DA3E}"/>
                </a:ext>
              </a:extLst>
            </p:cNvPr>
            <p:cNvCxnSpPr>
              <a:cxnSpLocks/>
              <a:stCxn id="27" idx="4"/>
              <a:endCxn id="29" idx="1"/>
            </p:cNvCxnSpPr>
            <p:nvPr/>
          </p:nvCxnSpPr>
          <p:spPr bwMode="auto">
            <a:xfrm>
              <a:off x="9428614" y="5031317"/>
              <a:ext cx="415436" cy="61775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27AB67A-ACEC-EF4E-8AA5-11D807A1BD6E}"/>
                </a:ext>
              </a:extLst>
            </p:cNvPr>
            <p:cNvSpPr txBox="1"/>
            <p:nvPr/>
          </p:nvSpPr>
          <p:spPr>
            <a:xfrm>
              <a:off x="9547700" y="512474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cs1</a:t>
              </a:r>
              <a:endParaRPr kumimoji="1" lang="zh-CN" altLang="en-US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6E2DEC9-EF79-B543-ACB4-F59FC9FDB681}"/>
              </a:ext>
            </a:extLst>
          </p:cNvPr>
          <p:cNvGrpSpPr/>
          <p:nvPr/>
        </p:nvGrpSpPr>
        <p:grpSpPr>
          <a:xfrm>
            <a:off x="7817170" y="4919817"/>
            <a:ext cx="926139" cy="617755"/>
            <a:chOff x="7817170" y="4919817"/>
            <a:chExt cx="926139" cy="617755"/>
          </a:xfrm>
        </p:grpSpPr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D816B195-8E2C-F14F-86AD-AE5BDD6CEA2F}"/>
                </a:ext>
              </a:extLst>
            </p:cNvPr>
            <p:cNvCxnSpPr>
              <a:stCxn id="27" idx="3"/>
              <a:endCxn id="28" idx="0"/>
            </p:cNvCxnSpPr>
            <p:nvPr/>
          </p:nvCxnSpPr>
          <p:spPr bwMode="auto">
            <a:xfrm flipH="1">
              <a:off x="7870747" y="4919817"/>
              <a:ext cx="872562" cy="61775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A6AF353-7B55-644C-A3CF-BFEFD7284C92}"/>
                </a:ext>
              </a:extLst>
            </p:cNvPr>
            <p:cNvSpPr txBox="1"/>
            <p:nvPr/>
          </p:nvSpPr>
          <p:spPr>
            <a:xfrm>
              <a:off x="7817170" y="495274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cs2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E2DFC89-AB8E-0C44-833B-71F6096AE6F0}"/>
              </a:ext>
            </a:extLst>
          </p:cNvPr>
          <p:cNvGrpSpPr/>
          <p:nvPr/>
        </p:nvGrpSpPr>
        <p:grpSpPr>
          <a:xfrm>
            <a:off x="10113919" y="4919817"/>
            <a:ext cx="552970" cy="617755"/>
            <a:chOff x="10113919" y="4919817"/>
            <a:chExt cx="552970" cy="617755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9CB5DF1-DCD6-5443-A8AB-3640CE6EB27B}"/>
                </a:ext>
              </a:extLst>
            </p:cNvPr>
            <p:cNvSpPr txBox="1"/>
            <p:nvPr/>
          </p:nvSpPr>
          <p:spPr>
            <a:xfrm>
              <a:off x="10123150" y="5020476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cs2</a:t>
              </a:r>
              <a:endParaRPr kumimoji="1" lang="zh-CN" altLang="en-US" dirty="0"/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8029B0A-5D0C-EF4D-8D44-13883826904F}"/>
                </a:ext>
              </a:extLst>
            </p:cNvPr>
            <p:cNvCxnSpPr>
              <a:cxnSpLocks/>
              <a:stCxn id="27" idx="5"/>
              <a:endCxn id="29" idx="0"/>
            </p:cNvCxnSpPr>
            <p:nvPr/>
          </p:nvCxnSpPr>
          <p:spPr bwMode="auto">
            <a:xfrm>
              <a:off x="10113919" y="4919817"/>
              <a:ext cx="415436" cy="61775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6D2DB21-18BF-8B41-AAFE-962D3446D0F4}"/>
              </a:ext>
            </a:extLst>
          </p:cNvPr>
          <p:cNvGrpSpPr/>
          <p:nvPr/>
        </p:nvGrpSpPr>
        <p:grpSpPr>
          <a:xfrm>
            <a:off x="10397782" y="4650633"/>
            <a:ext cx="897928" cy="998439"/>
            <a:chOff x="10397782" y="4650633"/>
            <a:chExt cx="897928" cy="998439"/>
          </a:xfrm>
        </p:grpSpPr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E728FD96-4CAC-304C-95C0-C6213CF55859}"/>
                </a:ext>
              </a:extLst>
            </p:cNvPr>
            <p:cNvCxnSpPr>
              <a:cxnSpLocks/>
              <a:stCxn id="27" idx="6"/>
              <a:endCxn id="29" idx="7"/>
            </p:cNvCxnSpPr>
            <p:nvPr/>
          </p:nvCxnSpPr>
          <p:spPr bwMode="auto">
            <a:xfrm>
              <a:off x="10397782" y="4650633"/>
              <a:ext cx="816878" cy="99843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8755754-CD30-C44C-B506-2F8497DACA2F}"/>
                </a:ext>
              </a:extLst>
            </p:cNvPr>
            <p:cNvSpPr txBox="1"/>
            <p:nvPr/>
          </p:nvSpPr>
          <p:spPr>
            <a:xfrm>
              <a:off x="10751971" y="491858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cs3</a:t>
              </a:r>
              <a:endParaRPr kumimoji="1" lang="zh-CN" altLang="en-US" dirty="0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513F7CBD-59A8-EE4C-BEDA-1E5EB0A75015}"/>
              </a:ext>
            </a:extLst>
          </p:cNvPr>
          <p:cNvSpPr txBox="1"/>
          <p:nvPr/>
        </p:nvSpPr>
        <p:spPr>
          <a:xfrm>
            <a:off x="9484198" y="50938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x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B6D94AF-EC40-7E44-83D0-6321C950213F}"/>
              </a:ext>
            </a:extLst>
          </p:cNvPr>
          <p:cNvSpPr/>
          <p:nvPr/>
        </p:nvSpPr>
        <p:spPr bwMode="auto">
          <a:xfrm>
            <a:off x="6270794" y="1872349"/>
            <a:ext cx="571500" cy="5551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AA4A932-B2DE-7549-B707-E4433F06035F}"/>
              </a:ext>
            </a:extLst>
          </p:cNvPr>
          <p:cNvSpPr/>
          <p:nvPr/>
        </p:nvSpPr>
        <p:spPr bwMode="auto">
          <a:xfrm>
            <a:off x="6270794" y="2639736"/>
            <a:ext cx="571500" cy="5551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E62AE6D-3864-C144-A2E3-6E92A87A577F}"/>
              </a:ext>
            </a:extLst>
          </p:cNvPr>
          <p:cNvSpPr/>
          <p:nvPr/>
        </p:nvSpPr>
        <p:spPr bwMode="auto">
          <a:xfrm>
            <a:off x="6270794" y="3429000"/>
            <a:ext cx="571500" cy="5551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F8EE531-A32B-1C47-ABB3-52F701C611F8}"/>
              </a:ext>
            </a:extLst>
          </p:cNvPr>
          <p:cNvSpPr/>
          <p:nvPr/>
        </p:nvSpPr>
        <p:spPr bwMode="auto">
          <a:xfrm>
            <a:off x="7816555" y="1884838"/>
            <a:ext cx="872562" cy="5551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8312804-AD9B-C64F-9A43-8A05B0AEFC6C}"/>
              </a:ext>
            </a:extLst>
          </p:cNvPr>
          <p:cNvSpPr/>
          <p:nvPr/>
        </p:nvSpPr>
        <p:spPr bwMode="auto">
          <a:xfrm>
            <a:off x="7816420" y="2673227"/>
            <a:ext cx="872562" cy="5551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B972D8B-283F-3F46-A20F-278C91609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4" y="1344040"/>
            <a:ext cx="4229100" cy="3378200"/>
          </a:xfrm>
          <a:prstGeom prst="rect">
            <a:avLst/>
          </a:prstGeom>
        </p:spPr>
      </p:pic>
      <p:sp>
        <p:nvSpPr>
          <p:cNvPr id="52" name="椭圆 51">
            <a:extLst>
              <a:ext uri="{FF2B5EF4-FFF2-40B4-BE49-F238E27FC236}">
                <a16:creationId xmlns:a16="http://schemas.microsoft.com/office/drawing/2014/main" id="{96E9EAE1-01D3-2A47-9AF7-0F49EEB2B8AF}"/>
              </a:ext>
            </a:extLst>
          </p:cNvPr>
          <p:cNvSpPr/>
          <p:nvPr/>
        </p:nvSpPr>
        <p:spPr bwMode="auto">
          <a:xfrm>
            <a:off x="7816420" y="3423785"/>
            <a:ext cx="872562" cy="5551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1FE138B-16C3-3143-BD68-CFCA643C47D6}"/>
              </a:ext>
            </a:extLst>
          </p:cNvPr>
          <p:cNvCxnSpPr>
            <a:cxnSpLocks/>
            <a:stCxn id="13" idx="6"/>
            <a:endCxn id="52" idx="2"/>
          </p:cNvCxnSpPr>
          <p:nvPr/>
        </p:nvCxnSpPr>
        <p:spPr bwMode="auto">
          <a:xfrm>
            <a:off x="6842294" y="2149935"/>
            <a:ext cx="974126" cy="1551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E66F9AE9-29F7-3A46-94A2-B42803B28914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 flipV="1">
            <a:off x="6791512" y="2162424"/>
            <a:ext cx="1025043" cy="6435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396B8A41-C178-C042-B3B3-338BA5E4C6AC}"/>
              </a:ext>
            </a:extLst>
          </p:cNvPr>
          <p:cNvCxnSpPr>
            <a:cxnSpLocks/>
            <a:stCxn id="50" idx="3"/>
            <a:endCxn id="43" idx="6"/>
          </p:cNvCxnSpPr>
          <p:nvPr/>
        </p:nvCxnSpPr>
        <p:spPr bwMode="auto">
          <a:xfrm flipH="1">
            <a:off x="6842294" y="2358707"/>
            <a:ext cx="1102045" cy="55861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53BEBDA-97B7-1A4E-95B8-7E789977C79F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 bwMode="auto">
          <a:xfrm flipV="1">
            <a:off x="6842294" y="2950813"/>
            <a:ext cx="974126" cy="75577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917E0CA-FDA5-194E-BD10-39BD18645B90}"/>
              </a:ext>
            </a:extLst>
          </p:cNvPr>
          <p:cNvSpPr txBox="1"/>
          <p:nvPr/>
        </p:nvSpPr>
        <p:spPr>
          <a:xfrm>
            <a:off x="5736725" y="196255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{A}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1F57F29-7863-844D-8015-B5EAE985E596}"/>
              </a:ext>
            </a:extLst>
          </p:cNvPr>
          <p:cNvSpPr txBox="1"/>
          <p:nvPr/>
        </p:nvSpPr>
        <p:spPr>
          <a:xfrm>
            <a:off x="5723510" y="262133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{B}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966E5D5-9BC5-AD48-8EAD-10462ADCC759}"/>
              </a:ext>
            </a:extLst>
          </p:cNvPr>
          <p:cNvSpPr txBox="1"/>
          <p:nvPr/>
        </p:nvSpPr>
        <p:spPr>
          <a:xfrm>
            <a:off x="5715164" y="349800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{C}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D2CFC5F-0752-2C4A-8A1A-AF5A9139A928}"/>
              </a:ext>
            </a:extLst>
          </p:cNvPr>
          <p:cNvSpPr txBox="1"/>
          <p:nvPr/>
        </p:nvSpPr>
        <p:spPr>
          <a:xfrm>
            <a:off x="8655788" y="181035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{B}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7F636C9-B8D4-C543-9CCD-1A1897370C54}"/>
              </a:ext>
            </a:extLst>
          </p:cNvPr>
          <p:cNvSpPr txBox="1"/>
          <p:nvPr/>
        </p:nvSpPr>
        <p:spPr>
          <a:xfrm>
            <a:off x="8655788" y="26638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{C}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9304034-8305-AA4F-BA94-1EB1C07FAC5E}"/>
              </a:ext>
            </a:extLst>
          </p:cNvPr>
          <p:cNvSpPr txBox="1"/>
          <p:nvPr/>
        </p:nvSpPr>
        <p:spPr>
          <a:xfrm>
            <a:off x="8657051" y="34896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{A}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1DE63080-8835-FC47-8248-3896069D21E4}"/>
              </a:ext>
            </a:extLst>
          </p:cNvPr>
          <p:cNvGrpSpPr/>
          <p:nvPr/>
        </p:nvGrpSpPr>
        <p:grpSpPr>
          <a:xfrm>
            <a:off x="7185442" y="4650633"/>
            <a:ext cx="1274004" cy="998439"/>
            <a:chOff x="12020485" y="4714214"/>
            <a:chExt cx="1274004" cy="998439"/>
          </a:xfrm>
        </p:grpSpPr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1BCE3B29-9317-7842-9679-32AD5B34C778}"/>
                </a:ext>
              </a:extLst>
            </p:cNvPr>
            <p:cNvCxnSpPr>
              <a:cxnSpLocks/>
              <a:stCxn id="27" idx="2"/>
              <a:endCxn id="28" idx="1"/>
            </p:cNvCxnSpPr>
            <p:nvPr/>
          </p:nvCxnSpPr>
          <p:spPr bwMode="auto">
            <a:xfrm flipH="1">
              <a:off x="12020485" y="4714214"/>
              <a:ext cx="1274004" cy="99843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DDABAE2-EC3B-AF40-A583-07719623CC86}"/>
                </a:ext>
              </a:extLst>
            </p:cNvPr>
            <p:cNvSpPr txBox="1"/>
            <p:nvPr/>
          </p:nvSpPr>
          <p:spPr>
            <a:xfrm>
              <a:off x="12205741" y="49035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cs3</a:t>
              </a:r>
              <a:endParaRPr kumimoji="1" lang="zh-CN" altLang="en-US" dirty="0"/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B0DC4CEA-CC99-B54C-ACE6-210A762695A6}"/>
              </a:ext>
            </a:extLst>
          </p:cNvPr>
          <p:cNvSpPr txBox="1"/>
          <p:nvPr/>
        </p:nvSpPr>
        <p:spPr>
          <a:xfrm>
            <a:off x="8068042" y="4967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x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11FB4D7-3F2B-A14A-A931-B2922186795D}"/>
              </a:ext>
            </a:extLst>
          </p:cNvPr>
          <p:cNvSpPr txBox="1"/>
          <p:nvPr/>
        </p:nvSpPr>
        <p:spPr>
          <a:xfrm>
            <a:off x="10733012" y="502427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x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1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6" grpId="0"/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73" y="102386"/>
            <a:ext cx="5991872" cy="6729427"/>
          </a:xfrm>
          <a:prstGeom prst="rect">
            <a:avLst/>
          </a:prstGeom>
        </p:spPr>
      </p:pic>
      <p:sp>
        <p:nvSpPr>
          <p:cNvPr id="32771" name="文本框 6"/>
          <p:cNvSpPr txBox="1">
            <a:spLocks noChangeArrowheads="1"/>
          </p:cNvSpPr>
          <p:nvPr/>
        </p:nvSpPr>
        <p:spPr bwMode="auto">
          <a:xfrm>
            <a:off x="2917377" y="2547938"/>
            <a:ext cx="67484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谢谢</a:t>
            </a:r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!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1637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38" y="3429000"/>
            <a:ext cx="3731573" cy="22173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10593" y="2249346"/>
            <a:ext cx="8775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/>
              <a:t>Java</a:t>
            </a:r>
            <a:r>
              <a:rPr kumimoji="1" lang="zh-CN" altLang="en-US" sz="6000" dirty="0"/>
              <a:t>程序分析框架</a:t>
            </a:r>
          </a:p>
        </p:txBody>
      </p:sp>
      <p:pic>
        <p:nvPicPr>
          <p:cNvPr id="6146" name="Picture 2" descr="可达鸭微信头像_可达鸭微信头像分享_72QQ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62" y="3106311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调用图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39C7C4-6E9D-7244-A48D-55516BE20EFE}"/>
              </a:ext>
            </a:extLst>
          </p:cNvPr>
          <p:cNvSpPr txBox="1"/>
          <p:nvPr/>
        </p:nvSpPr>
        <p:spPr>
          <a:xfrm>
            <a:off x="1050925" y="777277"/>
            <a:ext cx="437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/>
              <a:t>节点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</a:t>
            </a:r>
            <a:r>
              <a:rPr kumimoji="1" lang="zh-CN" altLang="en-US" sz="2800" dirty="0"/>
              <a:t>函数</a:t>
            </a:r>
            <a:endParaRPr kumimoji="1"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/>
              <a:t>边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</a:t>
            </a:r>
            <a:r>
              <a:rPr kumimoji="1" lang="zh-CN" altLang="en-US" sz="2800" dirty="0"/>
              <a:t>函数内的调用指令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9EE10C-3952-BB4E-B0F5-81CC3F760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8" y="1792996"/>
            <a:ext cx="4788364" cy="5065004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69E7CB8F-7731-3847-BADF-C10EC4E68DDF}"/>
              </a:ext>
            </a:extLst>
          </p:cNvPr>
          <p:cNvSpPr/>
          <p:nvPr/>
        </p:nvSpPr>
        <p:spPr bwMode="auto">
          <a:xfrm>
            <a:off x="7877907" y="1822379"/>
            <a:ext cx="1650609" cy="954107"/>
          </a:xfrm>
          <a:prstGeom prst="ellipse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main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4D8401E-8683-C644-AB7A-7A5656C9FB99}"/>
              </a:ext>
            </a:extLst>
          </p:cNvPr>
          <p:cNvSpPr/>
          <p:nvPr/>
        </p:nvSpPr>
        <p:spPr bwMode="auto">
          <a:xfrm>
            <a:off x="6190958" y="3400774"/>
            <a:ext cx="2138058" cy="954107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calculate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67DD530-79BA-9340-AAE1-B63D19ABA46C}"/>
              </a:ext>
            </a:extLst>
          </p:cNvPr>
          <p:cNvSpPr/>
          <p:nvPr/>
        </p:nvSpPr>
        <p:spPr bwMode="auto">
          <a:xfrm>
            <a:off x="9528516" y="3400774"/>
            <a:ext cx="1915551" cy="954107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display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4DF8735-B4D1-5345-BF7F-3AAC0CEA9B13}"/>
              </a:ext>
            </a:extLst>
          </p:cNvPr>
          <p:cNvSpPr/>
          <p:nvPr/>
        </p:nvSpPr>
        <p:spPr bwMode="auto">
          <a:xfrm>
            <a:off x="9528516" y="5118895"/>
            <a:ext cx="1915551" cy="954107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println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1D57C7C-88AD-494D-AF3E-35263E9279AE}"/>
              </a:ext>
            </a:extLst>
          </p:cNvPr>
          <p:cNvCxnSpPr>
            <a:cxnSpLocks/>
            <a:stCxn id="10" idx="3"/>
            <a:endCxn id="18" idx="0"/>
          </p:cNvCxnSpPr>
          <p:nvPr/>
        </p:nvCxnSpPr>
        <p:spPr bwMode="auto">
          <a:xfrm flipH="1">
            <a:off x="7259987" y="2636760"/>
            <a:ext cx="859646" cy="764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9F74396-BCCE-4549-BB0B-AECF91C24130}"/>
              </a:ext>
            </a:extLst>
          </p:cNvPr>
          <p:cNvCxnSpPr>
            <a:cxnSpLocks/>
            <a:stCxn id="10" idx="5"/>
            <a:endCxn id="20" idx="0"/>
          </p:cNvCxnSpPr>
          <p:nvPr/>
        </p:nvCxnSpPr>
        <p:spPr bwMode="auto">
          <a:xfrm>
            <a:off x="9286790" y="2636760"/>
            <a:ext cx="1199502" cy="764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B274381-B683-4047-908E-1AAA0116C468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 bwMode="auto">
          <a:xfrm>
            <a:off x="10486292" y="4354881"/>
            <a:ext cx="0" cy="764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A41DF5C3-AB09-FC43-B74A-77375C11AA1F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 bwMode="auto">
          <a:xfrm>
            <a:off x="8329016" y="3877828"/>
            <a:ext cx="11995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4EC2687-7037-D54A-A965-222E40F29EC4}"/>
              </a:ext>
            </a:extLst>
          </p:cNvPr>
          <p:cNvSpPr txBox="1"/>
          <p:nvPr/>
        </p:nvSpPr>
        <p:spPr>
          <a:xfrm>
            <a:off x="6227299" y="2607208"/>
            <a:ext cx="165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calculate(10)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00EDB09-613F-AC47-9941-BC248EEC8440}"/>
              </a:ext>
            </a:extLst>
          </p:cNvPr>
          <p:cNvSpPr txBox="1"/>
          <p:nvPr/>
        </p:nvSpPr>
        <p:spPr>
          <a:xfrm>
            <a:off x="9625421" y="2600554"/>
            <a:ext cx="227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display(“Result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is: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result)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DE74014-81A2-6E41-89B0-9AF77A3AC285}"/>
              </a:ext>
            </a:extLst>
          </p:cNvPr>
          <p:cNvSpPr txBox="1"/>
          <p:nvPr/>
        </p:nvSpPr>
        <p:spPr>
          <a:xfrm>
            <a:off x="9563684" y="4418873"/>
            <a:ext cx="227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System.out.println</a:t>
            </a:r>
            <a:r>
              <a:rPr kumimoji="1" lang="en-US" altLang="zh-CN" dirty="0"/>
              <a:t>(message)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C5803C0-83ED-5744-B1CF-EF8C8902DB52}"/>
              </a:ext>
            </a:extLst>
          </p:cNvPr>
          <p:cNvSpPr txBox="1"/>
          <p:nvPr/>
        </p:nvSpPr>
        <p:spPr>
          <a:xfrm>
            <a:off x="8175855" y="3930363"/>
            <a:ext cx="141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display(“Calculating…“)</a:t>
            </a:r>
            <a:endParaRPr kumimoji="1" lang="zh-CN" altLang="en-US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20" grpId="0" animBg="1"/>
      <p:bldP spid="22" grpId="0" animBg="1"/>
      <p:bldP spid="60" grpId="0"/>
      <p:bldP spid="61" grpId="0"/>
      <p:bldP spid="62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调用指令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77806C-F413-0940-8104-28CDED426F33}"/>
              </a:ext>
            </a:extLst>
          </p:cNvPr>
          <p:cNvSpPr/>
          <p:nvPr/>
        </p:nvSpPr>
        <p:spPr bwMode="auto">
          <a:xfrm>
            <a:off x="6602280" y="411009"/>
            <a:ext cx="3285640" cy="9802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nvokestatic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E9BA43-2C63-7345-AA58-BA5385BAF747}"/>
              </a:ext>
            </a:extLst>
          </p:cNvPr>
          <p:cNvSpPr/>
          <p:nvPr/>
        </p:nvSpPr>
        <p:spPr bwMode="auto">
          <a:xfrm>
            <a:off x="1593743" y="2802610"/>
            <a:ext cx="2257425" cy="9802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Invoke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BCC844-EA97-F54F-872D-C45901AAEE72}"/>
              </a:ext>
            </a:extLst>
          </p:cNvPr>
          <p:cNvSpPr/>
          <p:nvPr/>
        </p:nvSpPr>
        <p:spPr bwMode="auto">
          <a:xfrm>
            <a:off x="6602280" y="1663789"/>
            <a:ext cx="3285640" cy="9802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nvokespecial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15E0CF-C37E-5347-8578-F97641F09F8F}"/>
              </a:ext>
            </a:extLst>
          </p:cNvPr>
          <p:cNvSpPr/>
          <p:nvPr/>
        </p:nvSpPr>
        <p:spPr bwMode="auto">
          <a:xfrm>
            <a:off x="6602280" y="2916569"/>
            <a:ext cx="3285640" cy="9802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nvokevirtual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220F8B-D2EF-944A-A9DA-525640EB3671}"/>
              </a:ext>
            </a:extLst>
          </p:cNvPr>
          <p:cNvSpPr/>
          <p:nvPr/>
        </p:nvSpPr>
        <p:spPr bwMode="auto">
          <a:xfrm>
            <a:off x="6602280" y="4169349"/>
            <a:ext cx="3285640" cy="9802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nvokeinterface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16F9FB-AF94-894A-A594-DF6C66CFBEA0}"/>
              </a:ext>
            </a:extLst>
          </p:cNvPr>
          <p:cNvSpPr/>
          <p:nvPr/>
        </p:nvSpPr>
        <p:spPr bwMode="auto">
          <a:xfrm>
            <a:off x="6602280" y="5422129"/>
            <a:ext cx="3285640" cy="9802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nvokedynamic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8F62A88-32C8-2246-9289-406A7C48D321}"/>
              </a:ext>
            </a:extLst>
          </p:cNvPr>
          <p:cNvCxnSpPr>
            <a:stCxn id="5" idx="3"/>
            <a:endCxn id="4" idx="1"/>
          </p:cNvCxnSpPr>
          <p:nvPr/>
        </p:nvCxnSpPr>
        <p:spPr bwMode="auto">
          <a:xfrm flipV="1">
            <a:off x="3851168" y="901143"/>
            <a:ext cx="2751112" cy="239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D0557B0-DEB3-2A44-AD26-0455E27608D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 flipV="1">
            <a:off x="3851168" y="2153923"/>
            <a:ext cx="2751112" cy="11388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63DAC71-EB98-1B47-8E03-7DF90BC091E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>
            <a:off x="3851168" y="3292744"/>
            <a:ext cx="2751112" cy="1139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7316078-840F-7F45-A2F2-9A6AB0543A0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 bwMode="auto">
          <a:xfrm>
            <a:off x="3851168" y="3292744"/>
            <a:ext cx="2751112" cy="13667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A16F0AF1-D038-FF45-A7CD-4CD1D6E7D85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 bwMode="auto">
          <a:xfrm>
            <a:off x="3851168" y="3292744"/>
            <a:ext cx="2751112" cy="26195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131833051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调用指令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77806C-F413-0940-8104-28CDED426F33}"/>
              </a:ext>
            </a:extLst>
          </p:cNvPr>
          <p:cNvSpPr/>
          <p:nvPr/>
        </p:nvSpPr>
        <p:spPr bwMode="auto">
          <a:xfrm>
            <a:off x="4215673" y="844961"/>
            <a:ext cx="3285640" cy="9802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nvokestatic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675B70E-A86E-FC47-9E60-48FFADEE0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93" y="2377539"/>
            <a:ext cx="8839200" cy="31242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AFA5E7E-348F-434F-AC0A-CC050457049C}"/>
              </a:ext>
            </a:extLst>
          </p:cNvPr>
          <p:cNvSpPr txBox="1"/>
          <p:nvPr/>
        </p:nvSpPr>
        <p:spPr>
          <a:xfrm>
            <a:off x="2809504" y="191671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effectLst/>
              </a:rPr>
              <a:t>用于调用</a:t>
            </a:r>
            <a:r>
              <a:rPr lang="zh-CN" altLang="en-US" dirty="0"/>
              <a:t>静态方法</a:t>
            </a:r>
          </a:p>
        </p:txBody>
      </p:sp>
    </p:spTree>
    <p:extLst>
      <p:ext uri="{BB962C8B-B14F-4D97-AF65-F5344CB8AC3E}">
        <p14:creationId xmlns:p14="http://schemas.microsoft.com/office/powerpoint/2010/main" val="2883929364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调用指令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77806C-F413-0940-8104-28CDED426F33}"/>
              </a:ext>
            </a:extLst>
          </p:cNvPr>
          <p:cNvSpPr/>
          <p:nvPr/>
        </p:nvSpPr>
        <p:spPr bwMode="auto">
          <a:xfrm>
            <a:off x="4199344" y="492919"/>
            <a:ext cx="3285640" cy="9802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nvokespecial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FC632C-AFA5-BF40-875E-803D0F2DD57D}"/>
              </a:ext>
            </a:extLst>
          </p:cNvPr>
          <p:cNvSpPr txBox="1"/>
          <p:nvPr/>
        </p:nvSpPr>
        <p:spPr>
          <a:xfrm>
            <a:off x="3047011" y="1481277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effectLst/>
              </a:rPr>
              <a:t>用于调用初始化方法（构造函数）、私有方法和父类方法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183FFF-605F-514C-9586-BF6348733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49" y="1850609"/>
            <a:ext cx="5952501" cy="50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46381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调用指令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77806C-F413-0940-8104-28CDED426F33}"/>
              </a:ext>
            </a:extLst>
          </p:cNvPr>
          <p:cNvSpPr/>
          <p:nvPr/>
        </p:nvSpPr>
        <p:spPr bwMode="auto">
          <a:xfrm>
            <a:off x="4215673" y="844961"/>
            <a:ext cx="3285640" cy="9802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nvokevirtual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FC632C-AFA5-BF40-875E-803D0F2DD57D}"/>
              </a:ext>
            </a:extLst>
          </p:cNvPr>
          <p:cNvSpPr txBox="1"/>
          <p:nvPr/>
        </p:nvSpPr>
        <p:spPr>
          <a:xfrm>
            <a:off x="2655619" y="1966243"/>
            <a:ext cx="6405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effectLst/>
              </a:rPr>
              <a:t>用于调用实例方法（除了构造函数、私有方法和父类方法）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EA7A88-F3B0-DC4E-8705-927E3A20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2533239"/>
            <a:ext cx="86995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7887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调用指令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77806C-F413-0940-8104-28CDED426F33}"/>
              </a:ext>
            </a:extLst>
          </p:cNvPr>
          <p:cNvSpPr/>
          <p:nvPr/>
        </p:nvSpPr>
        <p:spPr bwMode="auto">
          <a:xfrm>
            <a:off x="4215673" y="844961"/>
            <a:ext cx="3285640" cy="9802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nvokeinterface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FC632C-AFA5-BF40-875E-803D0F2DD57D}"/>
              </a:ext>
            </a:extLst>
          </p:cNvPr>
          <p:cNvSpPr txBox="1"/>
          <p:nvPr/>
        </p:nvSpPr>
        <p:spPr>
          <a:xfrm>
            <a:off x="2655619" y="1825229"/>
            <a:ext cx="6405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effectLst/>
              </a:rPr>
              <a:t>用于调用</a:t>
            </a:r>
            <a:r>
              <a:rPr lang="zh-CN" altLang="en-US" dirty="0"/>
              <a:t>接口方法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DFD440-D9D6-4E4C-9024-5BF0384B4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70" y="2194561"/>
            <a:ext cx="9085860" cy="465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81077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调用指令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77806C-F413-0940-8104-28CDED426F33}"/>
              </a:ext>
            </a:extLst>
          </p:cNvPr>
          <p:cNvSpPr/>
          <p:nvPr/>
        </p:nvSpPr>
        <p:spPr bwMode="auto">
          <a:xfrm>
            <a:off x="4215673" y="844961"/>
            <a:ext cx="3285640" cy="9802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nvokedynamic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FC632C-AFA5-BF40-875E-803D0F2DD57D}"/>
              </a:ext>
            </a:extLst>
          </p:cNvPr>
          <p:cNvSpPr txBox="1"/>
          <p:nvPr/>
        </p:nvSpPr>
        <p:spPr>
          <a:xfrm>
            <a:off x="2655619" y="1825229"/>
            <a:ext cx="6405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effectLst/>
              </a:rPr>
              <a:t>用于</a:t>
            </a:r>
            <a:r>
              <a:rPr lang="zh-CN" altLang="en-US" dirty="0"/>
              <a:t>动态调用方法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4EBF36-7D1E-9D41-9A17-F2A866E88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41" y="3304125"/>
            <a:ext cx="11851659" cy="18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18988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调用指令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83B9123C-18B5-E644-81AA-23A19ED26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99440"/>
              </p:ext>
            </p:extLst>
          </p:nvPr>
        </p:nvGraphicFramePr>
        <p:xfrm>
          <a:off x="1393687" y="1255042"/>
          <a:ext cx="9404625" cy="434791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708942">
                  <a:extLst>
                    <a:ext uri="{9D8B030D-6E8A-4147-A177-3AD203B41FA5}">
                      <a16:colId xmlns:a16="http://schemas.microsoft.com/office/drawing/2014/main" val="2730616932"/>
                    </a:ext>
                  </a:extLst>
                </a:gridCol>
                <a:gridCol w="3560808">
                  <a:extLst>
                    <a:ext uri="{9D8B030D-6E8A-4147-A177-3AD203B41FA5}">
                      <a16:colId xmlns:a16="http://schemas.microsoft.com/office/drawing/2014/main" val="4253219842"/>
                    </a:ext>
                  </a:extLst>
                </a:gridCol>
                <a:gridCol w="3134875">
                  <a:extLst>
                    <a:ext uri="{9D8B030D-6E8A-4147-A177-3AD203B41FA5}">
                      <a16:colId xmlns:a16="http://schemas.microsoft.com/office/drawing/2014/main" val="2507775348"/>
                    </a:ext>
                  </a:extLst>
                </a:gridCol>
              </a:tblGrid>
              <a:tr h="7204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调用指令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含义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可判定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575560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invokestatic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静态方法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B050"/>
                          </a:solidFill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7426"/>
                  </a:ext>
                </a:extLst>
              </a:tr>
              <a:tr h="7457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invokespecial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构造器、私有和</a:t>
                      </a:r>
                      <a:r>
                        <a:rPr lang="en-US" altLang="zh-CN" sz="2000" dirty="0"/>
                        <a:t>super</a:t>
                      </a:r>
                      <a:r>
                        <a:rPr lang="zh-CN" altLang="en-US" sz="20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B050"/>
                          </a:solidFill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31543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invokevirtual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实例方法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145287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invokeinterface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接口方法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147010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Invokedynamic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动态调用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5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132662"/>
      </p:ext>
    </p:extLst>
  </p:cSld>
  <p:clrMapOvr>
    <a:masterClrMapping/>
  </p:clrMapOvr>
  <p:transition spd="slow">
    <p:comb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COMMONDATA" val="eyJoZGlkIjoiOTc3M2Y5NzIzMDFlZjAyY2Q4Njk5ODkyYjFjNzBiNT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2|5.2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368</Words>
  <Application>Microsoft Macintosh PowerPoint</Application>
  <PresentationFormat>宽屏</PresentationFormat>
  <Paragraphs>141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微软雅黑</vt:lpstr>
      <vt:lpstr>幼圆</vt:lpstr>
      <vt:lpstr>Söhne</vt:lpstr>
      <vt:lpstr>Arial</vt:lpstr>
      <vt:lpstr>Impact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锐旗设计；https://9ppt.taobao.com</dc:description>
  <cp:lastModifiedBy>shenjunjiekoda@foxmail.com</cp:lastModifiedBy>
  <cp:revision>574</cp:revision>
  <dcterms:created xsi:type="dcterms:W3CDTF">2015-07-10T05:07:00Z</dcterms:created>
  <dcterms:modified xsi:type="dcterms:W3CDTF">2024-04-13T07:14:45Z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A47BED74A6D24BCD82307E83598050CD_12</vt:lpwstr>
  </property>
</Properties>
</file>