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58" r:id="rId2"/>
  </p:sldMasterIdLst>
  <p:notesMasterIdLst>
    <p:notesMasterId r:id="rId20"/>
  </p:notesMasterIdLst>
  <p:handoutMasterIdLst>
    <p:handoutMasterId r:id="rId21"/>
  </p:handoutMasterIdLst>
  <p:sldIdLst>
    <p:sldId id="414" r:id="rId3"/>
    <p:sldId id="421" r:id="rId4"/>
    <p:sldId id="434" r:id="rId5"/>
    <p:sldId id="422" r:id="rId6"/>
    <p:sldId id="423" r:id="rId7"/>
    <p:sldId id="428" r:id="rId8"/>
    <p:sldId id="424" r:id="rId9"/>
    <p:sldId id="425" r:id="rId10"/>
    <p:sldId id="426" r:id="rId11"/>
    <p:sldId id="430" r:id="rId12"/>
    <p:sldId id="427" r:id="rId13"/>
    <p:sldId id="431" r:id="rId14"/>
    <p:sldId id="429" r:id="rId15"/>
    <p:sldId id="432" r:id="rId16"/>
    <p:sldId id="444" r:id="rId17"/>
    <p:sldId id="445" r:id="rId18"/>
    <p:sldId id="284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0099"/>
    <a:srgbClr val="FF0066"/>
    <a:srgbClr val="0033CC"/>
    <a:srgbClr val="99CCFF"/>
    <a:srgbClr val="CC0099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897" autoAdjust="0"/>
  </p:normalViewPr>
  <p:slideViewPr>
    <p:cSldViewPr snapToGrid="0">
      <p:cViewPr varScale="1">
        <p:scale>
          <a:sx n="97" d="100"/>
          <a:sy n="97" d="100"/>
        </p:scale>
        <p:origin x="1330" y="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8D59E41-CF0D-4D2F-A2B1-C4985BAD9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06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spcBef>
                <a:spcPct val="0"/>
              </a:spcBef>
              <a:buClrTx/>
              <a:buSzTx/>
              <a:buFontTx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2F09D51-8BFA-4C14-8487-20E68051138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776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 anchor="b"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288E44-FFF1-4B77-97E6-9C5C075DCC0C}" type="slidenum">
              <a:rPr lang="en-CA"/>
              <a:pPr algn="r" eaLnBrk="1" hangingPunct="1">
                <a:spcBef>
                  <a:spcPct val="0"/>
                </a:spcBef>
              </a:pPr>
              <a:t>1</a:t>
            </a:fld>
            <a:endParaRPr lang="en-CA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8718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90BD20-0C03-48B9-B270-B1842AE4EAB0}" type="slidenum">
              <a:rPr lang="en-CA" smtClean="0">
                <a:latin typeface="Times New Roman" panose="02020603050405020304" pitchFamily="18" charset="0"/>
              </a:rPr>
              <a:pPr/>
              <a:t>7</a:t>
            </a:fld>
            <a:endParaRPr lang="en-CA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7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AC8A15-5176-433D-BE70-051599C8C467}" type="slidenum">
              <a:rPr lang="en-CA" smtClean="0"/>
              <a:pPr>
                <a:spcBef>
                  <a:spcPct val="0"/>
                </a:spcBef>
              </a:pPr>
              <a:t>17</a:t>
            </a:fld>
            <a:endParaRPr lang="en-CA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934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1916113"/>
            <a:ext cx="6781800" cy="684212"/>
          </a:xfrm>
        </p:spPr>
        <p:txBody>
          <a:bodyPr/>
          <a:lstStyle>
            <a:lvl1pPr algn="r">
              <a:defRPr sz="3300"/>
            </a:lvl1pPr>
          </a:lstStyle>
          <a:p>
            <a:r>
              <a:rPr lang="en-CA" alt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900"/>
            </a:lvl1pPr>
          </a:lstStyle>
          <a:p>
            <a:r>
              <a:rPr lang="en-CA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FB2A0-6906-4107-ACB5-392CCC037A26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D3A19-EF1C-4EBA-AF39-40BC9684113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9967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8A1BE-9759-4FC1-8AED-754AC1B0B7B7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40C42-D6E5-4A5C-92A4-B08A6D1F4FE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8068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88913"/>
            <a:ext cx="2071687" cy="5942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067425" cy="5942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A79A4-7843-4E05-9928-043B5B8EE01A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D9C97-8C0D-4040-BC03-E3192AB9FCD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4816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75438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836613"/>
            <a:ext cx="4038600" cy="5294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038600" cy="5294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214F7-D9C9-4EF3-9A02-5F3777BCEA4A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9E128-5003-4F0F-8C9B-88B0F0212F8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6541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F977-5B17-4A8F-AEF8-4E55DDE6A0CA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27EC-9ECC-4581-A453-EE546E6C232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5642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2C6DA-C06E-4A37-8D2C-8CE0A7AB6271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94163-EE9C-4A70-A5A1-78AE7D4E4FE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59957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01FEF-5211-4E12-92A8-B875E47C4C7D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D71FC-941B-4706-987B-6FBBDFD2F12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21653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613"/>
            <a:ext cx="4038600" cy="529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038600" cy="529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6A5F9-7574-47C2-AEAA-67918C3D0871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3A4E2-83BA-4F78-8275-FAADC5B295D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2909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C7258-934E-480D-BC02-2A14D1DA81A7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2B2DF-CFCA-40B2-98FB-E10CE38C481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17891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2421-973E-4491-863C-364492FC3BB3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C43E-04B5-4A46-920B-95F0CFC7C79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44292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9F4A0-30E0-4B30-803B-1B502772F46C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307BC-38B7-46C2-A0FA-1A7AA8FAC0C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8217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CC1B8-E579-4AA7-ABFB-C9B0663A8BF2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E4B6D-BC74-489D-AD82-5AF7C7DD66E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29178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99472-B355-4C9D-BA7E-2580708B6D17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24EB-4C4F-4D56-98DB-9B0D6ABB364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46031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F1BD-600E-4B8B-9FD5-DC613D796DF1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57E01-80B1-457C-9A02-569B071DC4E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01093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01F46-E017-4D4C-9EC3-B8A22948BA21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AC44C-5290-4E11-BCBF-6B571F02802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26090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88913"/>
            <a:ext cx="2071687" cy="5942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067425" cy="5942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7FAD4-88F6-4AA9-8680-79839FDC9F8E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90A62-066F-4965-B72A-6677C73C084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05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AB12A-D6D5-476F-9234-981F0F98D392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909AC-B60E-4C31-A8D2-ECBBF6B005A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668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613"/>
            <a:ext cx="4038600" cy="529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038600" cy="529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41686-2A5C-425B-8B99-5192D47E27CA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3EFE7-A226-4B36-B658-4954191BEAB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7864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F58C-ABAB-4C6D-8645-FA7E6A501A5F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8049E-8776-4DA4-9016-B0C03E13A33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4003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3CF60-D3D5-405F-8707-C3D827589DFC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4EABC-52F4-4940-A25B-A872F452290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8230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EE541-311D-4460-84C5-25FF7F2B22DC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0057B-7C3C-49CD-B3DB-BDBE0E51B99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1263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A435B-CB80-4B62-A2C0-E4EE0A8B754E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A8B58-E49F-420C-972A-FA5B259C711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8239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A654-750E-44AE-BEEC-080617FF899B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E4F8E-D71A-432A-847E-FDFB0D9092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5399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7543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229600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fld id="{FCF8B9AF-5EB5-4811-8094-1CFE04FF0303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8EA66719-45CE-4A60-9749-1682FCFDF15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9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  <p:sldLayoutId id="214748477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1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058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59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60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61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62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63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64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65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66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67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68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69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70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71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72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73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74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75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76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77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78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79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80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81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82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83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84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85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86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87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  <p:sp>
          <p:nvSpPr>
            <p:cNvPr id="2088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 sz="1800" smtClean="0"/>
            </a:p>
          </p:txBody>
        </p:sp>
      </p:grpSp>
      <p:sp>
        <p:nvSpPr>
          <p:cNvPr id="205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7543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229600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fld id="{29987C0B-D040-442E-B265-E3A25F98DA5B}" type="datetime1">
              <a:rPr lang="en-US"/>
              <a:pPr>
                <a:defRPr/>
              </a:pPr>
              <a:t>2/9/2015</a:t>
            </a:fld>
            <a:endParaRPr lang="en-CA" altLang="en-US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8DCAEA32-AC12-44B9-8F41-5F732A2C8E6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781" r:id="rId4"/>
    <p:sldLayoutId id="2147484782" r:id="rId5"/>
    <p:sldLayoutId id="2147484783" r:id="rId6"/>
    <p:sldLayoutId id="2147484784" r:id="rId7"/>
    <p:sldLayoutId id="2147484785" r:id="rId8"/>
    <p:sldLayoutId id="2147484786" r:id="rId9"/>
    <p:sldLayoutId id="2147484787" r:id="rId10"/>
    <p:sldLayoutId id="214748478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367D32D-2CE6-4B91-A8AD-200B01C39752}" type="slidenum">
              <a:rPr lang="en-CA" altLang="en-US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CA" altLang="en-US" sz="10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5913" y="1916113"/>
            <a:ext cx="6781800" cy="684212"/>
          </a:xfrm>
        </p:spPr>
        <p:txBody>
          <a:bodyPr/>
          <a:lstStyle/>
          <a:p>
            <a:pPr algn="ctr" eaLnBrk="1" hangingPunct="1"/>
            <a:r>
              <a:rPr lang="en-US" sz="3300" dirty="0" smtClean="0"/>
              <a:t>Finite State Machines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49313" y="3049588"/>
            <a:ext cx="6248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sz="1800" kern="0" dirty="0">
              <a:solidFill>
                <a:srgbClr val="0000FF"/>
              </a:solidFill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800" kern="0" dirty="0">
                <a:solidFill>
                  <a:srgbClr val="0000FF"/>
                </a:solidFill>
                <a:latin typeface="+mn-lt"/>
              </a:rPr>
              <a:t>Case Study</a:t>
            </a:r>
            <a:endParaRPr lang="en-US" sz="1800" kern="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sz="1800" kern="0" dirty="0">
                <a:latin typeface="+mn-lt"/>
              </a:rPr>
              <a:t>  </a:t>
            </a:r>
            <a:r>
              <a:rPr lang="en-US" sz="1800" kern="0" dirty="0" smtClean="0">
                <a:latin typeface="+mn-lt"/>
              </a:rPr>
              <a:t>LCD Display</a:t>
            </a:r>
            <a:endParaRPr lang="en-US" sz="1800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672" y="6367046"/>
            <a:ext cx="326614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/>
            <a:r>
              <a:rPr lang="en-US" sz="800" b="1" dirty="0" smtClean="0">
                <a:solidFill>
                  <a:srgbClr val="000000"/>
                </a:solidFill>
                <a:latin typeface="Myriad Pro"/>
                <a:ea typeface="Calibri" panose="020F0502020204030204" pitchFamily="34" charset="0"/>
              </a:rPr>
              <a:t>©Paul Davies. </a:t>
            </a:r>
            <a:r>
              <a:rPr lang="en-US" sz="800" b="1" dirty="0">
                <a:solidFill>
                  <a:srgbClr val="000000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7C1302"/>
                </a:solidFill>
              </a:rPr>
              <a:t>State Machine Case Study – DE2 LCD Display</a:t>
            </a:r>
            <a:endParaRPr lang="en-US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313738" cy="5294312"/>
          </a:xfrm>
        </p:spPr>
        <p:txBody>
          <a:bodyPr/>
          <a:lstStyle/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------------------------------------------------------------------------------------------------------------------------------------------------ -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 Combinatorial Logic to define the signals that drive the next state based only on the current state and Start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------------------------------------------------------------------------------------------------------------------------------------------------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Process( Current_state , Start)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&lt;= S0 ;				-- default next state value, override as necessary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if(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S0)  then			-- if we are in the idle state (doing nothing)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if(Start = '0')  then			-- if we get the start signal to begin writing to the LCD display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&lt;= S1 ;		-- Signal to state register that our next state should be S1 otherwise stay in S0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end if ;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S1)  then	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&lt;= S2 ;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S2)  then	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&lt;= S3 ;						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S3)  then	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&lt;= S4 ;	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S4)  then	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&lt;= S5 ;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S5)  then	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&lt;= S6 ;	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S6)  then	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&lt;= S7 ;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S7)  then	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&lt;= S8 ;					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S8)  then	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if(Start = '0') then				-- if start still pressed, stay in this state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&lt;= S8 ;		-- otherwise go to S0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end if ;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end if ;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process ;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E995D9-D0BB-4FCC-BFD5-5D3BEFB4D339}" type="slidenum">
              <a:rPr lang="en-CA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7C1302"/>
                </a:solidFill>
              </a:rPr>
              <a:t>State Machine Case Study – DE2 LCD Display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 smtClean="0"/>
              <a:t>The Output Table based on Current State</a:t>
            </a:r>
          </a:p>
          <a:p>
            <a:pPr>
              <a:defRPr/>
            </a:pPr>
            <a:r>
              <a:rPr lang="en-US" dirty="0" smtClean="0"/>
              <a:t>From the waveform below we see the following output table(s).</a:t>
            </a: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D11D0F-A088-472D-BC1D-62ADE19F4FD7}" type="slidenum">
              <a:rPr lang="en-CA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mtClean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55600" y="1655763"/>
          <a:ext cx="27812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420"/>
                <a:gridCol w="564516"/>
                <a:gridCol w="564516"/>
                <a:gridCol w="300123"/>
                <a:gridCol w="72172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R/W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Ready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017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pb2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017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pb2</a:t>
                      </a: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017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pb2</a:t>
                      </a: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61543" name="TextBox 7"/>
          <p:cNvSpPr txBox="1">
            <a:spLocks noChangeArrowheads="1"/>
          </p:cNvSpPr>
          <p:nvPr/>
        </p:nvSpPr>
        <p:spPr bwMode="auto">
          <a:xfrm>
            <a:off x="94646" y="3937201"/>
            <a:ext cx="807838" cy="33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RS</a:t>
            </a:r>
          </a:p>
        </p:txBody>
      </p:sp>
      <p:sp>
        <p:nvSpPr>
          <p:cNvPr id="61544" name="TextBox 8"/>
          <p:cNvSpPr txBox="1">
            <a:spLocks noChangeArrowheads="1"/>
          </p:cNvSpPr>
          <p:nvPr/>
        </p:nvSpPr>
        <p:spPr bwMode="auto">
          <a:xfrm>
            <a:off x="215832" y="4435716"/>
            <a:ext cx="666276" cy="28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R/W</a:t>
            </a:r>
          </a:p>
        </p:txBody>
      </p:sp>
      <p:sp>
        <p:nvSpPr>
          <p:cNvPr id="61545" name="TextBox 9"/>
          <p:cNvSpPr txBox="1">
            <a:spLocks noChangeArrowheads="1"/>
          </p:cNvSpPr>
          <p:nvPr/>
        </p:nvSpPr>
        <p:spPr bwMode="auto">
          <a:xfrm>
            <a:off x="367402" y="4981335"/>
            <a:ext cx="514706" cy="28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E</a:t>
            </a:r>
          </a:p>
        </p:txBody>
      </p:sp>
      <p:sp>
        <p:nvSpPr>
          <p:cNvPr id="61546" name="TextBox 10"/>
          <p:cNvSpPr txBox="1">
            <a:spLocks noChangeArrowheads="1"/>
          </p:cNvSpPr>
          <p:nvPr/>
        </p:nvSpPr>
        <p:spPr bwMode="auto">
          <a:xfrm>
            <a:off x="48473" y="5526954"/>
            <a:ext cx="813109" cy="28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DB0-7</a:t>
            </a:r>
          </a:p>
        </p:txBody>
      </p:sp>
      <p:cxnSp>
        <p:nvCxnSpPr>
          <p:cNvPr id="61547" name="Straight Connector 11"/>
          <p:cNvCxnSpPr>
            <a:cxnSpLocks noChangeShapeType="1"/>
          </p:cNvCxnSpPr>
          <p:nvPr/>
        </p:nvCxnSpPr>
        <p:spPr bwMode="auto">
          <a:xfrm flipV="1">
            <a:off x="1883100" y="3906303"/>
            <a:ext cx="0" cy="20663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8" name="Straight Connector 12"/>
          <p:cNvCxnSpPr>
            <a:cxnSpLocks noChangeShapeType="1"/>
          </p:cNvCxnSpPr>
          <p:nvPr/>
        </p:nvCxnSpPr>
        <p:spPr bwMode="auto">
          <a:xfrm>
            <a:off x="1883100" y="3906303"/>
            <a:ext cx="603200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9" name="Straight Connector 13"/>
          <p:cNvCxnSpPr>
            <a:cxnSpLocks noChangeShapeType="1"/>
          </p:cNvCxnSpPr>
          <p:nvPr/>
        </p:nvCxnSpPr>
        <p:spPr bwMode="auto">
          <a:xfrm>
            <a:off x="7915419" y="3906303"/>
            <a:ext cx="0" cy="20663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0" name="Straight Connector 14"/>
          <p:cNvCxnSpPr>
            <a:cxnSpLocks noChangeShapeType="1"/>
          </p:cNvCxnSpPr>
          <p:nvPr/>
        </p:nvCxnSpPr>
        <p:spPr bwMode="auto">
          <a:xfrm>
            <a:off x="7915419" y="4114287"/>
            <a:ext cx="68727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1" name="Straight Connector 15"/>
          <p:cNvCxnSpPr>
            <a:cxnSpLocks noChangeShapeType="1"/>
          </p:cNvCxnSpPr>
          <p:nvPr/>
        </p:nvCxnSpPr>
        <p:spPr bwMode="auto">
          <a:xfrm>
            <a:off x="1212087" y="4112937"/>
            <a:ext cx="6710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2" name="Straight Connector 16"/>
          <p:cNvCxnSpPr>
            <a:cxnSpLocks noChangeShapeType="1"/>
          </p:cNvCxnSpPr>
          <p:nvPr/>
        </p:nvCxnSpPr>
        <p:spPr bwMode="auto">
          <a:xfrm flipV="1">
            <a:off x="1875205" y="4419509"/>
            <a:ext cx="0" cy="207984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3" name="Straight Connector 17"/>
          <p:cNvCxnSpPr>
            <a:cxnSpLocks noChangeShapeType="1"/>
          </p:cNvCxnSpPr>
          <p:nvPr/>
        </p:nvCxnSpPr>
        <p:spPr bwMode="auto">
          <a:xfrm>
            <a:off x="1875205" y="4630194"/>
            <a:ext cx="603232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4" name="Straight Connector 18"/>
          <p:cNvCxnSpPr>
            <a:cxnSpLocks noChangeShapeType="1"/>
          </p:cNvCxnSpPr>
          <p:nvPr/>
        </p:nvCxnSpPr>
        <p:spPr bwMode="auto">
          <a:xfrm>
            <a:off x="7907525" y="4419509"/>
            <a:ext cx="0" cy="207984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5" name="Straight Connector 19"/>
          <p:cNvCxnSpPr>
            <a:cxnSpLocks noChangeShapeType="1"/>
          </p:cNvCxnSpPr>
          <p:nvPr/>
        </p:nvCxnSpPr>
        <p:spPr bwMode="auto">
          <a:xfrm>
            <a:off x="7907525" y="4424912"/>
            <a:ext cx="69517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6" name="Straight Connector 20"/>
          <p:cNvCxnSpPr>
            <a:cxnSpLocks noChangeShapeType="1"/>
          </p:cNvCxnSpPr>
          <p:nvPr/>
        </p:nvCxnSpPr>
        <p:spPr bwMode="auto">
          <a:xfrm>
            <a:off x="1212087" y="4423562"/>
            <a:ext cx="66311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7" name="Straight Connector 21"/>
          <p:cNvCxnSpPr>
            <a:cxnSpLocks noChangeShapeType="1"/>
          </p:cNvCxnSpPr>
          <p:nvPr/>
        </p:nvCxnSpPr>
        <p:spPr bwMode="auto">
          <a:xfrm flipV="1">
            <a:off x="2563585" y="4996192"/>
            <a:ext cx="0" cy="207984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8" name="Straight Connector 22"/>
          <p:cNvCxnSpPr>
            <a:cxnSpLocks noChangeShapeType="1"/>
          </p:cNvCxnSpPr>
          <p:nvPr/>
        </p:nvCxnSpPr>
        <p:spPr bwMode="auto">
          <a:xfrm>
            <a:off x="2563585" y="4996192"/>
            <a:ext cx="400712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9" name="Straight Connector 23"/>
          <p:cNvCxnSpPr>
            <a:cxnSpLocks noChangeShapeType="1"/>
          </p:cNvCxnSpPr>
          <p:nvPr/>
        </p:nvCxnSpPr>
        <p:spPr bwMode="auto">
          <a:xfrm>
            <a:off x="6562820" y="4996192"/>
            <a:ext cx="0" cy="207984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0" name="Straight Connector 24"/>
          <p:cNvCxnSpPr>
            <a:cxnSpLocks noChangeShapeType="1"/>
          </p:cNvCxnSpPr>
          <p:nvPr/>
        </p:nvCxnSpPr>
        <p:spPr bwMode="auto">
          <a:xfrm>
            <a:off x="6562820" y="5204175"/>
            <a:ext cx="203987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1" name="Straight Connector 25"/>
          <p:cNvCxnSpPr>
            <a:cxnSpLocks noChangeShapeType="1"/>
          </p:cNvCxnSpPr>
          <p:nvPr/>
        </p:nvCxnSpPr>
        <p:spPr bwMode="auto">
          <a:xfrm>
            <a:off x="1212087" y="5204175"/>
            <a:ext cx="135149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2" name="Straight Connector 26"/>
          <p:cNvCxnSpPr>
            <a:cxnSpLocks noChangeShapeType="1"/>
          </p:cNvCxnSpPr>
          <p:nvPr/>
        </p:nvCxnSpPr>
        <p:spPr bwMode="auto">
          <a:xfrm flipV="1">
            <a:off x="1212060" y="5564769"/>
            <a:ext cx="0" cy="26470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3" name="Straight Connector 27"/>
          <p:cNvCxnSpPr>
            <a:cxnSpLocks noChangeShapeType="1"/>
          </p:cNvCxnSpPr>
          <p:nvPr/>
        </p:nvCxnSpPr>
        <p:spPr bwMode="auto">
          <a:xfrm>
            <a:off x="1212060" y="5564769"/>
            <a:ext cx="73906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4" name="Straight Connector 28"/>
          <p:cNvCxnSpPr>
            <a:cxnSpLocks noChangeShapeType="1"/>
          </p:cNvCxnSpPr>
          <p:nvPr/>
        </p:nvCxnSpPr>
        <p:spPr bwMode="auto">
          <a:xfrm>
            <a:off x="8606649" y="5563419"/>
            <a:ext cx="0" cy="26470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5" name="Straight Connector 31"/>
          <p:cNvCxnSpPr>
            <a:cxnSpLocks noChangeShapeType="1"/>
          </p:cNvCxnSpPr>
          <p:nvPr/>
        </p:nvCxnSpPr>
        <p:spPr bwMode="auto">
          <a:xfrm>
            <a:off x="1212060" y="5835548"/>
            <a:ext cx="73906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6" name="TextBox 32"/>
          <p:cNvSpPr txBox="1">
            <a:spLocks noChangeArrowheads="1"/>
          </p:cNvSpPr>
          <p:nvPr/>
        </p:nvSpPr>
        <p:spPr bwMode="auto">
          <a:xfrm>
            <a:off x="2123807" y="5569494"/>
            <a:ext cx="5624733" cy="27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b="1">
                <a:solidFill>
                  <a:srgbClr val="990099"/>
                </a:solidFill>
              </a:rPr>
              <a:t>Command or ASCII CODE present on slider switches (depends on you !!)</a:t>
            </a:r>
          </a:p>
        </p:txBody>
      </p:sp>
      <p:cxnSp>
        <p:nvCxnSpPr>
          <p:cNvPr id="61567" name="Straight Arrow Connector 33"/>
          <p:cNvCxnSpPr>
            <a:cxnSpLocks noChangeShapeType="1"/>
          </p:cNvCxnSpPr>
          <p:nvPr/>
        </p:nvCxnSpPr>
        <p:spPr bwMode="auto">
          <a:xfrm>
            <a:off x="1883100" y="3746939"/>
            <a:ext cx="672591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8" name="Straight Connector 34"/>
          <p:cNvCxnSpPr>
            <a:cxnSpLocks noChangeShapeType="1"/>
          </p:cNvCxnSpPr>
          <p:nvPr/>
        </p:nvCxnSpPr>
        <p:spPr bwMode="auto">
          <a:xfrm>
            <a:off x="1883100" y="3737486"/>
            <a:ext cx="0" cy="294553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9" name="Straight Connector 35"/>
          <p:cNvCxnSpPr>
            <a:cxnSpLocks noChangeShapeType="1"/>
          </p:cNvCxnSpPr>
          <p:nvPr/>
        </p:nvCxnSpPr>
        <p:spPr bwMode="auto">
          <a:xfrm>
            <a:off x="2555691" y="3723981"/>
            <a:ext cx="0" cy="2959041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TextBox 120"/>
          <p:cNvSpPr txBox="1"/>
          <p:nvPr/>
        </p:nvSpPr>
        <p:spPr bwMode="auto">
          <a:xfrm>
            <a:off x="2024063" y="3670300"/>
            <a:ext cx="395287" cy="1381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61571" name="Straight Connector 37"/>
          <p:cNvCxnSpPr>
            <a:cxnSpLocks noChangeShapeType="1"/>
          </p:cNvCxnSpPr>
          <p:nvPr/>
        </p:nvCxnSpPr>
        <p:spPr bwMode="auto">
          <a:xfrm>
            <a:off x="3228283" y="3718578"/>
            <a:ext cx="0" cy="2964443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2" name="Straight Connector 38"/>
          <p:cNvCxnSpPr>
            <a:cxnSpLocks noChangeShapeType="1"/>
          </p:cNvCxnSpPr>
          <p:nvPr/>
        </p:nvCxnSpPr>
        <p:spPr bwMode="auto">
          <a:xfrm>
            <a:off x="1212087" y="3745589"/>
            <a:ext cx="0" cy="2937432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3" name="Straight Arrow Connector 39"/>
          <p:cNvCxnSpPr>
            <a:cxnSpLocks noChangeShapeType="1"/>
          </p:cNvCxnSpPr>
          <p:nvPr/>
        </p:nvCxnSpPr>
        <p:spPr bwMode="auto">
          <a:xfrm>
            <a:off x="1202614" y="3745589"/>
            <a:ext cx="672591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TextBox 124"/>
          <p:cNvSpPr txBox="1"/>
          <p:nvPr/>
        </p:nvSpPr>
        <p:spPr bwMode="auto">
          <a:xfrm>
            <a:off x="1344613" y="3668713"/>
            <a:ext cx="395287" cy="1365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61575" name="Straight Arrow Connector 41"/>
          <p:cNvCxnSpPr>
            <a:cxnSpLocks noChangeShapeType="1"/>
          </p:cNvCxnSpPr>
          <p:nvPr/>
        </p:nvCxnSpPr>
        <p:spPr bwMode="auto">
          <a:xfrm>
            <a:off x="3228283" y="3741537"/>
            <a:ext cx="672591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TextBox 126"/>
          <p:cNvSpPr txBox="1"/>
          <p:nvPr/>
        </p:nvSpPr>
        <p:spPr bwMode="auto">
          <a:xfrm>
            <a:off x="3370263" y="3663950"/>
            <a:ext cx="395287" cy="1381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61577" name="Straight Arrow Connector 43"/>
          <p:cNvCxnSpPr>
            <a:cxnSpLocks noChangeShapeType="1"/>
          </p:cNvCxnSpPr>
          <p:nvPr/>
        </p:nvCxnSpPr>
        <p:spPr bwMode="auto">
          <a:xfrm>
            <a:off x="2565165" y="3746939"/>
            <a:ext cx="671012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TextBox 128"/>
          <p:cNvSpPr txBox="1"/>
          <p:nvPr/>
        </p:nvSpPr>
        <p:spPr bwMode="auto">
          <a:xfrm>
            <a:off x="2705100" y="3668713"/>
            <a:ext cx="395288" cy="13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61579" name="Straight Connector 45"/>
          <p:cNvCxnSpPr>
            <a:cxnSpLocks noChangeShapeType="1"/>
          </p:cNvCxnSpPr>
          <p:nvPr/>
        </p:nvCxnSpPr>
        <p:spPr bwMode="auto">
          <a:xfrm>
            <a:off x="3894559" y="3719929"/>
            <a:ext cx="0" cy="2963093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0" name="Straight Arrow Connector 46"/>
          <p:cNvCxnSpPr>
            <a:cxnSpLocks noChangeShapeType="1"/>
          </p:cNvCxnSpPr>
          <p:nvPr/>
        </p:nvCxnSpPr>
        <p:spPr bwMode="auto">
          <a:xfrm>
            <a:off x="3894559" y="3742888"/>
            <a:ext cx="672591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TextBox 131"/>
          <p:cNvSpPr txBox="1"/>
          <p:nvPr/>
        </p:nvSpPr>
        <p:spPr bwMode="auto">
          <a:xfrm>
            <a:off x="4035425" y="3665538"/>
            <a:ext cx="395288" cy="1365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61582" name="Straight Connector 48"/>
          <p:cNvCxnSpPr>
            <a:cxnSpLocks noChangeShapeType="1"/>
          </p:cNvCxnSpPr>
          <p:nvPr/>
        </p:nvCxnSpPr>
        <p:spPr bwMode="auto">
          <a:xfrm>
            <a:off x="4560835" y="3719929"/>
            <a:ext cx="0" cy="2963093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3" name="Straight Arrow Connector 49"/>
          <p:cNvCxnSpPr>
            <a:cxnSpLocks noChangeShapeType="1"/>
          </p:cNvCxnSpPr>
          <p:nvPr/>
        </p:nvCxnSpPr>
        <p:spPr bwMode="auto">
          <a:xfrm>
            <a:off x="4559255" y="3742888"/>
            <a:ext cx="671013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TextBox 134"/>
          <p:cNvSpPr txBox="1"/>
          <p:nvPr/>
        </p:nvSpPr>
        <p:spPr bwMode="auto">
          <a:xfrm>
            <a:off x="4699000" y="3665538"/>
            <a:ext cx="395288" cy="1365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61585" name="Straight Connector 51"/>
          <p:cNvCxnSpPr>
            <a:cxnSpLocks noChangeShapeType="1"/>
          </p:cNvCxnSpPr>
          <p:nvPr/>
        </p:nvCxnSpPr>
        <p:spPr bwMode="auto">
          <a:xfrm>
            <a:off x="5223953" y="3719929"/>
            <a:ext cx="0" cy="2963093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6" name="Straight Arrow Connector 52"/>
          <p:cNvCxnSpPr>
            <a:cxnSpLocks noChangeShapeType="1"/>
          </p:cNvCxnSpPr>
          <p:nvPr/>
        </p:nvCxnSpPr>
        <p:spPr bwMode="auto">
          <a:xfrm>
            <a:off x="5230268" y="3741537"/>
            <a:ext cx="671012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TextBox 137"/>
          <p:cNvSpPr txBox="1"/>
          <p:nvPr/>
        </p:nvSpPr>
        <p:spPr bwMode="auto">
          <a:xfrm>
            <a:off x="5370513" y="3663950"/>
            <a:ext cx="395287" cy="1381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61588" name="Straight Connector 54"/>
          <p:cNvCxnSpPr>
            <a:cxnSpLocks noChangeShapeType="1"/>
          </p:cNvCxnSpPr>
          <p:nvPr/>
        </p:nvCxnSpPr>
        <p:spPr bwMode="auto">
          <a:xfrm>
            <a:off x="5894965" y="3719929"/>
            <a:ext cx="0" cy="2963093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9" name="Straight Arrow Connector 55"/>
          <p:cNvCxnSpPr>
            <a:cxnSpLocks noChangeShapeType="1"/>
          </p:cNvCxnSpPr>
          <p:nvPr/>
        </p:nvCxnSpPr>
        <p:spPr bwMode="auto">
          <a:xfrm>
            <a:off x="5901280" y="3741537"/>
            <a:ext cx="671013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TextBox 140"/>
          <p:cNvSpPr txBox="1"/>
          <p:nvPr/>
        </p:nvSpPr>
        <p:spPr bwMode="auto">
          <a:xfrm>
            <a:off x="6042025" y="3663950"/>
            <a:ext cx="393700" cy="1381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61591" name="Straight Connector 57"/>
          <p:cNvCxnSpPr>
            <a:cxnSpLocks noChangeShapeType="1"/>
          </p:cNvCxnSpPr>
          <p:nvPr/>
        </p:nvCxnSpPr>
        <p:spPr bwMode="auto">
          <a:xfrm>
            <a:off x="6565978" y="3719929"/>
            <a:ext cx="0" cy="2963093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2" name="Straight Arrow Connector 58"/>
          <p:cNvCxnSpPr>
            <a:cxnSpLocks noChangeShapeType="1"/>
          </p:cNvCxnSpPr>
          <p:nvPr/>
        </p:nvCxnSpPr>
        <p:spPr bwMode="auto">
          <a:xfrm>
            <a:off x="6565978" y="3742888"/>
            <a:ext cx="672591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TextBox 143"/>
          <p:cNvSpPr txBox="1"/>
          <p:nvPr/>
        </p:nvSpPr>
        <p:spPr bwMode="auto">
          <a:xfrm>
            <a:off x="6707188" y="3665538"/>
            <a:ext cx="395287" cy="1365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61594" name="Straight Connector 60"/>
          <p:cNvCxnSpPr>
            <a:cxnSpLocks noChangeShapeType="1"/>
          </p:cNvCxnSpPr>
          <p:nvPr/>
        </p:nvCxnSpPr>
        <p:spPr bwMode="auto">
          <a:xfrm>
            <a:off x="7232253" y="3719929"/>
            <a:ext cx="0" cy="2963093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5" name="Straight Arrow Connector 61"/>
          <p:cNvCxnSpPr>
            <a:cxnSpLocks noChangeShapeType="1"/>
          </p:cNvCxnSpPr>
          <p:nvPr/>
        </p:nvCxnSpPr>
        <p:spPr bwMode="auto">
          <a:xfrm>
            <a:off x="7248042" y="3744238"/>
            <a:ext cx="671012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" name="TextBox 146"/>
          <p:cNvSpPr txBox="1"/>
          <p:nvPr/>
        </p:nvSpPr>
        <p:spPr bwMode="auto">
          <a:xfrm>
            <a:off x="7388225" y="3665538"/>
            <a:ext cx="395288" cy="13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61597" name="Straight Connector 63"/>
          <p:cNvCxnSpPr>
            <a:cxnSpLocks noChangeShapeType="1"/>
          </p:cNvCxnSpPr>
          <p:nvPr/>
        </p:nvCxnSpPr>
        <p:spPr bwMode="auto">
          <a:xfrm>
            <a:off x="7912738" y="3721279"/>
            <a:ext cx="0" cy="2961742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98" name="TextBox 64"/>
          <p:cNvSpPr txBox="1">
            <a:spLocks noChangeArrowheads="1"/>
          </p:cNvSpPr>
          <p:nvPr/>
        </p:nvSpPr>
        <p:spPr bwMode="auto">
          <a:xfrm>
            <a:off x="1227875" y="3351213"/>
            <a:ext cx="590491" cy="28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8000"/>
                </a:solidFill>
              </a:rPr>
              <a:t>S0</a:t>
            </a:r>
          </a:p>
        </p:txBody>
      </p:sp>
      <p:sp>
        <p:nvSpPr>
          <p:cNvPr id="61599" name="TextBox 65"/>
          <p:cNvSpPr txBox="1">
            <a:spLocks noChangeArrowheads="1"/>
          </p:cNvSpPr>
          <p:nvPr/>
        </p:nvSpPr>
        <p:spPr bwMode="auto">
          <a:xfrm>
            <a:off x="1933623" y="3352561"/>
            <a:ext cx="590491" cy="28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S1</a:t>
            </a:r>
          </a:p>
        </p:txBody>
      </p:sp>
      <p:sp>
        <p:nvSpPr>
          <p:cNvPr id="61600" name="TextBox 66"/>
          <p:cNvSpPr txBox="1">
            <a:spLocks noChangeArrowheads="1"/>
          </p:cNvSpPr>
          <p:nvPr/>
        </p:nvSpPr>
        <p:spPr bwMode="auto">
          <a:xfrm>
            <a:off x="2614108" y="3352561"/>
            <a:ext cx="588913" cy="28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S2</a:t>
            </a:r>
          </a:p>
        </p:txBody>
      </p:sp>
      <p:sp>
        <p:nvSpPr>
          <p:cNvPr id="61601" name="TextBox 67"/>
          <p:cNvSpPr txBox="1">
            <a:spLocks noChangeArrowheads="1"/>
          </p:cNvSpPr>
          <p:nvPr/>
        </p:nvSpPr>
        <p:spPr bwMode="auto">
          <a:xfrm>
            <a:off x="3302487" y="3353914"/>
            <a:ext cx="590491" cy="28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S3</a:t>
            </a:r>
          </a:p>
        </p:txBody>
      </p:sp>
      <p:sp>
        <p:nvSpPr>
          <p:cNvPr id="61602" name="TextBox 68"/>
          <p:cNvSpPr txBox="1">
            <a:spLocks noChangeArrowheads="1"/>
          </p:cNvSpPr>
          <p:nvPr/>
        </p:nvSpPr>
        <p:spPr bwMode="auto">
          <a:xfrm>
            <a:off x="3965606" y="3352561"/>
            <a:ext cx="590491" cy="28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S4</a:t>
            </a:r>
          </a:p>
        </p:txBody>
      </p:sp>
      <p:sp>
        <p:nvSpPr>
          <p:cNvPr id="61603" name="TextBox 69"/>
          <p:cNvSpPr txBox="1">
            <a:spLocks noChangeArrowheads="1"/>
          </p:cNvSpPr>
          <p:nvPr/>
        </p:nvSpPr>
        <p:spPr bwMode="auto">
          <a:xfrm>
            <a:off x="4631881" y="3353914"/>
            <a:ext cx="588913" cy="28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S5</a:t>
            </a:r>
          </a:p>
        </p:txBody>
      </p:sp>
      <p:sp>
        <p:nvSpPr>
          <p:cNvPr id="61604" name="TextBox 70"/>
          <p:cNvSpPr txBox="1">
            <a:spLocks noChangeArrowheads="1"/>
          </p:cNvSpPr>
          <p:nvPr/>
        </p:nvSpPr>
        <p:spPr bwMode="auto">
          <a:xfrm>
            <a:off x="5287106" y="3353914"/>
            <a:ext cx="590491" cy="28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S6</a:t>
            </a:r>
          </a:p>
        </p:txBody>
      </p:sp>
      <p:sp>
        <p:nvSpPr>
          <p:cNvPr id="61605" name="TextBox 71"/>
          <p:cNvSpPr txBox="1">
            <a:spLocks noChangeArrowheads="1"/>
          </p:cNvSpPr>
          <p:nvPr/>
        </p:nvSpPr>
        <p:spPr bwMode="auto">
          <a:xfrm>
            <a:off x="5961275" y="3355266"/>
            <a:ext cx="590491" cy="28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S7</a:t>
            </a:r>
          </a:p>
        </p:txBody>
      </p:sp>
      <p:sp>
        <p:nvSpPr>
          <p:cNvPr id="61606" name="TextBox 72"/>
          <p:cNvSpPr txBox="1">
            <a:spLocks noChangeArrowheads="1"/>
          </p:cNvSpPr>
          <p:nvPr/>
        </p:nvSpPr>
        <p:spPr bwMode="auto">
          <a:xfrm>
            <a:off x="6618078" y="3355266"/>
            <a:ext cx="588913" cy="28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990099"/>
                </a:solidFill>
              </a:rPr>
              <a:t>S8</a:t>
            </a:r>
          </a:p>
        </p:txBody>
      </p:sp>
      <p:sp>
        <p:nvSpPr>
          <p:cNvPr id="61607" name="TextBox 73"/>
          <p:cNvSpPr txBox="1">
            <a:spLocks noChangeArrowheads="1"/>
          </p:cNvSpPr>
          <p:nvPr/>
        </p:nvSpPr>
        <p:spPr bwMode="auto">
          <a:xfrm>
            <a:off x="7268567" y="3356615"/>
            <a:ext cx="590491" cy="28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990099"/>
                </a:solidFill>
              </a:rPr>
              <a:t>S8</a:t>
            </a:r>
          </a:p>
        </p:txBody>
      </p:sp>
      <p:sp>
        <p:nvSpPr>
          <p:cNvPr id="61608" name="TextBox 74"/>
          <p:cNvSpPr txBox="1">
            <a:spLocks noChangeArrowheads="1"/>
          </p:cNvSpPr>
          <p:nvPr/>
        </p:nvSpPr>
        <p:spPr bwMode="auto">
          <a:xfrm>
            <a:off x="51631" y="6395355"/>
            <a:ext cx="836792" cy="28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0000FF"/>
                </a:solidFill>
              </a:rPr>
              <a:t>START</a:t>
            </a:r>
          </a:p>
        </p:txBody>
      </p:sp>
      <p:cxnSp>
        <p:nvCxnSpPr>
          <p:cNvPr id="61609" name="Straight Arrow Connector 75"/>
          <p:cNvCxnSpPr>
            <a:cxnSpLocks noChangeShapeType="1"/>
          </p:cNvCxnSpPr>
          <p:nvPr/>
        </p:nvCxnSpPr>
        <p:spPr bwMode="auto">
          <a:xfrm>
            <a:off x="7936422" y="3744238"/>
            <a:ext cx="672591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TextBox 160"/>
          <p:cNvSpPr txBox="1"/>
          <p:nvPr/>
        </p:nvSpPr>
        <p:spPr bwMode="auto">
          <a:xfrm>
            <a:off x="8077200" y="3667125"/>
            <a:ext cx="395288" cy="1381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61611" name="Straight Connector 77"/>
          <p:cNvCxnSpPr>
            <a:cxnSpLocks noChangeShapeType="1"/>
          </p:cNvCxnSpPr>
          <p:nvPr/>
        </p:nvCxnSpPr>
        <p:spPr bwMode="auto">
          <a:xfrm>
            <a:off x="8602698" y="3722630"/>
            <a:ext cx="0" cy="2960391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2" name="Straight Connector 78"/>
          <p:cNvCxnSpPr>
            <a:cxnSpLocks noChangeShapeType="1"/>
          </p:cNvCxnSpPr>
          <p:nvPr/>
        </p:nvCxnSpPr>
        <p:spPr bwMode="auto">
          <a:xfrm flipV="1">
            <a:off x="1455231" y="6383201"/>
            <a:ext cx="0" cy="206633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3" name="Straight Connector 79"/>
          <p:cNvCxnSpPr>
            <a:cxnSpLocks noChangeShapeType="1"/>
          </p:cNvCxnSpPr>
          <p:nvPr/>
        </p:nvCxnSpPr>
        <p:spPr bwMode="auto">
          <a:xfrm>
            <a:off x="1455231" y="6585782"/>
            <a:ext cx="6062795" cy="4051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4" name="Straight Connector 85"/>
          <p:cNvCxnSpPr>
            <a:cxnSpLocks noChangeShapeType="1"/>
          </p:cNvCxnSpPr>
          <p:nvPr/>
        </p:nvCxnSpPr>
        <p:spPr bwMode="auto">
          <a:xfrm>
            <a:off x="7518025" y="6383201"/>
            <a:ext cx="1090988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5" name="Straight Connector 93"/>
          <p:cNvCxnSpPr>
            <a:cxnSpLocks noChangeShapeType="1"/>
          </p:cNvCxnSpPr>
          <p:nvPr/>
        </p:nvCxnSpPr>
        <p:spPr bwMode="auto">
          <a:xfrm>
            <a:off x="942104" y="6383201"/>
            <a:ext cx="513127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6" name="TextBox 100"/>
          <p:cNvSpPr txBox="1">
            <a:spLocks noChangeArrowheads="1"/>
          </p:cNvSpPr>
          <p:nvPr/>
        </p:nvSpPr>
        <p:spPr bwMode="auto">
          <a:xfrm>
            <a:off x="7964841" y="3351213"/>
            <a:ext cx="590491" cy="28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8000"/>
                </a:solidFill>
              </a:rPr>
              <a:t>S0</a:t>
            </a:r>
          </a:p>
        </p:txBody>
      </p:sp>
      <p:cxnSp>
        <p:nvCxnSpPr>
          <p:cNvPr id="61617" name="Straight Connector 117"/>
          <p:cNvCxnSpPr>
            <a:cxnSpLocks noChangeShapeType="1"/>
          </p:cNvCxnSpPr>
          <p:nvPr/>
        </p:nvCxnSpPr>
        <p:spPr bwMode="auto">
          <a:xfrm flipV="1">
            <a:off x="7518025" y="6379149"/>
            <a:ext cx="0" cy="206633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8" name="TextBox 7"/>
          <p:cNvSpPr txBox="1">
            <a:spLocks noChangeArrowheads="1"/>
          </p:cNvSpPr>
          <p:nvPr/>
        </p:nvSpPr>
        <p:spPr bwMode="auto">
          <a:xfrm>
            <a:off x="51625" y="5860551"/>
            <a:ext cx="813110" cy="28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Ready</a:t>
            </a:r>
          </a:p>
        </p:txBody>
      </p:sp>
      <p:cxnSp>
        <p:nvCxnSpPr>
          <p:cNvPr id="61619" name="Straight Connector 9"/>
          <p:cNvCxnSpPr>
            <a:cxnSpLocks noChangeShapeType="1"/>
          </p:cNvCxnSpPr>
          <p:nvPr/>
        </p:nvCxnSpPr>
        <p:spPr bwMode="auto">
          <a:xfrm>
            <a:off x="1879145" y="6258977"/>
            <a:ext cx="6033594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0" name="Straight Connector 11"/>
          <p:cNvCxnSpPr>
            <a:cxnSpLocks noChangeShapeType="1"/>
          </p:cNvCxnSpPr>
          <p:nvPr/>
        </p:nvCxnSpPr>
        <p:spPr bwMode="auto">
          <a:xfrm>
            <a:off x="7912738" y="6036455"/>
            <a:ext cx="68995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1" name="Straight Connector 12"/>
          <p:cNvCxnSpPr>
            <a:cxnSpLocks noChangeShapeType="1"/>
          </p:cNvCxnSpPr>
          <p:nvPr/>
        </p:nvCxnSpPr>
        <p:spPr bwMode="auto">
          <a:xfrm flipV="1">
            <a:off x="1208133" y="6037901"/>
            <a:ext cx="6710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2" name="Straight Connector 8"/>
          <p:cNvCxnSpPr>
            <a:cxnSpLocks noChangeShapeType="1"/>
          </p:cNvCxnSpPr>
          <p:nvPr/>
        </p:nvCxnSpPr>
        <p:spPr bwMode="auto">
          <a:xfrm>
            <a:off x="1879145" y="6037903"/>
            <a:ext cx="0" cy="22107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3" name="Straight Connector 8"/>
          <p:cNvCxnSpPr>
            <a:cxnSpLocks noChangeShapeType="1"/>
          </p:cNvCxnSpPr>
          <p:nvPr/>
        </p:nvCxnSpPr>
        <p:spPr bwMode="auto">
          <a:xfrm>
            <a:off x="7915105" y="6031400"/>
            <a:ext cx="0" cy="22107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3230563" y="1657350"/>
          <a:ext cx="27813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420"/>
                <a:gridCol w="604126"/>
                <a:gridCol w="543079"/>
                <a:gridCol w="271539"/>
                <a:gridCol w="73213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R/W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Ready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017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pb2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017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pb2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017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pb2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Table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14923"/>
              </p:ext>
            </p:extLst>
          </p:nvPr>
        </p:nvGraphicFramePr>
        <p:xfrm>
          <a:off x="6146800" y="1668463"/>
          <a:ext cx="27813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420"/>
                <a:gridCol w="545308"/>
                <a:gridCol w="535933"/>
                <a:gridCol w="328706"/>
                <a:gridCol w="74093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R/W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Ready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017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pb2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017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pb2</a:t>
                      </a: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017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S8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pb2</a:t>
                      </a: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61542" name="TextBox 32"/>
          <p:cNvSpPr txBox="1">
            <a:spLocks noChangeArrowheads="1"/>
          </p:cNvSpPr>
          <p:nvPr/>
        </p:nvSpPr>
        <p:spPr bwMode="auto">
          <a:xfrm>
            <a:off x="1433513" y="3897313"/>
            <a:ext cx="51847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990099"/>
                </a:solidFill>
              </a:rPr>
              <a:t>RS set to PB2 (depends on </a:t>
            </a:r>
            <a:r>
              <a:rPr lang="en-US" b="1" dirty="0" smtClean="0">
                <a:solidFill>
                  <a:srgbClr val="990099"/>
                </a:solidFill>
              </a:rPr>
              <a:t>you with your finger </a:t>
            </a:r>
            <a:r>
              <a:rPr lang="en-US" b="1" dirty="0">
                <a:solidFill>
                  <a:srgbClr val="990099"/>
                </a:solidFill>
              </a:rPr>
              <a:t>!!)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7C1302"/>
                </a:solidFill>
              </a:rPr>
              <a:t>State Machine Case Study – DE2 LCD Display</a:t>
            </a:r>
            <a:endParaRPr 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------------------------------------------------------------------------------------------------------------------------------------------------------------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Combinatorial Logic to define the signals that drive the outputs to the LCD display based only on the current state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-------------------------------------------------------------------------------------------------------------------------------------------------------------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Process(Current_state,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DataOrCommand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DataIn )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RS &lt;=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DataOrCommand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DataOut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&lt;= DataIn ;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if ( Current_state = S0 )		then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 &lt;= '0' ;  RW &lt;= '1'; Ready &lt;= '1' ;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Current_state = S1 )	then  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 &lt;= '0' ;  RW &lt;= '0' ; Ready &lt;= '0' ;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Current_state = S2 )	then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 &lt;= '1' ;  RW &lt;= '0' ; Ready &lt;= '0' ; 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Current_state = S3 )	then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 &lt;= '1' ;  RW &lt;= '0' ; Ready &lt;= '0' ; 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Current_state = S4 )	then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 &lt;= '1' ;  RW &lt;= '0' ; Ready &lt;= '0' ; 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Current_state = S5 )	then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 &lt;= '1' ;  RW &lt;= '0' ; Ready &lt;= '0' ; 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Current_state = S6 )	then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 &lt;= '1' ;  RW &lt;= '0' ; Ready &lt;= '0' ; 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elsif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Current_state = S7 )	then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 &lt;= '1' ;  RW &lt;= '0' ;  Ready &lt;= '0' ;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else	-- state S8				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 &lt;= '0' ;  RW &lt;= '1' ;  Ready &lt;= '0' ; 		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end if ;</a:t>
            </a:r>
          </a:p>
          <a:p>
            <a:pPr marL="0" indent="0" defTabSz="365125">
              <a:buFont typeface="Wingdings" panose="05000000000000000000" pitchFamily="2" charset="2"/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Process ;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DA7EC3-AC9D-439B-9413-1C0FB29E5ADF}" type="slidenum">
              <a:rPr lang="en-CA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C1302"/>
                </a:solidFill>
              </a:rPr>
              <a:t>State Machine Case Study – DE2 LCD Display</a:t>
            </a:r>
            <a:endParaRPr lang="en-US" dirty="0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15937"/>
          </a:xfrm>
        </p:spPr>
        <p:txBody>
          <a:bodyPr/>
          <a:lstStyle/>
          <a:p>
            <a:r>
              <a:rPr lang="en-US" dirty="0" smtClean="0"/>
              <a:t>Here is the circuit (</a:t>
            </a:r>
            <a:r>
              <a:rPr lang="en-US" i="1" dirty="0" smtClean="0"/>
              <a:t>the </a:t>
            </a:r>
            <a:r>
              <a:rPr lang="en-US" i="1" dirty="0" err="1" smtClean="0"/>
              <a:t>Quartus</a:t>
            </a:r>
            <a:r>
              <a:rPr lang="en-US" i="1" dirty="0" smtClean="0"/>
              <a:t> Project is on the web site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201A46-CF7C-470C-86E3-B3101DC52222}" type="slidenum">
              <a:rPr lang="en-CA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mtClean="0"/>
          </a:p>
        </p:txBody>
      </p:sp>
      <p:pic>
        <p:nvPicPr>
          <p:cNvPr id="6349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792288"/>
            <a:ext cx="7323138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7C1302"/>
                </a:solidFill>
              </a:rPr>
              <a:t>State Machine Case Study – DE2 LCD Display</a:t>
            </a:r>
            <a:endParaRPr 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3343275" cy="52943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b="1" dirty="0" err="1" smtClean="0"/>
              <a:t>Initialising</a:t>
            </a:r>
            <a:r>
              <a:rPr lang="en-US" sz="1600" b="1" dirty="0" smtClean="0"/>
              <a:t> the display</a:t>
            </a:r>
          </a:p>
          <a:p>
            <a:pPr>
              <a:defRPr/>
            </a:pPr>
            <a:r>
              <a:rPr lang="en-US" sz="1600" dirty="0" smtClean="0"/>
              <a:t>After power on, the LCD will need to be programmed by sending it some commands. See opposite. </a:t>
            </a:r>
          </a:p>
          <a:p>
            <a:pPr>
              <a:defRPr/>
            </a:pPr>
            <a:r>
              <a:rPr lang="en-US" sz="1600" dirty="0" smtClean="0"/>
              <a:t>The 8 bit hex codes for these commands are show below. </a:t>
            </a:r>
          </a:p>
          <a:p>
            <a:pPr>
              <a:defRPr/>
            </a:pPr>
            <a:r>
              <a:rPr lang="en-US" sz="1600" dirty="0" smtClean="0"/>
              <a:t>Set these up on the switches, hold down the </a:t>
            </a:r>
            <a:r>
              <a:rPr lang="en-US" sz="1600" dirty="0" smtClean="0">
                <a:solidFill>
                  <a:srgbClr val="0000FF"/>
                </a:solidFill>
              </a:rPr>
              <a:t>PB2</a:t>
            </a:r>
            <a:r>
              <a:rPr lang="en-US" sz="1600" dirty="0" smtClean="0"/>
              <a:t> button to indicate an LCD command and then press </a:t>
            </a:r>
            <a:r>
              <a:rPr lang="en-US" sz="1600" dirty="0" smtClean="0">
                <a:solidFill>
                  <a:srgbClr val="0000FF"/>
                </a:solidFill>
              </a:rPr>
              <a:t>PB1</a:t>
            </a:r>
            <a:r>
              <a:rPr lang="en-US" sz="1600" dirty="0" smtClean="0"/>
              <a:t> to start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rgbClr val="C00000"/>
                </a:solidFill>
              </a:rPr>
              <a:t>Hex 38</a:t>
            </a:r>
            <a:r>
              <a:rPr lang="en-US" sz="1600" dirty="0" smtClean="0"/>
              <a:t> – Set LCD to use an 8 bit interface, 2 line display, 5x7 character font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rgbClr val="C00000"/>
                </a:solidFill>
              </a:rPr>
              <a:t>Hex 0C</a:t>
            </a:r>
            <a:r>
              <a:rPr lang="en-US" sz="1600" dirty="0" smtClean="0"/>
              <a:t> - Turn Display On, Turn Cursor Off, Turn Cursor </a:t>
            </a:r>
            <a:r>
              <a:rPr lang="en-US" sz="1600" dirty="0"/>
              <a:t>B</a:t>
            </a:r>
            <a:r>
              <a:rPr lang="en-US" sz="1600" dirty="0" smtClean="0"/>
              <a:t>linking Off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 smtClean="0">
                <a:solidFill>
                  <a:srgbClr val="C00000"/>
                </a:solidFill>
              </a:rPr>
              <a:t>Hex 01</a:t>
            </a:r>
            <a:r>
              <a:rPr lang="en-US" sz="1600" dirty="0" smtClean="0"/>
              <a:t> – Clear display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C9CF0E-A890-44EE-8125-D23302D93E56}" type="slidenum">
              <a:rPr lang="en-CA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mtClean="0"/>
          </a:p>
        </p:txBody>
      </p:sp>
      <p:pic>
        <p:nvPicPr>
          <p:cNvPr id="6451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669925"/>
            <a:ext cx="4643438" cy="606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4400550" y="3236913"/>
            <a:ext cx="4500563" cy="48895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CA" sz="1400" b="1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379913" y="1539875"/>
            <a:ext cx="4500562" cy="396875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CA" sz="1400" b="1" dirty="0">
              <a:solidFill>
                <a:srgbClr val="FF0066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C1302"/>
                </a:solidFill>
              </a:rPr>
              <a:t>State Machine Case Study – DE2 LCD Display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Now we could design another state machine which presents characters to the state machine above (1 character at a time to display a string</a:t>
            </a:r>
            <a:r>
              <a:rPr lang="en-US" sz="1600" dirty="0" smtClean="0"/>
              <a:t>). </a:t>
            </a:r>
          </a:p>
          <a:p>
            <a:r>
              <a:rPr lang="en-US" sz="1600" dirty="0" smtClean="0"/>
              <a:t>The LCD display will also need to be initialized by sending it various commands to set it for 2 row operation etc.</a:t>
            </a:r>
          </a:p>
          <a:p>
            <a:r>
              <a:rPr lang="en-US" sz="1600" dirty="0" smtClean="0"/>
              <a:t>This particular example uses 4 of the slider switches to select from 1 of 16 messages to write to the </a:t>
            </a:r>
            <a:r>
              <a:rPr lang="en-US" sz="1600" smtClean="0"/>
              <a:t>LCD </a:t>
            </a:r>
            <a:r>
              <a:rPr lang="en-US" sz="1600" smtClean="0"/>
              <a:t>display.</a:t>
            </a:r>
            <a:endParaRPr lang="en-US" sz="1600" dirty="0" smtClean="0"/>
          </a:p>
          <a:p>
            <a:r>
              <a:rPr lang="en-US" sz="1600" dirty="0" smtClean="0"/>
              <a:t>The project is on Connect and </a:t>
            </a:r>
            <a:r>
              <a:rPr lang="en-US" sz="1600" smtClean="0"/>
              <a:t>is </a:t>
            </a:r>
            <a:r>
              <a:rPr lang="en-US" sz="1600" smtClean="0"/>
              <a:t>given as </a:t>
            </a:r>
            <a:r>
              <a:rPr lang="en-US" sz="1600" smtClean="0"/>
              <a:t>part </a:t>
            </a:r>
            <a:r>
              <a:rPr lang="en-US" sz="1600" dirty="0" smtClean="0"/>
              <a:t>of </a:t>
            </a:r>
            <a:r>
              <a:rPr lang="en-US" sz="1600" smtClean="0"/>
              <a:t>your </a:t>
            </a:r>
            <a:r>
              <a:rPr lang="en-US" sz="1600" smtClean="0"/>
              <a:t>assignment.</a:t>
            </a:r>
            <a:endParaRPr lang="en-US" sz="1600" dirty="0" smtClean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E4B6D-BC74-489D-AD82-5AF7C7DD66EF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4" y="3053272"/>
            <a:ext cx="8522292" cy="27133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3200" y="5766619"/>
            <a:ext cx="1683774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 output of </a:t>
            </a:r>
            <a:r>
              <a:rPr lang="en-US" dirty="0" err="1" smtClean="0"/>
              <a:t>lcd_driver</a:t>
            </a:r>
            <a:r>
              <a:rPr lang="en-US" dirty="0" smtClean="0"/>
              <a:t> is fed back to be an input to the LCD controller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6334432" y="5479026"/>
            <a:ext cx="218768" cy="287593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096729" y="6015057"/>
            <a:ext cx="2703872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 switches select 1 of 16 messages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1877961" y="4997246"/>
            <a:ext cx="1248697" cy="101781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1454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C1302"/>
                </a:solidFill>
              </a:rPr>
              <a:t>State Machine Case Study – DE2 LCD Display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the top level entity and symbol/pin assignment for the circuit on the previous slide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E4B6D-BC74-489D-AD82-5AF7C7DD66EF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581150"/>
            <a:ext cx="8924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2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7FDF51-617E-4360-8BBA-CCBF7B0509DC}" type="slidenum">
              <a:rPr lang="en-CA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End of Chapter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140700" cy="498475"/>
          </a:xfrm>
        </p:spPr>
        <p:txBody>
          <a:bodyPr/>
          <a:lstStyle/>
          <a:p>
            <a:pPr algn="ctr"/>
            <a:r>
              <a:rPr lang="en-US" smtClean="0"/>
              <a:t>State Machine Case Study – Driving DE2 LCD Display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22263" y="836613"/>
            <a:ext cx="8623300" cy="2479675"/>
          </a:xfrm>
        </p:spPr>
        <p:txBody>
          <a:bodyPr/>
          <a:lstStyle/>
          <a:p>
            <a:r>
              <a:rPr lang="en-US" sz="1700" dirty="0" smtClean="0"/>
              <a:t>The DE2 board has an LCD display present with the following signals</a:t>
            </a:r>
          </a:p>
          <a:p>
            <a:pPr lvl="1"/>
            <a:r>
              <a:rPr lang="en-US" dirty="0" smtClean="0"/>
              <a:t>An 8 bit data bus </a:t>
            </a:r>
            <a:r>
              <a:rPr lang="en-US" dirty="0" smtClean="0">
                <a:solidFill>
                  <a:srgbClr val="0000FF"/>
                </a:solidFill>
              </a:rPr>
              <a:t>DB0-DB7</a:t>
            </a:r>
            <a:r>
              <a:rPr lang="en-US" dirty="0" smtClean="0"/>
              <a:t> (used to write </a:t>
            </a:r>
            <a:r>
              <a:rPr lang="en-US" dirty="0" smtClean="0">
                <a:solidFill>
                  <a:srgbClr val="0000FF"/>
                </a:solidFill>
              </a:rPr>
              <a:t>Commands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</a:rPr>
              <a:t>ASCII</a:t>
            </a:r>
            <a:r>
              <a:rPr lang="en-US" dirty="0" smtClean="0"/>
              <a:t> chars)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0000FF"/>
                </a:solidFill>
              </a:rPr>
              <a:t>RS</a:t>
            </a:r>
            <a:r>
              <a:rPr lang="en-US" dirty="0" smtClean="0"/>
              <a:t> signal to indicate if the data on the data bus is a command to the LCD display e.g. erase screen, or an ASCII character to display (</a:t>
            </a:r>
            <a:r>
              <a:rPr lang="en-US" dirty="0" smtClean="0">
                <a:solidFill>
                  <a:srgbClr val="FF0000"/>
                </a:solidFill>
              </a:rPr>
              <a:t>1 = Data, 0 = LCD Command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R/W</a:t>
            </a:r>
            <a:r>
              <a:rPr lang="en-US" dirty="0" smtClean="0"/>
              <a:t> signal to read or write data to the display (</a:t>
            </a:r>
            <a:r>
              <a:rPr lang="en-US" dirty="0" smtClean="0">
                <a:solidFill>
                  <a:srgbClr val="FF0000"/>
                </a:solidFill>
              </a:rPr>
              <a:t>1 = read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0 = write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 signal to enable the display (</a:t>
            </a:r>
            <a:r>
              <a:rPr lang="en-US" dirty="0" smtClean="0">
                <a:solidFill>
                  <a:srgbClr val="FF0000"/>
                </a:solidFill>
              </a:rPr>
              <a:t>1 = enabled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0 = disabled</a:t>
            </a:r>
            <a:r>
              <a:rPr lang="en-US" dirty="0" smtClean="0"/>
              <a:t>).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The data sheet for the LCD display is on the web site and describes the protocol of signaling required to drive it as well as the commands that it recognises.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600" dirty="0" smtClean="0"/>
          </a:p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5661E0-4CFE-4AFB-98A2-4D0A356DE855}" type="slidenum">
              <a:rPr lang="en-CA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mtClean="0"/>
          </a:p>
        </p:txBody>
      </p:sp>
      <p:pic>
        <p:nvPicPr>
          <p:cNvPr id="51205" name="Picture 2" descr="http://t2.gstatic.com/images?q=tbn:ANd9GcSumutjJnAQXPdQTLovptOcbEtHTpsU27ocz5uyf6qgc98sL7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5" t="17979" r="11882" b="28944"/>
          <a:stretch>
            <a:fillRect/>
          </a:stretch>
        </p:blipFill>
        <p:spPr bwMode="auto">
          <a:xfrm>
            <a:off x="3248025" y="3121025"/>
            <a:ext cx="2209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 bwMode="auto">
          <a:xfrm rot="16200000">
            <a:off x="3250406" y="4215607"/>
            <a:ext cx="801687" cy="2921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CA" sz="1400" b="1" dirty="0">
              <a:solidFill>
                <a:srgbClr val="FF0066"/>
              </a:solidFill>
              <a:latin typeface="Arial" charset="0"/>
            </a:endParaRPr>
          </a:p>
        </p:txBody>
      </p:sp>
      <p:cxnSp>
        <p:nvCxnSpPr>
          <p:cNvPr id="51207" name="Straight Arrow Connector 3"/>
          <p:cNvCxnSpPr>
            <a:cxnSpLocks noChangeShapeType="1"/>
          </p:cNvCxnSpPr>
          <p:nvPr/>
        </p:nvCxnSpPr>
        <p:spPr bwMode="auto">
          <a:xfrm flipV="1">
            <a:off x="4352925" y="3940175"/>
            <a:ext cx="0" cy="8223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8" name="Straight Arrow Connector 47"/>
          <p:cNvCxnSpPr>
            <a:cxnSpLocks noChangeShapeType="1"/>
          </p:cNvCxnSpPr>
          <p:nvPr/>
        </p:nvCxnSpPr>
        <p:spPr bwMode="auto">
          <a:xfrm flipV="1">
            <a:off x="4691063" y="3940175"/>
            <a:ext cx="0" cy="8223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9" name="Straight Arrow Connector 48"/>
          <p:cNvCxnSpPr>
            <a:cxnSpLocks noChangeShapeType="1"/>
          </p:cNvCxnSpPr>
          <p:nvPr/>
        </p:nvCxnSpPr>
        <p:spPr bwMode="auto">
          <a:xfrm flipV="1">
            <a:off x="5000625" y="3940175"/>
            <a:ext cx="0" cy="8223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0" name="TextBox 6"/>
          <p:cNvSpPr txBox="1">
            <a:spLocks noChangeArrowheads="1"/>
          </p:cNvSpPr>
          <p:nvPr/>
        </p:nvSpPr>
        <p:spPr bwMode="auto">
          <a:xfrm>
            <a:off x="3911600" y="4759325"/>
            <a:ext cx="635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RS</a:t>
            </a:r>
          </a:p>
        </p:txBody>
      </p:sp>
      <p:sp>
        <p:nvSpPr>
          <p:cNvPr id="51211" name="TextBox 7"/>
          <p:cNvSpPr txBox="1">
            <a:spLocks noChangeArrowheads="1"/>
          </p:cNvSpPr>
          <p:nvPr/>
        </p:nvSpPr>
        <p:spPr bwMode="auto">
          <a:xfrm>
            <a:off x="4279900" y="4757738"/>
            <a:ext cx="6365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R/W</a:t>
            </a:r>
          </a:p>
        </p:txBody>
      </p:sp>
      <p:sp>
        <p:nvSpPr>
          <p:cNvPr id="51212" name="TextBox 8"/>
          <p:cNvSpPr txBox="1">
            <a:spLocks noChangeArrowheads="1"/>
          </p:cNvSpPr>
          <p:nvPr/>
        </p:nvSpPr>
        <p:spPr bwMode="auto">
          <a:xfrm>
            <a:off x="4505325" y="4751388"/>
            <a:ext cx="63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E</a:t>
            </a:r>
          </a:p>
        </p:txBody>
      </p:sp>
      <p:sp>
        <p:nvSpPr>
          <p:cNvPr id="51213" name="TextBox 41"/>
          <p:cNvSpPr txBox="1">
            <a:spLocks noChangeArrowheads="1"/>
          </p:cNvSpPr>
          <p:nvPr/>
        </p:nvSpPr>
        <p:spPr bwMode="auto">
          <a:xfrm>
            <a:off x="3195638" y="4751388"/>
            <a:ext cx="911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DB0-DB7</a:t>
            </a:r>
          </a:p>
        </p:txBody>
      </p:sp>
      <p:cxnSp>
        <p:nvCxnSpPr>
          <p:cNvPr id="51214" name="Straight Connector 8"/>
          <p:cNvCxnSpPr>
            <a:cxnSpLocks noChangeShapeType="1"/>
          </p:cNvCxnSpPr>
          <p:nvPr/>
        </p:nvCxnSpPr>
        <p:spPr bwMode="auto">
          <a:xfrm>
            <a:off x="4662488" y="4816475"/>
            <a:ext cx="1539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5" name="Rectangle 13"/>
          <p:cNvSpPr>
            <a:spLocks noChangeArrowheads="1"/>
          </p:cNvSpPr>
          <p:nvPr/>
        </p:nvSpPr>
        <p:spPr bwMode="auto">
          <a:xfrm>
            <a:off x="3676650" y="2813050"/>
            <a:ext cx="13509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DE2 LCD display</a:t>
            </a:r>
            <a:endParaRPr lang="en-CA"/>
          </a:p>
        </p:txBody>
      </p:sp>
      <p:cxnSp>
        <p:nvCxnSpPr>
          <p:cNvPr id="51216" name="Straight Connector 63"/>
          <p:cNvCxnSpPr>
            <a:cxnSpLocks noChangeShapeType="1"/>
          </p:cNvCxnSpPr>
          <p:nvPr/>
        </p:nvCxnSpPr>
        <p:spPr bwMode="auto">
          <a:xfrm>
            <a:off x="1514475" y="2039938"/>
            <a:ext cx="153988" cy="0"/>
          </a:xfrm>
          <a:prstGeom prst="line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LCD Timing Diagram/Protocol</a:t>
            </a:r>
            <a:endParaRPr lang="en-CA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364538" cy="5294312"/>
          </a:xfrm>
        </p:spPr>
        <p:txBody>
          <a:bodyPr/>
          <a:lstStyle/>
          <a:p>
            <a:r>
              <a:rPr lang="en-US" sz="1600" dirty="0" smtClean="0"/>
              <a:t>The timing diagram of a </a:t>
            </a:r>
            <a:r>
              <a:rPr lang="en-US" sz="1600" dirty="0" smtClean="0">
                <a:solidFill>
                  <a:srgbClr val="C00000"/>
                </a:solidFill>
              </a:rPr>
              <a:t>write </a:t>
            </a:r>
            <a:r>
              <a:rPr lang="en-US" sz="1600" b="1" u="sng" dirty="0" smtClean="0">
                <a:solidFill>
                  <a:srgbClr val="C00000"/>
                </a:solidFill>
              </a:rPr>
              <a:t>data</a:t>
            </a:r>
            <a:r>
              <a:rPr lang="en-US" sz="1600" dirty="0" smtClean="0">
                <a:solidFill>
                  <a:srgbClr val="C00000"/>
                </a:solidFill>
              </a:rPr>
              <a:t> operation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is given below, where </a:t>
            </a:r>
            <a:r>
              <a:rPr lang="en-US" sz="1600" dirty="0" smtClean="0">
                <a:solidFill>
                  <a:srgbClr val="0000FF"/>
                </a:solidFill>
              </a:rPr>
              <a:t>RS = 1</a:t>
            </a:r>
            <a:r>
              <a:rPr lang="en-US" sz="1600" dirty="0" smtClean="0"/>
              <a:t> (writing a </a:t>
            </a:r>
            <a:r>
              <a:rPr lang="en-US" sz="1600" b="1" u="sng" dirty="0" smtClean="0">
                <a:solidFill>
                  <a:srgbClr val="C00000"/>
                </a:solidFill>
              </a:rPr>
              <a:t>command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is the same except </a:t>
            </a:r>
            <a:r>
              <a:rPr lang="en-US" sz="1600" dirty="0" smtClean="0">
                <a:solidFill>
                  <a:srgbClr val="0000FF"/>
                </a:solidFill>
              </a:rPr>
              <a:t>RS = 0</a:t>
            </a:r>
            <a:r>
              <a:rPr lang="en-US" sz="1600" dirty="0" smtClean="0"/>
              <a:t>). All times are </a:t>
            </a:r>
            <a:r>
              <a:rPr lang="en-US" sz="1600" dirty="0" smtClean="0">
                <a:solidFill>
                  <a:srgbClr val="C00000"/>
                </a:solidFill>
              </a:rPr>
              <a:t>minimums </a:t>
            </a:r>
            <a:r>
              <a:rPr lang="en-US" sz="1600" dirty="0" smtClean="0"/>
              <a:t>– i.e. must be “</a:t>
            </a:r>
            <a:r>
              <a:rPr lang="en-US" sz="1600" dirty="0" smtClean="0">
                <a:solidFill>
                  <a:srgbClr val="990099"/>
                </a:solidFill>
              </a:rPr>
              <a:t>at least</a:t>
            </a:r>
            <a:r>
              <a:rPr lang="en-US" sz="1600" dirty="0" smtClean="0"/>
              <a:t>”, but can be longer. A write operation starts when </a:t>
            </a:r>
            <a:r>
              <a:rPr lang="en-US" sz="1600" dirty="0" smtClean="0">
                <a:solidFill>
                  <a:srgbClr val="0000FF"/>
                </a:solidFill>
              </a:rPr>
              <a:t>E</a:t>
            </a:r>
            <a:r>
              <a:rPr lang="en-US" sz="1600" dirty="0" smtClean="0"/>
              <a:t> goes </a:t>
            </a:r>
            <a:r>
              <a:rPr lang="en-US" sz="1600" dirty="0" smtClean="0">
                <a:solidFill>
                  <a:srgbClr val="0000FF"/>
                </a:solidFill>
              </a:rPr>
              <a:t>high</a:t>
            </a:r>
            <a:r>
              <a:rPr lang="en-US" sz="1600" dirty="0" smtClean="0"/>
              <a:t> and ends when </a:t>
            </a:r>
            <a:r>
              <a:rPr lang="en-US" sz="1600" dirty="0" smtClean="0">
                <a:solidFill>
                  <a:srgbClr val="0000FF"/>
                </a:solidFill>
              </a:rPr>
              <a:t>E</a:t>
            </a:r>
            <a:r>
              <a:rPr lang="en-US" sz="1600" dirty="0" smtClean="0"/>
              <a:t> goes </a:t>
            </a:r>
            <a:r>
              <a:rPr lang="en-US" sz="1600" dirty="0" smtClean="0">
                <a:solidFill>
                  <a:srgbClr val="0000FF"/>
                </a:solidFill>
              </a:rPr>
              <a:t>low</a:t>
            </a:r>
            <a:r>
              <a:rPr lang="en-US" sz="1600" dirty="0" smtClean="0"/>
              <a:t>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CA" sz="1600" b="1" dirty="0" smtClean="0"/>
          </a:p>
          <a:p>
            <a:r>
              <a:rPr lang="en-CA" sz="1600" b="1" dirty="0" smtClean="0"/>
              <a:t>Problem</a:t>
            </a:r>
            <a:r>
              <a:rPr lang="en-CA" sz="1600" dirty="0" smtClean="0"/>
              <a:t>: Design a state machine to drive these signals to display 1 character.</a:t>
            </a:r>
            <a:endParaRPr lang="en-US" sz="1600" dirty="0" smtClean="0"/>
          </a:p>
          <a:p>
            <a:endParaRPr lang="en-CA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F37B76-4D11-4134-A6ED-CFF33B2228E7}" type="slidenum">
              <a:rPr lang="en-CA" altLang="en-US" sz="1000" smtClean="0"/>
              <a:pPr/>
              <a:t>3</a:t>
            </a:fld>
            <a:endParaRPr lang="en-CA" altLang="en-US" sz="1000" smtClean="0"/>
          </a:p>
        </p:txBody>
      </p:sp>
      <p:sp>
        <p:nvSpPr>
          <p:cNvPr id="52229" name="TextBox 5"/>
          <p:cNvSpPr txBox="1">
            <a:spLocks noChangeArrowheads="1"/>
          </p:cNvSpPr>
          <p:nvPr/>
        </p:nvSpPr>
        <p:spPr bwMode="auto">
          <a:xfrm>
            <a:off x="1184275" y="3053626"/>
            <a:ext cx="517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RS</a:t>
            </a:r>
          </a:p>
        </p:txBody>
      </p:sp>
      <p:sp>
        <p:nvSpPr>
          <p:cNvPr id="52230" name="TextBox 6"/>
          <p:cNvSpPr txBox="1">
            <a:spLocks noChangeArrowheads="1"/>
          </p:cNvSpPr>
          <p:nvPr/>
        </p:nvSpPr>
        <p:spPr bwMode="auto">
          <a:xfrm>
            <a:off x="1044575" y="3723551"/>
            <a:ext cx="669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R/W</a:t>
            </a:r>
          </a:p>
        </p:txBody>
      </p:sp>
      <p:sp>
        <p:nvSpPr>
          <p:cNvPr id="52231" name="TextBox 7"/>
          <p:cNvSpPr txBox="1">
            <a:spLocks noChangeArrowheads="1"/>
          </p:cNvSpPr>
          <p:nvPr/>
        </p:nvSpPr>
        <p:spPr bwMode="auto">
          <a:xfrm>
            <a:off x="1196975" y="4364901"/>
            <a:ext cx="517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E</a:t>
            </a:r>
          </a:p>
        </p:txBody>
      </p:sp>
      <p:cxnSp>
        <p:nvCxnSpPr>
          <p:cNvPr id="52232" name="Straight Connector 12"/>
          <p:cNvCxnSpPr>
            <a:cxnSpLocks noChangeShapeType="1"/>
          </p:cNvCxnSpPr>
          <p:nvPr/>
        </p:nvCxnSpPr>
        <p:spPr bwMode="auto">
          <a:xfrm flipV="1">
            <a:off x="2720975" y="3101251"/>
            <a:ext cx="0" cy="2444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3" name="Straight Connector 14"/>
          <p:cNvCxnSpPr>
            <a:cxnSpLocks noChangeShapeType="1"/>
          </p:cNvCxnSpPr>
          <p:nvPr/>
        </p:nvCxnSpPr>
        <p:spPr bwMode="auto">
          <a:xfrm>
            <a:off x="2720975" y="3101251"/>
            <a:ext cx="34099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Straight Connector 16"/>
          <p:cNvCxnSpPr>
            <a:cxnSpLocks noChangeShapeType="1"/>
          </p:cNvCxnSpPr>
          <p:nvPr/>
        </p:nvCxnSpPr>
        <p:spPr bwMode="auto">
          <a:xfrm>
            <a:off x="6130925" y="3101251"/>
            <a:ext cx="0" cy="2444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Straight Connector 20"/>
          <p:cNvCxnSpPr>
            <a:cxnSpLocks noChangeShapeType="1"/>
          </p:cNvCxnSpPr>
          <p:nvPr/>
        </p:nvCxnSpPr>
        <p:spPr bwMode="auto">
          <a:xfrm>
            <a:off x="6130925" y="3345726"/>
            <a:ext cx="6032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Straight Connector 22"/>
          <p:cNvCxnSpPr>
            <a:cxnSpLocks noChangeShapeType="1"/>
          </p:cNvCxnSpPr>
          <p:nvPr/>
        </p:nvCxnSpPr>
        <p:spPr bwMode="auto">
          <a:xfrm>
            <a:off x="2116138" y="3345726"/>
            <a:ext cx="6048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Straight Connector 23"/>
          <p:cNvCxnSpPr>
            <a:cxnSpLocks noChangeShapeType="1"/>
          </p:cNvCxnSpPr>
          <p:nvPr/>
        </p:nvCxnSpPr>
        <p:spPr bwMode="auto">
          <a:xfrm flipV="1">
            <a:off x="2713038" y="3706089"/>
            <a:ext cx="0" cy="2428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Straight Connector 24"/>
          <p:cNvCxnSpPr>
            <a:cxnSpLocks noChangeShapeType="1"/>
          </p:cNvCxnSpPr>
          <p:nvPr/>
        </p:nvCxnSpPr>
        <p:spPr bwMode="auto">
          <a:xfrm>
            <a:off x="2713038" y="3952151"/>
            <a:ext cx="34099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Straight Connector 25"/>
          <p:cNvCxnSpPr>
            <a:cxnSpLocks noChangeShapeType="1"/>
          </p:cNvCxnSpPr>
          <p:nvPr/>
        </p:nvCxnSpPr>
        <p:spPr bwMode="auto">
          <a:xfrm>
            <a:off x="6122988" y="3712439"/>
            <a:ext cx="0" cy="2428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Straight Connector 26"/>
          <p:cNvCxnSpPr>
            <a:cxnSpLocks noChangeShapeType="1"/>
          </p:cNvCxnSpPr>
          <p:nvPr/>
        </p:nvCxnSpPr>
        <p:spPr bwMode="auto">
          <a:xfrm>
            <a:off x="6122988" y="3717201"/>
            <a:ext cx="6032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Straight Connector 27"/>
          <p:cNvCxnSpPr>
            <a:cxnSpLocks noChangeShapeType="1"/>
          </p:cNvCxnSpPr>
          <p:nvPr/>
        </p:nvCxnSpPr>
        <p:spPr bwMode="auto">
          <a:xfrm>
            <a:off x="2108200" y="3709264"/>
            <a:ext cx="6048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Straight Connector 28"/>
          <p:cNvCxnSpPr>
            <a:cxnSpLocks noChangeShapeType="1"/>
          </p:cNvCxnSpPr>
          <p:nvPr/>
        </p:nvCxnSpPr>
        <p:spPr bwMode="auto">
          <a:xfrm flipV="1">
            <a:off x="3405188" y="4383951"/>
            <a:ext cx="0" cy="2428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Straight Connector 29"/>
          <p:cNvCxnSpPr>
            <a:cxnSpLocks noChangeShapeType="1"/>
          </p:cNvCxnSpPr>
          <p:nvPr/>
        </p:nvCxnSpPr>
        <p:spPr bwMode="auto">
          <a:xfrm>
            <a:off x="3405188" y="4383951"/>
            <a:ext cx="24225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Straight Connector 30"/>
          <p:cNvCxnSpPr>
            <a:cxnSpLocks noChangeShapeType="1"/>
          </p:cNvCxnSpPr>
          <p:nvPr/>
        </p:nvCxnSpPr>
        <p:spPr bwMode="auto">
          <a:xfrm>
            <a:off x="5827713" y="4390301"/>
            <a:ext cx="0" cy="2428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Straight Connector 31"/>
          <p:cNvCxnSpPr>
            <a:cxnSpLocks noChangeShapeType="1"/>
          </p:cNvCxnSpPr>
          <p:nvPr/>
        </p:nvCxnSpPr>
        <p:spPr bwMode="auto">
          <a:xfrm>
            <a:off x="5827713" y="4634776"/>
            <a:ext cx="9064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Straight Connector 32"/>
          <p:cNvCxnSpPr>
            <a:cxnSpLocks noChangeShapeType="1"/>
          </p:cNvCxnSpPr>
          <p:nvPr/>
        </p:nvCxnSpPr>
        <p:spPr bwMode="auto">
          <a:xfrm>
            <a:off x="2108200" y="4626839"/>
            <a:ext cx="12969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7" name="Straight Arrow Connector 56"/>
          <p:cNvCxnSpPr>
            <a:cxnSpLocks noChangeShapeType="1"/>
          </p:cNvCxnSpPr>
          <p:nvPr/>
        </p:nvCxnSpPr>
        <p:spPr bwMode="auto">
          <a:xfrm>
            <a:off x="2720975" y="3236189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8" name="Straight Connector 51"/>
          <p:cNvCxnSpPr>
            <a:cxnSpLocks noChangeShapeType="1"/>
          </p:cNvCxnSpPr>
          <p:nvPr/>
        </p:nvCxnSpPr>
        <p:spPr bwMode="auto">
          <a:xfrm>
            <a:off x="2720975" y="2902814"/>
            <a:ext cx="0" cy="1481137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9" name="Straight Connector 53"/>
          <p:cNvCxnSpPr>
            <a:cxnSpLocks noChangeShapeType="1"/>
          </p:cNvCxnSpPr>
          <p:nvPr/>
        </p:nvCxnSpPr>
        <p:spPr bwMode="auto">
          <a:xfrm>
            <a:off x="3397250" y="2902814"/>
            <a:ext cx="0" cy="1481137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862263" y="3145701"/>
            <a:ext cx="398462" cy="160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2251" name="Straight Connector 62"/>
          <p:cNvCxnSpPr>
            <a:cxnSpLocks noChangeShapeType="1"/>
          </p:cNvCxnSpPr>
          <p:nvPr/>
        </p:nvCxnSpPr>
        <p:spPr bwMode="auto">
          <a:xfrm flipH="1">
            <a:off x="5810250" y="2902814"/>
            <a:ext cx="17463" cy="2630487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2" name="Straight Arrow Connector 65"/>
          <p:cNvCxnSpPr>
            <a:cxnSpLocks noChangeShapeType="1"/>
          </p:cNvCxnSpPr>
          <p:nvPr/>
        </p:nvCxnSpPr>
        <p:spPr bwMode="auto">
          <a:xfrm>
            <a:off x="3400425" y="4252189"/>
            <a:ext cx="2427288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4192588" y="4160114"/>
            <a:ext cx="538162" cy="168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230nS</a:t>
            </a:r>
          </a:p>
        </p:txBody>
      </p:sp>
      <p:cxnSp>
        <p:nvCxnSpPr>
          <p:cNvPr id="52254" name="Straight Connector 68"/>
          <p:cNvCxnSpPr>
            <a:cxnSpLocks noChangeShapeType="1"/>
          </p:cNvCxnSpPr>
          <p:nvPr/>
        </p:nvCxnSpPr>
        <p:spPr bwMode="auto">
          <a:xfrm>
            <a:off x="6122988" y="2902814"/>
            <a:ext cx="7937" cy="261937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5" name="Straight Arrow Connector 69"/>
          <p:cNvCxnSpPr>
            <a:cxnSpLocks noChangeShapeType="1"/>
          </p:cNvCxnSpPr>
          <p:nvPr/>
        </p:nvCxnSpPr>
        <p:spPr bwMode="auto">
          <a:xfrm>
            <a:off x="5835650" y="4872901"/>
            <a:ext cx="287338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810250" y="4633189"/>
            <a:ext cx="322263" cy="1698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10nS</a:t>
            </a:r>
          </a:p>
        </p:txBody>
      </p:sp>
      <p:sp>
        <p:nvSpPr>
          <p:cNvPr id="52257" name="TextBox 90"/>
          <p:cNvSpPr txBox="1">
            <a:spLocks noChangeArrowheads="1"/>
          </p:cNvSpPr>
          <p:nvPr/>
        </p:nvSpPr>
        <p:spPr bwMode="auto">
          <a:xfrm>
            <a:off x="876300" y="5006251"/>
            <a:ext cx="817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DB0-7</a:t>
            </a:r>
          </a:p>
        </p:txBody>
      </p:sp>
      <p:cxnSp>
        <p:nvCxnSpPr>
          <p:cNvPr id="52258" name="Straight Connector 91"/>
          <p:cNvCxnSpPr>
            <a:cxnSpLocks noChangeShapeType="1"/>
          </p:cNvCxnSpPr>
          <p:nvPr/>
        </p:nvCxnSpPr>
        <p:spPr bwMode="auto">
          <a:xfrm flipV="1">
            <a:off x="4429125" y="5050701"/>
            <a:ext cx="0" cy="3111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9" name="Straight Connector 92"/>
          <p:cNvCxnSpPr>
            <a:cxnSpLocks noChangeShapeType="1"/>
          </p:cNvCxnSpPr>
          <p:nvPr/>
        </p:nvCxnSpPr>
        <p:spPr bwMode="auto">
          <a:xfrm>
            <a:off x="4429125" y="5050701"/>
            <a:ext cx="16986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0" name="Straight Connector 93"/>
          <p:cNvCxnSpPr>
            <a:cxnSpLocks noChangeShapeType="1"/>
          </p:cNvCxnSpPr>
          <p:nvPr/>
        </p:nvCxnSpPr>
        <p:spPr bwMode="auto">
          <a:xfrm>
            <a:off x="6127750" y="5050701"/>
            <a:ext cx="0" cy="3111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1" name="Straight Connector 94"/>
          <p:cNvCxnSpPr>
            <a:cxnSpLocks noChangeShapeType="1"/>
          </p:cNvCxnSpPr>
          <p:nvPr/>
        </p:nvCxnSpPr>
        <p:spPr bwMode="auto">
          <a:xfrm>
            <a:off x="2125663" y="5198339"/>
            <a:ext cx="23002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2" name="Straight Connector 95"/>
          <p:cNvCxnSpPr>
            <a:cxnSpLocks noChangeShapeType="1"/>
          </p:cNvCxnSpPr>
          <p:nvPr/>
        </p:nvCxnSpPr>
        <p:spPr bwMode="auto">
          <a:xfrm flipV="1">
            <a:off x="6121400" y="5195164"/>
            <a:ext cx="930275" cy="63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3" name="Straight Connector 96"/>
          <p:cNvCxnSpPr>
            <a:cxnSpLocks noChangeShapeType="1"/>
          </p:cNvCxnSpPr>
          <p:nvPr/>
        </p:nvCxnSpPr>
        <p:spPr bwMode="auto">
          <a:xfrm>
            <a:off x="4430713" y="5361851"/>
            <a:ext cx="16970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64" name="TextBox 97"/>
          <p:cNvSpPr txBox="1">
            <a:spLocks noChangeArrowheads="1"/>
          </p:cNvSpPr>
          <p:nvPr/>
        </p:nvSpPr>
        <p:spPr bwMode="auto">
          <a:xfrm>
            <a:off x="4743450" y="5063401"/>
            <a:ext cx="1106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ASCII CODE</a:t>
            </a:r>
          </a:p>
        </p:txBody>
      </p:sp>
      <p:cxnSp>
        <p:nvCxnSpPr>
          <p:cNvPr id="52265" name="Straight Connector 98"/>
          <p:cNvCxnSpPr>
            <a:cxnSpLocks noChangeShapeType="1"/>
          </p:cNvCxnSpPr>
          <p:nvPr/>
        </p:nvCxnSpPr>
        <p:spPr bwMode="auto">
          <a:xfrm>
            <a:off x="4430713" y="4383951"/>
            <a:ext cx="0" cy="1149350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6" name="Straight Arrow Connector 99"/>
          <p:cNvCxnSpPr>
            <a:cxnSpLocks noChangeShapeType="1"/>
          </p:cNvCxnSpPr>
          <p:nvPr/>
        </p:nvCxnSpPr>
        <p:spPr bwMode="auto">
          <a:xfrm>
            <a:off x="4418013" y="4872901"/>
            <a:ext cx="1417637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862513" y="4782414"/>
            <a:ext cx="538162" cy="168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80nS</a:t>
            </a:r>
          </a:p>
        </p:txBody>
      </p:sp>
      <p:cxnSp>
        <p:nvCxnSpPr>
          <p:cNvPr id="52268" name="Straight Arrow Connector 69"/>
          <p:cNvCxnSpPr>
            <a:cxnSpLocks noChangeShapeType="1"/>
          </p:cNvCxnSpPr>
          <p:nvPr/>
        </p:nvCxnSpPr>
        <p:spPr bwMode="auto">
          <a:xfrm>
            <a:off x="5816600" y="3533051"/>
            <a:ext cx="287338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5791200" y="3293339"/>
            <a:ext cx="322263" cy="1698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10nS</a:t>
            </a:r>
          </a:p>
        </p:txBody>
      </p:sp>
      <p:sp>
        <p:nvSpPr>
          <p:cNvPr id="55" name="Rectangular Callout 54"/>
          <p:cNvSpPr/>
          <p:nvPr/>
        </p:nvSpPr>
        <p:spPr bwMode="auto">
          <a:xfrm>
            <a:off x="1044575" y="2134464"/>
            <a:ext cx="2284413" cy="487362"/>
          </a:xfrm>
          <a:prstGeom prst="wedgeRectCallout">
            <a:avLst>
              <a:gd name="adj1" fmla="val 40849"/>
              <a:gd name="adj2" fmla="val 140376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Arial" charset="0"/>
              </a:rPr>
              <a:t>RS and R/W setup time relative to start of E pulse</a:t>
            </a:r>
            <a:endParaRPr lang="en-CA" sz="14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6" name="Rectangular Callout 55"/>
          <p:cNvSpPr/>
          <p:nvPr/>
        </p:nvSpPr>
        <p:spPr bwMode="auto">
          <a:xfrm>
            <a:off x="5565775" y="2074139"/>
            <a:ext cx="2509838" cy="485775"/>
          </a:xfrm>
          <a:prstGeom prst="wedgeRectCallout">
            <a:avLst>
              <a:gd name="adj1" fmla="val -35408"/>
              <a:gd name="adj2" fmla="val 149185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Arial" charset="0"/>
              </a:rPr>
              <a:t>RS, R/W and Data Hold time relative to end of E pulse</a:t>
            </a:r>
            <a:endParaRPr lang="en-CA" sz="14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7" name="Rectangular Callout 56"/>
          <p:cNvSpPr/>
          <p:nvPr/>
        </p:nvSpPr>
        <p:spPr bwMode="auto">
          <a:xfrm>
            <a:off x="3587750" y="2129701"/>
            <a:ext cx="1423988" cy="487363"/>
          </a:xfrm>
          <a:prstGeom prst="wedgeRectCallout">
            <a:avLst>
              <a:gd name="adj1" fmla="val 2730"/>
              <a:gd name="adj2" fmla="val 348859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Arial" charset="0"/>
              </a:rPr>
              <a:t>Minimum width of E pulse</a:t>
            </a:r>
            <a:endParaRPr lang="en-CA" sz="14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8" name="Rectangular Callout 57"/>
          <p:cNvSpPr/>
          <p:nvPr/>
        </p:nvSpPr>
        <p:spPr bwMode="auto">
          <a:xfrm>
            <a:off x="1992313" y="5361851"/>
            <a:ext cx="1590675" cy="735013"/>
          </a:xfrm>
          <a:prstGeom prst="wedgeRectCallout">
            <a:avLst>
              <a:gd name="adj1" fmla="val 114604"/>
              <a:gd name="adj2" fmla="val -107489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Arial" charset="0"/>
              </a:rPr>
              <a:t>Data Set up time relative to end of E pulse</a:t>
            </a:r>
            <a:endParaRPr lang="en-CA" sz="14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9" name="Rectangular Callout 58"/>
          <p:cNvSpPr/>
          <p:nvPr/>
        </p:nvSpPr>
        <p:spPr bwMode="auto">
          <a:xfrm>
            <a:off x="6267450" y="5361851"/>
            <a:ext cx="2047875" cy="485775"/>
          </a:xfrm>
          <a:prstGeom prst="wedgeRectCallout">
            <a:avLst>
              <a:gd name="adj1" fmla="val -53334"/>
              <a:gd name="adj2" fmla="val -145922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Arial" charset="0"/>
              </a:rPr>
              <a:t>Data Hold time relative to end of E pulse</a:t>
            </a:r>
            <a:endParaRPr lang="en-CA" sz="1400" dirty="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7C1302"/>
                </a:solidFill>
              </a:rPr>
              <a:t>State Machine Case Study – DE2 LCD Display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6613"/>
            <a:ext cx="8502650" cy="52943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 smtClean="0"/>
              <a:t>Solution</a:t>
            </a:r>
          </a:p>
          <a:p>
            <a:pPr>
              <a:defRPr/>
            </a:pPr>
            <a:r>
              <a:rPr lang="en-US" dirty="0" smtClean="0"/>
              <a:t>Break down the timing diagram into a number of states. This way, we can create a state machine to cycle through these states and then output the signals we want as a function of each state.</a:t>
            </a:r>
          </a:p>
          <a:p>
            <a:pPr>
              <a:defRPr/>
            </a:pPr>
            <a:r>
              <a:rPr lang="en-US" dirty="0" smtClean="0"/>
              <a:t>A state machine clock of </a:t>
            </a:r>
            <a:r>
              <a:rPr lang="en-US" dirty="0" smtClean="0">
                <a:solidFill>
                  <a:srgbClr val="0000FF"/>
                </a:solidFill>
              </a:rPr>
              <a:t>25Mhz</a:t>
            </a:r>
            <a:r>
              <a:rPr lang="en-US" dirty="0" smtClean="0"/>
              <a:t> means state transitions can occur every </a:t>
            </a:r>
            <a:r>
              <a:rPr lang="en-US" dirty="0" smtClean="0">
                <a:solidFill>
                  <a:srgbClr val="0000FF"/>
                </a:solidFill>
              </a:rPr>
              <a:t>40ns</a:t>
            </a:r>
            <a:r>
              <a:rPr lang="en-US" dirty="0"/>
              <a:t>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Adjust our generated LCD timings so as to align to multiples of </a:t>
            </a:r>
            <a:r>
              <a:rPr lang="en-US" dirty="0" smtClean="0">
                <a:solidFill>
                  <a:srgbClr val="0000FF"/>
                </a:solidFill>
              </a:rPr>
              <a:t>40ns</a:t>
            </a:r>
            <a:r>
              <a:rPr lang="en-US" dirty="0" smtClean="0"/>
              <a:t> without violating </a:t>
            </a:r>
            <a:r>
              <a:rPr lang="en-US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/>
              <a:t> timing (</a:t>
            </a:r>
            <a:r>
              <a:rPr lang="en-US" i="1" dirty="0" smtClean="0"/>
              <a:t>see below</a:t>
            </a:r>
            <a:r>
              <a:rPr lang="en-US" dirty="0" smtClean="0"/>
              <a:t>). </a:t>
            </a:r>
          </a:p>
          <a:p>
            <a:pPr>
              <a:defRPr/>
            </a:pPr>
            <a:r>
              <a:rPr lang="en-US" dirty="0" smtClean="0"/>
              <a:t>This means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pulse width stretched from 230ns to </a:t>
            </a:r>
            <a:r>
              <a:rPr lang="en-US" dirty="0" smtClean="0">
                <a:solidFill>
                  <a:srgbClr val="0000FF"/>
                </a:solidFill>
              </a:rPr>
              <a:t>240ns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Data Bus, RS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RW </a:t>
            </a:r>
            <a:r>
              <a:rPr lang="en-US" dirty="0" smtClean="0">
                <a:solidFill>
                  <a:srgbClr val="0000FF"/>
                </a:solidFill>
              </a:rPr>
              <a:t>hold</a:t>
            </a:r>
            <a:r>
              <a:rPr lang="en-US" dirty="0" smtClean="0"/>
              <a:t> times extended to </a:t>
            </a:r>
            <a:r>
              <a:rPr lang="en-US" dirty="0" smtClean="0">
                <a:solidFill>
                  <a:srgbClr val="0000FF"/>
                </a:solidFill>
              </a:rPr>
              <a:t>40ns.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42F2A6-7874-47D2-9C0C-C640DB493AE9}" type="slidenum">
              <a:rPr lang="en-CA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mtClean="0"/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1184275" y="3959225"/>
            <a:ext cx="517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RS</a:t>
            </a:r>
          </a:p>
        </p:txBody>
      </p:sp>
      <p:sp>
        <p:nvSpPr>
          <p:cNvPr id="53254" name="TextBox 5"/>
          <p:cNvSpPr txBox="1">
            <a:spLocks noChangeArrowheads="1"/>
          </p:cNvSpPr>
          <p:nvPr/>
        </p:nvSpPr>
        <p:spPr bwMode="auto">
          <a:xfrm>
            <a:off x="1044575" y="4629150"/>
            <a:ext cx="669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R/W</a:t>
            </a:r>
          </a:p>
        </p:txBody>
      </p:sp>
      <p:sp>
        <p:nvSpPr>
          <p:cNvPr id="53255" name="TextBox 6"/>
          <p:cNvSpPr txBox="1">
            <a:spLocks noChangeArrowheads="1"/>
          </p:cNvSpPr>
          <p:nvPr/>
        </p:nvSpPr>
        <p:spPr bwMode="auto">
          <a:xfrm>
            <a:off x="1196975" y="5270500"/>
            <a:ext cx="517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E</a:t>
            </a:r>
          </a:p>
        </p:txBody>
      </p:sp>
      <p:sp>
        <p:nvSpPr>
          <p:cNvPr id="53256" name="TextBox 7"/>
          <p:cNvSpPr txBox="1">
            <a:spLocks noChangeArrowheads="1"/>
          </p:cNvSpPr>
          <p:nvPr/>
        </p:nvSpPr>
        <p:spPr bwMode="auto">
          <a:xfrm>
            <a:off x="876300" y="5911850"/>
            <a:ext cx="817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DB0-7</a:t>
            </a:r>
          </a:p>
        </p:txBody>
      </p:sp>
      <p:cxnSp>
        <p:nvCxnSpPr>
          <p:cNvPr id="53257" name="Straight Connector 8"/>
          <p:cNvCxnSpPr>
            <a:cxnSpLocks noChangeShapeType="1"/>
          </p:cNvCxnSpPr>
          <p:nvPr/>
        </p:nvCxnSpPr>
        <p:spPr bwMode="auto">
          <a:xfrm flipV="1">
            <a:off x="2720975" y="4006850"/>
            <a:ext cx="0" cy="2444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8" name="Straight Connector 9"/>
          <p:cNvCxnSpPr>
            <a:cxnSpLocks noChangeShapeType="1"/>
          </p:cNvCxnSpPr>
          <p:nvPr/>
        </p:nvCxnSpPr>
        <p:spPr bwMode="auto">
          <a:xfrm>
            <a:off x="2720975" y="4006850"/>
            <a:ext cx="37909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9" name="Straight Connector 10"/>
          <p:cNvCxnSpPr>
            <a:cxnSpLocks noChangeShapeType="1"/>
          </p:cNvCxnSpPr>
          <p:nvPr/>
        </p:nvCxnSpPr>
        <p:spPr bwMode="auto">
          <a:xfrm>
            <a:off x="6511925" y="4006850"/>
            <a:ext cx="0" cy="2444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Straight Connector 11"/>
          <p:cNvCxnSpPr>
            <a:cxnSpLocks noChangeShapeType="1"/>
          </p:cNvCxnSpPr>
          <p:nvPr/>
        </p:nvCxnSpPr>
        <p:spPr bwMode="auto">
          <a:xfrm>
            <a:off x="6511925" y="4251325"/>
            <a:ext cx="6048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1" name="Straight Connector 12"/>
          <p:cNvCxnSpPr>
            <a:cxnSpLocks noChangeShapeType="1"/>
          </p:cNvCxnSpPr>
          <p:nvPr/>
        </p:nvCxnSpPr>
        <p:spPr bwMode="auto">
          <a:xfrm>
            <a:off x="2116138" y="4251325"/>
            <a:ext cx="6048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Straight Connector 13"/>
          <p:cNvCxnSpPr>
            <a:cxnSpLocks noChangeShapeType="1"/>
          </p:cNvCxnSpPr>
          <p:nvPr/>
        </p:nvCxnSpPr>
        <p:spPr bwMode="auto">
          <a:xfrm flipV="1">
            <a:off x="2713038" y="4611688"/>
            <a:ext cx="0" cy="2428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Straight Connector 14"/>
          <p:cNvCxnSpPr>
            <a:cxnSpLocks noChangeShapeType="1"/>
          </p:cNvCxnSpPr>
          <p:nvPr/>
        </p:nvCxnSpPr>
        <p:spPr bwMode="auto">
          <a:xfrm>
            <a:off x="2713038" y="4857750"/>
            <a:ext cx="37988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Straight Connector 15"/>
          <p:cNvCxnSpPr>
            <a:cxnSpLocks noChangeShapeType="1"/>
          </p:cNvCxnSpPr>
          <p:nvPr/>
        </p:nvCxnSpPr>
        <p:spPr bwMode="auto">
          <a:xfrm>
            <a:off x="6503988" y="4611688"/>
            <a:ext cx="0" cy="2428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Straight Connector 16"/>
          <p:cNvCxnSpPr>
            <a:cxnSpLocks noChangeShapeType="1"/>
          </p:cNvCxnSpPr>
          <p:nvPr/>
        </p:nvCxnSpPr>
        <p:spPr bwMode="auto">
          <a:xfrm>
            <a:off x="6503988" y="4616450"/>
            <a:ext cx="6048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Straight Connector 17"/>
          <p:cNvCxnSpPr>
            <a:cxnSpLocks noChangeShapeType="1"/>
          </p:cNvCxnSpPr>
          <p:nvPr/>
        </p:nvCxnSpPr>
        <p:spPr bwMode="auto">
          <a:xfrm>
            <a:off x="2108200" y="4614863"/>
            <a:ext cx="6048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Straight Connector 18"/>
          <p:cNvCxnSpPr>
            <a:cxnSpLocks noChangeShapeType="1"/>
          </p:cNvCxnSpPr>
          <p:nvPr/>
        </p:nvCxnSpPr>
        <p:spPr bwMode="auto">
          <a:xfrm flipV="1">
            <a:off x="3405188" y="5289550"/>
            <a:ext cx="0" cy="2428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Straight Connector 19"/>
          <p:cNvCxnSpPr>
            <a:cxnSpLocks noChangeShapeType="1"/>
          </p:cNvCxnSpPr>
          <p:nvPr/>
        </p:nvCxnSpPr>
        <p:spPr bwMode="auto">
          <a:xfrm>
            <a:off x="3405188" y="5289550"/>
            <a:ext cx="24225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Straight Connector 20"/>
          <p:cNvCxnSpPr>
            <a:cxnSpLocks noChangeShapeType="1"/>
          </p:cNvCxnSpPr>
          <p:nvPr/>
        </p:nvCxnSpPr>
        <p:spPr bwMode="auto">
          <a:xfrm>
            <a:off x="5827713" y="5289550"/>
            <a:ext cx="0" cy="2428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Straight Connector 21"/>
          <p:cNvCxnSpPr>
            <a:cxnSpLocks noChangeShapeType="1"/>
          </p:cNvCxnSpPr>
          <p:nvPr/>
        </p:nvCxnSpPr>
        <p:spPr bwMode="auto">
          <a:xfrm>
            <a:off x="5827713" y="5534025"/>
            <a:ext cx="12811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Straight Connector 22"/>
          <p:cNvCxnSpPr>
            <a:cxnSpLocks noChangeShapeType="1"/>
          </p:cNvCxnSpPr>
          <p:nvPr/>
        </p:nvCxnSpPr>
        <p:spPr bwMode="auto">
          <a:xfrm>
            <a:off x="2108200" y="5532438"/>
            <a:ext cx="12969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2" name="Straight Connector 23"/>
          <p:cNvCxnSpPr>
            <a:cxnSpLocks noChangeShapeType="1"/>
          </p:cNvCxnSpPr>
          <p:nvPr/>
        </p:nvCxnSpPr>
        <p:spPr bwMode="auto">
          <a:xfrm flipV="1">
            <a:off x="4429125" y="5956300"/>
            <a:ext cx="0" cy="3111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3" name="Straight Connector 24"/>
          <p:cNvCxnSpPr>
            <a:cxnSpLocks noChangeShapeType="1"/>
          </p:cNvCxnSpPr>
          <p:nvPr/>
        </p:nvCxnSpPr>
        <p:spPr bwMode="auto">
          <a:xfrm>
            <a:off x="4429125" y="5956300"/>
            <a:ext cx="2082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4" name="Straight Connector 25"/>
          <p:cNvCxnSpPr>
            <a:cxnSpLocks noChangeShapeType="1"/>
          </p:cNvCxnSpPr>
          <p:nvPr/>
        </p:nvCxnSpPr>
        <p:spPr bwMode="auto">
          <a:xfrm>
            <a:off x="6513513" y="5956300"/>
            <a:ext cx="0" cy="3111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5" name="Straight Connector 26"/>
          <p:cNvCxnSpPr>
            <a:cxnSpLocks noChangeShapeType="1"/>
          </p:cNvCxnSpPr>
          <p:nvPr/>
        </p:nvCxnSpPr>
        <p:spPr bwMode="auto">
          <a:xfrm>
            <a:off x="2125663" y="6103938"/>
            <a:ext cx="23002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6" name="Straight Connector 27"/>
          <p:cNvCxnSpPr>
            <a:cxnSpLocks noChangeShapeType="1"/>
          </p:cNvCxnSpPr>
          <p:nvPr/>
        </p:nvCxnSpPr>
        <p:spPr bwMode="auto">
          <a:xfrm>
            <a:off x="6511925" y="6100763"/>
            <a:ext cx="5969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7" name="Straight Connector 28"/>
          <p:cNvCxnSpPr>
            <a:cxnSpLocks noChangeShapeType="1"/>
          </p:cNvCxnSpPr>
          <p:nvPr/>
        </p:nvCxnSpPr>
        <p:spPr bwMode="auto">
          <a:xfrm>
            <a:off x="4430713" y="6267450"/>
            <a:ext cx="20812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8" name="TextBox 29"/>
          <p:cNvSpPr txBox="1">
            <a:spLocks noChangeArrowheads="1"/>
          </p:cNvSpPr>
          <p:nvPr/>
        </p:nvSpPr>
        <p:spPr bwMode="auto">
          <a:xfrm>
            <a:off x="5072063" y="5969000"/>
            <a:ext cx="11064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ASCII CODE</a:t>
            </a:r>
          </a:p>
        </p:txBody>
      </p:sp>
      <p:cxnSp>
        <p:nvCxnSpPr>
          <p:cNvPr id="53279" name="Straight Arrow Connector 30"/>
          <p:cNvCxnSpPr>
            <a:cxnSpLocks noChangeShapeType="1"/>
          </p:cNvCxnSpPr>
          <p:nvPr/>
        </p:nvCxnSpPr>
        <p:spPr bwMode="auto">
          <a:xfrm>
            <a:off x="2720975" y="5164138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0" name="Straight Connector 31"/>
          <p:cNvCxnSpPr>
            <a:cxnSpLocks noChangeShapeType="1"/>
          </p:cNvCxnSpPr>
          <p:nvPr/>
        </p:nvCxnSpPr>
        <p:spPr bwMode="auto">
          <a:xfrm>
            <a:off x="2720975" y="3808413"/>
            <a:ext cx="0" cy="1481137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1" name="Straight Connector 32"/>
          <p:cNvCxnSpPr>
            <a:cxnSpLocks noChangeShapeType="1"/>
          </p:cNvCxnSpPr>
          <p:nvPr/>
        </p:nvCxnSpPr>
        <p:spPr bwMode="auto">
          <a:xfrm>
            <a:off x="3397250" y="3808413"/>
            <a:ext cx="0" cy="1481137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862263" y="5073650"/>
            <a:ext cx="398462" cy="160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3283" name="Straight Connector 34"/>
          <p:cNvCxnSpPr>
            <a:cxnSpLocks noChangeShapeType="1"/>
          </p:cNvCxnSpPr>
          <p:nvPr/>
        </p:nvCxnSpPr>
        <p:spPr bwMode="auto">
          <a:xfrm>
            <a:off x="5827713" y="3808413"/>
            <a:ext cx="0" cy="204787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4" name="Straight Arrow Connector 35"/>
          <p:cNvCxnSpPr>
            <a:cxnSpLocks noChangeShapeType="1"/>
          </p:cNvCxnSpPr>
          <p:nvPr/>
        </p:nvCxnSpPr>
        <p:spPr bwMode="auto">
          <a:xfrm>
            <a:off x="3400425" y="5157788"/>
            <a:ext cx="2427288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4192588" y="5065713"/>
            <a:ext cx="538162" cy="168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240nS</a:t>
            </a:r>
          </a:p>
        </p:txBody>
      </p:sp>
      <p:cxnSp>
        <p:nvCxnSpPr>
          <p:cNvPr id="53286" name="Straight Connector 37"/>
          <p:cNvCxnSpPr>
            <a:cxnSpLocks noChangeShapeType="1"/>
          </p:cNvCxnSpPr>
          <p:nvPr/>
        </p:nvCxnSpPr>
        <p:spPr bwMode="auto">
          <a:xfrm>
            <a:off x="6515100" y="3808413"/>
            <a:ext cx="0" cy="2624137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7" name="Straight Connector 40"/>
          <p:cNvCxnSpPr>
            <a:cxnSpLocks noChangeShapeType="1"/>
          </p:cNvCxnSpPr>
          <p:nvPr/>
        </p:nvCxnSpPr>
        <p:spPr bwMode="auto">
          <a:xfrm>
            <a:off x="4430713" y="5289550"/>
            <a:ext cx="0" cy="1149350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8" name="Straight Arrow Connector 41"/>
          <p:cNvCxnSpPr>
            <a:cxnSpLocks noChangeShapeType="1"/>
          </p:cNvCxnSpPr>
          <p:nvPr/>
        </p:nvCxnSpPr>
        <p:spPr bwMode="auto">
          <a:xfrm>
            <a:off x="4418013" y="5778500"/>
            <a:ext cx="1417637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862513" y="5688013"/>
            <a:ext cx="538162" cy="168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80nS</a:t>
            </a:r>
          </a:p>
        </p:txBody>
      </p:sp>
      <p:cxnSp>
        <p:nvCxnSpPr>
          <p:cNvPr id="53290" name="Straight Arrow Connector 45"/>
          <p:cNvCxnSpPr>
            <a:cxnSpLocks noChangeShapeType="1"/>
          </p:cNvCxnSpPr>
          <p:nvPr/>
        </p:nvCxnSpPr>
        <p:spPr bwMode="auto">
          <a:xfrm>
            <a:off x="5831451" y="4663718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5972739" y="4571643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49" name="Straight Arrow Connector 45"/>
          <p:cNvCxnSpPr>
            <a:cxnSpLocks noChangeShapeType="1"/>
          </p:cNvCxnSpPr>
          <p:nvPr/>
        </p:nvCxnSpPr>
        <p:spPr bwMode="auto">
          <a:xfrm>
            <a:off x="5828994" y="5155333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5970282" y="5063258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1" name="Straight Arrow Connector 45"/>
          <p:cNvCxnSpPr>
            <a:cxnSpLocks noChangeShapeType="1"/>
          </p:cNvCxnSpPr>
          <p:nvPr/>
        </p:nvCxnSpPr>
        <p:spPr bwMode="auto">
          <a:xfrm>
            <a:off x="5819164" y="4157356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5960452" y="4065281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 bwMode="auto">
          <a:xfrm>
            <a:off x="7563147" y="3596977"/>
            <a:ext cx="366713" cy="2959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CA" sz="1400" b="1" i="0" u="none" strike="noStrike" cap="none" normalizeH="0" baseline="0" dirty="0" smtClean="0">
              <a:ln>
                <a:noFill/>
              </a:ln>
              <a:solidFill>
                <a:srgbClr val="FF0066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894555" y="3599432"/>
            <a:ext cx="366713" cy="2959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CA" sz="1400" b="1" i="0" u="none" strike="noStrike" cap="none" normalizeH="0" baseline="0" dirty="0" smtClean="0">
              <a:ln>
                <a:noFill/>
              </a:ln>
              <a:solidFill>
                <a:srgbClr val="FF0066"/>
              </a:solidFill>
              <a:effectLst/>
              <a:latin typeface="Arial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230878" y="3599437"/>
            <a:ext cx="366713" cy="2959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CA" sz="1400" b="1" i="0" u="none" strike="noStrike" cap="none" normalizeH="0" baseline="0" dirty="0" smtClean="0">
              <a:ln>
                <a:noFill/>
              </a:ln>
              <a:solidFill>
                <a:srgbClr val="FF0066"/>
              </a:solidFill>
              <a:effectLst/>
              <a:latin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5540164" y="3601892"/>
            <a:ext cx="366713" cy="2959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CA" sz="1400" b="1" i="0" u="none" strike="noStrike" cap="none" normalizeH="0" baseline="0" dirty="0" smtClean="0">
              <a:ln>
                <a:noFill/>
              </a:ln>
              <a:solidFill>
                <a:srgbClr val="FF0066"/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4854366" y="3601892"/>
            <a:ext cx="366713" cy="2959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CA" sz="1400" b="1" i="0" u="none" strike="noStrike" cap="none" normalizeH="0" baseline="0" dirty="0" smtClean="0">
              <a:ln>
                <a:noFill/>
              </a:ln>
              <a:solidFill>
                <a:srgbClr val="FF0066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4207896" y="3604347"/>
            <a:ext cx="366713" cy="2959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CA" sz="1400" b="1" i="0" u="none" strike="noStrike" cap="none" normalizeH="0" baseline="0" dirty="0" smtClean="0">
              <a:ln>
                <a:noFill/>
              </a:ln>
              <a:solidFill>
                <a:srgbClr val="FF0066"/>
              </a:solidFill>
              <a:effectLst/>
              <a:latin typeface="Arial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3527011" y="3601891"/>
            <a:ext cx="366713" cy="2959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CA" sz="1400" b="1" i="0" u="none" strike="noStrike" cap="none" normalizeH="0" baseline="0" dirty="0" smtClean="0">
              <a:ln>
                <a:noFill/>
              </a:ln>
              <a:solidFill>
                <a:srgbClr val="FF0066"/>
              </a:solidFill>
              <a:effectLst/>
              <a:latin typeface="Arial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2836297" y="3604346"/>
            <a:ext cx="366713" cy="2959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CA" sz="1400" b="1" i="0" u="none" strike="noStrike" cap="none" normalizeH="0" baseline="0" dirty="0" smtClean="0">
              <a:ln>
                <a:noFill/>
              </a:ln>
              <a:solidFill>
                <a:srgbClr val="FF0066"/>
              </a:solidFill>
              <a:effectLst/>
              <a:latin typeface="Arial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2150499" y="3604346"/>
            <a:ext cx="366713" cy="2959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CA" sz="1400" b="1" i="0" u="none" strike="noStrike" cap="none" normalizeH="0" baseline="0" dirty="0" smtClean="0">
              <a:ln>
                <a:noFill/>
              </a:ln>
              <a:solidFill>
                <a:srgbClr val="FF0066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04029" y="3606801"/>
            <a:ext cx="366713" cy="2959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CA" sz="1400" b="1" i="0" u="none" strike="noStrike" cap="none" normalizeH="0" baseline="0" dirty="0" smtClean="0">
              <a:ln>
                <a:noFill/>
              </a:ln>
              <a:solidFill>
                <a:srgbClr val="FF0066"/>
              </a:solidFill>
              <a:effectLst/>
              <a:latin typeface="Arial" charset="0"/>
            </a:endParaRPr>
          </a:p>
        </p:txBody>
      </p:sp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7C1302"/>
                </a:solidFill>
              </a:rPr>
              <a:t>State Machine Case Study – DE2 LCD Display</a:t>
            </a:r>
            <a:endParaRPr 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523288" cy="1804987"/>
          </a:xfrm>
        </p:spPr>
        <p:txBody>
          <a:bodyPr/>
          <a:lstStyle/>
          <a:p>
            <a:r>
              <a:rPr lang="en-US" sz="1600" dirty="0" smtClean="0"/>
              <a:t>This timing diagram can now be designed around a State Machine comprising of </a:t>
            </a:r>
            <a:r>
              <a:rPr lang="en-US" sz="1600" dirty="0" smtClean="0">
                <a:solidFill>
                  <a:srgbClr val="C00000"/>
                </a:solidFill>
              </a:rPr>
              <a:t>9</a:t>
            </a:r>
            <a:r>
              <a:rPr lang="en-US" sz="1600" dirty="0" smtClean="0"/>
              <a:t> states, which cycle from state </a:t>
            </a:r>
            <a:r>
              <a:rPr lang="en-US" sz="1600" dirty="0" smtClean="0">
                <a:solidFill>
                  <a:srgbClr val="C00000"/>
                </a:solidFill>
              </a:rPr>
              <a:t>S0</a:t>
            </a:r>
            <a:r>
              <a:rPr lang="en-US" sz="1600" dirty="0" smtClean="0"/>
              <a:t> (</a:t>
            </a:r>
            <a:r>
              <a:rPr lang="en-US" sz="1600" i="1" dirty="0" smtClean="0"/>
              <a:t>the </a:t>
            </a:r>
            <a:r>
              <a:rPr lang="en-US" sz="1600" i="1" dirty="0" smtClean="0">
                <a:solidFill>
                  <a:srgbClr val="C00000"/>
                </a:solidFill>
              </a:rPr>
              <a:t>ready </a:t>
            </a:r>
            <a:r>
              <a:rPr lang="en-US" sz="1600" i="1" dirty="0" smtClean="0"/>
              <a:t>state</a:t>
            </a:r>
            <a:r>
              <a:rPr lang="en-US" sz="1600" dirty="0" smtClean="0"/>
              <a:t>) to state </a:t>
            </a:r>
            <a:r>
              <a:rPr lang="en-US" sz="1600" dirty="0" smtClean="0">
                <a:solidFill>
                  <a:srgbClr val="C00000"/>
                </a:solidFill>
              </a:rPr>
              <a:t>S8</a:t>
            </a:r>
            <a:r>
              <a:rPr lang="en-US" sz="1600" dirty="0" smtClean="0"/>
              <a:t> before returning to </a:t>
            </a:r>
            <a:r>
              <a:rPr lang="en-US" sz="1600" dirty="0" smtClean="0">
                <a:solidFill>
                  <a:srgbClr val="C00000"/>
                </a:solidFill>
              </a:rPr>
              <a:t>S0</a:t>
            </a:r>
            <a:r>
              <a:rPr lang="en-US" sz="1600" dirty="0" smtClean="0"/>
              <a:t>. </a:t>
            </a:r>
          </a:p>
          <a:p>
            <a:r>
              <a:rPr lang="en-US" sz="1600" dirty="0" smtClean="0"/>
              <a:t>A </a:t>
            </a:r>
            <a:r>
              <a:rPr lang="en-US" sz="1600" dirty="0" smtClean="0">
                <a:solidFill>
                  <a:srgbClr val="C00000"/>
                </a:solidFill>
              </a:rPr>
              <a:t>Ready</a:t>
            </a:r>
            <a:r>
              <a:rPr lang="en-US" sz="1600" dirty="0" smtClean="0"/>
              <a:t> signal has been included as an output from the state machine to indicate when it is ready to accept commands (</a:t>
            </a:r>
            <a:r>
              <a:rPr lang="en-US" sz="1600" dirty="0" smtClean="0">
                <a:solidFill>
                  <a:srgbClr val="0000FF"/>
                </a:solidFill>
              </a:rPr>
              <a:t>logic 1 = ready, 0 = busy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The value of the signals in each state represent the outputs while </a:t>
            </a:r>
            <a:r>
              <a:rPr lang="en-US" sz="1600" i="1" u="sng" dirty="0" smtClean="0"/>
              <a:t>in</a:t>
            </a:r>
            <a:r>
              <a:rPr lang="en-US" sz="1600" dirty="0" smtClean="0"/>
              <a:t> that state, e.g. in state </a:t>
            </a:r>
            <a:r>
              <a:rPr lang="en-US" sz="1600" dirty="0" smtClean="0">
                <a:solidFill>
                  <a:srgbClr val="0000FF"/>
                </a:solidFill>
              </a:rPr>
              <a:t>S0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C00000"/>
                </a:solidFill>
              </a:rPr>
              <a:t>RS </a:t>
            </a:r>
            <a:r>
              <a:rPr lang="en-US" sz="1600" dirty="0" smtClean="0"/>
              <a:t>= </a:t>
            </a:r>
            <a:r>
              <a:rPr lang="en-US" sz="1600" dirty="0" smtClean="0">
                <a:solidFill>
                  <a:srgbClr val="0000FF"/>
                </a:solidFill>
              </a:rPr>
              <a:t>0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C00000"/>
                </a:solidFill>
              </a:rPr>
              <a:t>R/W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0000FF"/>
                </a:solidFill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C00000"/>
                </a:solidFill>
              </a:rPr>
              <a:t>E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0000FF"/>
                </a:solidFill>
              </a:rPr>
              <a:t>0, </a:t>
            </a:r>
            <a:r>
              <a:rPr lang="en-US" sz="1600" dirty="0" smtClean="0">
                <a:solidFill>
                  <a:srgbClr val="C00000"/>
                </a:solidFill>
              </a:rPr>
              <a:t>Ready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0000FF"/>
                </a:solidFill>
              </a:rPr>
              <a:t> 1, </a:t>
            </a:r>
            <a:r>
              <a:rPr lang="en-US" sz="1600" dirty="0" smtClean="0">
                <a:solidFill>
                  <a:srgbClr val="C00000"/>
                </a:solidFill>
              </a:rPr>
              <a:t>DB0-7 </a:t>
            </a:r>
            <a:r>
              <a:rPr lang="en-US" sz="1600" dirty="0" smtClean="0"/>
              <a:t>is not yet defined since we are in the idle state and not writing a character yet etc.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4DCB03-87C4-48AA-AED6-169F435614DE}" type="slidenum">
              <a:rPr lang="en-CA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mtClean="0"/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509588" y="3606800"/>
            <a:ext cx="515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RS</a:t>
            </a:r>
          </a:p>
        </p:txBody>
      </p:sp>
      <p:sp>
        <p:nvSpPr>
          <p:cNvPr id="54278" name="TextBox 5"/>
          <p:cNvSpPr txBox="1">
            <a:spLocks noChangeArrowheads="1"/>
          </p:cNvSpPr>
          <p:nvPr/>
        </p:nvSpPr>
        <p:spPr bwMode="auto">
          <a:xfrm>
            <a:off x="368300" y="4275138"/>
            <a:ext cx="669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R/W</a:t>
            </a:r>
          </a:p>
        </p:txBody>
      </p:sp>
      <p:sp>
        <p:nvSpPr>
          <p:cNvPr id="54279" name="TextBox 6"/>
          <p:cNvSpPr txBox="1">
            <a:spLocks noChangeArrowheads="1"/>
          </p:cNvSpPr>
          <p:nvPr/>
        </p:nvSpPr>
        <p:spPr bwMode="auto">
          <a:xfrm>
            <a:off x="520700" y="4916488"/>
            <a:ext cx="517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E</a:t>
            </a:r>
          </a:p>
        </p:txBody>
      </p:sp>
      <p:sp>
        <p:nvSpPr>
          <p:cNvPr id="54280" name="TextBox 7"/>
          <p:cNvSpPr txBox="1">
            <a:spLocks noChangeArrowheads="1"/>
          </p:cNvSpPr>
          <p:nvPr/>
        </p:nvSpPr>
        <p:spPr bwMode="auto">
          <a:xfrm>
            <a:off x="200025" y="5557838"/>
            <a:ext cx="817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DB0-7</a:t>
            </a:r>
          </a:p>
        </p:txBody>
      </p:sp>
      <p:cxnSp>
        <p:nvCxnSpPr>
          <p:cNvPr id="54281" name="Straight Connector 8"/>
          <p:cNvCxnSpPr>
            <a:cxnSpLocks noChangeShapeType="1"/>
          </p:cNvCxnSpPr>
          <p:nvPr/>
        </p:nvCxnSpPr>
        <p:spPr bwMode="auto">
          <a:xfrm flipV="1">
            <a:off x="2044700" y="3654425"/>
            <a:ext cx="0" cy="2428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Straight Connector 9"/>
          <p:cNvCxnSpPr>
            <a:cxnSpLocks noChangeShapeType="1"/>
          </p:cNvCxnSpPr>
          <p:nvPr/>
        </p:nvCxnSpPr>
        <p:spPr bwMode="auto">
          <a:xfrm>
            <a:off x="2044700" y="3654425"/>
            <a:ext cx="53752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Straight Connector 10"/>
          <p:cNvCxnSpPr>
            <a:cxnSpLocks noChangeShapeType="1"/>
          </p:cNvCxnSpPr>
          <p:nvPr/>
        </p:nvCxnSpPr>
        <p:spPr bwMode="auto">
          <a:xfrm>
            <a:off x="7421363" y="3654425"/>
            <a:ext cx="0" cy="2428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Straight Connector 11"/>
          <p:cNvCxnSpPr>
            <a:cxnSpLocks noChangeShapeType="1"/>
          </p:cNvCxnSpPr>
          <p:nvPr/>
        </p:nvCxnSpPr>
        <p:spPr bwMode="auto">
          <a:xfrm>
            <a:off x="7419975" y="3898900"/>
            <a:ext cx="6873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Straight Connector 12"/>
          <p:cNvCxnSpPr>
            <a:cxnSpLocks noChangeShapeType="1"/>
          </p:cNvCxnSpPr>
          <p:nvPr/>
        </p:nvCxnSpPr>
        <p:spPr bwMode="auto">
          <a:xfrm>
            <a:off x="1370013" y="3897313"/>
            <a:ext cx="6746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Straight Connector 13"/>
          <p:cNvCxnSpPr>
            <a:cxnSpLocks noChangeShapeType="1"/>
          </p:cNvCxnSpPr>
          <p:nvPr/>
        </p:nvCxnSpPr>
        <p:spPr bwMode="auto">
          <a:xfrm flipV="1">
            <a:off x="2036763" y="4257675"/>
            <a:ext cx="0" cy="2428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Straight Connector 14"/>
          <p:cNvCxnSpPr>
            <a:cxnSpLocks noChangeShapeType="1"/>
          </p:cNvCxnSpPr>
          <p:nvPr/>
        </p:nvCxnSpPr>
        <p:spPr bwMode="auto">
          <a:xfrm>
            <a:off x="2036763" y="4503738"/>
            <a:ext cx="53927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8" name="Straight Connector 15"/>
          <p:cNvCxnSpPr>
            <a:cxnSpLocks noChangeShapeType="1"/>
          </p:cNvCxnSpPr>
          <p:nvPr/>
        </p:nvCxnSpPr>
        <p:spPr bwMode="auto">
          <a:xfrm>
            <a:off x="7425396" y="4251699"/>
            <a:ext cx="0" cy="2428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Straight Connector 16"/>
          <p:cNvCxnSpPr>
            <a:cxnSpLocks noChangeShapeType="1"/>
          </p:cNvCxnSpPr>
          <p:nvPr/>
        </p:nvCxnSpPr>
        <p:spPr bwMode="auto">
          <a:xfrm>
            <a:off x="7419975" y="4258049"/>
            <a:ext cx="6953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0" name="Straight Connector 17"/>
          <p:cNvCxnSpPr>
            <a:cxnSpLocks noChangeShapeType="1"/>
          </p:cNvCxnSpPr>
          <p:nvPr/>
        </p:nvCxnSpPr>
        <p:spPr bwMode="auto">
          <a:xfrm>
            <a:off x="1370013" y="4262438"/>
            <a:ext cx="6667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Straight Connector 18"/>
          <p:cNvCxnSpPr>
            <a:cxnSpLocks noChangeShapeType="1"/>
          </p:cNvCxnSpPr>
          <p:nvPr/>
        </p:nvCxnSpPr>
        <p:spPr bwMode="auto">
          <a:xfrm flipV="1">
            <a:off x="2728913" y="4935538"/>
            <a:ext cx="0" cy="2428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Straight Connector 19"/>
          <p:cNvCxnSpPr>
            <a:cxnSpLocks noChangeShapeType="1"/>
          </p:cNvCxnSpPr>
          <p:nvPr/>
        </p:nvCxnSpPr>
        <p:spPr bwMode="auto">
          <a:xfrm>
            <a:off x="2728913" y="4935538"/>
            <a:ext cx="40290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3" name="Straight Connector 20"/>
          <p:cNvCxnSpPr>
            <a:cxnSpLocks noChangeShapeType="1"/>
          </p:cNvCxnSpPr>
          <p:nvPr/>
        </p:nvCxnSpPr>
        <p:spPr bwMode="auto">
          <a:xfrm>
            <a:off x="6750050" y="4935538"/>
            <a:ext cx="0" cy="2428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Straight Connector 21"/>
          <p:cNvCxnSpPr>
            <a:cxnSpLocks noChangeShapeType="1"/>
          </p:cNvCxnSpPr>
          <p:nvPr/>
        </p:nvCxnSpPr>
        <p:spPr bwMode="auto">
          <a:xfrm>
            <a:off x="6750050" y="5180013"/>
            <a:ext cx="13652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5" name="Straight Connector 22"/>
          <p:cNvCxnSpPr>
            <a:cxnSpLocks noChangeShapeType="1"/>
          </p:cNvCxnSpPr>
          <p:nvPr/>
        </p:nvCxnSpPr>
        <p:spPr bwMode="auto">
          <a:xfrm>
            <a:off x="1370013" y="5178425"/>
            <a:ext cx="13589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6" name="Straight Connector 23"/>
          <p:cNvCxnSpPr>
            <a:cxnSpLocks noChangeShapeType="1"/>
          </p:cNvCxnSpPr>
          <p:nvPr/>
        </p:nvCxnSpPr>
        <p:spPr bwMode="auto">
          <a:xfrm flipV="1">
            <a:off x="5399088" y="5603875"/>
            <a:ext cx="0" cy="3111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7" name="Straight Connector 24"/>
          <p:cNvCxnSpPr>
            <a:cxnSpLocks noChangeShapeType="1"/>
          </p:cNvCxnSpPr>
          <p:nvPr/>
        </p:nvCxnSpPr>
        <p:spPr bwMode="auto">
          <a:xfrm>
            <a:off x="5392738" y="5603875"/>
            <a:ext cx="20383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8" name="Straight Connector 25"/>
          <p:cNvCxnSpPr>
            <a:cxnSpLocks noChangeShapeType="1"/>
          </p:cNvCxnSpPr>
          <p:nvPr/>
        </p:nvCxnSpPr>
        <p:spPr bwMode="auto">
          <a:xfrm>
            <a:off x="7419975" y="5600700"/>
            <a:ext cx="0" cy="3111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9" name="Straight Connector 26"/>
          <p:cNvCxnSpPr>
            <a:cxnSpLocks noChangeShapeType="1"/>
          </p:cNvCxnSpPr>
          <p:nvPr/>
        </p:nvCxnSpPr>
        <p:spPr bwMode="auto">
          <a:xfrm>
            <a:off x="1370013" y="5751513"/>
            <a:ext cx="40211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0" name="Straight Connector 27"/>
          <p:cNvCxnSpPr>
            <a:cxnSpLocks noChangeShapeType="1"/>
          </p:cNvCxnSpPr>
          <p:nvPr/>
        </p:nvCxnSpPr>
        <p:spPr bwMode="auto">
          <a:xfrm>
            <a:off x="7432675" y="5748338"/>
            <a:ext cx="6826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1" name="Straight Connector 28"/>
          <p:cNvCxnSpPr>
            <a:cxnSpLocks noChangeShapeType="1"/>
          </p:cNvCxnSpPr>
          <p:nvPr/>
        </p:nvCxnSpPr>
        <p:spPr bwMode="auto">
          <a:xfrm>
            <a:off x="5400675" y="5915025"/>
            <a:ext cx="20304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02" name="TextBox 29"/>
          <p:cNvSpPr txBox="1">
            <a:spLocks noChangeArrowheads="1"/>
          </p:cNvSpPr>
          <p:nvPr/>
        </p:nvSpPr>
        <p:spPr bwMode="auto">
          <a:xfrm>
            <a:off x="5967413" y="5616575"/>
            <a:ext cx="1106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ASCII CODE</a:t>
            </a:r>
          </a:p>
        </p:txBody>
      </p:sp>
      <p:cxnSp>
        <p:nvCxnSpPr>
          <p:cNvPr id="54303" name="Straight Arrow Connector 30"/>
          <p:cNvCxnSpPr>
            <a:cxnSpLocks noChangeShapeType="1"/>
          </p:cNvCxnSpPr>
          <p:nvPr/>
        </p:nvCxnSpPr>
        <p:spPr bwMode="auto">
          <a:xfrm>
            <a:off x="2044700" y="3467100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4" name="Straight Connector 31"/>
          <p:cNvCxnSpPr>
            <a:cxnSpLocks noChangeShapeType="1"/>
          </p:cNvCxnSpPr>
          <p:nvPr/>
        </p:nvCxnSpPr>
        <p:spPr bwMode="auto">
          <a:xfrm>
            <a:off x="2044700" y="3454400"/>
            <a:ext cx="0" cy="320357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5" name="Straight Connector 32"/>
          <p:cNvCxnSpPr>
            <a:cxnSpLocks noChangeShapeType="1"/>
          </p:cNvCxnSpPr>
          <p:nvPr/>
        </p:nvCxnSpPr>
        <p:spPr bwMode="auto">
          <a:xfrm>
            <a:off x="2720975" y="3438525"/>
            <a:ext cx="0" cy="3219450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185988" y="3375025"/>
            <a:ext cx="398462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4307" name="Straight Connector 44"/>
          <p:cNvCxnSpPr>
            <a:cxnSpLocks noChangeShapeType="1"/>
          </p:cNvCxnSpPr>
          <p:nvPr/>
        </p:nvCxnSpPr>
        <p:spPr bwMode="auto">
          <a:xfrm>
            <a:off x="3398838" y="3432175"/>
            <a:ext cx="0" cy="3225800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8" name="Straight Connector 45"/>
          <p:cNvCxnSpPr>
            <a:cxnSpLocks noChangeShapeType="1"/>
          </p:cNvCxnSpPr>
          <p:nvPr/>
        </p:nvCxnSpPr>
        <p:spPr bwMode="auto">
          <a:xfrm>
            <a:off x="1370013" y="3463925"/>
            <a:ext cx="0" cy="310197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9" name="Straight Arrow Connector 52"/>
          <p:cNvCxnSpPr>
            <a:cxnSpLocks noChangeShapeType="1"/>
          </p:cNvCxnSpPr>
          <p:nvPr/>
        </p:nvCxnSpPr>
        <p:spPr bwMode="auto">
          <a:xfrm>
            <a:off x="1362075" y="3463925"/>
            <a:ext cx="674688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1503363" y="3373438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4311" name="Straight Arrow Connector 54"/>
          <p:cNvCxnSpPr>
            <a:cxnSpLocks noChangeShapeType="1"/>
          </p:cNvCxnSpPr>
          <p:nvPr/>
        </p:nvCxnSpPr>
        <p:spPr bwMode="auto">
          <a:xfrm>
            <a:off x="3398838" y="3459163"/>
            <a:ext cx="674687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3540125" y="3368675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4313" name="Straight Arrow Connector 56"/>
          <p:cNvCxnSpPr>
            <a:cxnSpLocks noChangeShapeType="1"/>
          </p:cNvCxnSpPr>
          <p:nvPr/>
        </p:nvCxnSpPr>
        <p:spPr bwMode="auto">
          <a:xfrm>
            <a:off x="2730500" y="3465513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2871788" y="3375025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4315" name="Straight Connector 58"/>
          <p:cNvCxnSpPr>
            <a:cxnSpLocks noChangeShapeType="1"/>
          </p:cNvCxnSpPr>
          <p:nvPr/>
        </p:nvCxnSpPr>
        <p:spPr bwMode="auto">
          <a:xfrm>
            <a:off x="4067175" y="3433763"/>
            <a:ext cx="0" cy="3224212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16" name="Straight Arrow Connector 60"/>
          <p:cNvCxnSpPr>
            <a:cxnSpLocks noChangeShapeType="1"/>
          </p:cNvCxnSpPr>
          <p:nvPr/>
        </p:nvCxnSpPr>
        <p:spPr bwMode="auto">
          <a:xfrm>
            <a:off x="4067175" y="3460750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4208463" y="3370263"/>
            <a:ext cx="398462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4318" name="Straight Connector 62"/>
          <p:cNvCxnSpPr>
            <a:cxnSpLocks noChangeShapeType="1"/>
          </p:cNvCxnSpPr>
          <p:nvPr/>
        </p:nvCxnSpPr>
        <p:spPr bwMode="auto">
          <a:xfrm>
            <a:off x="4737100" y="3435350"/>
            <a:ext cx="0" cy="322262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19" name="Straight Arrow Connector 64"/>
          <p:cNvCxnSpPr>
            <a:cxnSpLocks noChangeShapeType="1"/>
          </p:cNvCxnSpPr>
          <p:nvPr/>
        </p:nvCxnSpPr>
        <p:spPr bwMode="auto">
          <a:xfrm>
            <a:off x="4735513" y="3460750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4876800" y="3370263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4321" name="Straight Connector 66"/>
          <p:cNvCxnSpPr>
            <a:cxnSpLocks noChangeShapeType="1"/>
          </p:cNvCxnSpPr>
          <p:nvPr/>
        </p:nvCxnSpPr>
        <p:spPr bwMode="auto">
          <a:xfrm>
            <a:off x="5403850" y="3435350"/>
            <a:ext cx="0" cy="322262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22" name="Straight Arrow Connector 68"/>
          <p:cNvCxnSpPr>
            <a:cxnSpLocks noChangeShapeType="1"/>
          </p:cNvCxnSpPr>
          <p:nvPr/>
        </p:nvCxnSpPr>
        <p:spPr bwMode="auto">
          <a:xfrm>
            <a:off x="5410200" y="3459163"/>
            <a:ext cx="674688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5551488" y="3368675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4324" name="Straight Connector 70"/>
          <p:cNvCxnSpPr>
            <a:cxnSpLocks noChangeShapeType="1"/>
          </p:cNvCxnSpPr>
          <p:nvPr/>
        </p:nvCxnSpPr>
        <p:spPr bwMode="auto">
          <a:xfrm>
            <a:off x="6078538" y="3433763"/>
            <a:ext cx="0" cy="3224212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25" name="Straight Arrow Connector 72"/>
          <p:cNvCxnSpPr>
            <a:cxnSpLocks noChangeShapeType="1"/>
          </p:cNvCxnSpPr>
          <p:nvPr/>
        </p:nvCxnSpPr>
        <p:spPr bwMode="auto">
          <a:xfrm>
            <a:off x="6084888" y="3459163"/>
            <a:ext cx="674687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Box 73"/>
          <p:cNvSpPr txBox="1"/>
          <p:nvPr/>
        </p:nvSpPr>
        <p:spPr>
          <a:xfrm>
            <a:off x="6226175" y="3368675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4327" name="Straight Connector 74"/>
          <p:cNvCxnSpPr>
            <a:cxnSpLocks noChangeShapeType="1"/>
          </p:cNvCxnSpPr>
          <p:nvPr/>
        </p:nvCxnSpPr>
        <p:spPr bwMode="auto">
          <a:xfrm>
            <a:off x="6753225" y="3433763"/>
            <a:ext cx="0" cy="3224212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28" name="Straight Arrow Connector 79"/>
          <p:cNvCxnSpPr>
            <a:cxnSpLocks noChangeShapeType="1"/>
          </p:cNvCxnSpPr>
          <p:nvPr/>
        </p:nvCxnSpPr>
        <p:spPr bwMode="auto">
          <a:xfrm>
            <a:off x="6753225" y="3460750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6894513" y="3370263"/>
            <a:ext cx="398462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4330" name="Straight Connector 81"/>
          <p:cNvCxnSpPr>
            <a:cxnSpLocks noChangeShapeType="1"/>
          </p:cNvCxnSpPr>
          <p:nvPr/>
        </p:nvCxnSpPr>
        <p:spPr bwMode="auto">
          <a:xfrm>
            <a:off x="7423150" y="3435350"/>
            <a:ext cx="0" cy="322262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31" name="Straight Arrow Connector 83"/>
          <p:cNvCxnSpPr>
            <a:cxnSpLocks noChangeShapeType="1"/>
          </p:cNvCxnSpPr>
          <p:nvPr/>
        </p:nvCxnSpPr>
        <p:spPr bwMode="auto">
          <a:xfrm>
            <a:off x="7439025" y="3462338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7580313" y="3371850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4333" name="Straight Connector 85"/>
          <p:cNvCxnSpPr>
            <a:cxnSpLocks noChangeShapeType="1"/>
          </p:cNvCxnSpPr>
          <p:nvPr/>
        </p:nvCxnSpPr>
        <p:spPr bwMode="auto">
          <a:xfrm>
            <a:off x="8101013" y="3436938"/>
            <a:ext cx="0" cy="3221037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34" name="TextBox 101"/>
          <p:cNvSpPr txBox="1">
            <a:spLocks noChangeArrowheads="1"/>
          </p:cNvSpPr>
          <p:nvPr/>
        </p:nvSpPr>
        <p:spPr bwMode="auto">
          <a:xfrm>
            <a:off x="1370013" y="2906713"/>
            <a:ext cx="59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8000"/>
                </a:solidFill>
              </a:rPr>
              <a:t>S0</a:t>
            </a:r>
          </a:p>
        </p:txBody>
      </p:sp>
      <p:sp>
        <p:nvSpPr>
          <p:cNvPr id="54335" name="TextBox 102"/>
          <p:cNvSpPr txBox="1">
            <a:spLocks noChangeArrowheads="1"/>
          </p:cNvSpPr>
          <p:nvPr/>
        </p:nvSpPr>
        <p:spPr bwMode="auto">
          <a:xfrm>
            <a:off x="2079625" y="2908300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S1</a:t>
            </a:r>
          </a:p>
        </p:txBody>
      </p:sp>
      <p:sp>
        <p:nvSpPr>
          <p:cNvPr id="54336" name="TextBox 103"/>
          <p:cNvSpPr txBox="1">
            <a:spLocks noChangeArrowheads="1"/>
          </p:cNvSpPr>
          <p:nvPr/>
        </p:nvSpPr>
        <p:spPr bwMode="auto">
          <a:xfrm>
            <a:off x="2763838" y="2908300"/>
            <a:ext cx="5921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S2</a:t>
            </a:r>
          </a:p>
        </p:txBody>
      </p:sp>
      <p:sp>
        <p:nvSpPr>
          <p:cNvPr id="54337" name="TextBox 104"/>
          <p:cNvSpPr txBox="1">
            <a:spLocks noChangeArrowheads="1"/>
          </p:cNvSpPr>
          <p:nvPr/>
        </p:nvSpPr>
        <p:spPr bwMode="auto">
          <a:xfrm>
            <a:off x="3455988" y="2908300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S3</a:t>
            </a:r>
          </a:p>
        </p:txBody>
      </p:sp>
      <p:sp>
        <p:nvSpPr>
          <p:cNvPr id="54338" name="TextBox 105"/>
          <p:cNvSpPr txBox="1">
            <a:spLocks noChangeArrowheads="1"/>
          </p:cNvSpPr>
          <p:nvPr/>
        </p:nvSpPr>
        <p:spPr bwMode="auto">
          <a:xfrm>
            <a:off x="4122738" y="2908300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S4</a:t>
            </a:r>
          </a:p>
        </p:txBody>
      </p:sp>
      <p:sp>
        <p:nvSpPr>
          <p:cNvPr id="54339" name="TextBox 106"/>
          <p:cNvSpPr txBox="1">
            <a:spLocks noChangeArrowheads="1"/>
          </p:cNvSpPr>
          <p:nvPr/>
        </p:nvSpPr>
        <p:spPr bwMode="auto">
          <a:xfrm>
            <a:off x="4792663" y="2908300"/>
            <a:ext cx="592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S5</a:t>
            </a:r>
          </a:p>
        </p:txBody>
      </p:sp>
      <p:sp>
        <p:nvSpPr>
          <p:cNvPr id="54340" name="TextBox 107"/>
          <p:cNvSpPr txBox="1">
            <a:spLocks noChangeArrowheads="1"/>
          </p:cNvSpPr>
          <p:nvPr/>
        </p:nvSpPr>
        <p:spPr bwMode="auto">
          <a:xfrm>
            <a:off x="5451475" y="2908300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S6</a:t>
            </a:r>
          </a:p>
        </p:txBody>
      </p:sp>
      <p:sp>
        <p:nvSpPr>
          <p:cNvPr id="54341" name="TextBox 108"/>
          <p:cNvSpPr txBox="1">
            <a:spLocks noChangeArrowheads="1"/>
          </p:cNvSpPr>
          <p:nvPr/>
        </p:nvSpPr>
        <p:spPr bwMode="auto">
          <a:xfrm>
            <a:off x="6129338" y="2909888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S7</a:t>
            </a:r>
          </a:p>
        </p:txBody>
      </p:sp>
      <p:sp>
        <p:nvSpPr>
          <p:cNvPr id="54342" name="TextBox 109"/>
          <p:cNvSpPr txBox="1">
            <a:spLocks noChangeArrowheads="1"/>
          </p:cNvSpPr>
          <p:nvPr/>
        </p:nvSpPr>
        <p:spPr bwMode="auto">
          <a:xfrm>
            <a:off x="6789738" y="2909888"/>
            <a:ext cx="592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990099"/>
                </a:solidFill>
              </a:rPr>
              <a:t>S8</a:t>
            </a:r>
          </a:p>
        </p:txBody>
      </p:sp>
      <p:sp>
        <p:nvSpPr>
          <p:cNvPr id="54343" name="TextBox 110"/>
          <p:cNvSpPr txBox="1">
            <a:spLocks noChangeArrowheads="1"/>
          </p:cNvSpPr>
          <p:nvPr/>
        </p:nvSpPr>
        <p:spPr bwMode="auto">
          <a:xfrm>
            <a:off x="7466013" y="2911475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8000"/>
                </a:solidFill>
              </a:rPr>
              <a:t>S0</a:t>
            </a:r>
          </a:p>
        </p:txBody>
      </p:sp>
      <p:sp>
        <p:nvSpPr>
          <p:cNvPr id="54344" name="TextBox 7"/>
          <p:cNvSpPr txBox="1">
            <a:spLocks noChangeArrowheads="1"/>
          </p:cNvSpPr>
          <p:nvPr/>
        </p:nvSpPr>
        <p:spPr bwMode="auto">
          <a:xfrm>
            <a:off x="201613" y="6073775"/>
            <a:ext cx="817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Ready</a:t>
            </a:r>
          </a:p>
        </p:txBody>
      </p:sp>
      <p:cxnSp>
        <p:nvCxnSpPr>
          <p:cNvPr id="54345" name="Straight Connector 9"/>
          <p:cNvCxnSpPr>
            <a:cxnSpLocks noChangeShapeType="1"/>
          </p:cNvCxnSpPr>
          <p:nvPr/>
        </p:nvCxnSpPr>
        <p:spPr bwMode="auto">
          <a:xfrm>
            <a:off x="2039938" y="6456363"/>
            <a:ext cx="53832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46" name="Straight Connector 11"/>
          <p:cNvCxnSpPr>
            <a:cxnSpLocks noChangeShapeType="1"/>
          </p:cNvCxnSpPr>
          <p:nvPr/>
        </p:nvCxnSpPr>
        <p:spPr bwMode="auto">
          <a:xfrm>
            <a:off x="7423150" y="6194425"/>
            <a:ext cx="679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47" name="Straight Connector 12"/>
          <p:cNvCxnSpPr>
            <a:cxnSpLocks noChangeShapeType="1"/>
          </p:cNvCxnSpPr>
          <p:nvPr/>
        </p:nvCxnSpPr>
        <p:spPr bwMode="auto">
          <a:xfrm flipV="1">
            <a:off x="1365250" y="6196013"/>
            <a:ext cx="6746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48" name="Straight Connector 8"/>
          <p:cNvCxnSpPr>
            <a:cxnSpLocks noChangeShapeType="1"/>
          </p:cNvCxnSpPr>
          <p:nvPr/>
        </p:nvCxnSpPr>
        <p:spPr bwMode="auto">
          <a:xfrm>
            <a:off x="2039938" y="6196013"/>
            <a:ext cx="0" cy="2603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49" name="Straight Connector 8"/>
          <p:cNvCxnSpPr>
            <a:cxnSpLocks noChangeShapeType="1"/>
          </p:cNvCxnSpPr>
          <p:nvPr/>
        </p:nvCxnSpPr>
        <p:spPr bwMode="auto">
          <a:xfrm>
            <a:off x="7423150" y="6189663"/>
            <a:ext cx="0" cy="2587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50" name="TextBox 32"/>
          <p:cNvSpPr txBox="1">
            <a:spLocks noChangeArrowheads="1"/>
          </p:cNvSpPr>
          <p:nvPr/>
        </p:nvSpPr>
        <p:spPr bwMode="auto">
          <a:xfrm>
            <a:off x="2185988" y="3654425"/>
            <a:ext cx="3984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51" name="TextBox 111"/>
          <p:cNvSpPr txBox="1">
            <a:spLocks noChangeArrowheads="1"/>
          </p:cNvSpPr>
          <p:nvPr/>
        </p:nvSpPr>
        <p:spPr bwMode="auto">
          <a:xfrm>
            <a:off x="2181225" y="4227513"/>
            <a:ext cx="39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52" name="TextBox 112"/>
          <p:cNvSpPr txBox="1">
            <a:spLocks noChangeArrowheads="1"/>
          </p:cNvSpPr>
          <p:nvPr/>
        </p:nvSpPr>
        <p:spPr bwMode="auto">
          <a:xfrm>
            <a:off x="2182813" y="4916488"/>
            <a:ext cx="3984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53" name="TextBox 113"/>
          <p:cNvSpPr txBox="1">
            <a:spLocks noChangeArrowheads="1"/>
          </p:cNvSpPr>
          <p:nvPr/>
        </p:nvSpPr>
        <p:spPr bwMode="auto">
          <a:xfrm>
            <a:off x="2182813" y="6151563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54" name="TextBox 116"/>
          <p:cNvSpPr txBox="1">
            <a:spLocks noChangeArrowheads="1"/>
          </p:cNvSpPr>
          <p:nvPr/>
        </p:nvSpPr>
        <p:spPr bwMode="auto">
          <a:xfrm>
            <a:off x="1538288" y="3635375"/>
            <a:ext cx="3984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55" name="TextBox 117"/>
          <p:cNvSpPr txBox="1">
            <a:spLocks noChangeArrowheads="1"/>
          </p:cNvSpPr>
          <p:nvPr/>
        </p:nvSpPr>
        <p:spPr bwMode="auto">
          <a:xfrm>
            <a:off x="1533525" y="4222750"/>
            <a:ext cx="39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56" name="TextBox 118"/>
          <p:cNvSpPr txBox="1">
            <a:spLocks noChangeArrowheads="1"/>
          </p:cNvSpPr>
          <p:nvPr/>
        </p:nvSpPr>
        <p:spPr bwMode="auto">
          <a:xfrm>
            <a:off x="1535113" y="4911725"/>
            <a:ext cx="3984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57" name="TextBox 119"/>
          <p:cNvSpPr txBox="1">
            <a:spLocks noChangeArrowheads="1"/>
          </p:cNvSpPr>
          <p:nvPr/>
        </p:nvSpPr>
        <p:spPr bwMode="auto">
          <a:xfrm>
            <a:off x="1535113" y="6161088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58" name="TextBox 120"/>
          <p:cNvSpPr txBox="1">
            <a:spLocks noChangeArrowheads="1"/>
          </p:cNvSpPr>
          <p:nvPr/>
        </p:nvSpPr>
        <p:spPr bwMode="auto">
          <a:xfrm>
            <a:off x="2874963" y="3656013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59" name="TextBox 121"/>
          <p:cNvSpPr txBox="1">
            <a:spLocks noChangeArrowheads="1"/>
          </p:cNvSpPr>
          <p:nvPr/>
        </p:nvSpPr>
        <p:spPr bwMode="auto">
          <a:xfrm>
            <a:off x="2870200" y="4230688"/>
            <a:ext cx="3984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60" name="TextBox 122"/>
          <p:cNvSpPr txBox="1">
            <a:spLocks noChangeArrowheads="1"/>
          </p:cNvSpPr>
          <p:nvPr/>
        </p:nvSpPr>
        <p:spPr bwMode="auto">
          <a:xfrm>
            <a:off x="2871788" y="4918075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61" name="TextBox 123"/>
          <p:cNvSpPr txBox="1">
            <a:spLocks noChangeArrowheads="1"/>
          </p:cNvSpPr>
          <p:nvPr/>
        </p:nvSpPr>
        <p:spPr bwMode="auto">
          <a:xfrm>
            <a:off x="2871788" y="6154738"/>
            <a:ext cx="3984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62" name="TextBox 124"/>
          <p:cNvSpPr txBox="1">
            <a:spLocks noChangeArrowheads="1"/>
          </p:cNvSpPr>
          <p:nvPr/>
        </p:nvSpPr>
        <p:spPr bwMode="auto">
          <a:xfrm>
            <a:off x="3584575" y="3659188"/>
            <a:ext cx="3984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63" name="TextBox 125"/>
          <p:cNvSpPr txBox="1">
            <a:spLocks noChangeArrowheads="1"/>
          </p:cNvSpPr>
          <p:nvPr/>
        </p:nvSpPr>
        <p:spPr bwMode="auto">
          <a:xfrm>
            <a:off x="3579813" y="4232275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64" name="TextBox 126"/>
          <p:cNvSpPr txBox="1">
            <a:spLocks noChangeArrowheads="1"/>
          </p:cNvSpPr>
          <p:nvPr/>
        </p:nvSpPr>
        <p:spPr bwMode="auto">
          <a:xfrm>
            <a:off x="3581400" y="4921250"/>
            <a:ext cx="398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65" name="TextBox 127"/>
          <p:cNvSpPr txBox="1">
            <a:spLocks noChangeArrowheads="1"/>
          </p:cNvSpPr>
          <p:nvPr/>
        </p:nvSpPr>
        <p:spPr bwMode="auto">
          <a:xfrm>
            <a:off x="3581400" y="6156325"/>
            <a:ext cx="39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66" name="TextBox 128"/>
          <p:cNvSpPr txBox="1">
            <a:spLocks noChangeArrowheads="1"/>
          </p:cNvSpPr>
          <p:nvPr/>
        </p:nvSpPr>
        <p:spPr bwMode="auto">
          <a:xfrm>
            <a:off x="4243388" y="3660775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67" name="TextBox 129"/>
          <p:cNvSpPr txBox="1">
            <a:spLocks noChangeArrowheads="1"/>
          </p:cNvSpPr>
          <p:nvPr/>
        </p:nvSpPr>
        <p:spPr bwMode="auto">
          <a:xfrm>
            <a:off x="4238625" y="4235450"/>
            <a:ext cx="398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68" name="TextBox 130"/>
          <p:cNvSpPr txBox="1">
            <a:spLocks noChangeArrowheads="1"/>
          </p:cNvSpPr>
          <p:nvPr/>
        </p:nvSpPr>
        <p:spPr bwMode="auto">
          <a:xfrm>
            <a:off x="4241800" y="4922838"/>
            <a:ext cx="39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69" name="TextBox 131"/>
          <p:cNvSpPr txBox="1">
            <a:spLocks noChangeArrowheads="1"/>
          </p:cNvSpPr>
          <p:nvPr/>
        </p:nvSpPr>
        <p:spPr bwMode="auto">
          <a:xfrm>
            <a:off x="4241800" y="6159500"/>
            <a:ext cx="398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70" name="TextBox 132"/>
          <p:cNvSpPr txBox="1">
            <a:spLocks noChangeArrowheads="1"/>
          </p:cNvSpPr>
          <p:nvPr/>
        </p:nvSpPr>
        <p:spPr bwMode="auto">
          <a:xfrm>
            <a:off x="4924425" y="3656013"/>
            <a:ext cx="39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71" name="TextBox 133"/>
          <p:cNvSpPr txBox="1">
            <a:spLocks noChangeArrowheads="1"/>
          </p:cNvSpPr>
          <p:nvPr/>
        </p:nvSpPr>
        <p:spPr bwMode="auto">
          <a:xfrm>
            <a:off x="4919663" y="4230688"/>
            <a:ext cx="3984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72" name="TextBox 134"/>
          <p:cNvSpPr txBox="1">
            <a:spLocks noChangeArrowheads="1"/>
          </p:cNvSpPr>
          <p:nvPr/>
        </p:nvSpPr>
        <p:spPr bwMode="auto">
          <a:xfrm>
            <a:off x="4922838" y="4918075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73" name="TextBox 135"/>
          <p:cNvSpPr txBox="1">
            <a:spLocks noChangeArrowheads="1"/>
          </p:cNvSpPr>
          <p:nvPr/>
        </p:nvSpPr>
        <p:spPr bwMode="auto">
          <a:xfrm>
            <a:off x="4922838" y="6154738"/>
            <a:ext cx="3984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74" name="TextBox 136"/>
          <p:cNvSpPr txBox="1">
            <a:spLocks noChangeArrowheads="1"/>
          </p:cNvSpPr>
          <p:nvPr/>
        </p:nvSpPr>
        <p:spPr bwMode="auto">
          <a:xfrm>
            <a:off x="5584825" y="3657600"/>
            <a:ext cx="39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75" name="TextBox 137"/>
          <p:cNvSpPr txBox="1">
            <a:spLocks noChangeArrowheads="1"/>
          </p:cNvSpPr>
          <p:nvPr/>
        </p:nvSpPr>
        <p:spPr bwMode="auto">
          <a:xfrm>
            <a:off x="5580063" y="4232275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76" name="TextBox 138"/>
          <p:cNvSpPr txBox="1">
            <a:spLocks noChangeArrowheads="1"/>
          </p:cNvSpPr>
          <p:nvPr/>
        </p:nvSpPr>
        <p:spPr bwMode="auto">
          <a:xfrm>
            <a:off x="5581650" y="4921250"/>
            <a:ext cx="398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77" name="TextBox 139"/>
          <p:cNvSpPr txBox="1">
            <a:spLocks noChangeArrowheads="1"/>
          </p:cNvSpPr>
          <p:nvPr/>
        </p:nvSpPr>
        <p:spPr bwMode="auto">
          <a:xfrm>
            <a:off x="5581650" y="6156325"/>
            <a:ext cx="39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78" name="TextBox 140"/>
          <p:cNvSpPr txBox="1">
            <a:spLocks noChangeArrowheads="1"/>
          </p:cNvSpPr>
          <p:nvPr/>
        </p:nvSpPr>
        <p:spPr bwMode="auto">
          <a:xfrm>
            <a:off x="6265863" y="3660775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79" name="TextBox 141"/>
          <p:cNvSpPr txBox="1">
            <a:spLocks noChangeArrowheads="1"/>
          </p:cNvSpPr>
          <p:nvPr/>
        </p:nvSpPr>
        <p:spPr bwMode="auto">
          <a:xfrm>
            <a:off x="6261100" y="4233863"/>
            <a:ext cx="39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80" name="TextBox 142"/>
          <p:cNvSpPr txBox="1">
            <a:spLocks noChangeArrowheads="1"/>
          </p:cNvSpPr>
          <p:nvPr/>
        </p:nvSpPr>
        <p:spPr bwMode="auto">
          <a:xfrm>
            <a:off x="6262688" y="4922838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81" name="TextBox 143"/>
          <p:cNvSpPr txBox="1">
            <a:spLocks noChangeArrowheads="1"/>
          </p:cNvSpPr>
          <p:nvPr/>
        </p:nvSpPr>
        <p:spPr bwMode="auto">
          <a:xfrm>
            <a:off x="6262688" y="6159500"/>
            <a:ext cx="3984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82" name="TextBox 144"/>
          <p:cNvSpPr txBox="1">
            <a:spLocks noChangeArrowheads="1"/>
          </p:cNvSpPr>
          <p:nvPr/>
        </p:nvSpPr>
        <p:spPr bwMode="auto">
          <a:xfrm>
            <a:off x="6932613" y="3627438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83" name="TextBox 145"/>
          <p:cNvSpPr txBox="1">
            <a:spLocks noChangeArrowheads="1"/>
          </p:cNvSpPr>
          <p:nvPr/>
        </p:nvSpPr>
        <p:spPr bwMode="auto">
          <a:xfrm>
            <a:off x="6927850" y="4222750"/>
            <a:ext cx="39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CA" sz="1400" b="1" dirty="0">
              <a:solidFill>
                <a:srgbClr val="C00000"/>
              </a:solidFill>
            </a:endParaRPr>
          </a:p>
        </p:txBody>
      </p:sp>
      <p:sp>
        <p:nvSpPr>
          <p:cNvPr id="54384" name="TextBox 146"/>
          <p:cNvSpPr txBox="1">
            <a:spLocks noChangeArrowheads="1"/>
          </p:cNvSpPr>
          <p:nvPr/>
        </p:nvSpPr>
        <p:spPr bwMode="auto">
          <a:xfrm>
            <a:off x="6929438" y="4889500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85" name="TextBox 147"/>
          <p:cNvSpPr txBox="1">
            <a:spLocks noChangeArrowheads="1"/>
          </p:cNvSpPr>
          <p:nvPr/>
        </p:nvSpPr>
        <p:spPr bwMode="auto">
          <a:xfrm>
            <a:off x="6929438" y="6146800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86" name="TextBox 148"/>
          <p:cNvSpPr txBox="1">
            <a:spLocks noChangeArrowheads="1"/>
          </p:cNvSpPr>
          <p:nvPr/>
        </p:nvSpPr>
        <p:spPr bwMode="auto">
          <a:xfrm>
            <a:off x="7596188" y="3633788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87" name="TextBox 149"/>
          <p:cNvSpPr txBox="1">
            <a:spLocks noChangeArrowheads="1"/>
          </p:cNvSpPr>
          <p:nvPr/>
        </p:nvSpPr>
        <p:spPr bwMode="auto">
          <a:xfrm>
            <a:off x="7591425" y="4229100"/>
            <a:ext cx="39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88" name="TextBox 150"/>
          <p:cNvSpPr txBox="1">
            <a:spLocks noChangeArrowheads="1"/>
          </p:cNvSpPr>
          <p:nvPr/>
        </p:nvSpPr>
        <p:spPr bwMode="auto">
          <a:xfrm>
            <a:off x="7594600" y="4895850"/>
            <a:ext cx="39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0</a:t>
            </a:r>
            <a:endParaRPr lang="en-CA" sz="1400" b="1">
              <a:solidFill>
                <a:srgbClr val="C00000"/>
              </a:solidFill>
            </a:endParaRPr>
          </a:p>
        </p:txBody>
      </p:sp>
      <p:sp>
        <p:nvSpPr>
          <p:cNvPr id="54389" name="TextBox 151"/>
          <p:cNvSpPr txBox="1">
            <a:spLocks noChangeArrowheads="1"/>
          </p:cNvSpPr>
          <p:nvPr/>
        </p:nvSpPr>
        <p:spPr bwMode="auto">
          <a:xfrm>
            <a:off x="7594600" y="6153150"/>
            <a:ext cx="39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C00000"/>
                </a:solidFill>
              </a:rPr>
              <a:t>1</a:t>
            </a:r>
            <a:endParaRPr lang="en-CA" sz="1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ight Arrow 39"/>
          <p:cNvSpPr>
            <a:spLocks noChangeArrowheads="1"/>
          </p:cNvSpPr>
          <p:nvPr/>
        </p:nvSpPr>
        <p:spPr bwMode="auto">
          <a:xfrm>
            <a:off x="4668838" y="3260725"/>
            <a:ext cx="950912" cy="288925"/>
          </a:xfrm>
          <a:prstGeom prst="rightArrow">
            <a:avLst>
              <a:gd name="adj1" fmla="val 50000"/>
              <a:gd name="adj2" fmla="val 50252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1400" b="1">
              <a:solidFill>
                <a:srgbClr val="FF0066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833688" y="2892425"/>
            <a:ext cx="1884362" cy="3290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sz="1400" b="1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553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7C1302"/>
                </a:solidFill>
              </a:rPr>
              <a:t>State Machine Case Study – DE2 LCD Display</a:t>
            </a:r>
            <a:endParaRPr lang="en-US" smtClean="0"/>
          </a:p>
        </p:txBody>
      </p:sp>
      <p:sp>
        <p:nvSpPr>
          <p:cNvPr id="55301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889000"/>
          </a:xfrm>
        </p:spPr>
        <p:txBody>
          <a:bodyPr/>
          <a:lstStyle/>
          <a:p>
            <a:r>
              <a:rPr lang="en-US" sz="1600" dirty="0" smtClean="0"/>
              <a:t>Our State Machine interface to the Outside World and to the LCD display will look like this. The </a:t>
            </a:r>
            <a:r>
              <a:rPr lang="en-US" sz="1600" dirty="0" smtClean="0">
                <a:solidFill>
                  <a:srgbClr val="0000FF"/>
                </a:solidFill>
              </a:rPr>
              <a:t>ASCII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data</a:t>
            </a:r>
            <a:r>
              <a:rPr lang="en-US" sz="1600" dirty="0" smtClean="0"/>
              <a:t> for the character we are going to write will come from the </a:t>
            </a:r>
            <a:r>
              <a:rPr lang="en-US" sz="1600" dirty="0" smtClean="0">
                <a:solidFill>
                  <a:srgbClr val="0000FF"/>
                </a:solidFill>
              </a:rPr>
              <a:t>slider switches</a:t>
            </a:r>
            <a:r>
              <a:rPr lang="en-US" sz="1600" dirty="0" smtClean="0"/>
              <a:t> on the DE2 (</a:t>
            </a:r>
            <a:r>
              <a:rPr lang="en-US" sz="1600" i="1" dirty="0" smtClean="0"/>
              <a:t>set these to the ASCII value of the character being displaced</a:t>
            </a:r>
            <a:r>
              <a:rPr lang="en-US" sz="1600" dirty="0" smtClean="0"/>
              <a:t>) before pressing the start button and change them after releasing it.</a:t>
            </a:r>
          </a:p>
          <a:p>
            <a:r>
              <a:rPr lang="en-US" sz="1600" dirty="0" smtClean="0"/>
              <a:t>If </a:t>
            </a:r>
            <a:r>
              <a:rPr lang="en-US" sz="1600" dirty="0" smtClean="0">
                <a:solidFill>
                  <a:srgbClr val="0000FF"/>
                </a:solidFill>
              </a:rPr>
              <a:t>PB2</a:t>
            </a:r>
            <a:r>
              <a:rPr lang="en-US" sz="1600" dirty="0" smtClean="0"/>
              <a:t> is pressed (logic 0), then it is assumed the data on DB0-DB7 is an LCD </a:t>
            </a:r>
            <a:r>
              <a:rPr lang="en-US" sz="1600" dirty="0" smtClean="0">
                <a:solidFill>
                  <a:srgbClr val="C00000"/>
                </a:solidFill>
              </a:rPr>
              <a:t>command</a:t>
            </a:r>
            <a:r>
              <a:rPr lang="en-US" sz="1600" dirty="0" smtClean="0"/>
              <a:t>, otherwise it is an </a:t>
            </a:r>
            <a:r>
              <a:rPr lang="en-US" sz="1600" dirty="0" smtClean="0">
                <a:solidFill>
                  <a:srgbClr val="C00000"/>
                </a:solidFill>
              </a:rPr>
              <a:t>ASCII character</a:t>
            </a:r>
            <a:r>
              <a:rPr lang="en-US" sz="1600" dirty="0" smtClean="0"/>
              <a:t> intended for display.</a:t>
            </a:r>
          </a:p>
          <a:p>
            <a:endParaRPr lang="en-US" dirty="0" smtClean="0"/>
          </a:p>
        </p:txBody>
      </p:sp>
      <p:sp>
        <p:nvSpPr>
          <p:cNvPr id="553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E5A494-7B14-48E9-8B60-8475445262F2}" type="slidenum">
              <a:rPr lang="en-CA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2773363" y="2836863"/>
            <a:ext cx="1895475" cy="32988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sz="1400" b="1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55304" name="TextBox 5"/>
          <p:cNvSpPr txBox="1">
            <a:spLocks noChangeArrowheads="1"/>
          </p:cNvSpPr>
          <p:nvPr/>
        </p:nvSpPr>
        <p:spPr bwMode="auto">
          <a:xfrm>
            <a:off x="2787650" y="5064125"/>
            <a:ext cx="636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Start</a:t>
            </a:r>
          </a:p>
        </p:txBody>
      </p:sp>
      <p:sp>
        <p:nvSpPr>
          <p:cNvPr id="55305" name="TextBox 6"/>
          <p:cNvSpPr txBox="1">
            <a:spLocks noChangeArrowheads="1"/>
          </p:cNvSpPr>
          <p:nvPr/>
        </p:nvSpPr>
        <p:spPr bwMode="auto">
          <a:xfrm>
            <a:off x="4017963" y="4478338"/>
            <a:ext cx="635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RS</a:t>
            </a:r>
          </a:p>
        </p:txBody>
      </p:sp>
      <p:sp>
        <p:nvSpPr>
          <p:cNvPr id="55306" name="TextBox 7"/>
          <p:cNvSpPr txBox="1">
            <a:spLocks noChangeArrowheads="1"/>
          </p:cNvSpPr>
          <p:nvPr/>
        </p:nvSpPr>
        <p:spPr bwMode="auto">
          <a:xfrm>
            <a:off x="4025900" y="4845050"/>
            <a:ext cx="6365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R/W</a:t>
            </a:r>
          </a:p>
        </p:txBody>
      </p:sp>
      <p:sp>
        <p:nvSpPr>
          <p:cNvPr id="55307" name="TextBox 8"/>
          <p:cNvSpPr txBox="1">
            <a:spLocks noChangeArrowheads="1"/>
          </p:cNvSpPr>
          <p:nvPr/>
        </p:nvSpPr>
        <p:spPr bwMode="auto">
          <a:xfrm>
            <a:off x="4033838" y="5173663"/>
            <a:ext cx="63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E</a:t>
            </a:r>
          </a:p>
        </p:txBody>
      </p:sp>
      <p:pic>
        <p:nvPicPr>
          <p:cNvPr id="55308" name="Picture 2" descr="http://t2.gstatic.com/images?q=tbn:ANd9GcSumutjJnAQXPdQTLovptOcbEtHTpsU27ocz5uyf6qgc98sL7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5" t="17979" r="11882" b="28944"/>
          <a:stretch>
            <a:fillRect/>
          </a:stretch>
        </p:blipFill>
        <p:spPr bwMode="auto">
          <a:xfrm>
            <a:off x="5668963" y="2963863"/>
            <a:ext cx="2209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309" name="Straight Connector 10"/>
          <p:cNvCxnSpPr>
            <a:cxnSpLocks noChangeShapeType="1"/>
          </p:cNvCxnSpPr>
          <p:nvPr/>
        </p:nvCxnSpPr>
        <p:spPr bwMode="auto">
          <a:xfrm>
            <a:off x="4668838" y="4619625"/>
            <a:ext cx="12795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Straight Connector 12"/>
          <p:cNvCxnSpPr>
            <a:cxnSpLocks noChangeShapeType="1"/>
          </p:cNvCxnSpPr>
          <p:nvPr/>
        </p:nvCxnSpPr>
        <p:spPr bwMode="auto">
          <a:xfrm>
            <a:off x="4662488" y="4972050"/>
            <a:ext cx="14605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Straight Connector 13"/>
          <p:cNvCxnSpPr>
            <a:cxnSpLocks noChangeShapeType="1"/>
          </p:cNvCxnSpPr>
          <p:nvPr/>
        </p:nvCxnSpPr>
        <p:spPr bwMode="auto">
          <a:xfrm>
            <a:off x="4662488" y="5311775"/>
            <a:ext cx="16541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Straight Arrow Connector 16"/>
          <p:cNvCxnSpPr>
            <a:cxnSpLocks noChangeShapeType="1"/>
          </p:cNvCxnSpPr>
          <p:nvPr/>
        </p:nvCxnSpPr>
        <p:spPr bwMode="auto">
          <a:xfrm flipV="1">
            <a:off x="5942013" y="3775075"/>
            <a:ext cx="0" cy="8413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3" name="Straight Arrow Connector 18"/>
          <p:cNvCxnSpPr>
            <a:cxnSpLocks noChangeShapeType="1"/>
          </p:cNvCxnSpPr>
          <p:nvPr/>
        </p:nvCxnSpPr>
        <p:spPr bwMode="auto">
          <a:xfrm flipH="1" flipV="1">
            <a:off x="6122988" y="3783013"/>
            <a:ext cx="9525" cy="11842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Straight Arrow Connector 20"/>
          <p:cNvCxnSpPr>
            <a:cxnSpLocks noChangeShapeType="1"/>
          </p:cNvCxnSpPr>
          <p:nvPr/>
        </p:nvCxnSpPr>
        <p:spPr bwMode="auto">
          <a:xfrm flipV="1">
            <a:off x="6316663" y="3775075"/>
            <a:ext cx="0" cy="1536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5" name="Straight Arrow Connector 24"/>
          <p:cNvCxnSpPr>
            <a:cxnSpLocks noChangeShapeType="1"/>
          </p:cNvCxnSpPr>
          <p:nvPr/>
        </p:nvCxnSpPr>
        <p:spPr bwMode="auto">
          <a:xfrm>
            <a:off x="1751013" y="5205413"/>
            <a:ext cx="10080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6" name="Oval 25"/>
          <p:cNvSpPr>
            <a:spLocks noChangeArrowheads="1"/>
          </p:cNvSpPr>
          <p:nvPr/>
        </p:nvSpPr>
        <p:spPr bwMode="auto">
          <a:xfrm>
            <a:off x="1573213" y="5016500"/>
            <a:ext cx="373062" cy="349250"/>
          </a:xfrm>
          <a:prstGeom prst="ellipse">
            <a:avLst/>
          </a:prstGeom>
          <a:solidFill>
            <a:srgbClr val="0033CC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1400" b="1">
              <a:solidFill>
                <a:srgbClr val="FF0066"/>
              </a:solidFill>
            </a:endParaRPr>
          </a:p>
        </p:txBody>
      </p:sp>
      <p:sp>
        <p:nvSpPr>
          <p:cNvPr id="55317" name="TextBox 26"/>
          <p:cNvSpPr txBox="1">
            <a:spLocks noChangeArrowheads="1"/>
          </p:cNvSpPr>
          <p:nvPr/>
        </p:nvSpPr>
        <p:spPr bwMode="auto">
          <a:xfrm>
            <a:off x="474663" y="5045075"/>
            <a:ext cx="1098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PB 1</a:t>
            </a:r>
          </a:p>
        </p:txBody>
      </p:sp>
      <p:cxnSp>
        <p:nvCxnSpPr>
          <p:cNvPr id="55318" name="Straight Arrow Connector 28"/>
          <p:cNvCxnSpPr>
            <a:cxnSpLocks noChangeShapeType="1"/>
          </p:cNvCxnSpPr>
          <p:nvPr/>
        </p:nvCxnSpPr>
        <p:spPr bwMode="auto">
          <a:xfrm>
            <a:off x="1724025" y="5718175"/>
            <a:ext cx="102711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9" name="Oval 29"/>
          <p:cNvSpPr>
            <a:spLocks noChangeArrowheads="1"/>
          </p:cNvSpPr>
          <p:nvPr/>
        </p:nvSpPr>
        <p:spPr bwMode="auto">
          <a:xfrm>
            <a:off x="1565275" y="5530850"/>
            <a:ext cx="373063" cy="347663"/>
          </a:xfrm>
          <a:prstGeom prst="ellipse">
            <a:avLst/>
          </a:prstGeom>
          <a:solidFill>
            <a:srgbClr val="0033CC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1400" b="1">
              <a:solidFill>
                <a:srgbClr val="FF0066"/>
              </a:solidFill>
            </a:endParaRPr>
          </a:p>
        </p:txBody>
      </p:sp>
      <p:sp>
        <p:nvSpPr>
          <p:cNvPr id="55320" name="TextBox 30"/>
          <p:cNvSpPr txBox="1">
            <a:spLocks noChangeArrowheads="1"/>
          </p:cNvSpPr>
          <p:nvPr/>
        </p:nvSpPr>
        <p:spPr bwMode="auto">
          <a:xfrm>
            <a:off x="466725" y="5565775"/>
            <a:ext cx="1098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PB 0</a:t>
            </a:r>
          </a:p>
        </p:txBody>
      </p:sp>
      <p:sp>
        <p:nvSpPr>
          <p:cNvPr id="55321" name="TextBox 31"/>
          <p:cNvSpPr txBox="1">
            <a:spLocks noChangeArrowheads="1"/>
          </p:cNvSpPr>
          <p:nvPr/>
        </p:nvSpPr>
        <p:spPr bwMode="auto">
          <a:xfrm>
            <a:off x="2789238" y="5583238"/>
            <a:ext cx="635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Reset</a:t>
            </a:r>
          </a:p>
        </p:txBody>
      </p:sp>
      <p:cxnSp>
        <p:nvCxnSpPr>
          <p:cNvPr id="55322" name="Straight Arrow Connector 33"/>
          <p:cNvCxnSpPr>
            <a:cxnSpLocks noChangeShapeType="1"/>
          </p:cNvCxnSpPr>
          <p:nvPr/>
        </p:nvCxnSpPr>
        <p:spPr bwMode="auto">
          <a:xfrm flipH="1" flipV="1">
            <a:off x="3689350" y="6183313"/>
            <a:ext cx="7938" cy="3730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3" name="TextBox 35"/>
          <p:cNvSpPr txBox="1">
            <a:spLocks noChangeArrowheads="1"/>
          </p:cNvSpPr>
          <p:nvPr/>
        </p:nvSpPr>
        <p:spPr bwMode="auto">
          <a:xfrm>
            <a:off x="3386138" y="5851525"/>
            <a:ext cx="6365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Clock</a:t>
            </a:r>
          </a:p>
        </p:txBody>
      </p:sp>
      <p:sp>
        <p:nvSpPr>
          <p:cNvPr id="55324" name="TextBox 37"/>
          <p:cNvSpPr txBox="1">
            <a:spLocks noChangeArrowheads="1"/>
          </p:cNvSpPr>
          <p:nvPr/>
        </p:nvSpPr>
        <p:spPr bwMode="auto">
          <a:xfrm>
            <a:off x="2967038" y="6508750"/>
            <a:ext cx="1476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25MHz  Oscillator</a:t>
            </a:r>
          </a:p>
        </p:txBody>
      </p:sp>
      <p:sp>
        <p:nvSpPr>
          <p:cNvPr id="55325" name="TextBox 36"/>
          <p:cNvSpPr txBox="1">
            <a:spLocks noChangeArrowheads="1"/>
          </p:cNvSpPr>
          <p:nvPr/>
        </p:nvSpPr>
        <p:spPr bwMode="auto">
          <a:xfrm>
            <a:off x="6043613" y="2678113"/>
            <a:ext cx="14398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LCD Display</a:t>
            </a:r>
          </a:p>
        </p:txBody>
      </p:sp>
      <p:sp>
        <p:nvSpPr>
          <p:cNvPr id="55326" name="Right Arrow 39"/>
          <p:cNvSpPr>
            <a:spLocks noChangeArrowheads="1"/>
          </p:cNvSpPr>
          <p:nvPr/>
        </p:nvSpPr>
        <p:spPr bwMode="auto">
          <a:xfrm>
            <a:off x="2176463" y="3267075"/>
            <a:ext cx="582612" cy="288925"/>
          </a:xfrm>
          <a:prstGeom prst="rightArrow">
            <a:avLst>
              <a:gd name="adj1" fmla="val 50000"/>
              <a:gd name="adj2" fmla="val 50216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1400" b="1">
              <a:solidFill>
                <a:srgbClr val="FF0066"/>
              </a:solidFill>
            </a:endParaRPr>
          </a:p>
        </p:txBody>
      </p:sp>
      <p:sp>
        <p:nvSpPr>
          <p:cNvPr id="55327" name="TextBox 41"/>
          <p:cNvSpPr txBox="1">
            <a:spLocks noChangeArrowheads="1"/>
          </p:cNvSpPr>
          <p:nvPr/>
        </p:nvSpPr>
        <p:spPr bwMode="auto">
          <a:xfrm>
            <a:off x="4675188" y="3482975"/>
            <a:ext cx="911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DB0-DB7</a:t>
            </a:r>
          </a:p>
        </p:txBody>
      </p:sp>
      <p:sp>
        <p:nvSpPr>
          <p:cNvPr id="55328" name="Rectangle 31"/>
          <p:cNvSpPr>
            <a:spLocks noChangeArrowheads="1"/>
          </p:cNvSpPr>
          <p:nvPr/>
        </p:nvSpPr>
        <p:spPr bwMode="auto">
          <a:xfrm>
            <a:off x="1114425" y="2520950"/>
            <a:ext cx="11985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CA" i="1"/>
              <a:t>SW0-SW7</a:t>
            </a:r>
          </a:p>
        </p:txBody>
      </p:sp>
      <p:grpSp>
        <p:nvGrpSpPr>
          <p:cNvPr id="55329" name="Group 7"/>
          <p:cNvGrpSpPr>
            <a:grpSpLocks/>
          </p:cNvGrpSpPr>
          <p:nvPr/>
        </p:nvGrpSpPr>
        <p:grpSpPr bwMode="auto">
          <a:xfrm>
            <a:off x="1260475" y="2779713"/>
            <a:ext cx="939800" cy="1258887"/>
            <a:chOff x="1656554" y="2624939"/>
            <a:chExt cx="1422400" cy="1589088"/>
          </a:xfrm>
        </p:grpSpPr>
        <p:sp>
          <p:nvSpPr>
            <p:cNvPr id="55342" name="Rectangle 29"/>
            <p:cNvSpPr>
              <a:spLocks noChangeArrowheads="1"/>
            </p:cNvSpPr>
            <p:nvPr/>
          </p:nvSpPr>
          <p:spPr bwMode="auto">
            <a:xfrm>
              <a:off x="1716879" y="2667802"/>
              <a:ext cx="1362075" cy="1546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43" name="Rectangle 30"/>
            <p:cNvSpPr>
              <a:spLocks noChangeArrowheads="1"/>
            </p:cNvSpPr>
            <p:nvPr/>
          </p:nvSpPr>
          <p:spPr bwMode="auto">
            <a:xfrm>
              <a:off x="1656554" y="2624939"/>
              <a:ext cx="1362075" cy="15398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44" name="Rectangle 44"/>
            <p:cNvSpPr>
              <a:spLocks noChangeArrowheads="1"/>
            </p:cNvSpPr>
            <p:nvPr/>
          </p:nvSpPr>
          <p:spPr bwMode="auto">
            <a:xfrm>
              <a:off x="1881979" y="2729714"/>
              <a:ext cx="911225" cy="134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45" name="Rectangle 45"/>
            <p:cNvSpPr>
              <a:spLocks noChangeArrowheads="1"/>
            </p:cNvSpPr>
            <p:nvPr/>
          </p:nvSpPr>
          <p:spPr bwMode="auto">
            <a:xfrm>
              <a:off x="2542379" y="2729714"/>
              <a:ext cx="250825" cy="1349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46" name="Rectangle 49"/>
            <p:cNvSpPr>
              <a:spLocks noChangeArrowheads="1"/>
            </p:cNvSpPr>
            <p:nvPr/>
          </p:nvSpPr>
          <p:spPr bwMode="auto">
            <a:xfrm>
              <a:off x="1883567" y="2897989"/>
              <a:ext cx="911225" cy="134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47" name="Rectangle 50"/>
            <p:cNvSpPr>
              <a:spLocks noChangeArrowheads="1"/>
            </p:cNvSpPr>
            <p:nvPr/>
          </p:nvSpPr>
          <p:spPr bwMode="auto">
            <a:xfrm>
              <a:off x="2543967" y="2897989"/>
              <a:ext cx="250825" cy="1349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48" name="Rectangle 52"/>
            <p:cNvSpPr>
              <a:spLocks noChangeArrowheads="1"/>
            </p:cNvSpPr>
            <p:nvPr/>
          </p:nvSpPr>
          <p:spPr bwMode="auto">
            <a:xfrm>
              <a:off x="1883567" y="3080552"/>
              <a:ext cx="911225" cy="134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49" name="Rectangle 53"/>
            <p:cNvSpPr>
              <a:spLocks noChangeArrowheads="1"/>
            </p:cNvSpPr>
            <p:nvPr/>
          </p:nvSpPr>
          <p:spPr bwMode="auto">
            <a:xfrm>
              <a:off x="1874042" y="3080552"/>
              <a:ext cx="250825" cy="1349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50" name="Rectangle 55"/>
            <p:cNvSpPr>
              <a:spLocks noChangeArrowheads="1"/>
            </p:cNvSpPr>
            <p:nvPr/>
          </p:nvSpPr>
          <p:spPr bwMode="auto">
            <a:xfrm>
              <a:off x="1885154" y="3248827"/>
              <a:ext cx="911225" cy="134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51" name="Rectangle 56"/>
            <p:cNvSpPr>
              <a:spLocks noChangeArrowheads="1"/>
            </p:cNvSpPr>
            <p:nvPr/>
          </p:nvSpPr>
          <p:spPr bwMode="auto">
            <a:xfrm>
              <a:off x="2545554" y="3248827"/>
              <a:ext cx="250825" cy="1349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52" name="Rectangle 58"/>
            <p:cNvSpPr>
              <a:spLocks noChangeArrowheads="1"/>
            </p:cNvSpPr>
            <p:nvPr/>
          </p:nvSpPr>
          <p:spPr bwMode="auto">
            <a:xfrm>
              <a:off x="1874042" y="3423452"/>
              <a:ext cx="912812" cy="134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53" name="Rectangle 59"/>
            <p:cNvSpPr>
              <a:spLocks noChangeArrowheads="1"/>
            </p:cNvSpPr>
            <p:nvPr/>
          </p:nvSpPr>
          <p:spPr bwMode="auto">
            <a:xfrm>
              <a:off x="1866104" y="3423452"/>
              <a:ext cx="250825" cy="1349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54" name="Rectangle 61"/>
            <p:cNvSpPr>
              <a:spLocks noChangeArrowheads="1"/>
            </p:cNvSpPr>
            <p:nvPr/>
          </p:nvSpPr>
          <p:spPr bwMode="auto">
            <a:xfrm>
              <a:off x="1875629" y="3591727"/>
              <a:ext cx="912813" cy="134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55" name="Rectangle 62"/>
            <p:cNvSpPr>
              <a:spLocks noChangeArrowheads="1"/>
            </p:cNvSpPr>
            <p:nvPr/>
          </p:nvSpPr>
          <p:spPr bwMode="auto">
            <a:xfrm>
              <a:off x="1867692" y="3591727"/>
              <a:ext cx="250825" cy="1349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56" name="Rectangle 64"/>
            <p:cNvSpPr>
              <a:spLocks noChangeArrowheads="1"/>
            </p:cNvSpPr>
            <p:nvPr/>
          </p:nvSpPr>
          <p:spPr bwMode="auto">
            <a:xfrm>
              <a:off x="1875629" y="3774289"/>
              <a:ext cx="912813" cy="134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57" name="Rectangle 65"/>
            <p:cNvSpPr>
              <a:spLocks noChangeArrowheads="1"/>
            </p:cNvSpPr>
            <p:nvPr/>
          </p:nvSpPr>
          <p:spPr bwMode="auto">
            <a:xfrm>
              <a:off x="2537617" y="3774289"/>
              <a:ext cx="250825" cy="1349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58" name="Rectangle 67"/>
            <p:cNvSpPr>
              <a:spLocks noChangeArrowheads="1"/>
            </p:cNvSpPr>
            <p:nvPr/>
          </p:nvSpPr>
          <p:spPr bwMode="auto">
            <a:xfrm>
              <a:off x="1878804" y="3942564"/>
              <a:ext cx="911225" cy="134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  <p:sp>
          <p:nvSpPr>
            <p:cNvPr id="55359" name="Rectangle 68"/>
            <p:cNvSpPr>
              <a:spLocks noChangeArrowheads="1"/>
            </p:cNvSpPr>
            <p:nvPr/>
          </p:nvSpPr>
          <p:spPr bwMode="auto">
            <a:xfrm>
              <a:off x="2539204" y="3942564"/>
              <a:ext cx="250825" cy="1349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/>
            </a:p>
          </p:txBody>
        </p:sp>
      </p:grpSp>
      <p:sp>
        <p:nvSpPr>
          <p:cNvPr id="55330" name="TextBox 1"/>
          <p:cNvSpPr txBox="1">
            <a:spLocks noChangeArrowheads="1"/>
          </p:cNvSpPr>
          <p:nvPr/>
        </p:nvSpPr>
        <p:spPr bwMode="auto">
          <a:xfrm>
            <a:off x="4757738" y="2633663"/>
            <a:ext cx="957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ASCII Data or Command</a:t>
            </a:r>
          </a:p>
        </p:txBody>
      </p:sp>
      <p:sp>
        <p:nvSpPr>
          <p:cNvPr id="55331" name="TextBox 1"/>
          <p:cNvSpPr txBox="1">
            <a:spLocks noChangeArrowheads="1"/>
          </p:cNvSpPr>
          <p:nvPr/>
        </p:nvSpPr>
        <p:spPr bwMode="auto">
          <a:xfrm>
            <a:off x="2967038" y="2524125"/>
            <a:ext cx="1357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State Machine</a:t>
            </a:r>
            <a:endParaRPr lang="en-CA"/>
          </a:p>
        </p:txBody>
      </p:sp>
      <p:sp>
        <p:nvSpPr>
          <p:cNvPr id="55332" name="TextBox 8"/>
          <p:cNvSpPr txBox="1">
            <a:spLocks noChangeArrowheads="1"/>
          </p:cNvSpPr>
          <p:nvPr/>
        </p:nvSpPr>
        <p:spPr bwMode="auto">
          <a:xfrm>
            <a:off x="4037013" y="5583238"/>
            <a:ext cx="63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Ready</a:t>
            </a:r>
          </a:p>
        </p:txBody>
      </p:sp>
      <p:cxnSp>
        <p:nvCxnSpPr>
          <p:cNvPr id="55333" name="Straight Connector 13"/>
          <p:cNvCxnSpPr>
            <a:cxnSpLocks noChangeShapeType="1"/>
          </p:cNvCxnSpPr>
          <p:nvPr/>
        </p:nvCxnSpPr>
        <p:spPr bwMode="auto">
          <a:xfrm>
            <a:off x="4665663" y="5721350"/>
            <a:ext cx="25622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34" name="TextBox 5"/>
          <p:cNvSpPr txBox="1">
            <a:spLocks noChangeArrowheads="1"/>
          </p:cNvSpPr>
          <p:nvPr/>
        </p:nvSpPr>
        <p:spPr bwMode="auto">
          <a:xfrm>
            <a:off x="2778125" y="4516438"/>
            <a:ext cx="1376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DataOrCommand</a:t>
            </a:r>
          </a:p>
        </p:txBody>
      </p:sp>
      <p:cxnSp>
        <p:nvCxnSpPr>
          <p:cNvPr id="55335" name="Straight Arrow Connector 24"/>
          <p:cNvCxnSpPr>
            <a:cxnSpLocks noChangeShapeType="1"/>
          </p:cNvCxnSpPr>
          <p:nvPr/>
        </p:nvCxnSpPr>
        <p:spPr bwMode="auto">
          <a:xfrm>
            <a:off x="1731963" y="4679950"/>
            <a:ext cx="10080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36" name="Oval 25"/>
          <p:cNvSpPr>
            <a:spLocks noChangeArrowheads="1"/>
          </p:cNvSpPr>
          <p:nvPr/>
        </p:nvSpPr>
        <p:spPr bwMode="auto">
          <a:xfrm>
            <a:off x="1554163" y="4491038"/>
            <a:ext cx="373062" cy="349250"/>
          </a:xfrm>
          <a:prstGeom prst="ellipse">
            <a:avLst/>
          </a:prstGeom>
          <a:solidFill>
            <a:srgbClr val="0033CC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1400" b="1">
              <a:solidFill>
                <a:srgbClr val="FF0066"/>
              </a:solidFill>
            </a:endParaRPr>
          </a:p>
        </p:txBody>
      </p:sp>
      <p:sp>
        <p:nvSpPr>
          <p:cNvPr id="55337" name="TextBox 26"/>
          <p:cNvSpPr txBox="1">
            <a:spLocks noChangeArrowheads="1"/>
          </p:cNvSpPr>
          <p:nvPr/>
        </p:nvSpPr>
        <p:spPr bwMode="auto">
          <a:xfrm>
            <a:off x="455613" y="4519613"/>
            <a:ext cx="1098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PB 2</a:t>
            </a:r>
          </a:p>
        </p:txBody>
      </p:sp>
      <p:sp>
        <p:nvSpPr>
          <p:cNvPr id="55338" name="Oval 29"/>
          <p:cNvSpPr>
            <a:spLocks noChangeArrowheads="1"/>
          </p:cNvSpPr>
          <p:nvPr/>
        </p:nvSpPr>
        <p:spPr bwMode="auto">
          <a:xfrm>
            <a:off x="7227888" y="5549900"/>
            <a:ext cx="373062" cy="347663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1400" b="1">
              <a:solidFill>
                <a:srgbClr val="FF0066"/>
              </a:solidFill>
            </a:endParaRPr>
          </a:p>
        </p:txBody>
      </p:sp>
      <p:sp>
        <p:nvSpPr>
          <p:cNvPr id="55339" name="TextBox 2"/>
          <p:cNvSpPr txBox="1">
            <a:spLocks noChangeArrowheads="1"/>
          </p:cNvSpPr>
          <p:nvPr/>
        </p:nvSpPr>
        <p:spPr bwMode="auto">
          <a:xfrm>
            <a:off x="7620000" y="5582255"/>
            <a:ext cx="9294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Red LED 0</a:t>
            </a:r>
            <a:endParaRPr lang="en-CA" dirty="0"/>
          </a:p>
        </p:txBody>
      </p:sp>
      <p:sp>
        <p:nvSpPr>
          <p:cNvPr id="55340" name="TextBox 5"/>
          <p:cNvSpPr txBox="1">
            <a:spLocks noChangeArrowheads="1"/>
          </p:cNvSpPr>
          <p:nvPr/>
        </p:nvSpPr>
        <p:spPr bwMode="auto">
          <a:xfrm>
            <a:off x="2806171" y="3265927"/>
            <a:ext cx="936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DataIn</a:t>
            </a:r>
            <a:endParaRPr lang="en-US" dirty="0"/>
          </a:p>
        </p:txBody>
      </p:sp>
      <p:sp>
        <p:nvSpPr>
          <p:cNvPr id="55341" name="TextBox 5"/>
          <p:cNvSpPr txBox="1">
            <a:spLocks noChangeArrowheads="1"/>
          </p:cNvSpPr>
          <p:nvPr/>
        </p:nvSpPr>
        <p:spPr bwMode="auto">
          <a:xfrm>
            <a:off x="3917950" y="3270250"/>
            <a:ext cx="800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/>
              <a:t>DataOut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284937" y="2973556"/>
            <a:ext cx="9366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Set to value of ASCII Character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6759575" y="5945356"/>
            <a:ext cx="93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Ready Status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7C1302"/>
                </a:solidFill>
              </a:rPr>
              <a:t>State Machine Case Study – DE2 LCD Display</a:t>
            </a:r>
            <a:endParaRPr lang="en-US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528050" cy="873125"/>
          </a:xfrm>
        </p:spPr>
        <p:txBody>
          <a:bodyPr/>
          <a:lstStyle/>
          <a:p>
            <a:r>
              <a:rPr lang="en-US" sz="1600" dirty="0" smtClean="0"/>
              <a:t>All we need to do now is add a </a:t>
            </a:r>
            <a:r>
              <a:rPr lang="en-US" sz="1600" dirty="0" smtClean="0">
                <a:solidFill>
                  <a:srgbClr val="0000FF"/>
                </a:solidFill>
              </a:rPr>
              <a:t>Start</a:t>
            </a:r>
            <a:r>
              <a:rPr lang="en-US" sz="1600" dirty="0" smtClean="0"/>
              <a:t> signal to the timing diagram that triggers the state machine to cycle through the states shown below when it detects ‘</a:t>
            </a:r>
            <a:r>
              <a:rPr lang="en-US" sz="1600" dirty="0" smtClean="0">
                <a:solidFill>
                  <a:srgbClr val="0000FF"/>
                </a:solidFill>
              </a:rPr>
              <a:t>Start = 0</a:t>
            </a:r>
            <a:r>
              <a:rPr lang="en-US" sz="1600" dirty="0" smtClean="0"/>
              <a:t>’.</a:t>
            </a:r>
          </a:p>
          <a:p>
            <a:r>
              <a:rPr lang="en-US" sz="1600" dirty="0" smtClean="0"/>
              <a:t>Because we do not know how long the start signal will be present for (</a:t>
            </a:r>
            <a:r>
              <a:rPr lang="en-US" sz="1600" i="1" dirty="0" smtClean="0"/>
              <a:t>it depends on how long you hold your finger down on PB1</a:t>
            </a:r>
            <a:r>
              <a:rPr lang="en-US" sz="1600" dirty="0" smtClean="0"/>
              <a:t>), we shall start the state machine when </a:t>
            </a:r>
            <a:r>
              <a:rPr lang="en-US" sz="1600" dirty="0" smtClean="0">
                <a:solidFill>
                  <a:srgbClr val="0000FF"/>
                </a:solidFill>
              </a:rPr>
              <a:t>Start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= 0</a:t>
            </a:r>
            <a:r>
              <a:rPr lang="en-US" sz="1600" dirty="0" smtClean="0"/>
              <a:t> and remain in state </a:t>
            </a:r>
            <a:r>
              <a:rPr lang="en-US" sz="1600" dirty="0" smtClean="0">
                <a:solidFill>
                  <a:srgbClr val="990099"/>
                </a:solidFill>
              </a:rPr>
              <a:t>S8 </a:t>
            </a:r>
            <a:r>
              <a:rPr lang="en-US" sz="1600" dirty="0" smtClean="0"/>
              <a:t>until </a:t>
            </a:r>
            <a:r>
              <a:rPr lang="en-US" sz="1600" dirty="0" smtClean="0">
                <a:solidFill>
                  <a:srgbClr val="0000FF"/>
                </a:solidFill>
              </a:rPr>
              <a:t>Start</a:t>
            </a:r>
            <a:r>
              <a:rPr lang="en-US" sz="1600" dirty="0" smtClean="0"/>
              <a:t> returns to logic 1 (</a:t>
            </a:r>
            <a:r>
              <a:rPr lang="en-US" sz="1600" i="1" dirty="0" smtClean="0"/>
              <a:t>i.e. the start button is released</a:t>
            </a:r>
            <a:r>
              <a:rPr lang="en-US" sz="1600" dirty="0" smtClean="0"/>
              <a:t>). </a:t>
            </a:r>
          </a:p>
          <a:p>
            <a:r>
              <a:rPr lang="en-US" sz="1600" dirty="0" smtClean="0"/>
              <a:t>This </a:t>
            </a:r>
            <a:r>
              <a:rPr lang="en-US" sz="1600" dirty="0" smtClean="0">
                <a:solidFill>
                  <a:srgbClr val="C00000"/>
                </a:solidFill>
              </a:rPr>
              <a:t>ensures</a:t>
            </a:r>
            <a:r>
              <a:rPr lang="en-US" sz="1600" dirty="0" smtClean="0"/>
              <a:t> that the operation is only performed </a:t>
            </a:r>
            <a:r>
              <a:rPr lang="en-US" sz="1600" u="sng" dirty="0" smtClean="0">
                <a:solidFill>
                  <a:srgbClr val="C00000"/>
                </a:solidFill>
              </a:rPr>
              <a:t>once</a:t>
            </a:r>
            <a:r>
              <a:rPr lang="en-US" sz="1600" dirty="0" smtClean="0"/>
              <a:t>, for each press of the start button, i.e. you have to </a:t>
            </a:r>
            <a:r>
              <a:rPr lang="en-US" sz="1600" u="sng" dirty="0" smtClean="0">
                <a:solidFill>
                  <a:srgbClr val="C00000"/>
                </a:solidFill>
              </a:rPr>
              <a:t>press</a:t>
            </a:r>
            <a:r>
              <a:rPr lang="en-US" sz="1600" dirty="0" smtClean="0"/>
              <a:t> </a:t>
            </a:r>
            <a:r>
              <a:rPr lang="en-US" sz="1600" b="1" dirty="0" smtClean="0"/>
              <a:t>and</a:t>
            </a:r>
            <a:r>
              <a:rPr lang="en-US" sz="1600" dirty="0" smtClean="0"/>
              <a:t> </a:t>
            </a:r>
            <a:r>
              <a:rPr lang="en-US" sz="1600" u="sng" dirty="0" smtClean="0">
                <a:solidFill>
                  <a:srgbClr val="C00000"/>
                </a:solidFill>
              </a:rPr>
              <a:t>release</a:t>
            </a:r>
            <a:r>
              <a:rPr lang="en-US" sz="1600" dirty="0" smtClean="0"/>
              <a:t> the button.</a:t>
            </a:r>
          </a:p>
          <a:p>
            <a:endParaRPr lang="en-US" sz="1600" dirty="0" smtClean="0"/>
          </a:p>
        </p:txBody>
      </p:sp>
      <p:sp>
        <p:nvSpPr>
          <p:cNvPr id="56324" name="TextBox 8"/>
          <p:cNvSpPr txBox="1">
            <a:spLocks noChangeArrowheads="1"/>
          </p:cNvSpPr>
          <p:nvPr/>
        </p:nvSpPr>
        <p:spPr bwMode="auto">
          <a:xfrm>
            <a:off x="217488" y="4041775"/>
            <a:ext cx="669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R/W</a:t>
            </a:r>
          </a:p>
        </p:txBody>
      </p:sp>
      <p:sp>
        <p:nvSpPr>
          <p:cNvPr id="56325" name="TextBox 9"/>
          <p:cNvSpPr txBox="1">
            <a:spLocks noChangeArrowheads="1"/>
          </p:cNvSpPr>
          <p:nvPr/>
        </p:nvSpPr>
        <p:spPr bwMode="auto">
          <a:xfrm>
            <a:off x="369888" y="4683125"/>
            <a:ext cx="517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E</a:t>
            </a:r>
          </a:p>
        </p:txBody>
      </p:sp>
      <p:sp>
        <p:nvSpPr>
          <p:cNvPr id="56326" name="TextBox 10"/>
          <p:cNvSpPr txBox="1">
            <a:spLocks noChangeArrowheads="1"/>
          </p:cNvSpPr>
          <p:nvPr/>
        </p:nvSpPr>
        <p:spPr bwMode="auto">
          <a:xfrm>
            <a:off x="49213" y="5324475"/>
            <a:ext cx="817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DB0-7</a:t>
            </a:r>
          </a:p>
        </p:txBody>
      </p:sp>
      <p:cxnSp>
        <p:nvCxnSpPr>
          <p:cNvPr id="56327" name="Straight Connector 11"/>
          <p:cNvCxnSpPr>
            <a:cxnSpLocks noChangeShapeType="1"/>
          </p:cNvCxnSpPr>
          <p:nvPr/>
        </p:nvCxnSpPr>
        <p:spPr bwMode="auto">
          <a:xfrm flipV="1">
            <a:off x="1893888" y="3419475"/>
            <a:ext cx="0" cy="2428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8" name="Straight Connector 12"/>
          <p:cNvCxnSpPr>
            <a:cxnSpLocks noChangeShapeType="1"/>
          </p:cNvCxnSpPr>
          <p:nvPr/>
        </p:nvCxnSpPr>
        <p:spPr bwMode="auto">
          <a:xfrm>
            <a:off x="1893888" y="3419475"/>
            <a:ext cx="606199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9" name="Straight Connector 13"/>
          <p:cNvCxnSpPr>
            <a:cxnSpLocks noChangeShapeType="1"/>
          </p:cNvCxnSpPr>
          <p:nvPr/>
        </p:nvCxnSpPr>
        <p:spPr bwMode="auto">
          <a:xfrm>
            <a:off x="7951868" y="3419475"/>
            <a:ext cx="0" cy="2428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Straight Connector 14"/>
          <p:cNvCxnSpPr>
            <a:cxnSpLocks noChangeShapeType="1"/>
          </p:cNvCxnSpPr>
          <p:nvPr/>
        </p:nvCxnSpPr>
        <p:spPr bwMode="auto">
          <a:xfrm>
            <a:off x="7951868" y="3663950"/>
            <a:ext cx="70477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Straight Connector 15"/>
          <p:cNvCxnSpPr>
            <a:cxnSpLocks noChangeShapeType="1"/>
          </p:cNvCxnSpPr>
          <p:nvPr/>
        </p:nvCxnSpPr>
        <p:spPr bwMode="auto">
          <a:xfrm>
            <a:off x="1219200" y="3662363"/>
            <a:ext cx="6746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Straight Connector 16"/>
          <p:cNvCxnSpPr>
            <a:cxnSpLocks noChangeShapeType="1"/>
          </p:cNvCxnSpPr>
          <p:nvPr/>
        </p:nvCxnSpPr>
        <p:spPr bwMode="auto">
          <a:xfrm flipV="1">
            <a:off x="1885950" y="4022725"/>
            <a:ext cx="0" cy="2444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Straight Connector 17"/>
          <p:cNvCxnSpPr>
            <a:cxnSpLocks noChangeShapeType="1"/>
          </p:cNvCxnSpPr>
          <p:nvPr/>
        </p:nvCxnSpPr>
        <p:spPr bwMode="auto">
          <a:xfrm>
            <a:off x="1885950" y="4270375"/>
            <a:ext cx="606993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Straight Connector 18"/>
          <p:cNvCxnSpPr>
            <a:cxnSpLocks noChangeShapeType="1"/>
          </p:cNvCxnSpPr>
          <p:nvPr/>
        </p:nvCxnSpPr>
        <p:spPr bwMode="auto">
          <a:xfrm>
            <a:off x="7955883" y="4022725"/>
            <a:ext cx="0" cy="2444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Straight Connector 19"/>
          <p:cNvCxnSpPr>
            <a:cxnSpLocks noChangeShapeType="1"/>
          </p:cNvCxnSpPr>
          <p:nvPr/>
        </p:nvCxnSpPr>
        <p:spPr bwMode="auto">
          <a:xfrm>
            <a:off x="7955883" y="4023099"/>
            <a:ext cx="70075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Straight Connector 20"/>
          <p:cNvCxnSpPr>
            <a:cxnSpLocks noChangeShapeType="1"/>
          </p:cNvCxnSpPr>
          <p:nvPr/>
        </p:nvCxnSpPr>
        <p:spPr bwMode="auto">
          <a:xfrm>
            <a:off x="1219200" y="4027488"/>
            <a:ext cx="6667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Straight Connector 21"/>
          <p:cNvCxnSpPr>
            <a:cxnSpLocks noChangeShapeType="1"/>
          </p:cNvCxnSpPr>
          <p:nvPr/>
        </p:nvCxnSpPr>
        <p:spPr bwMode="auto">
          <a:xfrm flipV="1">
            <a:off x="2578100" y="4700588"/>
            <a:ext cx="0" cy="2444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Straight Connector 22"/>
          <p:cNvCxnSpPr>
            <a:cxnSpLocks noChangeShapeType="1"/>
          </p:cNvCxnSpPr>
          <p:nvPr/>
        </p:nvCxnSpPr>
        <p:spPr bwMode="auto">
          <a:xfrm>
            <a:off x="2578100" y="4700588"/>
            <a:ext cx="40290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Straight Connector 23"/>
          <p:cNvCxnSpPr>
            <a:cxnSpLocks noChangeShapeType="1"/>
          </p:cNvCxnSpPr>
          <p:nvPr/>
        </p:nvCxnSpPr>
        <p:spPr bwMode="auto">
          <a:xfrm>
            <a:off x="6599238" y="4700588"/>
            <a:ext cx="0" cy="2444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0" name="Straight Connector 24"/>
          <p:cNvCxnSpPr>
            <a:cxnSpLocks noChangeShapeType="1"/>
          </p:cNvCxnSpPr>
          <p:nvPr/>
        </p:nvCxnSpPr>
        <p:spPr bwMode="auto">
          <a:xfrm>
            <a:off x="6599238" y="4945063"/>
            <a:ext cx="20510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Straight Connector 25"/>
          <p:cNvCxnSpPr>
            <a:cxnSpLocks noChangeShapeType="1"/>
          </p:cNvCxnSpPr>
          <p:nvPr/>
        </p:nvCxnSpPr>
        <p:spPr bwMode="auto">
          <a:xfrm>
            <a:off x="1219200" y="4945063"/>
            <a:ext cx="13589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2" name="Straight Connector 26"/>
          <p:cNvCxnSpPr>
            <a:cxnSpLocks noChangeShapeType="1"/>
          </p:cNvCxnSpPr>
          <p:nvPr/>
        </p:nvCxnSpPr>
        <p:spPr bwMode="auto">
          <a:xfrm flipV="1">
            <a:off x="1219200" y="5368925"/>
            <a:ext cx="0" cy="3111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3" name="Straight Connector 27"/>
          <p:cNvCxnSpPr>
            <a:cxnSpLocks noChangeShapeType="1"/>
          </p:cNvCxnSpPr>
          <p:nvPr/>
        </p:nvCxnSpPr>
        <p:spPr bwMode="auto">
          <a:xfrm>
            <a:off x="1219200" y="5368925"/>
            <a:ext cx="74310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4" name="Straight Connector 28"/>
          <p:cNvCxnSpPr>
            <a:cxnSpLocks noChangeShapeType="1"/>
          </p:cNvCxnSpPr>
          <p:nvPr/>
        </p:nvCxnSpPr>
        <p:spPr bwMode="auto">
          <a:xfrm>
            <a:off x="8655050" y="5367338"/>
            <a:ext cx="0" cy="3111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5" name="Straight Connector 31"/>
          <p:cNvCxnSpPr>
            <a:cxnSpLocks noChangeShapeType="1"/>
          </p:cNvCxnSpPr>
          <p:nvPr/>
        </p:nvCxnSpPr>
        <p:spPr bwMode="auto">
          <a:xfrm>
            <a:off x="1219200" y="5686425"/>
            <a:ext cx="74310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6" name="TextBox 32"/>
          <p:cNvSpPr txBox="1">
            <a:spLocks noChangeArrowheads="1"/>
          </p:cNvSpPr>
          <p:nvPr/>
        </p:nvSpPr>
        <p:spPr bwMode="auto">
          <a:xfrm>
            <a:off x="2184400" y="5373688"/>
            <a:ext cx="56070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990099"/>
                </a:solidFill>
              </a:rPr>
              <a:t>Command or ASCII CODE present on slider switches </a:t>
            </a:r>
            <a:r>
              <a:rPr lang="en-US" b="1" dirty="0" smtClean="0">
                <a:solidFill>
                  <a:srgbClr val="990099"/>
                </a:solidFill>
              </a:rPr>
              <a:t>(depends </a:t>
            </a:r>
            <a:r>
              <a:rPr lang="en-US" b="1" dirty="0">
                <a:solidFill>
                  <a:srgbClr val="990099"/>
                </a:solidFill>
              </a:rPr>
              <a:t>on you !!)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b="1" dirty="0">
              <a:solidFill>
                <a:srgbClr val="990099"/>
              </a:solidFill>
            </a:endParaRPr>
          </a:p>
        </p:txBody>
      </p:sp>
      <p:cxnSp>
        <p:nvCxnSpPr>
          <p:cNvPr id="56347" name="Straight Arrow Connector 33"/>
          <p:cNvCxnSpPr>
            <a:cxnSpLocks noChangeShapeType="1"/>
          </p:cNvCxnSpPr>
          <p:nvPr/>
        </p:nvCxnSpPr>
        <p:spPr bwMode="auto">
          <a:xfrm>
            <a:off x="1893888" y="3232150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8" name="Straight Connector 34"/>
          <p:cNvCxnSpPr>
            <a:cxnSpLocks noChangeShapeType="1"/>
          </p:cNvCxnSpPr>
          <p:nvPr/>
        </p:nvCxnSpPr>
        <p:spPr bwMode="auto">
          <a:xfrm>
            <a:off x="1893888" y="3221038"/>
            <a:ext cx="0" cy="3462337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9" name="Straight Connector 35"/>
          <p:cNvCxnSpPr>
            <a:cxnSpLocks noChangeShapeType="1"/>
          </p:cNvCxnSpPr>
          <p:nvPr/>
        </p:nvCxnSpPr>
        <p:spPr bwMode="auto">
          <a:xfrm>
            <a:off x="2570163" y="3205163"/>
            <a:ext cx="0" cy="3478212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2035175" y="3141663"/>
            <a:ext cx="398463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6351" name="Straight Connector 37"/>
          <p:cNvCxnSpPr>
            <a:cxnSpLocks noChangeShapeType="1"/>
          </p:cNvCxnSpPr>
          <p:nvPr/>
        </p:nvCxnSpPr>
        <p:spPr bwMode="auto">
          <a:xfrm>
            <a:off x="3246438" y="3198813"/>
            <a:ext cx="0" cy="3484562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2" name="Straight Connector 38"/>
          <p:cNvCxnSpPr>
            <a:cxnSpLocks noChangeShapeType="1"/>
          </p:cNvCxnSpPr>
          <p:nvPr/>
        </p:nvCxnSpPr>
        <p:spPr bwMode="auto">
          <a:xfrm>
            <a:off x="1219200" y="3230563"/>
            <a:ext cx="0" cy="3452812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3" name="Straight Arrow Connector 39"/>
          <p:cNvCxnSpPr>
            <a:cxnSpLocks noChangeShapeType="1"/>
          </p:cNvCxnSpPr>
          <p:nvPr/>
        </p:nvCxnSpPr>
        <p:spPr bwMode="auto">
          <a:xfrm>
            <a:off x="1209675" y="3230563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1352550" y="3140075"/>
            <a:ext cx="396875" cy="160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6355" name="Straight Arrow Connector 41"/>
          <p:cNvCxnSpPr>
            <a:cxnSpLocks noChangeShapeType="1"/>
          </p:cNvCxnSpPr>
          <p:nvPr/>
        </p:nvCxnSpPr>
        <p:spPr bwMode="auto">
          <a:xfrm>
            <a:off x="3246438" y="3225800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3389313" y="3135313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6357" name="Straight Arrow Connector 43"/>
          <p:cNvCxnSpPr>
            <a:cxnSpLocks noChangeShapeType="1"/>
          </p:cNvCxnSpPr>
          <p:nvPr/>
        </p:nvCxnSpPr>
        <p:spPr bwMode="auto">
          <a:xfrm>
            <a:off x="2579688" y="3232150"/>
            <a:ext cx="674687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2720975" y="3140075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6359" name="Straight Connector 45"/>
          <p:cNvCxnSpPr>
            <a:cxnSpLocks noChangeShapeType="1"/>
          </p:cNvCxnSpPr>
          <p:nvPr/>
        </p:nvCxnSpPr>
        <p:spPr bwMode="auto">
          <a:xfrm>
            <a:off x="3916363" y="3200400"/>
            <a:ext cx="0" cy="348297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0" name="Straight Arrow Connector 46"/>
          <p:cNvCxnSpPr>
            <a:cxnSpLocks noChangeShapeType="1"/>
          </p:cNvCxnSpPr>
          <p:nvPr/>
        </p:nvCxnSpPr>
        <p:spPr bwMode="auto">
          <a:xfrm>
            <a:off x="3916363" y="3227388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4057650" y="3136900"/>
            <a:ext cx="398463" cy="160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6362" name="Straight Connector 48"/>
          <p:cNvCxnSpPr>
            <a:cxnSpLocks noChangeShapeType="1"/>
          </p:cNvCxnSpPr>
          <p:nvPr/>
        </p:nvCxnSpPr>
        <p:spPr bwMode="auto">
          <a:xfrm>
            <a:off x="4586288" y="3200400"/>
            <a:ext cx="0" cy="348297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3" name="Straight Arrow Connector 49"/>
          <p:cNvCxnSpPr>
            <a:cxnSpLocks noChangeShapeType="1"/>
          </p:cNvCxnSpPr>
          <p:nvPr/>
        </p:nvCxnSpPr>
        <p:spPr bwMode="auto">
          <a:xfrm>
            <a:off x="4584700" y="3227388"/>
            <a:ext cx="674688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4725988" y="3136900"/>
            <a:ext cx="396875" cy="160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6365" name="Straight Connector 51"/>
          <p:cNvCxnSpPr>
            <a:cxnSpLocks noChangeShapeType="1"/>
          </p:cNvCxnSpPr>
          <p:nvPr/>
        </p:nvCxnSpPr>
        <p:spPr bwMode="auto">
          <a:xfrm>
            <a:off x="5253038" y="3200400"/>
            <a:ext cx="0" cy="348297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6" name="Straight Arrow Connector 52"/>
          <p:cNvCxnSpPr>
            <a:cxnSpLocks noChangeShapeType="1"/>
          </p:cNvCxnSpPr>
          <p:nvPr/>
        </p:nvCxnSpPr>
        <p:spPr bwMode="auto">
          <a:xfrm>
            <a:off x="5259388" y="3225800"/>
            <a:ext cx="674687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5400675" y="3135313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6368" name="Straight Connector 54"/>
          <p:cNvCxnSpPr>
            <a:cxnSpLocks noChangeShapeType="1"/>
          </p:cNvCxnSpPr>
          <p:nvPr/>
        </p:nvCxnSpPr>
        <p:spPr bwMode="auto">
          <a:xfrm>
            <a:off x="5927725" y="3200400"/>
            <a:ext cx="0" cy="348297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9" name="Straight Arrow Connector 55"/>
          <p:cNvCxnSpPr>
            <a:cxnSpLocks noChangeShapeType="1"/>
          </p:cNvCxnSpPr>
          <p:nvPr/>
        </p:nvCxnSpPr>
        <p:spPr bwMode="auto">
          <a:xfrm>
            <a:off x="5934075" y="3225800"/>
            <a:ext cx="674688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6075363" y="3135313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6371" name="Straight Connector 57"/>
          <p:cNvCxnSpPr>
            <a:cxnSpLocks noChangeShapeType="1"/>
          </p:cNvCxnSpPr>
          <p:nvPr/>
        </p:nvCxnSpPr>
        <p:spPr bwMode="auto">
          <a:xfrm>
            <a:off x="6602413" y="3200400"/>
            <a:ext cx="0" cy="348297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2" name="Straight Arrow Connector 58"/>
          <p:cNvCxnSpPr>
            <a:cxnSpLocks noChangeShapeType="1"/>
          </p:cNvCxnSpPr>
          <p:nvPr/>
        </p:nvCxnSpPr>
        <p:spPr bwMode="auto">
          <a:xfrm>
            <a:off x="6602413" y="3227388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6743700" y="3136900"/>
            <a:ext cx="398463" cy="160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6374" name="Straight Connector 60"/>
          <p:cNvCxnSpPr>
            <a:cxnSpLocks noChangeShapeType="1"/>
          </p:cNvCxnSpPr>
          <p:nvPr/>
        </p:nvCxnSpPr>
        <p:spPr bwMode="auto">
          <a:xfrm>
            <a:off x="7272338" y="3200400"/>
            <a:ext cx="0" cy="348297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5" name="Straight Arrow Connector 61"/>
          <p:cNvCxnSpPr>
            <a:cxnSpLocks noChangeShapeType="1"/>
          </p:cNvCxnSpPr>
          <p:nvPr/>
        </p:nvCxnSpPr>
        <p:spPr bwMode="auto">
          <a:xfrm>
            <a:off x="7288213" y="3228975"/>
            <a:ext cx="674687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Box 62"/>
          <p:cNvSpPr txBox="1"/>
          <p:nvPr/>
        </p:nvSpPr>
        <p:spPr>
          <a:xfrm>
            <a:off x="7429500" y="3136900"/>
            <a:ext cx="396875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6377" name="Straight Connector 63"/>
          <p:cNvCxnSpPr>
            <a:cxnSpLocks noChangeShapeType="1"/>
          </p:cNvCxnSpPr>
          <p:nvPr/>
        </p:nvCxnSpPr>
        <p:spPr bwMode="auto">
          <a:xfrm>
            <a:off x="7956550" y="3201988"/>
            <a:ext cx="0" cy="3481387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78" name="TextBox 64"/>
          <p:cNvSpPr txBox="1">
            <a:spLocks noChangeArrowheads="1"/>
          </p:cNvSpPr>
          <p:nvPr/>
        </p:nvSpPr>
        <p:spPr bwMode="auto">
          <a:xfrm>
            <a:off x="1212850" y="2825750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8000"/>
                </a:solidFill>
              </a:rPr>
              <a:t>S0</a:t>
            </a:r>
          </a:p>
        </p:txBody>
      </p:sp>
      <p:sp>
        <p:nvSpPr>
          <p:cNvPr id="56379" name="TextBox 65"/>
          <p:cNvSpPr txBox="1">
            <a:spLocks noChangeArrowheads="1"/>
          </p:cNvSpPr>
          <p:nvPr/>
        </p:nvSpPr>
        <p:spPr bwMode="auto">
          <a:xfrm>
            <a:off x="1922463" y="2827338"/>
            <a:ext cx="59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S1</a:t>
            </a:r>
          </a:p>
        </p:txBody>
      </p:sp>
      <p:sp>
        <p:nvSpPr>
          <p:cNvPr id="56380" name="TextBox 66"/>
          <p:cNvSpPr txBox="1">
            <a:spLocks noChangeArrowheads="1"/>
          </p:cNvSpPr>
          <p:nvPr/>
        </p:nvSpPr>
        <p:spPr bwMode="auto">
          <a:xfrm>
            <a:off x="2606675" y="2827338"/>
            <a:ext cx="5921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S2</a:t>
            </a:r>
          </a:p>
        </p:txBody>
      </p:sp>
      <p:sp>
        <p:nvSpPr>
          <p:cNvPr id="56381" name="TextBox 67"/>
          <p:cNvSpPr txBox="1">
            <a:spLocks noChangeArrowheads="1"/>
          </p:cNvSpPr>
          <p:nvPr/>
        </p:nvSpPr>
        <p:spPr bwMode="auto">
          <a:xfrm>
            <a:off x="3298825" y="2828925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S3</a:t>
            </a:r>
          </a:p>
        </p:txBody>
      </p:sp>
      <p:sp>
        <p:nvSpPr>
          <p:cNvPr id="56382" name="TextBox 68"/>
          <p:cNvSpPr txBox="1">
            <a:spLocks noChangeArrowheads="1"/>
          </p:cNvSpPr>
          <p:nvPr/>
        </p:nvSpPr>
        <p:spPr bwMode="auto">
          <a:xfrm>
            <a:off x="3965575" y="2827338"/>
            <a:ext cx="59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S4</a:t>
            </a:r>
          </a:p>
        </p:txBody>
      </p:sp>
      <p:sp>
        <p:nvSpPr>
          <p:cNvPr id="56383" name="TextBox 69"/>
          <p:cNvSpPr txBox="1">
            <a:spLocks noChangeArrowheads="1"/>
          </p:cNvSpPr>
          <p:nvPr/>
        </p:nvSpPr>
        <p:spPr bwMode="auto">
          <a:xfrm>
            <a:off x="4635500" y="2828925"/>
            <a:ext cx="592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S5</a:t>
            </a:r>
          </a:p>
        </p:txBody>
      </p:sp>
      <p:sp>
        <p:nvSpPr>
          <p:cNvPr id="56384" name="TextBox 70"/>
          <p:cNvSpPr txBox="1">
            <a:spLocks noChangeArrowheads="1"/>
          </p:cNvSpPr>
          <p:nvPr/>
        </p:nvSpPr>
        <p:spPr bwMode="auto">
          <a:xfrm>
            <a:off x="5294313" y="2828925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S6</a:t>
            </a:r>
          </a:p>
        </p:txBody>
      </p:sp>
      <p:sp>
        <p:nvSpPr>
          <p:cNvPr id="56385" name="TextBox 71"/>
          <p:cNvSpPr txBox="1">
            <a:spLocks noChangeArrowheads="1"/>
          </p:cNvSpPr>
          <p:nvPr/>
        </p:nvSpPr>
        <p:spPr bwMode="auto">
          <a:xfrm>
            <a:off x="5972175" y="2830513"/>
            <a:ext cx="59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S7</a:t>
            </a:r>
          </a:p>
        </p:txBody>
      </p:sp>
      <p:sp>
        <p:nvSpPr>
          <p:cNvPr id="56386" name="TextBox 72"/>
          <p:cNvSpPr txBox="1">
            <a:spLocks noChangeArrowheads="1"/>
          </p:cNvSpPr>
          <p:nvPr/>
        </p:nvSpPr>
        <p:spPr bwMode="auto">
          <a:xfrm>
            <a:off x="6632575" y="2830513"/>
            <a:ext cx="5921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990099"/>
                </a:solidFill>
              </a:rPr>
              <a:t>S8</a:t>
            </a:r>
          </a:p>
        </p:txBody>
      </p:sp>
      <p:sp>
        <p:nvSpPr>
          <p:cNvPr id="56387" name="TextBox 73"/>
          <p:cNvSpPr txBox="1">
            <a:spLocks noChangeArrowheads="1"/>
          </p:cNvSpPr>
          <p:nvPr/>
        </p:nvSpPr>
        <p:spPr bwMode="auto">
          <a:xfrm>
            <a:off x="7308850" y="2832100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990099"/>
                </a:solidFill>
              </a:rPr>
              <a:t>S8</a:t>
            </a:r>
          </a:p>
        </p:txBody>
      </p:sp>
      <p:sp>
        <p:nvSpPr>
          <p:cNvPr id="56388" name="TextBox 74"/>
          <p:cNvSpPr txBox="1">
            <a:spLocks noChangeArrowheads="1"/>
          </p:cNvSpPr>
          <p:nvPr/>
        </p:nvSpPr>
        <p:spPr bwMode="auto">
          <a:xfrm>
            <a:off x="52388" y="6345238"/>
            <a:ext cx="841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0000FF"/>
                </a:solidFill>
              </a:rPr>
              <a:t>START</a:t>
            </a:r>
          </a:p>
        </p:txBody>
      </p:sp>
      <p:cxnSp>
        <p:nvCxnSpPr>
          <p:cNvPr id="56389" name="Straight Arrow Connector 75"/>
          <p:cNvCxnSpPr>
            <a:cxnSpLocks noChangeShapeType="1"/>
          </p:cNvCxnSpPr>
          <p:nvPr/>
        </p:nvCxnSpPr>
        <p:spPr bwMode="auto">
          <a:xfrm>
            <a:off x="7980363" y="3228975"/>
            <a:ext cx="676275" cy="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Box 76"/>
          <p:cNvSpPr txBox="1"/>
          <p:nvPr/>
        </p:nvSpPr>
        <p:spPr>
          <a:xfrm>
            <a:off x="8121650" y="3138488"/>
            <a:ext cx="398463" cy="161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Arial" charset="0"/>
              </a:rPr>
              <a:t>40nS</a:t>
            </a:r>
          </a:p>
        </p:txBody>
      </p:sp>
      <p:cxnSp>
        <p:nvCxnSpPr>
          <p:cNvPr id="56391" name="Straight Connector 77"/>
          <p:cNvCxnSpPr>
            <a:cxnSpLocks noChangeShapeType="1"/>
          </p:cNvCxnSpPr>
          <p:nvPr/>
        </p:nvCxnSpPr>
        <p:spPr bwMode="auto">
          <a:xfrm>
            <a:off x="8650288" y="3203575"/>
            <a:ext cx="0" cy="3479800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92" name="Straight Connector 78"/>
          <p:cNvCxnSpPr>
            <a:cxnSpLocks noChangeShapeType="1"/>
          </p:cNvCxnSpPr>
          <p:nvPr/>
        </p:nvCxnSpPr>
        <p:spPr bwMode="auto">
          <a:xfrm flipV="1">
            <a:off x="1463675" y="6330950"/>
            <a:ext cx="0" cy="242888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93" name="Straight Connector 79"/>
          <p:cNvCxnSpPr>
            <a:cxnSpLocks noChangeShapeType="1"/>
          </p:cNvCxnSpPr>
          <p:nvPr/>
        </p:nvCxnSpPr>
        <p:spPr bwMode="auto">
          <a:xfrm>
            <a:off x="1463675" y="6569075"/>
            <a:ext cx="6096000" cy="4763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94" name="Straight Connector 85"/>
          <p:cNvCxnSpPr>
            <a:cxnSpLocks noChangeShapeType="1"/>
          </p:cNvCxnSpPr>
          <p:nvPr/>
        </p:nvCxnSpPr>
        <p:spPr bwMode="auto">
          <a:xfrm>
            <a:off x="7559675" y="6330950"/>
            <a:ext cx="1096963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95" name="Straight Connector 93"/>
          <p:cNvCxnSpPr>
            <a:cxnSpLocks noChangeShapeType="1"/>
          </p:cNvCxnSpPr>
          <p:nvPr/>
        </p:nvCxnSpPr>
        <p:spPr bwMode="auto">
          <a:xfrm>
            <a:off x="947738" y="6330950"/>
            <a:ext cx="515937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96" name="TextBox 100"/>
          <p:cNvSpPr txBox="1">
            <a:spLocks noChangeArrowheads="1"/>
          </p:cNvSpPr>
          <p:nvPr/>
        </p:nvSpPr>
        <p:spPr bwMode="auto">
          <a:xfrm>
            <a:off x="8008938" y="2825750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8000"/>
                </a:solidFill>
              </a:rPr>
              <a:t>S0</a:t>
            </a:r>
          </a:p>
        </p:txBody>
      </p:sp>
      <p:cxnSp>
        <p:nvCxnSpPr>
          <p:cNvPr id="56397" name="Straight Connector 117"/>
          <p:cNvCxnSpPr>
            <a:cxnSpLocks noChangeShapeType="1"/>
          </p:cNvCxnSpPr>
          <p:nvPr/>
        </p:nvCxnSpPr>
        <p:spPr bwMode="auto">
          <a:xfrm flipV="1">
            <a:off x="7559675" y="6326188"/>
            <a:ext cx="0" cy="242887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98" name="TextBox 7"/>
          <p:cNvSpPr txBox="1">
            <a:spLocks noChangeArrowheads="1"/>
          </p:cNvSpPr>
          <p:nvPr/>
        </p:nvSpPr>
        <p:spPr bwMode="auto">
          <a:xfrm>
            <a:off x="52388" y="5716588"/>
            <a:ext cx="817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Ready</a:t>
            </a:r>
          </a:p>
        </p:txBody>
      </p:sp>
      <p:cxnSp>
        <p:nvCxnSpPr>
          <p:cNvPr id="56399" name="Straight Connector 9"/>
          <p:cNvCxnSpPr>
            <a:cxnSpLocks noChangeShapeType="1"/>
          </p:cNvCxnSpPr>
          <p:nvPr/>
        </p:nvCxnSpPr>
        <p:spPr bwMode="auto">
          <a:xfrm>
            <a:off x="1889125" y="6184900"/>
            <a:ext cx="60674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00" name="Straight Connector 11"/>
          <p:cNvCxnSpPr>
            <a:cxnSpLocks noChangeShapeType="1"/>
          </p:cNvCxnSpPr>
          <p:nvPr/>
        </p:nvCxnSpPr>
        <p:spPr bwMode="auto">
          <a:xfrm>
            <a:off x="7956550" y="5922963"/>
            <a:ext cx="6937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01" name="Straight Connector 12"/>
          <p:cNvCxnSpPr>
            <a:cxnSpLocks noChangeShapeType="1"/>
          </p:cNvCxnSpPr>
          <p:nvPr/>
        </p:nvCxnSpPr>
        <p:spPr bwMode="auto">
          <a:xfrm flipV="1">
            <a:off x="1214438" y="5924550"/>
            <a:ext cx="6746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02" name="Straight Connector 8"/>
          <p:cNvCxnSpPr>
            <a:cxnSpLocks noChangeShapeType="1"/>
          </p:cNvCxnSpPr>
          <p:nvPr/>
        </p:nvCxnSpPr>
        <p:spPr bwMode="auto">
          <a:xfrm>
            <a:off x="1889125" y="5924550"/>
            <a:ext cx="0" cy="2603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03" name="Straight Connector 8"/>
          <p:cNvCxnSpPr>
            <a:cxnSpLocks noChangeShapeType="1"/>
          </p:cNvCxnSpPr>
          <p:nvPr/>
        </p:nvCxnSpPr>
        <p:spPr bwMode="auto">
          <a:xfrm>
            <a:off x="7958138" y="5918200"/>
            <a:ext cx="0" cy="2587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Rectangular Callout 110"/>
          <p:cNvSpPr/>
          <p:nvPr/>
        </p:nvSpPr>
        <p:spPr bwMode="auto">
          <a:xfrm>
            <a:off x="4592638" y="5835650"/>
            <a:ext cx="2274887" cy="487363"/>
          </a:xfrm>
          <a:prstGeom prst="wedgeRectCallout">
            <a:avLst>
              <a:gd name="adj1" fmla="val 78076"/>
              <a:gd name="adj2" fmla="val 7430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Arial" charset="0"/>
              </a:rPr>
              <a:t>Only return to state S0 when START is released</a:t>
            </a:r>
            <a:endParaRPr lang="en-CA" sz="14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6405" name="TextBox 7"/>
          <p:cNvSpPr txBox="1">
            <a:spLocks noChangeArrowheads="1"/>
          </p:cNvSpPr>
          <p:nvPr/>
        </p:nvSpPr>
        <p:spPr bwMode="auto">
          <a:xfrm>
            <a:off x="-236538" y="3473450"/>
            <a:ext cx="1160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/>
              <a:t>RS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56406" name="TextBox 32"/>
          <p:cNvSpPr txBox="1">
            <a:spLocks noChangeArrowheads="1"/>
          </p:cNvSpPr>
          <p:nvPr/>
        </p:nvSpPr>
        <p:spPr bwMode="auto">
          <a:xfrm>
            <a:off x="1649413" y="3419475"/>
            <a:ext cx="5186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990099"/>
                </a:solidFill>
              </a:rPr>
              <a:t>RS set </a:t>
            </a:r>
            <a:r>
              <a:rPr lang="en-US" b="1" dirty="0" smtClean="0">
                <a:solidFill>
                  <a:srgbClr val="990099"/>
                </a:solidFill>
              </a:rPr>
              <a:t>byPB2  </a:t>
            </a:r>
            <a:r>
              <a:rPr lang="en-US" b="1" dirty="0">
                <a:solidFill>
                  <a:srgbClr val="990099"/>
                </a:solidFill>
              </a:rPr>
              <a:t>(depends on </a:t>
            </a:r>
            <a:r>
              <a:rPr lang="en-US" b="1" dirty="0" smtClean="0">
                <a:solidFill>
                  <a:srgbClr val="990099"/>
                </a:solidFill>
              </a:rPr>
              <a:t>you with your finger </a:t>
            </a:r>
            <a:r>
              <a:rPr lang="en-US" b="1" dirty="0">
                <a:solidFill>
                  <a:srgbClr val="990099"/>
                </a:solidFill>
              </a:rPr>
              <a:t>!!)</a:t>
            </a:r>
          </a:p>
        </p:txBody>
      </p:sp>
      <p:sp>
        <p:nvSpPr>
          <p:cNvPr id="564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7CB0CA-37B1-46FA-86C8-54E011AF9CD4}" type="slidenum">
              <a:rPr lang="en-CA" altLang="en-US" sz="1000" smtClean="0"/>
              <a:pPr/>
              <a:t>7</a:t>
            </a:fld>
            <a:endParaRPr lang="en-CA" altLang="en-US" sz="1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7C1302"/>
                </a:solidFill>
              </a:rPr>
              <a:t>State Machine Case Study – DE2 LCD Display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13335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 smtClean="0"/>
              <a:t>The State Transition Diagram</a:t>
            </a:r>
          </a:p>
          <a:p>
            <a:pPr>
              <a:defRPr/>
            </a:pPr>
            <a:r>
              <a:rPr lang="en-US" dirty="0" smtClean="0"/>
              <a:t>This is actually quite easy as it is mostly just a sequence of states that starts in state </a:t>
            </a:r>
            <a:r>
              <a:rPr lang="en-US" dirty="0" smtClean="0">
                <a:solidFill>
                  <a:schemeClr val="accent2"/>
                </a:solidFill>
              </a:rPr>
              <a:t>S0</a:t>
            </a:r>
            <a:r>
              <a:rPr lang="en-US" dirty="0" smtClean="0"/>
              <a:t> and is triggered when input </a:t>
            </a:r>
            <a:r>
              <a:rPr lang="en-US" dirty="0" smtClean="0">
                <a:solidFill>
                  <a:srgbClr val="0000FF"/>
                </a:solidFill>
              </a:rPr>
              <a:t>Start = 0</a:t>
            </a:r>
            <a:r>
              <a:rPr lang="en-US" dirty="0" smtClean="0"/>
              <a:t>. It then moves through states </a:t>
            </a:r>
            <a:r>
              <a:rPr lang="en-US" dirty="0" smtClean="0">
                <a:solidFill>
                  <a:srgbClr val="C00000"/>
                </a:solidFill>
              </a:rPr>
              <a:t>S0-S8</a:t>
            </a:r>
            <a:r>
              <a:rPr lang="en-US" dirty="0" smtClean="0"/>
              <a:t>. It then waits in State </a:t>
            </a:r>
            <a:r>
              <a:rPr lang="en-US" dirty="0" smtClean="0">
                <a:solidFill>
                  <a:srgbClr val="C00000"/>
                </a:solidFill>
              </a:rPr>
              <a:t>S8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00FF"/>
                </a:solidFill>
              </a:rPr>
              <a:t>Start to return to 1 </a:t>
            </a:r>
            <a:r>
              <a:rPr lang="en-US" dirty="0" smtClean="0"/>
              <a:t>(i.e. blue push button released)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before returning to state </a:t>
            </a:r>
            <a:r>
              <a:rPr lang="en-US" dirty="0" smtClean="0">
                <a:solidFill>
                  <a:srgbClr val="C00000"/>
                </a:solidFill>
              </a:rPr>
              <a:t>S0</a:t>
            </a:r>
            <a:r>
              <a:rPr lang="en-US" dirty="0" smtClean="0"/>
              <a:t> again.</a:t>
            </a:r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15954B-43B8-45C5-8C47-07DAF40A5A12}" type="slidenum">
              <a:rPr lang="en-CA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mtClean="0"/>
          </a:p>
        </p:txBody>
      </p:sp>
      <p:sp>
        <p:nvSpPr>
          <p:cNvPr id="6" name="Oval 5"/>
          <p:cNvSpPr/>
          <p:nvPr/>
        </p:nvSpPr>
        <p:spPr bwMode="auto">
          <a:xfrm>
            <a:off x="1641475" y="3390900"/>
            <a:ext cx="708025" cy="7080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400" b="1" dirty="0">
                <a:solidFill>
                  <a:srgbClr val="FF0066"/>
                </a:solidFill>
                <a:latin typeface="Arial" charset="0"/>
              </a:rPr>
              <a:t>S0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292475" y="5000625"/>
            <a:ext cx="706438" cy="7080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400" b="1" dirty="0">
                <a:solidFill>
                  <a:srgbClr val="FF0066"/>
                </a:solidFill>
                <a:latin typeface="Arial" charset="0"/>
              </a:rPr>
              <a:t>S8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292475" y="3390900"/>
            <a:ext cx="706438" cy="7080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400" b="1" dirty="0">
                <a:solidFill>
                  <a:srgbClr val="FF0066"/>
                </a:solidFill>
                <a:latin typeface="Arial" charset="0"/>
              </a:rPr>
              <a:t>S1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487863" y="5000625"/>
            <a:ext cx="708025" cy="7080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400" b="1" dirty="0">
                <a:solidFill>
                  <a:srgbClr val="FF0066"/>
                </a:solidFill>
                <a:latin typeface="Arial" charset="0"/>
              </a:rPr>
              <a:t>S7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673725" y="4968875"/>
            <a:ext cx="706438" cy="7080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400" b="1" dirty="0">
                <a:solidFill>
                  <a:srgbClr val="FF0066"/>
                </a:solidFill>
                <a:latin typeface="Arial" charset="0"/>
              </a:rPr>
              <a:t>S6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487863" y="3390900"/>
            <a:ext cx="708025" cy="7080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400" b="1" dirty="0">
                <a:solidFill>
                  <a:srgbClr val="FF0066"/>
                </a:solidFill>
                <a:latin typeface="Arial" charset="0"/>
              </a:rPr>
              <a:t>S2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73725" y="3359150"/>
            <a:ext cx="706438" cy="7080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400" b="1" dirty="0">
                <a:solidFill>
                  <a:srgbClr val="FF0066"/>
                </a:solidFill>
                <a:latin typeface="Arial" charset="0"/>
              </a:rPr>
              <a:t>S3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845300" y="3359150"/>
            <a:ext cx="708025" cy="7080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400" b="1" dirty="0">
                <a:solidFill>
                  <a:srgbClr val="FF0066"/>
                </a:solidFill>
                <a:latin typeface="Arial" charset="0"/>
              </a:rPr>
              <a:t>S4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845300" y="4968875"/>
            <a:ext cx="708025" cy="7080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400" b="1" dirty="0">
                <a:solidFill>
                  <a:srgbClr val="FF0066"/>
                </a:solidFill>
                <a:latin typeface="Arial" charset="0"/>
              </a:rPr>
              <a:t>S5</a:t>
            </a:r>
          </a:p>
        </p:txBody>
      </p:sp>
      <p:cxnSp>
        <p:nvCxnSpPr>
          <p:cNvPr id="58382" name="Straight Arrow Connector 15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2349500" y="3744913"/>
            <a:ext cx="94297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Straight Arrow Connector 16"/>
          <p:cNvCxnSpPr>
            <a:cxnSpLocks noChangeShapeType="1"/>
          </p:cNvCxnSpPr>
          <p:nvPr/>
        </p:nvCxnSpPr>
        <p:spPr bwMode="auto">
          <a:xfrm>
            <a:off x="3998913" y="3730625"/>
            <a:ext cx="4810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4" name="Straight Arrow Connector 17"/>
          <p:cNvCxnSpPr>
            <a:cxnSpLocks noChangeShapeType="1"/>
          </p:cNvCxnSpPr>
          <p:nvPr/>
        </p:nvCxnSpPr>
        <p:spPr bwMode="auto">
          <a:xfrm>
            <a:off x="5195888" y="3709988"/>
            <a:ext cx="4810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Straight Arrow Connector 18"/>
          <p:cNvCxnSpPr>
            <a:cxnSpLocks noChangeShapeType="1"/>
          </p:cNvCxnSpPr>
          <p:nvPr/>
        </p:nvCxnSpPr>
        <p:spPr bwMode="auto">
          <a:xfrm>
            <a:off x="6380163" y="3709988"/>
            <a:ext cx="4810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Straight Arrow Connector 19"/>
          <p:cNvCxnSpPr>
            <a:cxnSpLocks noChangeShapeType="1"/>
            <a:endCxn id="14" idx="0"/>
          </p:cNvCxnSpPr>
          <p:nvPr/>
        </p:nvCxnSpPr>
        <p:spPr bwMode="auto">
          <a:xfrm>
            <a:off x="7199313" y="4064000"/>
            <a:ext cx="0" cy="904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7" name="Straight Arrow Connector 21"/>
          <p:cNvCxnSpPr>
            <a:cxnSpLocks noChangeShapeType="1"/>
          </p:cNvCxnSpPr>
          <p:nvPr/>
        </p:nvCxnSpPr>
        <p:spPr bwMode="auto">
          <a:xfrm flipH="1">
            <a:off x="6375400" y="5322888"/>
            <a:ext cx="44767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8" name="Straight Arrow Connector 23"/>
          <p:cNvCxnSpPr>
            <a:cxnSpLocks noChangeShapeType="1"/>
          </p:cNvCxnSpPr>
          <p:nvPr/>
        </p:nvCxnSpPr>
        <p:spPr bwMode="auto">
          <a:xfrm flipH="1">
            <a:off x="5195888" y="5322888"/>
            <a:ext cx="4492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9" name="Straight Arrow Connector 24"/>
          <p:cNvCxnSpPr>
            <a:cxnSpLocks noChangeShapeType="1"/>
          </p:cNvCxnSpPr>
          <p:nvPr/>
        </p:nvCxnSpPr>
        <p:spPr bwMode="auto">
          <a:xfrm flipH="1">
            <a:off x="3998913" y="5353050"/>
            <a:ext cx="4492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0" name="Straight Arrow Connector 26"/>
          <p:cNvCxnSpPr>
            <a:cxnSpLocks noChangeShapeType="1"/>
          </p:cNvCxnSpPr>
          <p:nvPr/>
        </p:nvCxnSpPr>
        <p:spPr bwMode="auto">
          <a:xfrm flipV="1">
            <a:off x="1995488" y="4098925"/>
            <a:ext cx="0" cy="12541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1" name="Straight Connector 30"/>
          <p:cNvCxnSpPr>
            <a:cxnSpLocks noChangeShapeType="1"/>
            <a:stCxn id="7" idx="2"/>
          </p:cNvCxnSpPr>
          <p:nvPr/>
        </p:nvCxnSpPr>
        <p:spPr bwMode="auto">
          <a:xfrm flipH="1">
            <a:off x="1995488" y="5354638"/>
            <a:ext cx="12969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2" name="Curved Connector 44"/>
          <p:cNvCxnSpPr>
            <a:cxnSpLocks noChangeShapeType="1"/>
            <a:stCxn id="6" idx="0"/>
            <a:endCxn id="6" idx="2"/>
          </p:cNvCxnSpPr>
          <p:nvPr/>
        </p:nvCxnSpPr>
        <p:spPr bwMode="auto">
          <a:xfrm rot="-5400000" flipH="1" flipV="1">
            <a:off x="1641475" y="3390900"/>
            <a:ext cx="354013" cy="354013"/>
          </a:xfrm>
          <a:prstGeom prst="curvedConnector4">
            <a:avLst>
              <a:gd name="adj1" fmla="val -129778"/>
              <a:gd name="adj2" fmla="val 232023"/>
            </a:avLst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3" name="TextBox 53"/>
          <p:cNvSpPr txBox="1">
            <a:spLocks noChangeArrowheads="1"/>
          </p:cNvSpPr>
          <p:nvPr/>
        </p:nvSpPr>
        <p:spPr bwMode="auto">
          <a:xfrm>
            <a:off x="992188" y="2565400"/>
            <a:ext cx="11414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Start = 1</a:t>
            </a:r>
          </a:p>
        </p:txBody>
      </p:sp>
      <p:sp>
        <p:nvSpPr>
          <p:cNvPr id="58394" name="TextBox 54"/>
          <p:cNvSpPr txBox="1">
            <a:spLocks noChangeArrowheads="1"/>
          </p:cNvSpPr>
          <p:nvPr/>
        </p:nvSpPr>
        <p:spPr bwMode="auto">
          <a:xfrm>
            <a:off x="2316163" y="3400425"/>
            <a:ext cx="11414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Start = 0</a:t>
            </a:r>
          </a:p>
        </p:txBody>
      </p:sp>
      <p:cxnSp>
        <p:nvCxnSpPr>
          <p:cNvPr id="58395" name="Curved Connector 65"/>
          <p:cNvCxnSpPr>
            <a:cxnSpLocks noChangeShapeType="1"/>
            <a:endCxn id="7" idx="4"/>
          </p:cNvCxnSpPr>
          <p:nvPr/>
        </p:nvCxnSpPr>
        <p:spPr bwMode="auto">
          <a:xfrm>
            <a:off x="3292475" y="5462588"/>
            <a:ext cx="352425" cy="246062"/>
          </a:xfrm>
          <a:prstGeom prst="curvedConnector4">
            <a:avLst>
              <a:gd name="adj1" fmla="val -149757"/>
              <a:gd name="adj2" fmla="val 206553"/>
            </a:avLst>
          </a:prstGeom>
          <a:noFill/>
          <a:ln w="127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6" name="TextBox 83"/>
          <p:cNvSpPr txBox="1">
            <a:spLocks noChangeArrowheads="1"/>
          </p:cNvSpPr>
          <p:nvPr/>
        </p:nvSpPr>
        <p:spPr bwMode="auto">
          <a:xfrm>
            <a:off x="2820988" y="6115050"/>
            <a:ext cx="11414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Start = 0</a:t>
            </a:r>
          </a:p>
        </p:txBody>
      </p:sp>
      <p:sp>
        <p:nvSpPr>
          <p:cNvPr id="58397" name="TextBox 84"/>
          <p:cNvSpPr txBox="1">
            <a:spLocks noChangeArrowheads="1"/>
          </p:cNvSpPr>
          <p:nvPr/>
        </p:nvSpPr>
        <p:spPr bwMode="auto">
          <a:xfrm>
            <a:off x="2043113" y="4975225"/>
            <a:ext cx="11414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rgbClr val="0000FF"/>
                </a:solidFill>
              </a:rPr>
              <a:t>Start = 1</a:t>
            </a:r>
          </a:p>
        </p:txBody>
      </p:sp>
      <p:sp>
        <p:nvSpPr>
          <p:cNvPr id="58398" name="TextBox 53"/>
          <p:cNvSpPr txBox="1">
            <a:spLocks noChangeArrowheads="1"/>
          </p:cNvSpPr>
          <p:nvPr/>
        </p:nvSpPr>
        <p:spPr bwMode="auto">
          <a:xfrm>
            <a:off x="877888" y="3987800"/>
            <a:ext cx="814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1600" b="1">
                <a:solidFill>
                  <a:schemeClr val="accent2"/>
                </a:solidFill>
              </a:rPr>
              <a:t>Reset</a:t>
            </a:r>
          </a:p>
        </p:txBody>
      </p:sp>
      <p:sp>
        <p:nvSpPr>
          <p:cNvPr id="58399" name="Oval 33"/>
          <p:cNvSpPr>
            <a:spLocks noChangeArrowheads="1"/>
          </p:cNvSpPr>
          <p:nvPr/>
        </p:nvSpPr>
        <p:spPr bwMode="auto">
          <a:xfrm>
            <a:off x="1422400" y="4391025"/>
            <a:ext cx="136525" cy="141288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1400" b="1">
              <a:solidFill>
                <a:srgbClr val="FF0066"/>
              </a:solidFill>
            </a:endParaRPr>
          </a:p>
        </p:txBody>
      </p:sp>
      <p:cxnSp>
        <p:nvCxnSpPr>
          <p:cNvPr id="58400" name="Straight Arrow Connector 35"/>
          <p:cNvCxnSpPr>
            <a:cxnSpLocks noChangeShapeType="1"/>
            <a:stCxn id="58399" idx="7"/>
          </p:cNvCxnSpPr>
          <p:nvPr/>
        </p:nvCxnSpPr>
        <p:spPr bwMode="auto">
          <a:xfrm flipV="1">
            <a:off x="1538288" y="4051300"/>
            <a:ext cx="269875" cy="3603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7C1302"/>
                </a:solidFill>
              </a:rPr>
              <a:t>State Machine Case Study – DE2 LCD Display</a:t>
            </a:r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13335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="1" smtClean="0"/>
              <a:t>The </a:t>
            </a:r>
            <a:r>
              <a:rPr lang="en-US" b="1" smtClean="0">
                <a:solidFill>
                  <a:srgbClr val="0000FF"/>
                </a:solidFill>
              </a:rPr>
              <a:t>Current State</a:t>
            </a:r>
            <a:r>
              <a:rPr lang="en-US" b="1" smtClean="0"/>
              <a:t> – </a:t>
            </a:r>
            <a:r>
              <a:rPr lang="en-US" b="1" smtClean="0">
                <a:solidFill>
                  <a:srgbClr val="C00000"/>
                </a:solidFill>
              </a:rPr>
              <a:t>Next State</a:t>
            </a:r>
            <a:r>
              <a:rPr lang="en-US" b="1" smtClean="0"/>
              <a:t> Table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0CB3E-C131-4032-85BD-66CC2FE8AC28}" type="slidenum">
              <a:rPr lang="en-CA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mtClean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15088"/>
              </p:ext>
            </p:extLst>
          </p:nvPr>
        </p:nvGraphicFramePr>
        <p:xfrm>
          <a:off x="6011863" y="1350963"/>
          <a:ext cx="2820092" cy="465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2"/>
                <a:gridCol w="254428"/>
                <a:gridCol w="262378"/>
                <a:gridCol w="262378"/>
                <a:gridCol w="728970"/>
                <a:gridCol w="278280"/>
                <a:gridCol w="278280"/>
                <a:gridCol w="238526"/>
                <a:gridCol w="270330"/>
              </a:tblGrid>
              <a:tr h="57927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Current State</a:t>
                      </a:r>
                      <a:endParaRPr lang="en-US" sz="1600" i="1" dirty="0"/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Input</a:t>
                      </a:r>
                      <a:endParaRPr lang="en-US" sz="1600" i="1" dirty="0"/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Next State</a:t>
                      </a:r>
                      <a:endParaRPr lang="en-US" sz="1600" i="1" dirty="0"/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9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Q[3-0]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008000"/>
                          </a:solidFill>
                        </a:rPr>
                        <a:t>Start</a:t>
                      </a: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D[3-0]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8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9517" name="Group 50"/>
          <p:cNvGrpSpPr>
            <a:grpSpLocks/>
          </p:cNvGrpSpPr>
          <p:nvPr/>
        </p:nvGrpSpPr>
        <p:grpSpPr bwMode="auto">
          <a:xfrm>
            <a:off x="342900" y="2603500"/>
            <a:ext cx="5064125" cy="1847850"/>
            <a:chOff x="343405" y="2603279"/>
            <a:chExt cx="5063477" cy="1848076"/>
          </a:xfrm>
        </p:grpSpPr>
        <p:sp>
          <p:nvSpPr>
            <p:cNvPr id="8" name="Oval 7"/>
            <p:cNvSpPr/>
            <p:nvPr/>
          </p:nvSpPr>
          <p:spPr bwMode="auto">
            <a:xfrm>
              <a:off x="925943" y="2628682"/>
              <a:ext cx="536506" cy="55728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b="1" dirty="0">
                  <a:solidFill>
                    <a:srgbClr val="FF0066"/>
                  </a:solidFill>
                  <a:latin typeface="Arial" charset="0"/>
                </a:rPr>
                <a:t>S0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173559" y="3894075"/>
              <a:ext cx="538093" cy="55728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b="1" dirty="0">
                  <a:solidFill>
                    <a:srgbClr val="FF0066"/>
                  </a:solidFill>
                  <a:latin typeface="Arial" charset="0"/>
                </a:rPr>
                <a:t>S8</a:t>
              </a:r>
              <a:endParaRPr lang="en-US" sz="1400" b="1" dirty="0">
                <a:solidFill>
                  <a:srgbClr val="FF0066"/>
                </a:solidFill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76733" y="2628682"/>
              <a:ext cx="536506" cy="55728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b="1" dirty="0">
                  <a:solidFill>
                    <a:srgbClr val="FF0066"/>
                  </a:solidFill>
                  <a:latin typeface="Arial" charset="0"/>
                </a:rPr>
                <a:t>S1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081493" y="3894075"/>
              <a:ext cx="536506" cy="55728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b="1" dirty="0">
                  <a:solidFill>
                    <a:srgbClr val="FF0066"/>
                  </a:solidFill>
                  <a:latin typeface="Arial" charset="0"/>
                </a:rPr>
                <a:t>S7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979903" y="3870259"/>
              <a:ext cx="538093" cy="55569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b="1" dirty="0">
                  <a:solidFill>
                    <a:srgbClr val="FF0066"/>
                  </a:solidFill>
                  <a:latin typeface="Arial" charset="0"/>
                </a:rPr>
                <a:t>S6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084667" y="2628682"/>
              <a:ext cx="536506" cy="55728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b="1" dirty="0">
                  <a:solidFill>
                    <a:srgbClr val="FF0066"/>
                  </a:solidFill>
                  <a:latin typeface="Arial" charset="0"/>
                </a:rPr>
                <a:t>S2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983077" y="2603279"/>
              <a:ext cx="536506" cy="55728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b="1" dirty="0">
                  <a:solidFill>
                    <a:srgbClr val="FF0066"/>
                  </a:solidFill>
                  <a:latin typeface="Arial" charset="0"/>
                </a:rPr>
                <a:t>S3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870376" y="2603279"/>
              <a:ext cx="536506" cy="55728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b="1" dirty="0">
                  <a:solidFill>
                    <a:srgbClr val="FF0066"/>
                  </a:solidFill>
                  <a:latin typeface="Arial" charset="0"/>
                </a:rPr>
                <a:t>S4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70376" y="3870259"/>
              <a:ext cx="536506" cy="55569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b="1" dirty="0">
                  <a:solidFill>
                    <a:srgbClr val="FF0066"/>
                  </a:solidFill>
                  <a:latin typeface="Arial" charset="0"/>
                </a:rPr>
                <a:t>S5</a:t>
              </a:r>
            </a:p>
          </p:txBody>
        </p:sp>
        <p:cxnSp>
          <p:nvCxnSpPr>
            <p:cNvPr id="59531" name="Straight Arrow Connector 16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1462598" y="2907113"/>
              <a:ext cx="714661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32" name="Straight Arrow Connector 17"/>
            <p:cNvCxnSpPr>
              <a:cxnSpLocks noChangeShapeType="1"/>
            </p:cNvCxnSpPr>
            <p:nvPr/>
          </p:nvCxnSpPr>
          <p:spPr bwMode="auto">
            <a:xfrm>
              <a:off x="2711006" y="2895651"/>
              <a:ext cx="364875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33" name="Straight Arrow Connector 18"/>
            <p:cNvCxnSpPr>
              <a:cxnSpLocks noChangeShapeType="1"/>
            </p:cNvCxnSpPr>
            <p:nvPr/>
          </p:nvCxnSpPr>
          <p:spPr bwMode="auto">
            <a:xfrm>
              <a:off x="3618676" y="2878981"/>
              <a:ext cx="364875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34" name="Straight Arrow Connector 19"/>
            <p:cNvCxnSpPr>
              <a:cxnSpLocks noChangeShapeType="1"/>
            </p:cNvCxnSpPr>
            <p:nvPr/>
          </p:nvCxnSpPr>
          <p:spPr bwMode="auto">
            <a:xfrm>
              <a:off x="4517299" y="2878981"/>
              <a:ext cx="364875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35" name="Straight Arrow Connector 20"/>
            <p:cNvCxnSpPr>
              <a:cxnSpLocks noChangeShapeType="1"/>
              <a:endCxn id="16" idx="0"/>
            </p:cNvCxnSpPr>
            <p:nvPr/>
          </p:nvCxnSpPr>
          <p:spPr bwMode="auto">
            <a:xfrm>
              <a:off x="5138501" y="3158203"/>
              <a:ext cx="1" cy="71159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3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4512775" y="4147975"/>
              <a:ext cx="3402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37" name="Straight Arrow Connector 22"/>
            <p:cNvCxnSpPr>
              <a:cxnSpLocks noChangeShapeType="1"/>
            </p:cNvCxnSpPr>
            <p:nvPr/>
          </p:nvCxnSpPr>
          <p:spPr bwMode="auto">
            <a:xfrm flipH="1">
              <a:off x="3618676" y="4147975"/>
              <a:ext cx="3402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38" name="Straight Arrow Connector 23"/>
            <p:cNvCxnSpPr>
              <a:cxnSpLocks noChangeShapeType="1"/>
            </p:cNvCxnSpPr>
            <p:nvPr/>
          </p:nvCxnSpPr>
          <p:spPr bwMode="auto">
            <a:xfrm flipH="1">
              <a:off x="2711007" y="4170889"/>
              <a:ext cx="3402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39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1191206" y="3185293"/>
              <a:ext cx="0" cy="98559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40" name="Straight Connector 25"/>
            <p:cNvCxnSpPr>
              <a:cxnSpLocks noChangeShapeType="1"/>
              <a:stCxn id="9" idx="2"/>
            </p:cNvCxnSpPr>
            <p:nvPr/>
          </p:nvCxnSpPr>
          <p:spPr bwMode="auto">
            <a:xfrm flipH="1">
              <a:off x="1191208" y="4172979"/>
              <a:ext cx="983038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541" name="TextBox 28"/>
            <p:cNvSpPr txBox="1">
              <a:spLocks noChangeArrowheads="1"/>
            </p:cNvSpPr>
            <p:nvPr/>
          </p:nvSpPr>
          <p:spPr bwMode="auto">
            <a:xfrm>
              <a:off x="1433953" y="2636542"/>
              <a:ext cx="8654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b="1">
                  <a:solidFill>
                    <a:srgbClr val="0000FF"/>
                  </a:solidFill>
                </a:rPr>
                <a:t>Start = 0</a:t>
              </a:r>
            </a:p>
          </p:txBody>
        </p:sp>
        <p:sp>
          <p:nvSpPr>
            <p:cNvPr id="59542" name="TextBox 31"/>
            <p:cNvSpPr txBox="1">
              <a:spLocks noChangeArrowheads="1"/>
            </p:cNvSpPr>
            <p:nvPr/>
          </p:nvSpPr>
          <p:spPr bwMode="auto">
            <a:xfrm>
              <a:off x="1227383" y="3874472"/>
              <a:ext cx="8654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b="1">
                  <a:solidFill>
                    <a:srgbClr val="0000FF"/>
                  </a:solidFill>
                </a:rPr>
                <a:t>Start = 1</a:t>
              </a:r>
            </a:p>
          </p:txBody>
        </p:sp>
        <p:sp>
          <p:nvSpPr>
            <p:cNvPr id="59543" name="Oval 33"/>
            <p:cNvSpPr>
              <a:spLocks noChangeArrowheads="1"/>
            </p:cNvSpPr>
            <p:nvPr/>
          </p:nvSpPr>
          <p:spPr bwMode="auto">
            <a:xfrm>
              <a:off x="619648" y="3443660"/>
              <a:ext cx="135721" cy="140676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sz="1400" b="1">
                <a:solidFill>
                  <a:srgbClr val="FF0066"/>
                </a:solidFill>
              </a:endParaRPr>
            </a:p>
          </p:txBody>
        </p:sp>
        <p:cxnSp>
          <p:nvCxnSpPr>
            <p:cNvPr id="59544" name="Straight Arrow Connector 35"/>
            <p:cNvCxnSpPr>
              <a:cxnSpLocks noChangeShapeType="1"/>
              <a:stCxn id="59543" idx="7"/>
              <a:endCxn id="8" idx="3"/>
            </p:cNvCxnSpPr>
            <p:nvPr/>
          </p:nvCxnSpPr>
          <p:spPr bwMode="auto">
            <a:xfrm flipV="1">
              <a:off x="735493" y="3103815"/>
              <a:ext cx="268952" cy="36044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545" name="TextBox 38"/>
            <p:cNvSpPr txBox="1">
              <a:spLocks noChangeArrowheads="1"/>
            </p:cNvSpPr>
            <p:nvPr/>
          </p:nvSpPr>
          <p:spPr bwMode="auto">
            <a:xfrm>
              <a:off x="343405" y="3644958"/>
              <a:ext cx="6882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/>
                <a:t>Reset</a:t>
              </a:r>
            </a:p>
          </p:txBody>
        </p:sp>
      </p:grpSp>
      <p:cxnSp>
        <p:nvCxnSpPr>
          <p:cNvPr id="59518" name="Curved Connector 44"/>
          <p:cNvCxnSpPr>
            <a:cxnSpLocks noChangeShapeType="1"/>
            <a:endCxn id="8" idx="2"/>
          </p:cNvCxnSpPr>
          <p:nvPr/>
        </p:nvCxnSpPr>
        <p:spPr bwMode="auto">
          <a:xfrm rot="5400000">
            <a:off x="887413" y="2700338"/>
            <a:ext cx="246062" cy="169862"/>
          </a:xfrm>
          <a:prstGeom prst="curvedConnector4">
            <a:avLst>
              <a:gd name="adj1" fmla="val -103380"/>
              <a:gd name="adj2" fmla="val 234792"/>
            </a:avLst>
          </a:prstGeom>
          <a:noFill/>
          <a:ln w="127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519" name="TextBox 53"/>
          <p:cNvSpPr txBox="1">
            <a:spLocks noChangeArrowheads="1"/>
          </p:cNvSpPr>
          <p:nvPr/>
        </p:nvSpPr>
        <p:spPr bwMode="auto">
          <a:xfrm>
            <a:off x="501650" y="2089150"/>
            <a:ext cx="847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FF"/>
                </a:solidFill>
              </a:rPr>
              <a:t>Start = 1</a:t>
            </a:r>
          </a:p>
        </p:txBody>
      </p:sp>
      <p:cxnSp>
        <p:nvCxnSpPr>
          <p:cNvPr id="59520" name="Curved Connector 44"/>
          <p:cNvCxnSpPr>
            <a:cxnSpLocks noChangeShapeType="1"/>
            <a:stCxn id="9" idx="5"/>
            <a:endCxn id="9" idx="3"/>
          </p:cNvCxnSpPr>
          <p:nvPr/>
        </p:nvCxnSpPr>
        <p:spPr bwMode="auto">
          <a:xfrm rot="5400000">
            <a:off x="2442369" y="4180682"/>
            <a:ext cx="12700" cy="379412"/>
          </a:xfrm>
          <a:prstGeom prst="curvedConnector3">
            <a:avLst>
              <a:gd name="adj1" fmla="val 2442537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521" name="TextBox 53"/>
          <p:cNvSpPr txBox="1">
            <a:spLocks noChangeArrowheads="1"/>
          </p:cNvSpPr>
          <p:nvPr/>
        </p:nvSpPr>
        <p:spPr bwMode="auto">
          <a:xfrm>
            <a:off x="2046288" y="4721225"/>
            <a:ext cx="847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FF"/>
                </a:solidFill>
              </a:rPr>
              <a:t>Start = 1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7765026" y="1356852"/>
            <a:ext cx="0" cy="4645742"/>
          </a:xfrm>
          <a:prstGeom prst="line">
            <a:avLst/>
          </a:prstGeom>
          <a:solidFill>
            <a:srgbClr val="C0C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FF0066"/>
            </a:solidFill>
            <a:effectLst/>
            <a:latin typeface="Arial" charset="0"/>
          </a:defRPr>
        </a:defPPr>
      </a:lstStyle>
    </a:spDef>
    <a:lnDef>
      <a:spPr bwMode="auto">
        <a:solidFill>
          <a:srgbClr val="C0C0C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8473</TotalTime>
  <Words>1681</Words>
  <Application>Microsoft Office PowerPoint</Application>
  <PresentationFormat>On-screen Show (4:3)</PresentationFormat>
  <Paragraphs>528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Myriad Pro</vt:lpstr>
      <vt:lpstr>Times New Roman</vt:lpstr>
      <vt:lpstr>Wingdings</vt:lpstr>
      <vt:lpstr>Network</vt:lpstr>
      <vt:lpstr>2_Network</vt:lpstr>
      <vt:lpstr>Finite State Machines</vt:lpstr>
      <vt:lpstr>State Machine Case Study – Driving DE2 LCD Display</vt:lpstr>
      <vt:lpstr>LCD Timing Diagram/Protocol</vt:lpstr>
      <vt:lpstr>State Machine Case Study – DE2 LCD Display</vt:lpstr>
      <vt:lpstr>State Machine Case Study – DE2 LCD Display</vt:lpstr>
      <vt:lpstr>State Machine Case Study – DE2 LCD Display</vt:lpstr>
      <vt:lpstr>State Machine Case Study – DE2 LCD Display</vt:lpstr>
      <vt:lpstr>State Machine Case Study – DE2 LCD Display</vt:lpstr>
      <vt:lpstr>State Machine Case Study – DE2 LCD Display</vt:lpstr>
      <vt:lpstr>State Machine Case Study – DE2 LCD Display</vt:lpstr>
      <vt:lpstr>State Machine Case Study – DE2 LCD Display</vt:lpstr>
      <vt:lpstr>State Machine Case Study – DE2 LCD Display</vt:lpstr>
      <vt:lpstr>State Machine Case Study – DE2 LCD Display</vt:lpstr>
      <vt:lpstr>State Machine Case Study – DE2 LCD Display</vt:lpstr>
      <vt:lpstr>State Machine Case Study – DE2 LCD Display</vt:lpstr>
      <vt:lpstr>State Machine Case Study – DE2 LCD Display</vt:lpstr>
      <vt:lpstr>End of Chapter </vt:lpstr>
    </vt:vector>
  </TitlesOfParts>
  <Company>UBC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355 Digital Systems and Microcontrollers</dc:title>
  <dc:creator>Paul Davies</dc:creator>
  <cp:lastModifiedBy>Paul</cp:lastModifiedBy>
  <cp:revision>713</cp:revision>
  <dcterms:created xsi:type="dcterms:W3CDTF">2000-10-25T20:36:11Z</dcterms:created>
  <dcterms:modified xsi:type="dcterms:W3CDTF">2015-02-09T19:00:57Z</dcterms:modified>
</cp:coreProperties>
</file>