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0" r:id="rId2"/>
    <p:sldMasterId id="2147483732" r:id="rId3"/>
  </p:sldMasterIdLst>
  <p:sldIdLst>
    <p:sldId id="256" r:id="rId4"/>
    <p:sldId id="260" r:id="rId5"/>
    <p:sldId id="264" r:id="rId6"/>
    <p:sldId id="265" r:id="rId7"/>
    <p:sldId id="266" r:id="rId8"/>
    <p:sldId id="262" r:id="rId9"/>
    <p:sldId id="258" r:id="rId10"/>
    <p:sldId id="263" r:id="rId11"/>
    <p:sldId id="268" r:id="rId12"/>
    <p:sldId id="257" r:id="rId13"/>
    <p:sldId id="267" r:id="rId14"/>
    <p:sldId id="259" r:id="rId15"/>
    <p:sldId id="261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3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4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DEDB21-1DCE-491E-AC8E-A3CB65232958}" type="doc">
      <dgm:prSet loTypeId="urn:microsoft.com/office/officeart/2005/8/layout/process1" loCatId="process" qsTypeId="urn:microsoft.com/office/officeart/2005/8/quickstyle/simple1" qsCatId="simple" csTypeId="urn:microsoft.com/office/officeart/2005/8/colors/accent2_2" csCatId="accent2" phldr="1"/>
      <dgm:spPr/>
    </dgm:pt>
    <dgm:pt modelId="{67BF0683-A6A9-44D8-8108-C1AA26B477B4}">
      <dgm:prSet phldrT="[文字]" custT="1"/>
      <dgm:spPr/>
      <dgm:t>
        <a:bodyPr/>
        <a:lstStyle/>
        <a:p>
          <a:r>
            <a:rPr lang="en-US" altLang="zh-TW" sz="2800" dirty="0"/>
            <a:t>list(</a:t>
          </a:r>
          <a:r>
            <a:rPr lang="en-US" altLang="zh-TW" sz="2800" dirty="0" err="1"/>
            <a:t>freqItem</a:t>
          </a:r>
          <a:r>
            <a:rPr lang="en-US" altLang="zh-TW" sz="2800" dirty="0"/>
            <a:t>) </a:t>
          </a:r>
          <a:endParaRPr lang="zh-TW" altLang="en-US" sz="2800" dirty="0"/>
        </a:p>
      </dgm:t>
    </dgm:pt>
    <dgm:pt modelId="{9DFD786A-D2F9-444D-9542-28ADD5467175}" type="parTrans" cxnId="{DB5E86AF-3129-4B0E-A72C-DC180AA3E57B}">
      <dgm:prSet/>
      <dgm:spPr/>
      <dgm:t>
        <a:bodyPr/>
        <a:lstStyle/>
        <a:p>
          <a:endParaRPr lang="zh-TW" altLang="en-US"/>
        </a:p>
      </dgm:t>
    </dgm:pt>
    <dgm:pt modelId="{3A36B59E-C302-46D8-A02F-F44E2D258D5D}" type="sibTrans" cxnId="{DB5E86AF-3129-4B0E-A72C-DC180AA3E57B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/>
        </a:p>
      </dgm:t>
    </dgm:pt>
    <dgm:pt modelId="{22B00D6E-E6F5-4A3A-BCAE-16F9E684C7D3}">
      <dgm:prSet phldrT="[文字]" custT="1"/>
      <dgm:spPr/>
      <dgm:t>
        <a:bodyPr anchor="ctr"/>
        <a:lstStyle/>
        <a:p>
          <a:pPr algn="ctr"/>
          <a:r>
            <a:rPr lang="en-US" altLang="zh-TW" sz="2800" dirty="0"/>
            <a:t>{</a:t>
          </a:r>
          <a:r>
            <a:rPr lang="en-US" altLang="zh-TW" sz="2800" dirty="0" err="1"/>
            <a:t>frozenset</a:t>
          </a:r>
          <a:r>
            <a:rPr lang="en-US" altLang="zh-TW" sz="2800" dirty="0"/>
            <a:t>(</a:t>
          </a:r>
          <a:r>
            <a:rPr lang="en-US" altLang="zh-TW" sz="2800" dirty="0" err="1"/>
            <a:t>freqItem</a:t>
          </a:r>
          <a:r>
            <a:rPr lang="en-US" altLang="zh-TW" sz="2800" dirty="0"/>
            <a:t>): item's occurrence}</a:t>
          </a:r>
          <a:endParaRPr lang="zh-TW" altLang="en-US" sz="2800" dirty="0"/>
        </a:p>
      </dgm:t>
    </dgm:pt>
    <dgm:pt modelId="{1B9CF3D8-C1A0-48B8-B776-FD4D1B675AF7}" type="parTrans" cxnId="{2B8BDB93-A923-46D9-82B3-B10D8F332219}">
      <dgm:prSet/>
      <dgm:spPr/>
      <dgm:t>
        <a:bodyPr/>
        <a:lstStyle/>
        <a:p>
          <a:endParaRPr lang="zh-TW" altLang="en-US"/>
        </a:p>
      </dgm:t>
    </dgm:pt>
    <dgm:pt modelId="{DFAA43D3-7901-4C28-93E6-01FF64148565}" type="sibTrans" cxnId="{2B8BDB93-A923-46D9-82B3-B10D8F332219}">
      <dgm:prSet/>
      <dgm:spPr/>
      <dgm:t>
        <a:bodyPr/>
        <a:lstStyle/>
        <a:p>
          <a:endParaRPr lang="zh-TW" altLang="en-US"/>
        </a:p>
      </dgm:t>
    </dgm:pt>
    <dgm:pt modelId="{E28A72EE-5AD6-4A86-A0C7-79806E28CE27}" type="pres">
      <dgm:prSet presAssocID="{46DEDB21-1DCE-491E-AC8E-A3CB65232958}" presName="Name0" presStyleCnt="0">
        <dgm:presLayoutVars>
          <dgm:dir/>
          <dgm:resizeHandles val="exact"/>
        </dgm:presLayoutVars>
      </dgm:prSet>
      <dgm:spPr/>
    </dgm:pt>
    <dgm:pt modelId="{E66B2834-BDCF-494B-96BC-C57FDA9B0F82}" type="pres">
      <dgm:prSet presAssocID="{67BF0683-A6A9-44D8-8108-C1AA26B477B4}" presName="node" presStyleLbl="node1" presStyleIdx="0" presStyleCnt="2">
        <dgm:presLayoutVars>
          <dgm:bulletEnabled val="1"/>
        </dgm:presLayoutVars>
      </dgm:prSet>
      <dgm:spPr/>
    </dgm:pt>
    <dgm:pt modelId="{DB2AB1F6-C009-4937-A475-4075F177B3A6}" type="pres">
      <dgm:prSet presAssocID="{3A36B59E-C302-46D8-A02F-F44E2D258D5D}" presName="sibTrans" presStyleLbl="sibTrans2D1" presStyleIdx="0" presStyleCnt="1" custScaleX="133706"/>
      <dgm:spPr/>
    </dgm:pt>
    <dgm:pt modelId="{70050036-A6A3-4CCF-8927-942781AA42DC}" type="pres">
      <dgm:prSet presAssocID="{3A36B59E-C302-46D8-A02F-F44E2D258D5D}" presName="connectorText" presStyleLbl="sibTrans2D1" presStyleIdx="0" presStyleCnt="1"/>
      <dgm:spPr/>
    </dgm:pt>
    <dgm:pt modelId="{7197C08C-81F0-460E-BA70-39CED77ACFC2}" type="pres">
      <dgm:prSet presAssocID="{22B00D6E-E6F5-4A3A-BCAE-16F9E684C7D3}" presName="node" presStyleLbl="node1" presStyleIdx="1" presStyleCnt="2">
        <dgm:presLayoutVars>
          <dgm:bulletEnabled val="1"/>
        </dgm:presLayoutVars>
      </dgm:prSet>
      <dgm:spPr/>
    </dgm:pt>
  </dgm:ptLst>
  <dgm:cxnLst>
    <dgm:cxn modelId="{09962A6D-AC44-4D98-9738-5FEA39F4969B}" type="presOf" srcId="{22B00D6E-E6F5-4A3A-BCAE-16F9E684C7D3}" destId="{7197C08C-81F0-460E-BA70-39CED77ACFC2}" srcOrd="0" destOrd="0" presId="urn:microsoft.com/office/officeart/2005/8/layout/process1"/>
    <dgm:cxn modelId="{6E01576F-C4FD-4542-90FE-EC636DD4625B}" type="presOf" srcId="{67BF0683-A6A9-44D8-8108-C1AA26B477B4}" destId="{E66B2834-BDCF-494B-96BC-C57FDA9B0F82}" srcOrd="0" destOrd="0" presId="urn:microsoft.com/office/officeart/2005/8/layout/process1"/>
    <dgm:cxn modelId="{2B8BDB93-A923-46D9-82B3-B10D8F332219}" srcId="{46DEDB21-1DCE-491E-AC8E-A3CB65232958}" destId="{22B00D6E-E6F5-4A3A-BCAE-16F9E684C7D3}" srcOrd="1" destOrd="0" parTransId="{1B9CF3D8-C1A0-48B8-B776-FD4D1B675AF7}" sibTransId="{DFAA43D3-7901-4C28-93E6-01FF64148565}"/>
    <dgm:cxn modelId="{DB5E86AF-3129-4B0E-A72C-DC180AA3E57B}" srcId="{46DEDB21-1DCE-491E-AC8E-A3CB65232958}" destId="{67BF0683-A6A9-44D8-8108-C1AA26B477B4}" srcOrd="0" destOrd="0" parTransId="{9DFD786A-D2F9-444D-9542-28ADD5467175}" sibTransId="{3A36B59E-C302-46D8-A02F-F44E2D258D5D}"/>
    <dgm:cxn modelId="{9D14DEB4-6D71-417F-B6B5-CA6D007D85A0}" type="presOf" srcId="{3A36B59E-C302-46D8-A02F-F44E2D258D5D}" destId="{70050036-A6A3-4CCF-8927-942781AA42DC}" srcOrd="1" destOrd="0" presId="urn:microsoft.com/office/officeart/2005/8/layout/process1"/>
    <dgm:cxn modelId="{D67D3AD0-C38E-4D92-A9D1-C58333E9955D}" type="presOf" srcId="{3A36B59E-C302-46D8-A02F-F44E2D258D5D}" destId="{DB2AB1F6-C009-4937-A475-4075F177B3A6}" srcOrd="0" destOrd="0" presId="urn:microsoft.com/office/officeart/2005/8/layout/process1"/>
    <dgm:cxn modelId="{E6A1D1DF-F7C8-4619-AE49-DD28063A370A}" type="presOf" srcId="{46DEDB21-1DCE-491E-AC8E-A3CB65232958}" destId="{E28A72EE-5AD6-4A86-A0C7-79806E28CE27}" srcOrd="0" destOrd="0" presId="urn:microsoft.com/office/officeart/2005/8/layout/process1"/>
    <dgm:cxn modelId="{909E3914-F863-4EED-96E3-218055DB892D}" type="presParOf" srcId="{E28A72EE-5AD6-4A86-A0C7-79806E28CE27}" destId="{E66B2834-BDCF-494B-96BC-C57FDA9B0F82}" srcOrd="0" destOrd="0" presId="urn:microsoft.com/office/officeart/2005/8/layout/process1"/>
    <dgm:cxn modelId="{4C8D827D-0ACD-4213-8921-C95494A2600B}" type="presParOf" srcId="{E28A72EE-5AD6-4A86-A0C7-79806E28CE27}" destId="{DB2AB1F6-C009-4937-A475-4075F177B3A6}" srcOrd="1" destOrd="0" presId="urn:microsoft.com/office/officeart/2005/8/layout/process1"/>
    <dgm:cxn modelId="{5CA0BD79-86C3-40F9-BAB0-5B94352571AA}" type="presParOf" srcId="{DB2AB1F6-C009-4937-A475-4075F177B3A6}" destId="{70050036-A6A3-4CCF-8927-942781AA42DC}" srcOrd="0" destOrd="0" presId="urn:microsoft.com/office/officeart/2005/8/layout/process1"/>
    <dgm:cxn modelId="{028D6A58-2884-43D2-A803-F51CC0FDD15D}" type="presParOf" srcId="{E28A72EE-5AD6-4A86-A0C7-79806E28CE27}" destId="{7197C08C-81F0-460E-BA70-39CED77ACFC2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6B2834-BDCF-494B-96BC-C57FDA9B0F82}">
      <dsp:nvSpPr>
        <dsp:cNvPr id="0" name=""/>
        <dsp:cNvSpPr/>
      </dsp:nvSpPr>
      <dsp:spPr>
        <a:xfrm>
          <a:off x="1587" y="326856"/>
          <a:ext cx="3385343" cy="203120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/>
            <a:t>list(</a:t>
          </a:r>
          <a:r>
            <a:rPr lang="en-US" altLang="zh-TW" sz="2800" kern="1200" dirty="0" err="1"/>
            <a:t>freqItem</a:t>
          </a:r>
          <a:r>
            <a:rPr lang="en-US" altLang="zh-TW" sz="2800" kern="1200" dirty="0"/>
            <a:t>) </a:t>
          </a:r>
          <a:endParaRPr lang="zh-TW" altLang="en-US" sz="2800" kern="1200" dirty="0"/>
        </a:p>
      </dsp:txBody>
      <dsp:txXfrm>
        <a:off x="61079" y="386348"/>
        <a:ext cx="3266359" cy="1912222"/>
      </dsp:txXfrm>
    </dsp:sp>
    <dsp:sp modelId="{DB2AB1F6-C009-4937-A475-4075F177B3A6}">
      <dsp:nvSpPr>
        <dsp:cNvPr id="0" name=""/>
        <dsp:cNvSpPr/>
      </dsp:nvSpPr>
      <dsp:spPr>
        <a:xfrm>
          <a:off x="3604512" y="922677"/>
          <a:ext cx="959598" cy="839565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2">
                <a:tint val="80000"/>
                <a:satMod val="107000"/>
                <a:lumMod val="103000"/>
              </a:schemeClr>
            </a:gs>
            <a:gs pos="100000">
              <a:schemeClr val="accent2">
                <a:tint val="82000"/>
                <a:satMod val="109000"/>
                <a:lumMod val="103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3700" kern="1200"/>
        </a:p>
      </dsp:txBody>
      <dsp:txXfrm>
        <a:off x="3604512" y="1090590"/>
        <a:ext cx="707729" cy="503739"/>
      </dsp:txXfrm>
    </dsp:sp>
    <dsp:sp modelId="{7197C08C-81F0-460E-BA70-39CED77ACFC2}">
      <dsp:nvSpPr>
        <dsp:cNvPr id="0" name=""/>
        <dsp:cNvSpPr/>
      </dsp:nvSpPr>
      <dsp:spPr>
        <a:xfrm>
          <a:off x="4741068" y="326856"/>
          <a:ext cx="3385343" cy="203120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/>
            <a:t>{</a:t>
          </a:r>
          <a:r>
            <a:rPr lang="en-US" altLang="zh-TW" sz="2800" kern="1200" dirty="0" err="1"/>
            <a:t>frozenset</a:t>
          </a:r>
          <a:r>
            <a:rPr lang="en-US" altLang="zh-TW" sz="2800" kern="1200" dirty="0"/>
            <a:t>(</a:t>
          </a:r>
          <a:r>
            <a:rPr lang="en-US" altLang="zh-TW" sz="2800" kern="1200" dirty="0" err="1"/>
            <a:t>freqItem</a:t>
          </a:r>
          <a:r>
            <a:rPr lang="en-US" altLang="zh-TW" sz="2800" kern="1200" dirty="0"/>
            <a:t>): item's occurrence}</a:t>
          </a:r>
          <a:endParaRPr lang="zh-TW" altLang="en-US" sz="2800" kern="1200" dirty="0"/>
        </a:p>
      </dsp:txBody>
      <dsp:txXfrm>
        <a:off x="4800560" y="386348"/>
        <a:ext cx="3266359" cy="19122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50F2255-1E73-4E90-AD07-F4C7ED0C1CA6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CA26BF1-9C35-4200-9A98-545B155E19CA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16172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2255-1E73-4E90-AD07-F4C7ED0C1CA6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6BF1-9C35-4200-9A98-545B155E19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5016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2255-1E73-4E90-AD07-F4C7ED0C1CA6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6BF1-9C35-4200-9A98-545B155E19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5321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2255-1E73-4E90-AD07-F4C7ED0C1CA6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6BF1-9C35-4200-9A98-545B155E19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2495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2255-1E73-4E90-AD07-F4C7ED0C1CA6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6BF1-9C35-4200-9A98-545B155E19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4415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2255-1E73-4E90-AD07-F4C7ED0C1CA6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6BF1-9C35-4200-9A98-545B155E19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9577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2255-1E73-4E90-AD07-F4C7ED0C1CA6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6BF1-9C35-4200-9A98-545B155E19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31320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2255-1E73-4E90-AD07-F4C7ED0C1CA6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6BF1-9C35-4200-9A98-545B155E19C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7571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2255-1E73-4E90-AD07-F4C7ED0C1CA6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6BF1-9C35-4200-9A98-545B155E19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28617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2255-1E73-4E90-AD07-F4C7ED0C1CA6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6BF1-9C35-4200-9A98-545B155E19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60188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2255-1E73-4E90-AD07-F4C7ED0C1CA6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6BF1-9C35-4200-9A98-545B155E19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5156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2255-1E73-4E90-AD07-F4C7ED0C1CA6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6BF1-9C35-4200-9A98-545B155E19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14549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50F2255-1E73-4E90-AD07-F4C7ED0C1CA6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6BF1-9C35-4200-9A98-545B155E19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7131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2255-1E73-4E90-AD07-F4C7ED0C1CA6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6BF1-9C35-4200-9A98-545B155E19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4212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2255-1E73-4E90-AD07-F4C7ED0C1CA6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6BF1-9C35-4200-9A98-545B155E19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87916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2255-1E73-4E90-AD07-F4C7ED0C1CA6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6BF1-9C35-4200-9A98-545B155E19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34971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2255-1E73-4E90-AD07-F4C7ED0C1CA6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6BF1-9C35-4200-9A98-545B155E19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84704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2255-1E73-4E90-AD07-F4C7ED0C1CA6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6BF1-9C35-4200-9A98-545B155E19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52217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2255-1E73-4E90-AD07-F4C7ED0C1CA6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6BF1-9C35-4200-9A98-545B155E19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66292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2255-1E73-4E90-AD07-F4C7ED0C1CA6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6BF1-9C35-4200-9A98-545B155E19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69681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2255-1E73-4E90-AD07-F4C7ED0C1CA6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6BF1-9C35-4200-9A98-545B155E19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58996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2255-1E73-4E90-AD07-F4C7ED0C1CA6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6BF1-9C35-4200-9A98-545B155E19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8829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0F2255-1E73-4E90-AD07-F4C7ED0C1CA6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A26BF1-9C35-4200-9A98-545B155E19C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728545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2255-1E73-4E90-AD07-F4C7ED0C1CA6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6BF1-9C35-4200-9A98-545B155E19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971609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2255-1E73-4E90-AD07-F4C7ED0C1CA6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6BF1-9C35-4200-9A98-545B155E19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32363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2255-1E73-4E90-AD07-F4C7ED0C1CA6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6BF1-9C35-4200-9A98-545B155E19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67837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2255-1E73-4E90-AD07-F4C7ED0C1CA6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6BF1-9C35-4200-9A98-545B155E19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97111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2255-1E73-4E90-AD07-F4C7ED0C1CA6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6BF1-9C35-4200-9A98-545B155E19C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05332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2255-1E73-4E90-AD07-F4C7ED0C1CA6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6BF1-9C35-4200-9A98-545B155E19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86268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2255-1E73-4E90-AD07-F4C7ED0C1CA6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6BF1-9C35-4200-9A98-545B155E19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68024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2255-1E73-4E90-AD07-F4C7ED0C1CA6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6BF1-9C35-4200-9A98-545B155E19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698733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2255-1E73-4E90-AD07-F4C7ED0C1CA6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6BF1-9C35-4200-9A98-545B155E19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76043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2255-1E73-4E90-AD07-F4C7ED0C1CA6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6BF1-9C35-4200-9A98-545B155E19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2678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2255-1E73-4E90-AD07-F4C7ED0C1CA6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6BF1-9C35-4200-9A98-545B155E19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8873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2255-1E73-4E90-AD07-F4C7ED0C1CA6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6BF1-9C35-4200-9A98-545B155E19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5775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2255-1E73-4E90-AD07-F4C7ED0C1CA6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6BF1-9C35-4200-9A98-545B155E19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4784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2255-1E73-4E90-AD07-F4C7ED0C1CA6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6BF1-9C35-4200-9A98-545B155E19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9243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0F2255-1E73-4E90-AD07-F4C7ED0C1CA6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A26BF1-9C35-4200-9A98-545B155E19C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70484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0F2255-1E73-4E90-AD07-F4C7ED0C1CA6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A26BF1-9C35-4200-9A98-545B155E19C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4554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50F2255-1E73-4E90-AD07-F4C7ED0C1CA6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CA26BF1-9C35-4200-9A98-545B155E19C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1623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50F2255-1E73-4E90-AD07-F4C7ED0C1CA6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CA26BF1-9C35-4200-9A98-545B155E19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7522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50F2255-1E73-4E90-AD07-F4C7ED0C1CA6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CA26BF1-9C35-4200-9A98-545B155E19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33196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understand-and-build-fp-growth-algorithm-in-python-d8b989bab342" TargetMode="External"/><Relationship Id="rId7" Type="http://schemas.openxmlformats.org/officeDocument/2006/relationships/hyperlink" Target="https://www.ideamotive.co/blog/python-for-data-analysis" TargetMode="External"/><Relationship Id="rId2" Type="http://schemas.openxmlformats.org/officeDocument/2006/relationships/hyperlink" Target="https://hands-on.cloud/implementation-of-fp-growth-algorithm-using-python/#h-building-association-rul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uanlan.zhihu.com/p/444420809" TargetMode="External"/><Relationship Id="rId5" Type="http://schemas.openxmlformats.org/officeDocument/2006/relationships/hyperlink" Target="https://github.com/chonyy/fpgrowth_py" TargetMode="External"/><Relationship Id="rId4" Type="http://schemas.openxmlformats.org/officeDocument/2006/relationships/hyperlink" Target="https://towardsdatascience.com/fp-growth-frequent-pattern-generation-in-data-mining-with-python-implementation-244e561ab1c3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enks0628/FP-growth-algorithm" TargetMode="Externa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84B925-5EC4-4384-88BD-E80B4BE416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5400" b="1" dirty="0"/>
              <a:t>FP-GROWTH</a:t>
            </a:r>
            <a:br>
              <a:rPr lang="en-US" altLang="zh-TW" dirty="0"/>
            </a:br>
            <a:r>
              <a:rPr lang="zh-TW" altLang="en-US" sz="3600" b="1" dirty="0"/>
              <a:t>演算法</a:t>
            </a:r>
            <a:endParaRPr lang="zh-TW" altLang="en-US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FE7AE6D-C3A0-4C99-A419-643D9588D4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2400" b="1" dirty="0"/>
              <a:t>【</a:t>
            </a:r>
            <a:r>
              <a:rPr lang="zh-TW" altLang="en-US" sz="2400" b="1" dirty="0"/>
              <a:t>組員</a:t>
            </a:r>
            <a:r>
              <a:rPr lang="en-US" altLang="zh-TW" sz="2400" b="1" dirty="0"/>
              <a:t>】</a:t>
            </a:r>
            <a:br>
              <a:rPr lang="en-US" altLang="zh-TW" sz="2400" b="1" dirty="0"/>
            </a:br>
            <a:r>
              <a:rPr lang="en-US" altLang="zh-TW" sz="2400" dirty="0"/>
              <a:t>01057107</a:t>
            </a:r>
            <a:r>
              <a:rPr lang="zh-TW" altLang="en-US" sz="2400" dirty="0"/>
              <a:t> 戴毓辰</a:t>
            </a:r>
            <a:br>
              <a:rPr lang="en-US" altLang="zh-TW" sz="2400" dirty="0"/>
            </a:br>
            <a:r>
              <a:rPr lang="en-US" altLang="zh-TW" sz="2400" dirty="0"/>
              <a:t>01057115</a:t>
            </a:r>
            <a:r>
              <a:rPr lang="zh-TW" altLang="en-US" sz="2400" dirty="0"/>
              <a:t> 沈奎勳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F43E728-80A2-43E4-B324-7C3C68F64924}"/>
              </a:ext>
            </a:extLst>
          </p:cNvPr>
          <p:cNvSpPr txBox="1"/>
          <p:nvPr/>
        </p:nvSpPr>
        <p:spPr>
          <a:xfrm>
            <a:off x="10283301" y="6328870"/>
            <a:ext cx="1757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Python</a:t>
            </a:r>
            <a:r>
              <a:rPr lang="zh-TW" altLang="en-US" dirty="0"/>
              <a:t>分組作業</a:t>
            </a:r>
          </a:p>
        </p:txBody>
      </p:sp>
    </p:spTree>
    <p:extLst>
      <p:ext uri="{BB962C8B-B14F-4D97-AF65-F5344CB8AC3E}">
        <p14:creationId xmlns:p14="http://schemas.microsoft.com/office/powerpoint/2010/main" val="106853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7BF0E2-DF5D-4302-B216-108FDB2BF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【better Association Rule】</a:t>
            </a:r>
            <a:endParaRPr lang="zh-TW" altLang="en-US" sz="3600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9182987-2616-455C-A795-05CA48271A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536"/>
          <a:stretch/>
        </p:blipFill>
        <p:spPr>
          <a:xfrm>
            <a:off x="281993" y="2978612"/>
            <a:ext cx="11628014" cy="2249217"/>
          </a:xfrm>
          <a:prstGeom prst="roundRect">
            <a:avLst>
              <a:gd name="adj" fmla="val 10812"/>
            </a:avLst>
          </a:prstGeom>
          <a:solidFill>
            <a:srgbClr val="FFFFFF">
              <a:shade val="85000"/>
            </a:srgbClr>
          </a:solidFill>
          <a:ln>
            <a:solidFill>
              <a:schemeClr val="bg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393525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FC2B22-11B3-4ACD-BA09-3A8BAD0B5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【MAIN</a:t>
            </a:r>
            <a:r>
              <a:rPr lang="zh-TW" altLang="en-US" sz="3600" dirty="0"/>
              <a:t> </a:t>
            </a:r>
            <a:r>
              <a:rPr lang="en-US" altLang="zh-TW" sz="3600" dirty="0"/>
              <a:t>CODE】</a:t>
            </a:r>
            <a:endParaRPr lang="zh-TW" altLang="en-US" sz="36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A910370-5770-4116-8BC2-3372DEB046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154" y="2336584"/>
            <a:ext cx="6059691" cy="4282116"/>
          </a:xfrm>
        </p:spPr>
      </p:pic>
    </p:spTree>
    <p:extLst>
      <p:ext uri="{BB962C8B-B14F-4D97-AF65-F5344CB8AC3E}">
        <p14:creationId xmlns:p14="http://schemas.microsoft.com/office/powerpoint/2010/main" val="225090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E054D1-5281-4CFD-AFAC-B3D62C3EC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【Result &amp; execution time】</a:t>
            </a:r>
            <a:endParaRPr lang="zh-TW" altLang="en-US" sz="36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86F2694-1F12-491E-9C12-5FF5EE1E0C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91"/>
          <a:stretch/>
        </p:blipFill>
        <p:spPr>
          <a:xfrm>
            <a:off x="1596000" y="3098010"/>
            <a:ext cx="9000000" cy="2176464"/>
          </a:xfrm>
          <a:prstGeom prst="roundRect">
            <a:avLst>
              <a:gd name="adj" fmla="val 6555"/>
            </a:avLst>
          </a:prstGeom>
          <a:solidFill>
            <a:srgbClr val="FFFFFF">
              <a:shade val="85000"/>
            </a:srgbClr>
          </a:solidFill>
          <a:ln>
            <a:solidFill>
              <a:schemeClr val="bg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0127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F3E081-2511-417A-8A0B-ACFFBFF44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/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12AC55-2D89-419D-9001-C1F921448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https://hands-on.cloud/implementation-of-fp-growth-algorithm-using-python/#h-building-association-rules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https://towardsdatascience.com/understand-and-build-fp-growth-algorithm-in-python-d8b989bab342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https://towardsdatascience.com/fp-growth-frequent-pattern-generation-in-data-mining-with-python-implementation-244e561ab1c3</a:t>
            </a:r>
            <a:endParaRPr lang="en-US" altLang="zh-TW" dirty="0"/>
          </a:p>
          <a:p>
            <a:r>
              <a:rPr lang="en-US" altLang="zh-TW" dirty="0">
                <a:hlinkClick r:id="rId5"/>
              </a:rPr>
              <a:t>https://github.com/chonyy/fpgrowth_py</a:t>
            </a:r>
            <a:endParaRPr lang="en-US" altLang="zh-TW" dirty="0"/>
          </a:p>
          <a:p>
            <a:r>
              <a:rPr lang="en-US" altLang="zh-TW" dirty="0">
                <a:hlinkClick r:id="rId6"/>
              </a:rPr>
              <a:t>https://zhuanlan.zhihu.com/p/444420809</a:t>
            </a:r>
            <a:endParaRPr lang="en-US" altLang="zh-TW" dirty="0"/>
          </a:p>
          <a:p>
            <a:r>
              <a:rPr lang="en-US" altLang="zh-TW" dirty="0">
                <a:hlinkClick r:id="rId7"/>
              </a:rPr>
              <a:t>https://www.ideamotive.co/blog/python-for-data-analysis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17296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BC1CE6-944E-4021-AC02-08F413DE6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YOU</a:t>
            </a:r>
            <a:r>
              <a:rPr lang="zh-TW" altLang="en-US" sz="4800" dirty="0"/>
              <a:t> </a:t>
            </a:r>
            <a:r>
              <a:rPr lang="en-US" altLang="zh-TW" sz="4800" dirty="0"/>
              <a:t>CAN</a:t>
            </a:r>
            <a:r>
              <a:rPr lang="zh-TW" altLang="en-US" sz="4800" dirty="0"/>
              <a:t> </a:t>
            </a:r>
            <a:r>
              <a:rPr lang="en-US" altLang="zh-TW" sz="4800" dirty="0"/>
              <a:t>FIND</a:t>
            </a:r>
            <a:r>
              <a:rPr lang="zh-TW" altLang="en-US" sz="4800" dirty="0"/>
              <a:t> </a:t>
            </a:r>
            <a:r>
              <a:rPr lang="en-US" altLang="zh-TW" sz="4800" dirty="0"/>
              <a:t>OUR</a:t>
            </a:r>
            <a:r>
              <a:rPr lang="zh-TW" altLang="en-US" sz="4800" dirty="0"/>
              <a:t> </a:t>
            </a:r>
            <a:r>
              <a:rPr lang="en-US" altLang="zh-TW" sz="4800" dirty="0"/>
              <a:t>CODE</a:t>
            </a:r>
            <a:r>
              <a:rPr lang="zh-TW" altLang="en-US" sz="4800" dirty="0"/>
              <a:t> </a:t>
            </a:r>
            <a:r>
              <a:rPr lang="en-US" altLang="zh-TW" sz="4800" dirty="0"/>
              <a:t>AT</a:t>
            </a:r>
            <a:endParaRPr lang="zh-TW" altLang="en-US" sz="4800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B4F0D4C-89A4-450E-94F1-38A7D0393A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>
                <a:hlinkClick r:id="rId2"/>
              </a:rPr>
              <a:t>GITHUB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303320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F3E081-2511-417A-8A0B-ACFFBFF44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800" b="1" dirty="0"/>
              <a:t>內容摘要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12AC55-2D89-419D-9001-C1F921448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/>
              <a:t>組員分工</a:t>
            </a:r>
            <a:endParaRPr lang="en-US" altLang="zh-TW" sz="2800" dirty="0"/>
          </a:p>
          <a:p>
            <a:r>
              <a:rPr lang="zh-TW" altLang="en-US" sz="2800" dirty="0"/>
              <a:t>如何使用 </a:t>
            </a:r>
            <a:r>
              <a:rPr lang="en-US" altLang="zh-TW" sz="2800" dirty="0"/>
              <a:t>Python </a:t>
            </a:r>
            <a:r>
              <a:rPr lang="zh-TW" altLang="en-US" sz="2800" dirty="0"/>
              <a:t>資料結構 </a:t>
            </a:r>
            <a:r>
              <a:rPr lang="en-US" altLang="zh-TW" sz="2800" dirty="0"/>
              <a:t>( list, </a:t>
            </a:r>
            <a:r>
              <a:rPr lang="en-US" altLang="zh-TW" sz="2800" dirty="0" err="1"/>
              <a:t>dict</a:t>
            </a:r>
            <a:r>
              <a:rPr lang="en-US" altLang="zh-TW" sz="2800" dirty="0"/>
              <a:t>, set </a:t>
            </a:r>
            <a:r>
              <a:rPr lang="zh-TW" altLang="en-US" sz="2800" dirty="0"/>
              <a:t>等 </a:t>
            </a:r>
            <a:r>
              <a:rPr lang="en-US" altLang="zh-TW" sz="2800" dirty="0"/>
              <a:t>) </a:t>
            </a:r>
            <a:r>
              <a:rPr lang="zh-TW" altLang="en-US" sz="2800" dirty="0"/>
              <a:t>加速計算</a:t>
            </a:r>
            <a:endParaRPr lang="en-US" altLang="zh-TW" sz="2800" dirty="0"/>
          </a:p>
          <a:p>
            <a:r>
              <a:rPr lang="zh-TW" altLang="en-US" sz="2800" dirty="0"/>
              <a:t>方便完成此作業的 </a:t>
            </a:r>
            <a:r>
              <a:rPr lang="en-US" altLang="zh-TW" sz="2800" dirty="0"/>
              <a:t>Python </a:t>
            </a:r>
            <a:r>
              <a:rPr lang="zh-TW" altLang="en-US" sz="2800" dirty="0"/>
              <a:t>特性或基本模組</a:t>
            </a:r>
          </a:p>
          <a:p>
            <a:r>
              <a:rPr lang="zh-TW" altLang="en-US" sz="2800" dirty="0"/>
              <a:t>程式片段說明</a:t>
            </a:r>
            <a:endParaRPr lang="en-US" altLang="zh-TW" sz="2800" dirty="0"/>
          </a:p>
          <a:p>
            <a:r>
              <a:rPr lang="zh-TW" altLang="en-US" sz="2800" dirty="0"/>
              <a:t>執行結果 </a:t>
            </a:r>
            <a:r>
              <a:rPr lang="en-US" altLang="zh-TW" sz="2800" dirty="0"/>
              <a:t>&amp; </a:t>
            </a:r>
            <a:r>
              <a:rPr lang="zh-TW" altLang="en-US" sz="2800" dirty="0"/>
              <a:t>計算時間</a:t>
            </a:r>
            <a:endParaRPr lang="en-US" altLang="zh-TW" sz="2800" dirty="0"/>
          </a:p>
          <a:p>
            <a:r>
              <a:rPr lang="zh-TW" altLang="en-US" sz="2800" dirty="0"/>
              <a:t>參考資料</a:t>
            </a:r>
            <a:endParaRPr lang="en-US" altLang="zh-TW" sz="28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185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EB5066-4160-4A3F-ABF3-2F1B54100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【Team Work】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2360F4-F8A7-4F45-ABBF-17276F7AC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7673" y="2611411"/>
            <a:ext cx="8016654" cy="3101983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GOOGLING</a:t>
            </a:r>
            <a:r>
              <a:rPr lang="zh-TW" altLang="en-US" sz="2800" dirty="0"/>
              <a:t> </a:t>
            </a:r>
            <a:r>
              <a:rPr lang="en-US" altLang="zh-TW" sz="2800" dirty="0"/>
              <a:t>:</a:t>
            </a:r>
            <a:r>
              <a:rPr lang="zh-TW" altLang="en-US" sz="2800" dirty="0"/>
              <a:t> </a:t>
            </a:r>
            <a:r>
              <a:rPr lang="en-US" altLang="zh-TW" sz="2800" dirty="0"/>
              <a:t>BOTH</a:t>
            </a:r>
          </a:p>
          <a:p>
            <a:r>
              <a:rPr lang="en-US" altLang="zh-TW" sz="2800" dirty="0"/>
              <a:t>CODING : </a:t>
            </a:r>
            <a:r>
              <a:rPr lang="zh-TW" altLang="en-US" sz="2800" dirty="0"/>
              <a:t> </a:t>
            </a:r>
            <a:r>
              <a:rPr lang="en-US" altLang="zh-TW" sz="2800" dirty="0"/>
              <a:t>(MAIN)</a:t>
            </a:r>
            <a:r>
              <a:rPr lang="zh-TW" altLang="en-US" sz="2800" dirty="0"/>
              <a:t>沈奎勳、</a:t>
            </a:r>
            <a:r>
              <a:rPr lang="en-US" altLang="zh-TW" sz="2800" dirty="0"/>
              <a:t>(A</a:t>
            </a:r>
            <a:r>
              <a:rPr lang="zh-TW" altLang="en-US" sz="2800" dirty="0"/>
              <a:t> </a:t>
            </a:r>
            <a:r>
              <a:rPr lang="en-US" altLang="zh-TW" sz="2800" dirty="0"/>
              <a:t>FEW</a:t>
            </a:r>
            <a:r>
              <a:rPr lang="zh-TW" altLang="en-US" sz="2800" dirty="0"/>
              <a:t> </a:t>
            </a:r>
            <a:r>
              <a:rPr lang="en-US" altLang="zh-TW" sz="2800" dirty="0"/>
              <a:t>PART)</a:t>
            </a:r>
            <a:r>
              <a:rPr lang="zh-TW" altLang="en-US" sz="2800" dirty="0"/>
              <a:t>戴毓辰</a:t>
            </a:r>
            <a:endParaRPr lang="en-US" altLang="zh-TW" sz="2800" dirty="0"/>
          </a:p>
          <a:p>
            <a:r>
              <a:rPr lang="en-US" altLang="zh-TW" sz="2800" dirty="0"/>
              <a:t>PPT</a:t>
            </a:r>
            <a:r>
              <a:rPr lang="zh-TW" altLang="en-US" sz="2800" dirty="0"/>
              <a:t> </a:t>
            </a:r>
            <a:r>
              <a:rPr lang="en-US" altLang="zh-TW" sz="2800" dirty="0"/>
              <a:t>:</a:t>
            </a:r>
            <a:r>
              <a:rPr lang="zh-TW" altLang="en-US" sz="2800" dirty="0"/>
              <a:t> </a:t>
            </a:r>
            <a:r>
              <a:rPr lang="en-US" altLang="zh-TW" sz="2800" dirty="0"/>
              <a:t>(MAIN)</a:t>
            </a:r>
            <a:r>
              <a:rPr lang="zh-TW" altLang="en-US" sz="2800" dirty="0"/>
              <a:t>戴毓辰、</a:t>
            </a:r>
            <a:r>
              <a:rPr lang="en-US" altLang="zh-TW" sz="2800" dirty="0"/>
              <a:t>(A</a:t>
            </a:r>
            <a:r>
              <a:rPr lang="zh-TW" altLang="en-US" sz="2800" dirty="0"/>
              <a:t> </a:t>
            </a:r>
            <a:r>
              <a:rPr lang="en-US" altLang="zh-TW" sz="2800" dirty="0"/>
              <a:t>FEW</a:t>
            </a:r>
            <a:r>
              <a:rPr lang="zh-TW" altLang="en-US" sz="2800" dirty="0"/>
              <a:t> </a:t>
            </a:r>
            <a:r>
              <a:rPr lang="en-US" altLang="zh-TW" sz="2800" dirty="0"/>
              <a:t>PART)</a:t>
            </a:r>
            <a:r>
              <a:rPr lang="zh-TW" altLang="en-US" sz="2800" dirty="0"/>
              <a:t>沈奎勳</a:t>
            </a:r>
            <a:endParaRPr lang="en-US" altLang="zh-TW" sz="2800" dirty="0"/>
          </a:p>
          <a:p>
            <a:r>
              <a:rPr lang="en-US" altLang="zh-TW" sz="2800" dirty="0"/>
              <a:t>REPRESENTATION</a:t>
            </a:r>
            <a:r>
              <a:rPr lang="zh-TW" altLang="en-US" sz="2800" dirty="0"/>
              <a:t> </a:t>
            </a:r>
            <a:r>
              <a:rPr lang="en-US" altLang="zh-TW" sz="2800" dirty="0"/>
              <a:t>:</a:t>
            </a:r>
            <a:r>
              <a:rPr lang="zh-TW" altLang="en-US" sz="2800" dirty="0"/>
              <a:t> </a:t>
            </a:r>
            <a:r>
              <a:rPr lang="en-US" altLang="zh-TW" sz="2800" dirty="0"/>
              <a:t>BOTH</a:t>
            </a:r>
          </a:p>
        </p:txBody>
      </p:sp>
    </p:spTree>
    <p:extLst>
      <p:ext uri="{BB962C8B-B14F-4D97-AF65-F5344CB8AC3E}">
        <p14:creationId xmlns:p14="http://schemas.microsoft.com/office/powerpoint/2010/main" val="311138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FBC50C-3E7C-4D2A-8793-BFD1294E5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【PYTHON’s PROS &amp; CONS】</a:t>
            </a:r>
            <a:endParaRPr lang="zh-TW" altLang="en-US" sz="36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E6C23AE-36CE-4139-AA2D-9D4E4245F9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660" y="2247807"/>
            <a:ext cx="4948680" cy="4477378"/>
          </a:xfrm>
        </p:spPr>
      </p:pic>
    </p:spTree>
    <p:extLst>
      <p:ext uri="{BB962C8B-B14F-4D97-AF65-F5344CB8AC3E}">
        <p14:creationId xmlns:p14="http://schemas.microsoft.com/office/powerpoint/2010/main" val="285845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CBCB75-E5CE-4934-BD10-639F732A3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【CONVERT</a:t>
            </a:r>
            <a:r>
              <a:rPr lang="zh-TW" altLang="en-US" sz="3600" dirty="0"/>
              <a:t> </a:t>
            </a:r>
            <a:r>
              <a:rPr lang="en-US" altLang="zh-TW" sz="3600" dirty="0"/>
              <a:t>TO</a:t>
            </a:r>
            <a:r>
              <a:rPr lang="zh-TW" altLang="en-US" sz="3600" dirty="0"/>
              <a:t> </a:t>
            </a:r>
            <a:r>
              <a:rPr lang="en-US" altLang="zh-TW" sz="3600" dirty="0"/>
              <a:t>CSV</a:t>
            </a:r>
            <a:r>
              <a:rPr lang="zh-TW" altLang="en-US" sz="3600" dirty="0"/>
              <a:t> </a:t>
            </a:r>
            <a:r>
              <a:rPr lang="en-US" altLang="zh-TW" sz="3600" dirty="0"/>
              <a:t>FILE】</a:t>
            </a:r>
            <a:endParaRPr lang="zh-TW" altLang="en-US" sz="36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660AB19-027D-40E9-87B8-CAFE4FC2FF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975" y="3270295"/>
            <a:ext cx="8336049" cy="1667209"/>
          </a:xfrm>
          <a:prstGeom prst="roundRect">
            <a:avLst>
              <a:gd name="adj" fmla="val 8781"/>
            </a:avLst>
          </a:prstGeom>
          <a:solidFill>
            <a:srgbClr val="FFFFFF">
              <a:shade val="85000"/>
            </a:srgbClr>
          </a:solidFill>
          <a:ln>
            <a:solidFill>
              <a:schemeClr val="bg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1460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7BF0E2-DF5D-4302-B216-108FDB2BF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【Construct tree】</a:t>
            </a:r>
            <a:endParaRPr lang="zh-TW" altLang="en-US" sz="36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EA1A08C-5303-4A5D-96EF-6BF1BC38ED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25"/>
          <a:stretch/>
        </p:blipFill>
        <p:spPr>
          <a:xfrm>
            <a:off x="928513" y="2390959"/>
            <a:ext cx="10334974" cy="4293925"/>
          </a:xfrm>
          <a:prstGeom prst="roundRect">
            <a:avLst>
              <a:gd name="adj" fmla="val 5286"/>
            </a:avLst>
          </a:prstGeom>
          <a:solidFill>
            <a:srgbClr val="FFFFFF">
              <a:shade val="85000"/>
            </a:srgbClr>
          </a:solidFill>
          <a:ln>
            <a:solidFill>
              <a:schemeClr val="bg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95852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DE1D81-4C1A-43E4-8965-6C0306DBC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【mine Tree】</a:t>
            </a:r>
            <a:endParaRPr lang="zh-TW" altLang="en-US" sz="36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872BAAB-1EE7-41D2-9CCD-0468CE9A30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16"/>
          <a:stretch/>
        </p:blipFill>
        <p:spPr>
          <a:xfrm>
            <a:off x="715571" y="2745401"/>
            <a:ext cx="10760857" cy="3147907"/>
          </a:xfrm>
          <a:prstGeom prst="roundRect">
            <a:avLst>
              <a:gd name="adj" fmla="val 4646"/>
            </a:avLst>
          </a:prstGeom>
          <a:solidFill>
            <a:srgbClr val="FFFFFF">
              <a:shade val="85000"/>
            </a:srgbClr>
          </a:solidFill>
          <a:ln>
            <a:solidFill>
              <a:schemeClr val="bg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87675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7BF0E2-DF5D-4302-B216-108FDB2BF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【Association Rule】</a:t>
            </a:r>
            <a:endParaRPr lang="zh-TW" altLang="en-US" sz="3600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4CF84EAE-A222-4BFA-AB35-6E9C21A519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56"/>
          <a:stretch/>
        </p:blipFill>
        <p:spPr>
          <a:xfrm>
            <a:off x="2398627" y="2382248"/>
            <a:ext cx="7394745" cy="3663446"/>
          </a:xfrm>
          <a:prstGeom prst="roundRect">
            <a:avLst>
              <a:gd name="adj" fmla="val 4474"/>
            </a:avLst>
          </a:prstGeom>
          <a:solidFill>
            <a:srgbClr val="FFFFFF">
              <a:shade val="85000"/>
            </a:srgbClr>
          </a:solidFill>
          <a:ln>
            <a:solidFill>
              <a:schemeClr val="bg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27059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AED269-63AD-4E1B-AEA2-6A86CBD49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【IMPROVEMENT】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9DCD5A-7A52-4A7D-BD6C-6F42E6521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4966" y="2593656"/>
            <a:ext cx="8422068" cy="31019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2800" dirty="0"/>
              <a:t>運算效率不佳主因 </a:t>
            </a:r>
            <a:r>
              <a:rPr lang="en-US" altLang="zh-TW" sz="2800" dirty="0"/>
              <a:t>&amp; </a:t>
            </a:r>
            <a:r>
              <a:rPr lang="zh-TW" altLang="en-US" sz="2800" dirty="0"/>
              <a:t>改善 </a:t>
            </a:r>
            <a:r>
              <a:rPr lang="en-US" altLang="zh-TW" sz="2800" dirty="0" err="1"/>
              <a:t>FrequentItemSet</a:t>
            </a:r>
            <a:r>
              <a:rPr lang="en-US" altLang="zh-TW" sz="2800" dirty="0"/>
              <a:t> </a:t>
            </a:r>
            <a:r>
              <a:rPr lang="zh-TW" altLang="en-US" sz="2800" dirty="0"/>
              <a:t>資料結構</a:t>
            </a:r>
            <a:br>
              <a:rPr lang="en-US" altLang="zh-TW" sz="2800" dirty="0"/>
            </a:br>
            <a:endParaRPr lang="zh-TW" altLang="en-US" sz="2800" dirty="0"/>
          </a:p>
        </p:txBody>
      </p:sp>
      <p:graphicFrame>
        <p:nvGraphicFramePr>
          <p:cNvPr id="5" name="資料庫圖表 4">
            <a:extLst>
              <a:ext uri="{FF2B5EF4-FFF2-40B4-BE49-F238E27FC236}">
                <a16:creationId xmlns:a16="http://schemas.microsoft.com/office/drawing/2014/main" id="{24599F48-5ACB-4B68-869A-7EF039782D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3706533"/>
              </p:ext>
            </p:extLst>
          </p:nvPr>
        </p:nvGraphicFramePr>
        <p:xfrm>
          <a:off x="2032000" y="3208388"/>
          <a:ext cx="8128000" cy="2684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665952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66B2834-BDCF-494B-96BC-C57FDA9B0F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E66B2834-BDCF-494B-96BC-C57FDA9B0F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E66B2834-BDCF-494B-96BC-C57FDA9B0F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B2AB1F6-C009-4937-A475-4075F177B3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graphicEl>
                                              <a:dgm id="{DB2AB1F6-C009-4937-A475-4075F177B3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graphicEl>
                                              <a:dgm id="{DB2AB1F6-C009-4937-A475-4075F177B3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197C08C-81F0-460E-BA70-39CED77ACF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graphicEl>
                                              <a:dgm id="{7197C08C-81F0-460E-BA70-39CED77ACF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graphicEl>
                                              <a:dgm id="{7197C08C-81F0-460E-BA70-39CED77ACF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裁剪">
  <a:themeElements>
    <a:clrScheme name="藍綠色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ppt/theme/theme2.xml><?xml version="1.0" encoding="utf-8"?>
<a:theme xmlns:a="http://schemas.openxmlformats.org/drawingml/2006/main" name="包裹">
  <a:themeElements>
    <a:clrScheme name="包裹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包裹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3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TM10001115[[fn=包裹]]</Template>
  <TotalTime>278</TotalTime>
  <Words>233</Words>
  <Application>Microsoft Macintosh PowerPoint</Application>
  <PresentationFormat>Widescreen</PresentationFormat>
  <Paragraphs>36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Calisto MT</vt:lpstr>
      <vt:lpstr>Franklin Gothic Book</vt:lpstr>
      <vt:lpstr>Gill Sans MT</vt:lpstr>
      <vt:lpstr>Wingdings 2</vt:lpstr>
      <vt:lpstr>裁剪</vt:lpstr>
      <vt:lpstr>包裹</vt:lpstr>
      <vt:lpstr>石板</vt:lpstr>
      <vt:lpstr>FP-GROWTH 演算法</vt:lpstr>
      <vt:lpstr>內容摘要</vt:lpstr>
      <vt:lpstr>【Team Work】</vt:lpstr>
      <vt:lpstr>【PYTHON’s PROS &amp; CONS】</vt:lpstr>
      <vt:lpstr>【CONVERT TO CSV FILE】</vt:lpstr>
      <vt:lpstr>【Construct tree】</vt:lpstr>
      <vt:lpstr>【mine Tree】</vt:lpstr>
      <vt:lpstr>【Association Rule】</vt:lpstr>
      <vt:lpstr>【IMPROVEMENT】</vt:lpstr>
      <vt:lpstr>【better Association Rule】</vt:lpstr>
      <vt:lpstr>【MAIN CODE】</vt:lpstr>
      <vt:lpstr>【Result &amp; execution time】</vt:lpstr>
      <vt:lpstr>參考資料</vt:lpstr>
      <vt:lpstr>YOU CAN FIND OUR CODE 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FP-GROWTH 演算法</dc:title>
  <dc:creator>Hugo Dai</dc:creator>
  <cp:lastModifiedBy>Microsoft Office User</cp:lastModifiedBy>
  <cp:revision>50</cp:revision>
  <dcterms:created xsi:type="dcterms:W3CDTF">2022-12-03T07:10:00Z</dcterms:created>
  <dcterms:modified xsi:type="dcterms:W3CDTF">2022-12-04T14:28:26Z</dcterms:modified>
</cp:coreProperties>
</file>