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16675" y="97975"/>
            <a:ext cx="1145400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huangdx.net/animation/animation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hyperlink" Target="https://github.com/pingcap/tid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ingcap/tikv" TargetMode="External"/><Relationship Id="rId4" Type="http://schemas.openxmlformats.org/officeDocument/2006/relationships/hyperlink" Target="https://github.com/pingcap/tid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build TiDB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Distributed, Consistent, Scalable, SQL Database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5663510" y="2546265"/>
            <a:ext cx="1064399" cy="2138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Store4</a:t>
            </a:r>
          </a:p>
        </p:txBody>
      </p:sp>
      <p:sp>
        <p:nvSpPr>
          <p:cNvPr id="139" name="Shape 139"/>
          <p:cNvSpPr/>
          <p:nvPr/>
        </p:nvSpPr>
        <p:spPr>
          <a:xfrm>
            <a:off x="1161249" y="2615250"/>
            <a:ext cx="5606099" cy="16115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Raft groups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770651" y="1775491"/>
            <a:ext cx="515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RPC</a:t>
            </a:r>
          </a:p>
        </p:txBody>
      </p:sp>
      <p:sp>
        <p:nvSpPr>
          <p:cNvPr id="141" name="Shape 141"/>
          <p:cNvSpPr/>
          <p:nvPr/>
        </p:nvSpPr>
        <p:spPr>
          <a:xfrm>
            <a:off x="2846968" y="1775518"/>
            <a:ext cx="140400" cy="22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42" name="Shape 142"/>
          <p:cNvSpPr/>
          <p:nvPr/>
        </p:nvSpPr>
        <p:spPr>
          <a:xfrm>
            <a:off x="5283404" y="1769522"/>
            <a:ext cx="140400" cy="22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43" name="Shape 143"/>
          <p:cNvSpPr txBox="1"/>
          <p:nvPr/>
        </p:nvSpPr>
        <p:spPr>
          <a:xfrm>
            <a:off x="2335021" y="1775464"/>
            <a:ext cx="5835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RPC</a:t>
            </a:r>
          </a:p>
        </p:txBody>
      </p:sp>
      <p:sp>
        <p:nvSpPr>
          <p:cNvPr id="144" name="Shape 144"/>
          <p:cNvSpPr/>
          <p:nvPr/>
        </p:nvSpPr>
        <p:spPr>
          <a:xfrm>
            <a:off x="2193978" y="1344074"/>
            <a:ext cx="4534199" cy="38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Client</a:t>
            </a:r>
          </a:p>
        </p:txBody>
      </p:sp>
      <p:sp>
        <p:nvSpPr>
          <p:cNvPr id="145" name="Shape 145"/>
          <p:cNvSpPr/>
          <p:nvPr/>
        </p:nvSpPr>
        <p:spPr>
          <a:xfrm>
            <a:off x="2175231" y="2546265"/>
            <a:ext cx="1064400" cy="2138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Store1</a:t>
            </a:r>
          </a:p>
        </p:txBody>
      </p:sp>
      <p:sp>
        <p:nvSpPr>
          <p:cNvPr id="146" name="Shape 146"/>
          <p:cNvSpPr/>
          <p:nvPr/>
        </p:nvSpPr>
        <p:spPr>
          <a:xfrm>
            <a:off x="2175231" y="2040242"/>
            <a:ext cx="1064400" cy="43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TiKV Node1</a:t>
            </a:r>
          </a:p>
        </p:txBody>
      </p:sp>
      <p:sp>
        <p:nvSpPr>
          <p:cNvPr id="147" name="Shape 147"/>
          <p:cNvSpPr/>
          <p:nvPr/>
        </p:nvSpPr>
        <p:spPr>
          <a:xfrm>
            <a:off x="2235044" y="2678910"/>
            <a:ext cx="933300" cy="308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Region 1</a:t>
            </a:r>
          </a:p>
        </p:txBody>
      </p:sp>
      <p:sp>
        <p:nvSpPr>
          <p:cNvPr id="148" name="Shape 148"/>
          <p:cNvSpPr/>
          <p:nvPr/>
        </p:nvSpPr>
        <p:spPr>
          <a:xfrm>
            <a:off x="2235044" y="3094459"/>
            <a:ext cx="933300" cy="30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Region 3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333786" y="3783392"/>
            <a:ext cx="4878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150" name="Shape 150"/>
          <p:cNvSpPr/>
          <p:nvPr/>
        </p:nvSpPr>
        <p:spPr>
          <a:xfrm>
            <a:off x="3337991" y="2546265"/>
            <a:ext cx="1064400" cy="2138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Store2</a:t>
            </a:r>
          </a:p>
        </p:txBody>
      </p:sp>
      <p:sp>
        <p:nvSpPr>
          <p:cNvPr id="151" name="Shape 151"/>
          <p:cNvSpPr/>
          <p:nvPr/>
        </p:nvSpPr>
        <p:spPr>
          <a:xfrm>
            <a:off x="3337991" y="2040242"/>
            <a:ext cx="1064400" cy="43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TiKV Node2</a:t>
            </a:r>
          </a:p>
        </p:txBody>
      </p:sp>
      <p:sp>
        <p:nvSpPr>
          <p:cNvPr id="152" name="Shape 152"/>
          <p:cNvSpPr/>
          <p:nvPr/>
        </p:nvSpPr>
        <p:spPr>
          <a:xfrm>
            <a:off x="3397804" y="2678910"/>
            <a:ext cx="933300" cy="308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Region 1</a:t>
            </a:r>
          </a:p>
        </p:txBody>
      </p:sp>
      <p:sp>
        <p:nvSpPr>
          <p:cNvPr id="153" name="Shape 153"/>
          <p:cNvSpPr/>
          <p:nvPr/>
        </p:nvSpPr>
        <p:spPr>
          <a:xfrm>
            <a:off x="3397804" y="3094459"/>
            <a:ext cx="933300" cy="308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Region 2</a:t>
            </a:r>
          </a:p>
        </p:txBody>
      </p:sp>
      <p:sp>
        <p:nvSpPr>
          <p:cNvPr id="154" name="Shape 154"/>
          <p:cNvSpPr/>
          <p:nvPr/>
        </p:nvSpPr>
        <p:spPr>
          <a:xfrm>
            <a:off x="3397804" y="3510008"/>
            <a:ext cx="933300" cy="30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Region 3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496546" y="3783392"/>
            <a:ext cx="4878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156" name="Shape 156"/>
          <p:cNvSpPr/>
          <p:nvPr/>
        </p:nvSpPr>
        <p:spPr>
          <a:xfrm>
            <a:off x="4500751" y="2546265"/>
            <a:ext cx="1064400" cy="2138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Store3</a:t>
            </a:r>
          </a:p>
        </p:txBody>
      </p:sp>
      <p:sp>
        <p:nvSpPr>
          <p:cNvPr id="157" name="Shape 157"/>
          <p:cNvSpPr/>
          <p:nvPr/>
        </p:nvSpPr>
        <p:spPr>
          <a:xfrm>
            <a:off x="4500750" y="2040242"/>
            <a:ext cx="1064400" cy="43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TiKV Node3</a:t>
            </a:r>
          </a:p>
        </p:txBody>
      </p:sp>
      <p:sp>
        <p:nvSpPr>
          <p:cNvPr id="158" name="Shape 158"/>
          <p:cNvSpPr/>
          <p:nvPr/>
        </p:nvSpPr>
        <p:spPr>
          <a:xfrm>
            <a:off x="5735149" y="2678910"/>
            <a:ext cx="933300" cy="308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Region 1</a:t>
            </a:r>
          </a:p>
        </p:txBody>
      </p:sp>
      <p:sp>
        <p:nvSpPr>
          <p:cNvPr id="159" name="Shape 159"/>
          <p:cNvSpPr/>
          <p:nvPr/>
        </p:nvSpPr>
        <p:spPr>
          <a:xfrm>
            <a:off x="4566477" y="2678910"/>
            <a:ext cx="933300" cy="308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Region 2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659314" y="3783392"/>
            <a:ext cx="676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161" name="Shape 161"/>
          <p:cNvSpPr/>
          <p:nvPr/>
        </p:nvSpPr>
        <p:spPr>
          <a:xfrm>
            <a:off x="5663510" y="2040242"/>
            <a:ext cx="1064400" cy="43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TiKV Node4</a:t>
            </a:r>
          </a:p>
        </p:txBody>
      </p:sp>
      <p:sp>
        <p:nvSpPr>
          <p:cNvPr id="162" name="Shape 162"/>
          <p:cNvSpPr/>
          <p:nvPr/>
        </p:nvSpPr>
        <p:spPr>
          <a:xfrm>
            <a:off x="5735149" y="3094459"/>
            <a:ext cx="933300" cy="308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Region 2</a:t>
            </a:r>
          </a:p>
        </p:txBody>
      </p:sp>
      <p:sp>
        <p:nvSpPr>
          <p:cNvPr id="163" name="Shape 163"/>
          <p:cNvSpPr/>
          <p:nvPr/>
        </p:nvSpPr>
        <p:spPr>
          <a:xfrm>
            <a:off x="4566477" y="3094459"/>
            <a:ext cx="933300" cy="30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Region 3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822065" y="3783392"/>
            <a:ext cx="4878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862944" y="1775464"/>
            <a:ext cx="5835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RPC</a:t>
            </a:r>
          </a:p>
        </p:txBody>
      </p:sp>
      <p:sp>
        <p:nvSpPr>
          <p:cNvPr id="166" name="Shape 166"/>
          <p:cNvSpPr/>
          <p:nvPr/>
        </p:nvSpPr>
        <p:spPr>
          <a:xfrm>
            <a:off x="6388451" y="1775518"/>
            <a:ext cx="140400" cy="22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67" name="Shape 167"/>
          <p:cNvSpPr txBox="1"/>
          <p:nvPr/>
        </p:nvSpPr>
        <p:spPr>
          <a:xfrm>
            <a:off x="3543803" y="1778477"/>
            <a:ext cx="515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RPC</a:t>
            </a:r>
          </a:p>
        </p:txBody>
      </p:sp>
      <p:sp>
        <p:nvSpPr>
          <p:cNvPr id="168" name="Shape 168"/>
          <p:cNvSpPr/>
          <p:nvPr/>
        </p:nvSpPr>
        <p:spPr>
          <a:xfrm>
            <a:off x="4056555" y="1772508"/>
            <a:ext cx="140400" cy="22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69" name="Shape 169"/>
          <p:cNvSpPr/>
          <p:nvPr/>
        </p:nvSpPr>
        <p:spPr>
          <a:xfrm>
            <a:off x="7116503" y="2783736"/>
            <a:ext cx="1271400" cy="726300"/>
          </a:xfrm>
          <a:prstGeom prst="flowChartConnector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Placement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Driver</a:t>
            </a: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TiKV Overview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based on Raft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is organized in </a:t>
            </a:r>
            <a:r>
              <a:rPr b="1" lang="en"/>
              <a:t>Regions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2000"/>
              <a:t>The replicas of one region is a Raft group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800"/>
              <a:t>Multi-Raft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Workload is distributed among multiple regions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</a:t>
            </a:r>
            <a:r>
              <a:rPr lang="en" sz="1800"/>
              <a:t>There could be millions of regions in one big cluster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a region is too large, it will be splitted into two smaller regions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800"/>
              <a:t>Just like cell division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0" y="701974"/>
            <a:ext cx="7997922" cy="43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type="title"/>
          </p:nvPr>
        </p:nvSpPr>
        <p:spPr>
          <a:xfrm>
            <a:off x="81700" y="129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Implementations of Raft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6389-050-6BBFC3C5.jp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2044"/>
            <a:ext cx="9144000" cy="305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Shape 192"/>
          <p:cNvGrpSpPr/>
          <p:nvPr/>
        </p:nvGrpSpPr>
        <p:grpSpPr>
          <a:xfrm>
            <a:off x="7009650" y="914477"/>
            <a:ext cx="1686179" cy="2346422"/>
            <a:chOff x="7146125" y="1163027"/>
            <a:chExt cx="1686179" cy="2346422"/>
          </a:xfrm>
        </p:grpSpPr>
        <p:sp>
          <p:nvSpPr>
            <p:cNvPr id="193" name="Shape 193"/>
            <p:cNvSpPr/>
            <p:nvPr/>
          </p:nvSpPr>
          <p:spPr>
            <a:xfrm>
              <a:off x="7146125" y="1163027"/>
              <a:ext cx="1686179" cy="2346422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7438762" y="2074250"/>
              <a:ext cx="1199700" cy="3447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Region 1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7438776" y="2484500"/>
              <a:ext cx="1199700" cy="3447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Region 3</a:t>
              </a:r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3159650" y="582402"/>
            <a:ext cx="1686179" cy="2346422"/>
            <a:chOff x="3083350" y="500552"/>
            <a:chExt cx="1686179" cy="2346422"/>
          </a:xfrm>
        </p:grpSpPr>
        <p:sp>
          <p:nvSpPr>
            <p:cNvPr id="197" name="Shape 197"/>
            <p:cNvSpPr/>
            <p:nvPr/>
          </p:nvSpPr>
          <p:spPr>
            <a:xfrm>
              <a:off x="3083350" y="500552"/>
              <a:ext cx="1686179" cy="2346422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290712" y="1395900"/>
              <a:ext cx="1199700" cy="3447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Region 1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293476" y="1804350"/>
              <a:ext cx="1199700" cy="344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Region 2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3293476" y="2212800"/>
              <a:ext cx="1199700" cy="3447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Region 3</a:t>
              </a:r>
            </a:p>
          </p:txBody>
        </p:sp>
      </p:grpSp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Scale-out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711225" y="1546540"/>
            <a:ext cx="1686179" cy="2346422"/>
            <a:chOff x="553200" y="1892652"/>
            <a:chExt cx="1686179" cy="2346422"/>
          </a:xfrm>
        </p:grpSpPr>
        <p:sp>
          <p:nvSpPr>
            <p:cNvPr id="203" name="Shape 203"/>
            <p:cNvSpPr/>
            <p:nvPr/>
          </p:nvSpPr>
          <p:spPr>
            <a:xfrm>
              <a:off x="553200" y="1892652"/>
              <a:ext cx="1686179" cy="2346422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96437" y="2780800"/>
              <a:ext cx="1199700" cy="3447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Region 1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796437" y="3164750"/>
              <a:ext cx="1199700" cy="344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Region 2</a:t>
              </a:r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5084637" y="2314977"/>
            <a:ext cx="1686179" cy="2346422"/>
            <a:chOff x="4963887" y="2572577"/>
            <a:chExt cx="1686179" cy="2346422"/>
          </a:xfrm>
        </p:grpSpPr>
        <p:sp>
          <p:nvSpPr>
            <p:cNvPr id="207" name="Shape 207"/>
            <p:cNvSpPr/>
            <p:nvPr/>
          </p:nvSpPr>
          <p:spPr>
            <a:xfrm>
              <a:off x="4963887" y="2572577"/>
              <a:ext cx="1686179" cy="2346422"/>
            </a:xfrm>
            <a:prstGeom prst="flowChartMagneticDisk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5207125" y="3466325"/>
              <a:ext cx="1199700" cy="344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Region 2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5207125" y="3860425"/>
              <a:ext cx="1199700" cy="3447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Region 3</a:t>
              </a:r>
            </a:p>
          </p:txBody>
        </p:sp>
      </p:grpSp>
      <p:cxnSp>
        <p:nvCxnSpPr>
          <p:cNvPr id="210" name="Shape 210"/>
          <p:cNvCxnSpPr>
            <a:stCxn id="204" idx="3"/>
            <a:endCxn id="198" idx="1"/>
          </p:cNvCxnSpPr>
          <p:nvPr/>
        </p:nvCxnSpPr>
        <p:spPr>
          <a:xfrm flipH="1" rot="10800000">
            <a:off x="2154162" y="1650037"/>
            <a:ext cx="1212900" cy="9570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98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>
            <a:stCxn id="198" idx="3"/>
            <a:endCxn id="194" idx="1"/>
          </p:cNvCxnSpPr>
          <p:nvPr/>
        </p:nvCxnSpPr>
        <p:spPr>
          <a:xfrm>
            <a:off x="4566712" y="1650100"/>
            <a:ext cx="2735700" cy="3480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98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205" idx="3"/>
            <a:endCxn id="199" idx="1"/>
          </p:cNvCxnSpPr>
          <p:nvPr/>
        </p:nvCxnSpPr>
        <p:spPr>
          <a:xfrm flipH="1" rot="10800000">
            <a:off x="2154162" y="2058587"/>
            <a:ext cx="1215600" cy="9324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B6D7A8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>
            <a:stCxn id="200" idx="3"/>
            <a:endCxn id="209" idx="1"/>
          </p:cNvCxnSpPr>
          <p:nvPr/>
        </p:nvCxnSpPr>
        <p:spPr>
          <a:xfrm>
            <a:off x="4569476" y="2467000"/>
            <a:ext cx="758400" cy="1308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9CB9C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>
            <a:stCxn id="199" idx="3"/>
            <a:endCxn id="208" idx="1"/>
          </p:cNvCxnSpPr>
          <p:nvPr/>
        </p:nvCxnSpPr>
        <p:spPr>
          <a:xfrm>
            <a:off x="4569476" y="2058550"/>
            <a:ext cx="758400" cy="1322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B6D7A8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>
            <a:stCxn id="209" idx="3"/>
            <a:endCxn id="195" idx="1"/>
          </p:cNvCxnSpPr>
          <p:nvPr/>
        </p:nvCxnSpPr>
        <p:spPr>
          <a:xfrm flipH="1" rot="10800000">
            <a:off x="6527575" y="2408375"/>
            <a:ext cx="774600" cy="1366800"/>
          </a:xfrm>
          <a:prstGeom prst="curvedConnector3">
            <a:avLst>
              <a:gd fmla="val 50008" name="adj1"/>
            </a:avLst>
          </a:prstGeom>
          <a:noFill/>
          <a:ln cap="flat" cmpd="sng" w="38100">
            <a:solidFill>
              <a:srgbClr val="F9CB9C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711212" y="4272762"/>
            <a:ext cx="1553400" cy="6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8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745012" y="4753737"/>
            <a:ext cx="1438200" cy="3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B6D7A8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745025" y="4521825"/>
            <a:ext cx="1445700" cy="3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9CB9C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19" name="Shape 219"/>
          <p:cNvSpPr txBox="1"/>
          <p:nvPr/>
        </p:nvSpPr>
        <p:spPr>
          <a:xfrm>
            <a:off x="2338625" y="4069779"/>
            <a:ext cx="2228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Raft group for region 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338625" y="4315373"/>
            <a:ext cx="2228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Raft group for region 2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338625" y="4543973"/>
            <a:ext cx="2228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Raft group for region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Scale-out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Replication / Failover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 Replicas, by default.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Raft consensus algorithm will ensure: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the existing leader is down, the remaining servers will run an election to elect a new leader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new leader always contains the newest committed logs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Replicas are distributed across datacenters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Replication / Failover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70075"/>
            <a:ext cx="8520600" cy="339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NEVER LOSE ANY DATA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whole failover process is </a:t>
            </a:r>
            <a:r>
              <a:rPr b="1" lang="en" sz="2400"/>
              <a:t>AUTOMATIC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264675" y="1517900"/>
            <a:ext cx="3737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Just remember: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MVCC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M</a:t>
            </a:r>
            <a:r>
              <a:rPr lang="en"/>
              <a:t>ulti-</a:t>
            </a:r>
            <a:r>
              <a:rPr b="1" lang="en"/>
              <a:t>V</a:t>
            </a:r>
            <a:r>
              <a:rPr lang="en"/>
              <a:t>ersion </a:t>
            </a:r>
            <a:r>
              <a:rPr b="1" lang="en"/>
              <a:t>C</a:t>
            </a:r>
            <a:r>
              <a:rPr lang="en"/>
              <a:t>oncurrency </a:t>
            </a:r>
            <a:r>
              <a:rPr b="1" lang="en"/>
              <a:t>C</a:t>
            </a:r>
            <a:r>
              <a:rPr lang="en"/>
              <a:t>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Lock-free snapshot read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Isolation of transaction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GC Problem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2489688" y="1401244"/>
            <a:ext cx="1730999" cy="2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keyA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262705" y="1401244"/>
            <a:ext cx="823500" cy="26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version3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489688" y="1114265"/>
            <a:ext cx="1730999" cy="2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keyA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489688" y="1688223"/>
            <a:ext cx="1730999" cy="2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keyA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262705" y="1688223"/>
            <a:ext cx="823500" cy="26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version2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489688" y="1975202"/>
            <a:ext cx="1730999" cy="2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keyA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262705" y="1975202"/>
            <a:ext cx="823500" cy="26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version1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489688" y="2285928"/>
            <a:ext cx="1730999" cy="2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keyB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489688" y="2599514"/>
            <a:ext cx="1730999" cy="2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keyB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262705" y="2599514"/>
            <a:ext cx="823500" cy="26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version2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489688" y="2886493"/>
            <a:ext cx="1730999" cy="2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keyB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262705" y="2886493"/>
            <a:ext cx="823500" cy="26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version1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489688" y="3196784"/>
            <a:ext cx="1730999" cy="2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keyC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489688" y="3510370"/>
            <a:ext cx="1730999" cy="2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keyC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262705" y="3510370"/>
            <a:ext cx="823500" cy="26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version2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489688" y="3797349"/>
            <a:ext cx="1730999" cy="2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keyC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4262705" y="3797349"/>
            <a:ext cx="823500" cy="26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version1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690209" y="4175574"/>
            <a:ext cx="530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771756" y="2285934"/>
            <a:ext cx="1411199" cy="26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Metadata of B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771756" y="2596632"/>
            <a:ext cx="1411199" cy="26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Value @ version2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771756" y="2883621"/>
            <a:ext cx="1411199" cy="26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Value @ version1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771756" y="1401259"/>
            <a:ext cx="1411199" cy="26039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Value @ version3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771756" y="1114270"/>
            <a:ext cx="1411199" cy="26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Metadata of A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771756" y="1688247"/>
            <a:ext cx="1411199" cy="26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Value @ version2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771756" y="1975236"/>
            <a:ext cx="1411199" cy="26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Value @ version1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771756" y="3194319"/>
            <a:ext cx="1411199" cy="26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Metadata of C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771756" y="3505017"/>
            <a:ext cx="1411199" cy="26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Value @ version2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771756" y="3792006"/>
            <a:ext cx="1411199" cy="26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Value @ version1</a:t>
            </a:r>
          </a:p>
        </p:txBody>
      </p:sp>
      <p:cxnSp>
        <p:nvCxnSpPr>
          <p:cNvPr id="279" name="Shape 279"/>
          <p:cNvCxnSpPr/>
          <p:nvPr/>
        </p:nvCxnSpPr>
        <p:spPr>
          <a:xfrm>
            <a:off x="5384012" y="553875"/>
            <a:ext cx="24000" cy="370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0" name="Shape 280"/>
          <p:cNvSpPr txBox="1"/>
          <p:nvPr/>
        </p:nvSpPr>
        <p:spPr>
          <a:xfrm>
            <a:off x="6212155" y="4175574"/>
            <a:ext cx="530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272844" y="593507"/>
            <a:ext cx="1033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960868" y="593507"/>
            <a:ext cx="1033199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92525" y="1057662"/>
            <a:ext cx="1309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meta key -&gt;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92525" y="1327670"/>
            <a:ext cx="1309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key  -&gt;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741334" y="4584924"/>
            <a:ext cx="1309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RocksDB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LiuQi (刘奇)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JD / WandouLabs / PingCAP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Co-founder / CEO of PingCAP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Open-source hacker / Infrastructure software engineer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Codis / TiDB / TiKV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Twitter: @ngaut1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Weibo: @goroutine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Email: liuqi@pingcap.com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Transaction model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Based on Google Percolator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with some practical optimizations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2PL / 2PC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Requests routing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Placement Driver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Typical scenario: MySQL Sharding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699" y="1152475"/>
            <a:ext cx="6091200" cy="373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Trait: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High throughput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Huge amounts of concurrent small transactions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Always have a sharding key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No complex query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Pain: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Scaling and DDL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Lack of cross-shard transactions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Typical scenario: MySQL Sharding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7311600" cy="373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TiDB can do: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Online DDL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Elastic scalability and workload auto-balancing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Distributed ACID transaction support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Typical scenario: Cross-datacenter HA 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is extremely critical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Zero downtime, even when one of the datacenters is down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Multi-master architecture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Pain: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database nowadays provides these features!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Master-slave model is slow and not so reliable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Manual recovery is error-prone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Typical scenario: Cross-datacenter HA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152475"/>
            <a:ext cx="8520600" cy="373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TiDB can do: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Data is safely replicated by Raft across datacenters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latency depends on the communication latency of the majority datacenters.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e.g. There are 3 replicas, 2 of them in Beijing, the other one in Hong Kong. When a write request is replicated by the 2 nodes in Beijing, it’s committed safely.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Even if less than N/2 nodes fail, the system is still alive.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contribute?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BETA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github.com/pingcap/tidb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github.com/pingcap/tikv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github.com/pingcap/pd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475" y="1089575"/>
            <a:ext cx="2201049" cy="483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412" y="1740987"/>
            <a:ext cx="2253174" cy="225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3247050" y="4085700"/>
            <a:ext cx="2765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6FA8DC"/>
                </a:solidFill>
                <a:hlinkClick r:id="rId5"/>
              </a:rPr>
              <a:t>https://github.com/pingcap/tidb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discussed in the slides...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837775" y="1360025"/>
            <a:ext cx="64620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 brief history of database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Why do we need another database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Google Spanner / F1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TiDB and TiKV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Architecture overview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TiKV Overview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Database based on Raft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Scale-out / Replication / Failover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MVCC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Transaction model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Requests routing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Typical scenario: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MySQL Sharding 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Cross-datacenter HA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593575" y="1504225"/>
            <a:ext cx="1699200" cy="7710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1970s</a:t>
            </a:r>
          </a:p>
        </p:txBody>
      </p:sp>
      <p:sp>
        <p:nvSpPr>
          <p:cNvPr id="74" name="Shape 74"/>
          <p:cNvSpPr/>
          <p:nvPr/>
        </p:nvSpPr>
        <p:spPr>
          <a:xfrm>
            <a:off x="3175622" y="1504225"/>
            <a:ext cx="1699200" cy="7710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2010</a:t>
            </a:r>
          </a:p>
        </p:txBody>
      </p:sp>
      <p:sp>
        <p:nvSpPr>
          <p:cNvPr id="75" name="Shape 75"/>
          <p:cNvSpPr/>
          <p:nvPr/>
        </p:nvSpPr>
        <p:spPr>
          <a:xfrm>
            <a:off x="4686156" y="1504225"/>
            <a:ext cx="1699200" cy="7710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2015</a:t>
            </a:r>
          </a:p>
        </p:txBody>
      </p:sp>
      <p:sp>
        <p:nvSpPr>
          <p:cNvPr id="76" name="Shape 76"/>
          <p:cNvSpPr/>
          <p:nvPr/>
        </p:nvSpPr>
        <p:spPr>
          <a:xfrm>
            <a:off x="6220763" y="1504225"/>
            <a:ext cx="1699199" cy="7710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Present</a:t>
            </a:r>
          </a:p>
        </p:txBody>
      </p:sp>
      <p:sp>
        <p:nvSpPr>
          <p:cNvPr id="77" name="Shape 77"/>
          <p:cNvSpPr/>
          <p:nvPr/>
        </p:nvSpPr>
        <p:spPr>
          <a:xfrm>
            <a:off x="2076200" y="2404600"/>
            <a:ext cx="1589100" cy="2289300"/>
          </a:xfrm>
          <a:prstGeom prst="upArrowCallout">
            <a:avLst>
              <a:gd fmla="val 9002" name="adj1"/>
              <a:gd fmla="val 13495" name="adj2"/>
              <a:gd fmla="val 25000" name="adj3"/>
              <a:gd fmla="val 64977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PostgreSQL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Oracle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DB2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78" name="Shape 78"/>
          <p:cNvSpPr/>
          <p:nvPr/>
        </p:nvSpPr>
        <p:spPr>
          <a:xfrm>
            <a:off x="3846975" y="2404600"/>
            <a:ext cx="1589100" cy="2289300"/>
          </a:xfrm>
          <a:prstGeom prst="upArrowCallout">
            <a:avLst>
              <a:gd fmla="val 9002" name="adj1"/>
              <a:gd fmla="val 13495" name="adj2"/>
              <a:gd fmla="val 25000" name="adj3"/>
              <a:gd fmla="val 64977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Cassandra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MongoDB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617750" y="2404600"/>
            <a:ext cx="1589100" cy="2289300"/>
          </a:xfrm>
          <a:prstGeom prst="upArrowCallout">
            <a:avLst>
              <a:gd fmla="val 9002" name="adj1"/>
              <a:gd fmla="val 13495" name="adj2"/>
              <a:gd fmla="val 25000" name="adj3"/>
              <a:gd fmla="val 64977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 Spanner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Google F1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2146800" y="879175"/>
            <a:ext cx="1194600" cy="41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RDBMS</a:t>
            </a:r>
          </a:p>
        </p:txBody>
      </p:sp>
      <p:sp>
        <p:nvSpPr>
          <p:cNvPr id="81" name="Shape 81"/>
          <p:cNvSpPr/>
          <p:nvPr/>
        </p:nvSpPr>
        <p:spPr>
          <a:xfrm>
            <a:off x="3957350" y="879175"/>
            <a:ext cx="1194600" cy="41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NoSQL</a:t>
            </a:r>
          </a:p>
        </p:txBody>
      </p:sp>
      <p:sp>
        <p:nvSpPr>
          <p:cNvPr id="82" name="Shape 82"/>
          <p:cNvSpPr/>
          <p:nvPr/>
        </p:nvSpPr>
        <p:spPr>
          <a:xfrm>
            <a:off x="5767900" y="879175"/>
            <a:ext cx="1194600" cy="41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NewSQL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 we need another database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73475" y="1113850"/>
            <a:ext cx="8520600" cy="14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nowadays...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Workload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amount of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Complexity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12075" y="2804225"/>
            <a:ext cx="8520600" cy="167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we expect from a database: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Scalability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ACID Transaction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 Availability / Auto-Failover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 Spanner / F1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Globally-distributed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Paxos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above NoSQL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ACID Transaction support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TrueTime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Designed for Google AdWords, originally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became the successors of BigTable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TiDB and TiKV 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Building NewSQL outside Google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Of course, it’s open-sourced.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https://github.com/pingcap/tikv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https://github.com/pingcap/tidb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「 You can no longer win with a closed-source platform. 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Architecture overview (Software)</a:t>
            </a:r>
          </a:p>
        </p:txBody>
      </p:sp>
      <p:sp>
        <p:nvSpPr>
          <p:cNvPr id="107" name="Shape 107"/>
          <p:cNvSpPr/>
          <p:nvPr/>
        </p:nvSpPr>
        <p:spPr>
          <a:xfrm>
            <a:off x="3233412" y="1922316"/>
            <a:ext cx="3102599" cy="43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MySQL Clients (e.g. JDBC)</a:t>
            </a:r>
          </a:p>
        </p:txBody>
      </p:sp>
      <p:sp>
        <p:nvSpPr>
          <p:cNvPr id="108" name="Shape 108"/>
          <p:cNvSpPr/>
          <p:nvPr/>
        </p:nvSpPr>
        <p:spPr>
          <a:xfrm>
            <a:off x="3233412" y="2844217"/>
            <a:ext cx="3102599" cy="43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TiDB</a:t>
            </a:r>
          </a:p>
        </p:txBody>
      </p:sp>
      <p:sp>
        <p:nvSpPr>
          <p:cNvPr id="109" name="Shape 109"/>
          <p:cNvSpPr/>
          <p:nvPr/>
        </p:nvSpPr>
        <p:spPr>
          <a:xfrm>
            <a:off x="3233412" y="3693341"/>
            <a:ext cx="3102599" cy="43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TiKV</a:t>
            </a:r>
          </a:p>
        </p:txBody>
      </p:sp>
      <p:cxnSp>
        <p:nvCxnSpPr>
          <p:cNvPr id="110" name="Shape 110"/>
          <p:cNvCxnSpPr>
            <a:stCxn id="107" idx="2"/>
            <a:endCxn id="108" idx="0"/>
          </p:cNvCxnSpPr>
          <p:nvPr/>
        </p:nvCxnSpPr>
        <p:spPr>
          <a:xfrm>
            <a:off x="4784712" y="2360316"/>
            <a:ext cx="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11" name="Shape 111"/>
          <p:cNvCxnSpPr>
            <a:stCxn id="108" idx="2"/>
            <a:endCxn id="109" idx="0"/>
          </p:cNvCxnSpPr>
          <p:nvPr/>
        </p:nvCxnSpPr>
        <p:spPr>
          <a:xfrm>
            <a:off x="4784712" y="3282217"/>
            <a:ext cx="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4940451" y="3298145"/>
            <a:ext cx="757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RPC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887427" y="2399933"/>
            <a:ext cx="1388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MySQL Protocol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1877284" y="3075392"/>
            <a:ext cx="1131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 flipH="1" rot="10800000">
            <a:off x="1877284" y="3921202"/>
            <a:ext cx="1146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665300" y="2829540"/>
            <a:ext cx="1090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F1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65300" y="3687319"/>
            <a:ext cx="1090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Spanner</a:t>
            </a:r>
          </a:p>
        </p:txBody>
      </p:sp>
      <p:sp>
        <p:nvSpPr>
          <p:cNvPr id="118" name="Shape 118"/>
          <p:cNvSpPr/>
          <p:nvPr/>
        </p:nvSpPr>
        <p:spPr>
          <a:xfrm>
            <a:off x="3233412" y="1492423"/>
            <a:ext cx="3102599" cy="43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Applications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overview (Logical)</a:t>
            </a:r>
          </a:p>
        </p:txBody>
      </p:sp>
      <p:sp>
        <p:nvSpPr>
          <p:cNvPr id="124" name="Shape 124"/>
          <p:cNvSpPr/>
          <p:nvPr/>
        </p:nvSpPr>
        <p:spPr>
          <a:xfrm>
            <a:off x="6016701" y="2542419"/>
            <a:ext cx="2742300" cy="45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6016701" y="2095871"/>
            <a:ext cx="2742300" cy="45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SQL Layer</a:t>
            </a:r>
          </a:p>
        </p:txBody>
      </p:sp>
      <p:sp>
        <p:nvSpPr>
          <p:cNvPr id="126" name="Shape 126"/>
          <p:cNvSpPr/>
          <p:nvPr/>
        </p:nvSpPr>
        <p:spPr>
          <a:xfrm>
            <a:off x="6016696" y="2997397"/>
            <a:ext cx="2742300" cy="45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MVCC</a:t>
            </a:r>
          </a:p>
        </p:txBody>
      </p:sp>
      <p:sp>
        <p:nvSpPr>
          <p:cNvPr id="127" name="Shape 127"/>
          <p:cNvSpPr/>
          <p:nvPr/>
        </p:nvSpPr>
        <p:spPr>
          <a:xfrm>
            <a:off x="6016696" y="3452374"/>
            <a:ext cx="2742300" cy="45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Raft</a:t>
            </a:r>
          </a:p>
        </p:txBody>
      </p:sp>
      <p:sp>
        <p:nvSpPr>
          <p:cNvPr id="128" name="Shape 128"/>
          <p:cNvSpPr/>
          <p:nvPr/>
        </p:nvSpPr>
        <p:spPr>
          <a:xfrm>
            <a:off x="6016696" y="3898932"/>
            <a:ext cx="2742300" cy="45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Local KV Storage (RocksDB)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4740300" y="2543998"/>
            <a:ext cx="2242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30" name="Shape 130"/>
          <p:cNvSpPr txBox="1"/>
          <p:nvPr/>
        </p:nvSpPr>
        <p:spPr>
          <a:xfrm>
            <a:off x="4740300" y="1835456"/>
            <a:ext cx="836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TiDB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740300" y="2908295"/>
            <a:ext cx="836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TiKV</a:t>
            </a:r>
          </a:p>
        </p:txBody>
      </p:sp>
      <p:sp>
        <p:nvSpPr>
          <p:cNvPr id="132" name="Shape 132"/>
          <p:cNvSpPr/>
          <p:nvPr/>
        </p:nvSpPr>
        <p:spPr>
          <a:xfrm>
            <a:off x="6016701" y="1649275"/>
            <a:ext cx="2742300" cy="45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MySQL Protocol Server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73775" y="1355250"/>
            <a:ext cx="45837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2000">
                <a:solidFill>
                  <a:schemeClr val="dk2"/>
                </a:solidFill>
              </a:rPr>
              <a:t>Highly layered</a:t>
            </a:r>
          </a:p>
          <a:p>
            <a:pPr indent="-355600" lvl="0" marL="45720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2000">
                <a:solidFill>
                  <a:schemeClr val="dk2"/>
                </a:solidFill>
              </a:rPr>
              <a:t>Separate SQL and Key-Value layers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2000">
                <a:solidFill>
                  <a:schemeClr val="dk2"/>
                </a:solidFill>
              </a:rPr>
              <a:t>Using Raft for consistency and scal</a:t>
            </a:r>
            <a:r>
              <a:rPr lang="en" sz="2000">
                <a:solidFill>
                  <a:schemeClr val="dk2"/>
                </a:solidFill>
              </a:rPr>
              <a:t>ing</a:t>
            </a:r>
          </a:p>
          <a:p>
            <a:pPr indent="-355600" lvl="0" marL="45720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2000">
                <a:solidFill>
                  <a:schemeClr val="dk2"/>
                </a:solidFill>
              </a:rPr>
              <a:t>Without a distributed file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