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3741-4A2E-46C6-BC64-2838CCD5E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0242D-CC3E-476D-9E66-AC33E78D3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82D9-780C-4E40-949C-E9986409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0212-66D4-4368-B560-26EFABDA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D70-A891-4AC6-8049-7AA62BA8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4520-5A1D-42B9-8161-B12DB4C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78D61-6439-4D4A-90C5-A04332242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20CF-16FE-485F-A2F6-ECB0DA8E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662ED-BA5D-45D0-9E55-E55CB93A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EE7E-1161-4CE0-B60D-F393C7E3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E833E-2262-4B9B-AA4E-963801BEB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68B9C-D6B0-4594-9C5A-5BEF982A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8DB0-DEDB-4257-80E1-E7CDAFCC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7297-6D3D-46C0-89FC-8E02B992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8A66-3862-4B2B-A189-8789A4DC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55D3-0EB8-424C-BFF0-E0683DFD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14D2-6A45-4B08-BA49-7522E593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EE77-8676-4B5F-BC1B-F4B19849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9987-1D1B-47B9-B2C0-902F2454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B3FBC-0628-4FD9-A4DD-86B447B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4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D957-15E3-43B6-934D-0B371CAF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2CBD7-9BF3-4822-9B9C-1C04DFC7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A23E-5BC7-4616-A569-5DD9586E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29EA-BA9B-4573-8943-9FF0ACB9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AFCF-93D9-41EB-AF69-2B933DEE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E330-B011-4EBA-A558-F6759765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CBB8-7E77-4303-8B3B-A367951FE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53691-662C-43D0-9024-7D483A73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5504F-54DD-4459-B56E-C08D04E8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9BB2F-6F44-4219-A0B5-112344CB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3AA8-512A-4F21-A112-F771D8AD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BAF-17CB-46E1-9787-E8F9F2D2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F5FF-9471-421A-B07E-4602547A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4EA6-5899-4DDE-B3F2-525E5314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D4F1F-C166-4505-960E-359633A82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40703-B597-4002-896A-0C68E1382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0C30-A525-4E1A-A9A2-DA9F288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7944D-7DBE-48E0-BF7D-B3D47E87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49D40-6CD9-4120-BC6B-30893C99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0AC5-D10A-4EE9-B0D7-9F96E36E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11A3F-CBDE-43E3-99EA-5C2010A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7A151-A08C-4EEB-BF5E-E92897BE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CA795-F0B3-4CCF-9359-DFA3E8FC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50BD8-BD5B-4291-9ECF-7DBF20F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6EE9F-0486-466C-8268-6B1B4F4D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13E18-DBD6-4E7B-A8F5-AFA1BD7A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1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FFC4-0F18-4E3E-83C0-C5610610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7E6E-17F3-4C99-8CBF-50687BE6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F757E-0AE0-4425-ACC2-A62A0CD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E670-A509-4F3D-A423-4BCFC45B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D444-4F68-4253-B083-397654E6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5D77-831D-4D90-B791-F450F4D4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03C9-518B-4436-8BAC-936A7DDA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B736B-779C-4F7C-A6E7-C70C3A04C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8776-EB11-466C-850A-C0B88C4DA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0171-4969-4279-8A59-0C8BB3E3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496B-FF9F-4408-9659-A8C24E50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E416-5910-460A-90A4-A8A37F22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4D5A8-65AC-4B5E-A80C-69673FC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2897-38F4-441F-A751-7599AF6C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3825-EF70-425C-ABF5-858691D3F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B9BD-C97D-4768-9988-93824E08EE97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DA24-0345-4CFC-BF52-1AA9E491C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654E-B1AB-425F-9FD2-F56645F27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8459-C234-4763-ADAD-62564F665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AF1B3F-933A-4283-8450-3CA051F62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7" y="1149340"/>
            <a:ext cx="6429375" cy="5172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86ACF1-8038-4C4D-B5C7-277776B0A797}"/>
              </a:ext>
            </a:extLst>
          </p:cNvPr>
          <p:cNvSpPr/>
          <p:nvPr/>
        </p:nvSpPr>
        <p:spPr>
          <a:xfrm>
            <a:off x="701040" y="89376"/>
            <a:ext cx="10739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Bowen, J. L., Kearns, P. J., Byrnes, J. E. K., Wigginton, S., Allen, W. J., Greenwood, M., et al. (2017). </a:t>
            </a:r>
            <a:r>
              <a:rPr lang="en-US" altLang="zh-CN" b="1" dirty="0"/>
              <a:t>Lineage overwhelms environmental conditions in determining rhizosphere bacterial community structure in a cosmopolitan invasive plant. </a:t>
            </a:r>
            <a:r>
              <a:rPr lang="en-US" altLang="zh-CN" dirty="0"/>
              <a:t>Nat </a:t>
            </a:r>
            <a:r>
              <a:rPr lang="en-US" altLang="zh-CN" dirty="0" err="1"/>
              <a:t>Commun</a:t>
            </a:r>
            <a:r>
              <a:rPr lang="en-US" altLang="zh-CN" dirty="0"/>
              <a:t> 8, 1–8. doi:10.1038/s41467-017-00626-0.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65AE8B-66AB-4FB3-B7E9-5145D39A0F39}"/>
              </a:ext>
            </a:extLst>
          </p:cNvPr>
          <p:cNvSpPr txBox="1"/>
          <p:nvPr/>
        </p:nvSpPr>
        <p:spPr>
          <a:xfrm>
            <a:off x="6779172" y="1734207"/>
            <a:ext cx="4761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使用该篇文章的数据拟合他们完整路径图的简化版本，只关注地上生物量。从而达到学习结构方程模型的拟合和结果解读的目的。</a:t>
            </a:r>
            <a:endParaRPr lang="en-US" altLang="zh-CN" b="1" dirty="0">
              <a:solidFill>
                <a:schemeClr val="accent1"/>
              </a:solidFill>
            </a:endParaRPr>
          </a:p>
          <a:p>
            <a:endParaRPr lang="en-US" altLang="zh-CN" b="1" dirty="0">
              <a:solidFill>
                <a:schemeClr val="accent1"/>
              </a:solidFill>
            </a:endParaRPr>
          </a:p>
          <a:p>
            <a:endParaRPr lang="en-US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62CFFCC-230C-4B08-B4CB-A6CBC318AF70}"/>
              </a:ext>
            </a:extLst>
          </p:cNvPr>
          <p:cNvSpPr/>
          <p:nvPr/>
        </p:nvSpPr>
        <p:spPr>
          <a:xfrm>
            <a:off x="50800" y="205875"/>
            <a:ext cx="12090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/>
              <a:t>目的：不同的盐沼植物芦苇的微生物群落是</a:t>
            </a:r>
            <a:r>
              <a:rPr lang="zh-CN" altLang="en-US" sz="2100" b="1" dirty="0">
                <a:solidFill>
                  <a:srgbClr val="FF0000"/>
                </a:solidFill>
              </a:rPr>
              <a:t>如何</a:t>
            </a:r>
            <a:r>
              <a:rPr lang="zh-CN" altLang="en-US" sz="2100" b="1" dirty="0"/>
              <a:t>驱动生态系统功能，并最终促进地上生物量的产生的？</a:t>
            </a:r>
            <a:endParaRPr lang="en-US" sz="2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53797-5141-4CFC-A608-6E344DB9220B}"/>
              </a:ext>
            </a:extLst>
          </p:cNvPr>
          <p:cNvSpPr txBox="1"/>
          <p:nvPr/>
        </p:nvSpPr>
        <p:spPr>
          <a:xfrm>
            <a:off x="101600" y="4936251"/>
            <a:ext cx="1198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lme(observed_otus ~ status, random = ~1|Genotype, data = bowen, method = "ML")</a:t>
            </a:r>
          </a:p>
          <a:p>
            <a:r>
              <a:rPr lang="en-US" dirty="0">
                <a:solidFill>
                  <a:schemeClr val="accent5"/>
                </a:solidFill>
              </a:rPr>
              <a:t>lme(RNA.DNA ~ status + observed_otus, random = ~1|Genotype, data = bowen, method = "ML")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lme(belowC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~ observed_otus + status, random = ~1|Genotype, data = bowen, method = "ML") </a:t>
            </a:r>
          </a:p>
          <a:p>
            <a:r>
              <a:rPr lang="en-US" dirty="0">
                <a:solidFill>
                  <a:schemeClr val="accent6"/>
                </a:solidFill>
              </a:rPr>
              <a:t>lme(abovebiomass_g ~ RNA.DNA + observed_otus + belowCN + status, random = ~1|Genotype, data = bowen, method = "ML")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6D5274-0B5A-4627-A5ED-52FB86337834}"/>
              </a:ext>
            </a:extLst>
          </p:cNvPr>
          <p:cNvGrpSpPr/>
          <p:nvPr/>
        </p:nvGrpSpPr>
        <p:grpSpPr>
          <a:xfrm>
            <a:off x="2286000" y="761212"/>
            <a:ext cx="7982183" cy="3294588"/>
            <a:chOff x="2286000" y="761212"/>
            <a:chExt cx="7982183" cy="329458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53EE954-283C-4CD6-8C9F-8C9E7264A217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6459220" y="1563852"/>
              <a:ext cx="0" cy="40703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831824-3823-4B9F-B1DA-1720EA4B8675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459220" y="2773527"/>
              <a:ext cx="0" cy="41719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03D314-C166-42A2-A7B1-BAC2BA395FD4}"/>
                </a:ext>
              </a:extLst>
            </p:cNvPr>
            <p:cNvGrpSpPr/>
            <p:nvPr/>
          </p:nvGrpSpPr>
          <p:grpSpPr>
            <a:xfrm>
              <a:off x="2286000" y="761212"/>
              <a:ext cx="7982183" cy="3294588"/>
              <a:chOff x="2286000" y="766445"/>
              <a:chExt cx="7982183" cy="32945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D3CEF6-6AFA-47F8-9482-773690325080}"/>
                  </a:ext>
                </a:extLst>
              </p:cNvPr>
              <p:cNvGrpSpPr/>
              <p:nvPr/>
            </p:nvGrpSpPr>
            <p:grpSpPr>
              <a:xfrm>
                <a:off x="2286000" y="766445"/>
                <a:ext cx="7884160" cy="3232150"/>
                <a:chOff x="1564640" y="1802765"/>
                <a:chExt cx="7884160" cy="323215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4FF8E58-38AF-4CA5-A3EE-0C6A2037F8EF}"/>
                    </a:ext>
                  </a:extLst>
                </p:cNvPr>
                <p:cNvSpPr/>
                <p:nvPr/>
              </p:nvSpPr>
              <p:spPr>
                <a:xfrm>
                  <a:off x="1564640" y="3023870"/>
                  <a:ext cx="1595120" cy="8026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芦苇来源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482AB68-65AA-4B64-8596-3CC76AB142AF}"/>
                    </a:ext>
                  </a:extLst>
                </p:cNvPr>
                <p:cNvSpPr/>
                <p:nvPr/>
              </p:nvSpPr>
              <p:spPr>
                <a:xfrm>
                  <a:off x="4940300" y="1802765"/>
                  <a:ext cx="1595120" cy="8026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微生物活性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57C27E0-2A73-4CAE-B296-BB50CBD32166}"/>
                    </a:ext>
                  </a:extLst>
                </p:cNvPr>
                <p:cNvSpPr/>
                <p:nvPr/>
              </p:nvSpPr>
              <p:spPr>
                <a:xfrm>
                  <a:off x="4940300" y="3012440"/>
                  <a:ext cx="1595120" cy="8026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微生物丰度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2BA09A0-9355-4E58-935D-6C089C8B83FE}"/>
                    </a:ext>
                  </a:extLst>
                </p:cNvPr>
                <p:cNvSpPr/>
                <p:nvPr/>
              </p:nvSpPr>
              <p:spPr>
                <a:xfrm>
                  <a:off x="4940300" y="4232275"/>
                  <a:ext cx="1595120" cy="8026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地下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C:N</a:t>
                  </a:r>
                  <a:r>
                    <a:rPr lang="zh-CN" altLang="en-US" b="1" dirty="0">
                      <a:solidFill>
                        <a:schemeClr val="tx1"/>
                      </a:solidFill>
                    </a:rPr>
                    <a:t>比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688B512-E575-48D5-B5D7-4C4D43E1907C}"/>
                    </a:ext>
                  </a:extLst>
                </p:cNvPr>
                <p:cNvSpPr/>
                <p:nvPr/>
              </p:nvSpPr>
              <p:spPr>
                <a:xfrm>
                  <a:off x="7853680" y="3023870"/>
                  <a:ext cx="1595120" cy="80264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地上生物量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BA785E3-9F26-4186-82C0-3071788A36D5}"/>
                    </a:ext>
                  </a:extLst>
                </p:cNvPr>
                <p:cNvCxnSpPr>
                  <a:stCxn id="3" idx="3"/>
                  <a:endCxn id="5" idx="1"/>
                </p:cNvCxnSpPr>
                <p:nvPr/>
              </p:nvCxnSpPr>
              <p:spPr>
                <a:xfrm flipV="1">
                  <a:off x="3159760" y="3413760"/>
                  <a:ext cx="1780540" cy="11430"/>
                </a:xfrm>
                <a:prstGeom prst="straightConnector1">
                  <a:avLst/>
                </a:prstGeom>
                <a:ln w="28575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6429D48-245C-43DC-A58B-389728B84A8C}"/>
                    </a:ext>
                  </a:extLst>
                </p:cNvPr>
                <p:cNvCxnSpPr>
                  <a:stCxn id="3" idx="3"/>
                  <a:endCxn id="4" idx="1"/>
                </p:cNvCxnSpPr>
                <p:nvPr/>
              </p:nvCxnSpPr>
              <p:spPr>
                <a:xfrm flipV="1">
                  <a:off x="3159760" y="2204085"/>
                  <a:ext cx="1780540" cy="1221105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EC786BD-CB55-4130-8493-5F87553DC0B2}"/>
                    </a:ext>
                  </a:extLst>
                </p:cNvPr>
                <p:cNvCxnSpPr>
                  <a:stCxn id="4" idx="3"/>
                  <a:endCxn id="7" idx="1"/>
                </p:cNvCxnSpPr>
                <p:nvPr/>
              </p:nvCxnSpPr>
              <p:spPr>
                <a:xfrm>
                  <a:off x="6535420" y="2204085"/>
                  <a:ext cx="1318260" cy="1221105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32CACC8-0447-479F-8EE5-53B69ADBF8C0}"/>
                    </a:ext>
                  </a:extLst>
                </p:cNvPr>
                <p:cNvCxnSpPr>
                  <a:stCxn id="3" idx="3"/>
                  <a:endCxn id="6" idx="1"/>
                </p:cNvCxnSpPr>
                <p:nvPr/>
              </p:nvCxnSpPr>
              <p:spPr>
                <a:xfrm>
                  <a:off x="3159760" y="3425190"/>
                  <a:ext cx="1780540" cy="1208405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46B1091-072A-45E4-8CB6-F6B6A93116D5}"/>
                    </a:ext>
                  </a:extLst>
                </p:cNvPr>
                <p:cNvCxnSpPr>
                  <a:stCxn id="5" idx="3"/>
                  <a:endCxn id="7" idx="1"/>
                </p:cNvCxnSpPr>
                <p:nvPr/>
              </p:nvCxnSpPr>
              <p:spPr>
                <a:xfrm>
                  <a:off x="6535420" y="3413760"/>
                  <a:ext cx="1318260" cy="11430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7BAA6A93-3C69-415A-9441-EB5AE154FE26}"/>
                    </a:ext>
                  </a:extLst>
                </p:cNvPr>
                <p:cNvCxnSpPr>
                  <a:stCxn id="6" idx="3"/>
                  <a:endCxn id="7" idx="1"/>
                </p:cNvCxnSpPr>
                <p:nvPr/>
              </p:nvCxnSpPr>
              <p:spPr>
                <a:xfrm flipV="1">
                  <a:off x="6535420" y="3425190"/>
                  <a:ext cx="1318260" cy="1208405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or: Elbow 24">
                  <a:extLst>
                    <a:ext uri="{FF2B5EF4-FFF2-40B4-BE49-F238E27FC236}">
                      <a16:creationId xmlns:a16="http://schemas.microsoft.com/office/drawing/2014/main" id="{B1651BC1-83EA-45C5-9A8A-72F58A6838F3}"/>
                    </a:ext>
                  </a:extLst>
                </p:cNvPr>
                <p:cNvCxnSpPr>
                  <a:stCxn id="3" idx="1"/>
                  <a:endCxn id="7" idx="2"/>
                </p:cNvCxnSpPr>
                <p:nvPr/>
              </p:nvCxnSpPr>
              <p:spPr>
                <a:xfrm rot="10800000" flipH="1" flipV="1">
                  <a:off x="1564640" y="3425190"/>
                  <a:ext cx="7086600" cy="401320"/>
                </a:xfrm>
                <a:prstGeom prst="bentConnector4">
                  <a:avLst>
                    <a:gd name="adj1" fmla="val -3226"/>
                    <a:gd name="adj2" fmla="val 524051"/>
                  </a:avLst>
                </a:prstGeom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A0540D-C37D-45BC-A803-9FF34E82C533}"/>
                  </a:ext>
                </a:extLst>
              </p:cNvPr>
              <p:cNvSpPr/>
              <p:nvPr/>
            </p:nvSpPr>
            <p:spPr>
              <a:xfrm>
                <a:off x="2712048" y="2464474"/>
                <a:ext cx="743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status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7AD4C64-41D2-4352-BDE3-C24ACA1BA7FD}"/>
                  </a:ext>
                </a:extLst>
              </p:cNvPr>
              <p:cNvSpPr/>
              <p:nvPr/>
            </p:nvSpPr>
            <p:spPr>
              <a:xfrm>
                <a:off x="5702090" y="2448659"/>
                <a:ext cx="1632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observed_otus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1E38-9128-4BFE-9DB5-43F3260720EB}"/>
                  </a:ext>
                </a:extLst>
              </p:cNvPr>
              <p:cNvSpPr/>
              <p:nvPr/>
            </p:nvSpPr>
            <p:spPr>
              <a:xfrm>
                <a:off x="8517447" y="2450049"/>
                <a:ext cx="1750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abovebiomass_g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5E39E1A-78FF-4C7D-9681-80D0D012B5C4}"/>
                  </a:ext>
                </a:extLst>
              </p:cNvPr>
              <p:cNvSpPr/>
              <p:nvPr/>
            </p:nvSpPr>
            <p:spPr>
              <a:xfrm>
                <a:off x="5942540" y="3691701"/>
                <a:ext cx="1033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belowCN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E7B0DB-82A9-496B-999D-A73E570B837B}"/>
                  </a:ext>
                </a:extLst>
              </p:cNvPr>
              <p:cNvSpPr/>
              <p:nvPr/>
            </p:nvSpPr>
            <p:spPr>
              <a:xfrm>
                <a:off x="5894930" y="1221700"/>
                <a:ext cx="1128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RNA.DNA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07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261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mengyuan shen</dc:creator>
  <cp:lastModifiedBy>mengyuan shen</cp:lastModifiedBy>
  <cp:revision>18</cp:revision>
  <dcterms:created xsi:type="dcterms:W3CDTF">2019-09-05T01:55:30Z</dcterms:created>
  <dcterms:modified xsi:type="dcterms:W3CDTF">2019-09-11T08:09:15Z</dcterms:modified>
</cp:coreProperties>
</file>