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7" r:id="rId9"/>
    <p:sldId id="268" r:id="rId10"/>
    <p:sldId id="269" r:id="rId11"/>
    <p:sldId id="270" r:id="rId12"/>
    <p:sldId id="271" r:id="rId13"/>
    <p:sldId id="287" r:id="rId14"/>
    <p:sldId id="273" r:id="rId15"/>
    <p:sldId id="274" r:id="rId16"/>
    <p:sldId id="275" r:id="rId17"/>
    <p:sldId id="276" r:id="rId18"/>
    <p:sldId id="277" r:id="rId19"/>
    <p:sldId id="278" r:id="rId20"/>
    <p:sldId id="28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7" autoAdjust="0"/>
  </p:normalViewPr>
  <p:slideViewPr>
    <p:cSldViewPr>
      <p:cViewPr>
        <p:scale>
          <a:sx n="75" d="100"/>
          <a:sy n="75" d="100"/>
        </p:scale>
        <p:origin x="-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FDF6892C-0B5B-4CDD-A86B-B238A2D09904}" type="datetimeFigureOut">
              <a:rPr lang="zh-TW" altLang="en-US"/>
              <a:pPr>
                <a:defRPr/>
              </a:pPr>
              <a:t>2009/6/1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BAEE79B3-A069-4905-AA79-66570ECB24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505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34BCCC-257E-4206-A8D8-B4D93DE911E8}" type="slidenum">
              <a:rPr lang="zh-TW" altLang="en-US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6FEF4-5A9F-475F-95B4-DBD9941A5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78EA-06D5-4603-8CA0-A1491D314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53E7A-9A7F-4E85-A3DC-26DB1FB483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7051D-EEBE-4C24-A313-9057E8E507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16ED-2F2C-4D1F-BE10-EADFBC31BB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DD26-4F36-43AE-B50B-6CAC568900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4EBDA-A884-469A-B184-91FD21FC75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ED53F-7239-4E58-A5AA-EA57AEF84C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2F131-AACE-4582-875A-A38EFE614A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E4D0-AEEB-4365-8FA6-791A3C53E6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EA650-46ED-4A5A-8305-1FA7B9EFDB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B7001-893E-4982-8EDE-46D6178507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13D0BBA-4AC5-4F4A-ABB7-7D2544F440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700" smtClean="0"/>
              <a:t>An Algorithm for enumerating All Spanning Trees of a Directed Graph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390900"/>
            <a:ext cx="6400800" cy="504825"/>
          </a:xfrm>
        </p:spPr>
        <p:txBody>
          <a:bodyPr/>
          <a:lstStyle/>
          <a:p>
            <a:pPr algn="r" eaLnBrk="1" hangingPunct="1"/>
            <a:r>
              <a:rPr lang="en-US" altLang="zh-TW" sz="2800" smtClean="0"/>
              <a:t>- S. Kapoor and H. Ramesh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339975" y="3921125"/>
            <a:ext cx="6049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200" b="1"/>
              <a:t>Speakers: </a:t>
            </a:r>
            <a:r>
              <a:rPr lang="zh-TW" altLang="en-US" sz="2200" b="1"/>
              <a:t>李孟韓</a:t>
            </a:r>
            <a:r>
              <a:rPr lang="en-US" altLang="zh-TW" sz="2200" b="1" baseline="30000"/>
              <a:t>1</a:t>
            </a:r>
            <a:r>
              <a:rPr lang="en-US" altLang="zh-TW" sz="2200" b="1"/>
              <a:t>, </a:t>
            </a:r>
            <a:r>
              <a:rPr lang="zh-TW" altLang="en-US" sz="2200" b="1"/>
              <a:t>林蔚茵</a:t>
            </a:r>
            <a:r>
              <a:rPr lang="en-US" altLang="zh-TW" sz="2200" b="1" baseline="30000"/>
              <a:t>2</a:t>
            </a:r>
            <a:r>
              <a:rPr lang="en-US" altLang="zh-TW" sz="2200" b="1"/>
              <a:t>, </a:t>
            </a:r>
            <a:r>
              <a:rPr lang="zh-TW" altLang="en-US" sz="2200" b="1"/>
              <a:t>莊秋芸</a:t>
            </a:r>
            <a:r>
              <a:rPr lang="en-US" altLang="zh-TW" sz="2200" b="1" baseline="30000"/>
              <a:t>3</a:t>
            </a:r>
            <a:r>
              <a:rPr lang="en-US" altLang="zh-TW" sz="2200" b="1"/>
              <a:t>, </a:t>
            </a:r>
            <a:r>
              <a:rPr lang="zh-TW" altLang="en-US" sz="2200" b="1"/>
              <a:t>黃稚穎</a:t>
            </a:r>
            <a:r>
              <a:rPr lang="en-US" altLang="zh-TW" sz="2200" b="1" baseline="30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Computation Tree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1557338"/>
            <a:ext cx="7258050" cy="736600"/>
          </a:xfrm>
        </p:spPr>
      </p:pic>
      <p:sp>
        <p:nvSpPr>
          <p:cNvPr id="24579" name="橢圓 4"/>
          <p:cNvSpPr>
            <a:spLocks noChangeArrowheads="1"/>
          </p:cNvSpPr>
          <p:nvPr/>
        </p:nvSpPr>
        <p:spPr bwMode="auto">
          <a:xfrm>
            <a:off x="2195513" y="4005263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a</a:t>
            </a:r>
          </a:p>
        </p:txBody>
      </p:sp>
      <p:cxnSp>
        <p:nvCxnSpPr>
          <p:cNvPr id="24580" name="AutoShape 6"/>
          <p:cNvCxnSpPr>
            <a:cxnSpLocks noChangeShapeType="1"/>
            <a:stCxn id="24579" idx="0"/>
          </p:cNvCxnSpPr>
          <p:nvPr/>
        </p:nvCxnSpPr>
        <p:spPr bwMode="auto">
          <a:xfrm flipV="1">
            <a:off x="2411413" y="3378200"/>
            <a:ext cx="423862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2771775" y="2997200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zh-TW" altLang="zh-TW" sz="2200" b="1">
              <a:latin typeface="Calibri" pitchFamily="34" charset="0"/>
            </a:endParaRPr>
          </a:p>
        </p:txBody>
      </p:sp>
      <p:sp>
        <p:nvSpPr>
          <p:cNvPr id="24582" name="橢圓 4"/>
          <p:cNvSpPr>
            <a:spLocks noChangeArrowheads="1"/>
          </p:cNvSpPr>
          <p:nvPr/>
        </p:nvSpPr>
        <p:spPr bwMode="auto">
          <a:xfrm>
            <a:off x="1619250" y="4868863"/>
            <a:ext cx="576263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1</a:t>
            </a:r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V="1">
            <a:off x="2268538" y="2636838"/>
            <a:ext cx="3743325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4" name="橢圓 4"/>
          <p:cNvSpPr>
            <a:spLocks noChangeArrowheads="1"/>
          </p:cNvSpPr>
          <p:nvPr/>
        </p:nvSpPr>
        <p:spPr bwMode="auto">
          <a:xfrm>
            <a:off x="2700338" y="4868863"/>
            <a:ext cx="576262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2</a:t>
            </a: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2411413" y="2516188"/>
            <a:ext cx="1225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CD(G,v)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6877050" y="2276475"/>
            <a:ext cx="7937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SD</a:t>
            </a:r>
            <a:r>
              <a:rPr lang="en-US" altLang="zh-TW" sz="2200" b="1" i="1" baseline="-25000"/>
              <a:t>b</a:t>
            </a:r>
            <a:r>
              <a:rPr lang="en-US" altLang="zh-TW" sz="2200" b="1" i="1" baseline="-40000"/>
              <a:t>1</a:t>
            </a:r>
          </a:p>
        </p:txBody>
      </p:sp>
      <p:cxnSp>
        <p:nvCxnSpPr>
          <p:cNvPr id="24587" name="AutoShape 13"/>
          <p:cNvCxnSpPr>
            <a:cxnSpLocks noChangeShapeType="1"/>
            <a:stCxn id="24579" idx="4"/>
          </p:cNvCxnSpPr>
          <p:nvPr/>
        </p:nvCxnSpPr>
        <p:spPr bwMode="auto">
          <a:xfrm flipH="1">
            <a:off x="1908175" y="4449763"/>
            <a:ext cx="5032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8" name="AutoShape 14"/>
          <p:cNvCxnSpPr>
            <a:cxnSpLocks noChangeShapeType="1"/>
            <a:stCxn id="24579" idx="4"/>
          </p:cNvCxnSpPr>
          <p:nvPr/>
        </p:nvCxnSpPr>
        <p:spPr bwMode="auto">
          <a:xfrm>
            <a:off x="2411413" y="4449763"/>
            <a:ext cx="5778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05" name="AutoShape 31"/>
          <p:cNvSpPr>
            <a:spLocks noChangeArrowheads="1"/>
          </p:cNvSpPr>
          <p:nvPr/>
        </p:nvSpPr>
        <p:spPr bwMode="auto">
          <a:xfrm>
            <a:off x="1476375" y="5373688"/>
            <a:ext cx="719138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6" name="AutoShape 32"/>
          <p:cNvSpPr>
            <a:spLocks noChangeArrowheads="1"/>
          </p:cNvSpPr>
          <p:nvPr/>
        </p:nvSpPr>
        <p:spPr bwMode="auto">
          <a:xfrm>
            <a:off x="2627313" y="5373688"/>
            <a:ext cx="719137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7" name="Line 33"/>
          <p:cNvSpPr>
            <a:spLocks noChangeShapeType="1"/>
          </p:cNvSpPr>
          <p:nvPr/>
        </p:nvSpPr>
        <p:spPr bwMode="auto">
          <a:xfrm>
            <a:off x="2268538" y="5300663"/>
            <a:ext cx="3167062" cy="1081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608" name="Rectangle 37"/>
          <p:cNvSpPr>
            <a:spLocks noChangeArrowheads="1"/>
          </p:cNvSpPr>
          <p:nvPr/>
        </p:nvSpPr>
        <p:spPr bwMode="auto">
          <a:xfrm>
            <a:off x="1116013" y="4365625"/>
            <a:ext cx="9159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pick f</a:t>
            </a:r>
          </a:p>
        </p:txBody>
      </p:sp>
      <p:sp>
        <p:nvSpPr>
          <p:cNvPr id="6" name="橢圓 4"/>
          <p:cNvSpPr/>
          <p:nvPr/>
        </p:nvSpPr>
        <p:spPr>
          <a:xfrm>
            <a:off x="6513513" y="37099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08625" y="48926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3663" y="49657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5722938" y="4151313"/>
            <a:ext cx="1004887" cy="728662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6657975" y="4151313"/>
            <a:ext cx="69850" cy="801687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sp>
        <p:nvSpPr>
          <p:cNvPr id="24621" name="文字方塊 13"/>
          <p:cNvSpPr txBox="1">
            <a:spLocks noChangeArrowheads="1"/>
          </p:cNvSpPr>
          <p:nvPr/>
        </p:nvSpPr>
        <p:spPr bwMode="auto">
          <a:xfrm>
            <a:off x="6877050" y="45323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f</a:t>
            </a:r>
          </a:p>
        </p:txBody>
      </p:sp>
      <p:sp>
        <p:nvSpPr>
          <p:cNvPr id="24622" name="文字方塊 14"/>
          <p:cNvSpPr txBox="1">
            <a:spLocks noChangeArrowheads="1"/>
          </p:cNvSpPr>
          <p:nvPr/>
        </p:nvSpPr>
        <p:spPr bwMode="auto">
          <a:xfrm flipH="1">
            <a:off x="6519863" y="5522913"/>
            <a:ext cx="3571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7013575" y="27813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0" idx="0"/>
          </p:cNvCxnSpPr>
          <p:nvPr/>
        </p:nvCxnSpPr>
        <p:spPr>
          <a:xfrm rot="5400000">
            <a:off x="6727825" y="3222625"/>
            <a:ext cx="5000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24750" y="36687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4626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227888" y="3222625"/>
            <a:ext cx="511175" cy="4333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橢圓 15"/>
          <p:cNvSpPr/>
          <p:nvPr/>
        </p:nvSpPr>
        <p:spPr>
          <a:xfrm>
            <a:off x="6804025" y="59737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4628" name="直線單箭頭接點 1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657975" y="5407025"/>
            <a:ext cx="360363" cy="55403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4629" name="直線單箭頭接點 12"/>
          <p:cNvCxnSpPr>
            <a:cxnSpLocks noChangeShapeType="1"/>
            <a:stCxn id="16" idx="4"/>
            <a:endCxn id="9" idx="0"/>
          </p:cNvCxnSpPr>
          <p:nvPr/>
        </p:nvCxnSpPr>
        <p:spPr bwMode="auto">
          <a:xfrm flipH="1">
            <a:off x="7018338" y="3222625"/>
            <a:ext cx="209550" cy="273843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</p:spPr>
      </p:cxnSp>
      <p:grpSp>
        <p:nvGrpSpPr>
          <p:cNvPr id="24632" name="群組 93"/>
          <p:cNvGrpSpPr>
            <a:grpSpLocks/>
          </p:cNvGrpSpPr>
          <p:nvPr/>
        </p:nvGrpSpPr>
        <p:grpSpPr bwMode="auto">
          <a:xfrm>
            <a:off x="6516688" y="5445125"/>
            <a:ext cx="500062" cy="285750"/>
            <a:chOff x="5786446" y="2928934"/>
            <a:chExt cx="500066" cy="571504"/>
          </a:xfrm>
        </p:grpSpPr>
        <p:cxnSp>
          <p:nvCxnSpPr>
            <p:cNvPr id="24633" name="直線接點 29"/>
            <p:cNvCxnSpPr>
              <a:cxnSpLocks noChangeShapeType="1"/>
            </p:cNvCxnSpPr>
            <p:nvPr/>
          </p:nvCxnSpPr>
          <p:spPr bwMode="auto">
            <a:xfrm rot="16200000" flipH="1">
              <a:off x="5750727" y="2964653"/>
              <a:ext cx="571504" cy="500066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4634" name="直線接點 30"/>
            <p:cNvCxnSpPr>
              <a:cxnSpLocks noChangeShapeType="1"/>
            </p:cNvCxnSpPr>
            <p:nvPr/>
          </p:nvCxnSpPr>
          <p:spPr bwMode="auto">
            <a:xfrm rot="5400000">
              <a:off x="5715008" y="3000372"/>
              <a:ext cx="571504" cy="42862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Computation Tree</a:t>
            </a:r>
          </a:p>
        </p:txBody>
      </p:sp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628775"/>
            <a:ext cx="27336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橢圓 4"/>
          <p:cNvSpPr>
            <a:spLocks noChangeArrowheads="1"/>
          </p:cNvSpPr>
          <p:nvPr/>
        </p:nvSpPr>
        <p:spPr bwMode="auto">
          <a:xfrm>
            <a:off x="2195513" y="4005263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a</a:t>
            </a:r>
          </a:p>
        </p:txBody>
      </p:sp>
      <p:cxnSp>
        <p:nvCxnSpPr>
          <p:cNvPr id="25604" name="AutoShape 6"/>
          <p:cNvCxnSpPr>
            <a:cxnSpLocks noChangeShapeType="1"/>
            <a:stCxn id="25603" idx="0"/>
          </p:cNvCxnSpPr>
          <p:nvPr/>
        </p:nvCxnSpPr>
        <p:spPr bwMode="auto">
          <a:xfrm flipV="1">
            <a:off x="2411413" y="3378200"/>
            <a:ext cx="423862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25605" name="橢圓 4"/>
          <p:cNvSpPr>
            <a:spLocks noChangeArrowheads="1"/>
          </p:cNvSpPr>
          <p:nvPr/>
        </p:nvSpPr>
        <p:spPr bwMode="auto">
          <a:xfrm>
            <a:off x="2771775" y="2997200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zh-TW" altLang="zh-TW" sz="2200" b="1">
              <a:latin typeface="Calibri" pitchFamily="34" charset="0"/>
            </a:endParaRPr>
          </a:p>
        </p:txBody>
      </p:sp>
      <p:sp>
        <p:nvSpPr>
          <p:cNvPr id="25606" name="橢圓 4"/>
          <p:cNvSpPr>
            <a:spLocks noChangeArrowheads="1"/>
          </p:cNvSpPr>
          <p:nvPr/>
        </p:nvSpPr>
        <p:spPr bwMode="auto">
          <a:xfrm>
            <a:off x="1619250" y="4868863"/>
            <a:ext cx="576263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1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V="1">
            <a:off x="3348038" y="2636838"/>
            <a:ext cx="2663825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3348038" y="5300663"/>
            <a:ext cx="1728787" cy="1081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609" name="橢圓 4"/>
          <p:cNvSpPr>
            <a:spLocks noChangeArrowheads="1"/>
          </p:cNvSpPr>
          <p:nvPr/>
        </p:nvSpPr>
        <p:spPr bwMode="auto">
          <a:xfrm>
            <a:off x="2700338" y="4868863"/>
            <a:ext cx="576262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2</a:t>
            </a:r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2411413" y="2516188"/>
            <a:ext cx="1225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CD(G,v)</a:t>
            </a: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6877050" y="2276475"/>
            <a:ext cx="7937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SD</a:t>
            </a:r>
            <a:r>
              <a:rPr lang="en-US" altLang="zh-TW" sz="2200" b="1" i="1" baseline="-25000"/>
              <a:t>b</a:t>
            </a:r>
            <a:r>
              <a:rPr lang="en-US" altLang="zh-TW" sz="2200" b="1" i="1" baseline="-40000"/>
              <a:t>2</a:t>
            </a:r>
          </a:p>
        </p:txBody>
      </p:sp>
      <p:cxnSp>
        <p:nvCxnSpPr>
          <p:cNvPr id="25612" name="AutoShape 14"/>
          <p:cNvCxnSpPr>
            <a:cxnSpLocks noChangeShapeType="1"/>
            <a:stCxn id="25603" idx="4"/>
          </p:cNvCxnSpPr>
          <p:nvPr/>
        </p:nvCxnSpPr>
        <p:spPr bwMode="auto">
          <a:xfrm flipH="1">
            <a:off x="1908175" y="4449763"/>
            <a:ext cx="5032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3" name="AutoShape 15"/>
          <p:cNvCxnSpPr>
            <a:cxnSpLocks noChangeShapeType="1"/>
            <a:stCxn id="25603" idx="4"/>
          </p:cNvCxnSpPr>
          <p:nvPr/>
        </p:nvCxnSpPr>
        <p:spPr bwMode="auto">
          <a:xfrm>
            <a:off x="2411413" y="4449763"/>
            <a:ext cx="5778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9" name="AutoShape 31"/>
          <p:cNvSpPr>
            <a:spLocks noChangeArrowheads="1"/>
          </p:cNvSpPr>
          <p:nvPr/>
        </p:nvSpPr>
        <p:spPr bwMode="auto">
          <a:xfrm>
            <a:off x="1476375" y="5373688"/>
            <a:ext cx="719138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30" name="AutoShape 32"/>
          <p:cNvSpPr>
            <a:spLocks noChangeArrowheads="1"/>
          </p:cNvSpPr>
          <p:nvPr/>
        </p:nvSpPr>
        <p:spPr bwMode="auto">
          <a:xfrm>
            <a:off x="2627313" y="5373688"/>
            <a:ext cx="719137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31" name="Rectangle 33"/>
          <p:cNvSpPr>
            <a:spLocks noChangeArrowheads="1"/>
          </p:cNvSpPr>
          <p:nvPr/>
        </p:nvSpPr>
        <p:spPr bwMode="auto">
          <a:xfrm>
            <a:off x="2555875" y="4221163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200" b="1" i="1"/>
              <a:t>delete f</a:t>
            </a:r>
          </a:p>
        </p:txBody>
      </p:sp>
      <p:sp>
        <p:nvSpPr>
          <p:cNvPr id="6" name="橢圓 4"/>
          <p:cNvSpPr/>
          <p:nvPr/>
        </p:nvSpPr>
        <p:spPr>
          <a:xfrm>
            <a:off x="6513513" y="37099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08625" y="48926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3663" y="49657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5722938" y="4151313"/>
            <a:ext cx="1004887" cy="728662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6657975" y="4151313"/>
            <a:ext cx="69850" cy="801687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sp>
        <p:nvSpPr>
          <p:cNvPr id="25652" name="文字方塊 14"/>
          <p:cNvSpPr txBox="1">
            <a:spLocks noChangeArrowheads="1"/>
          </p:cNvSpPr>
          <p:nvPr/>
        </p:nvSpPr>
        <p:spPr bwMode="auto">
          <a:xfrm flipH="1">
            <a:off x="6516688" y="5516563"/>
            <a:ext cx="3571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7013575" y="27813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0" idx="0"/>
          </p:cNvCxnSpPr>
          <p:nvPr/>
        </p:nvCxnSpPr>
        <p:spPr>
          <a:xfrm rot="5400000">
            <a:off x="6727825" y="3222625"/>
            <a:ext cx="5000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24750" y="36687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5656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227888" y="3222625"/>
            <a:ext cx="511175" cy="4333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橢圓 15"/>
          <p:cNvSpPr/>
          <p:nvPr/>
        </p:nvSpPr>
        <p:spPr>
          <a:xfrm>
            <a:off x="6804025" y="59737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5658" name="直線單箭頭接點 1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657975" y="5407025"/>
            <a:ext cx="360363" cy="55403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5659" name="AutoShape 59"/>
          <p:cNvCxnSpPr>
            <a:cxnSpLocks noChangeShapeType="1"/>
            <a:stCxn id="6" idx="6"/>
            <a:endCxn id="9" idx="6"/>
          </p:cNvCxnSpPr>
          <p:nvPr/>
        </p:nvCxnSpPr>
        <p:spPr bwMode="auto">
          <a:xfrm>
            <a:off x="6954838" y="3924300"/>
            <a:ext cx="290512" cy="2263775"/>
          </a:xfrm>
          <a:prstGeom prst="curvedConnector3">
            <a:avLst>
              <a:gd name="adj1" fmla="val 174315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25660" name="文字方塊 13"/>
          <p:cNvSpPr txBox="1">
            <a:spLocks noChangeArrowheads="1"/>
          </p:cNvSpPr>
          <p:nvPr/>
        </p:nvSpPr>
        <p:spPr bwMode="auto">
          <a:xfrm>
            <a:off x="7456488" y="47482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Lemma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i="1" smtClean="0">
                <a:latin typeface="Times New Roman" pitchFamily="18" charset="0"/>
              </a:rPr>
              <a:t>CD(G,v) has at its nodes all directed spanning trees of G rooted at vertex v.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700" smtClean="0"/>
              <a:t>An Algorithm for enumerating All Spanning Trees of a Directed Graph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390900"/>
            <a:ext cx="6400800" cy="504825"/>
          </a:xfrm>
        </p:spPr>
        <p:txBody>
          <a:bodyPr/>
          <a:lstStyle/>
          <a:p>
            <a:pPr algn="r" eaLnBrk="1" hangingPunct="1"/>
            <a:r>
              <a:rPr lang="en-US" altLang="zh-TW" sz="2800" smtClean="0"/>
              <a:t>--- S. Kapoor and H. Ramesh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700338" y="3921125"/>
            <a:ext cx="568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200" b="1"/>
              <a:t>Speaker: </a:t>
            </a:r>
            <a:r>
              <a:rPr lang="zh-TW" altLang="en-US" sz="2200" b="1"/>
              <a:t>林蔚茵</a:t>
            </a:r>
            <a:r>
              <a:rPr lang="en-US" altLang="zh-TW" sz="2200" b="1" baseline="3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Description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DFS tree of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(rooted at </a:t>
            </a:r>
            <a:r>
              <a:rPr lang="en-US" altLang="zh-TW" sz="2800" i="1" smtClean="0"/>
              <a:t>r</a:t>
            </a:r>
            <a:r>
              <a:rPr lang="en-US" altLang="zh-TW" sz="280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root of the computation tree </a:t>
            </a:r>
            <a:r>
              <a:rPr lang="en-US" altLang="zh-TW" sz="2400" i="1" smtClean="0"/>
              <a:t>CD(G,r)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For each node a of the computation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smtClean="0"/>
              <a:t>NB</a:t>
            </a:r>
            <a:r>
              <a:rPr lang="en-US" altLang="zh-TW" sz="2400" smtClean="0"/>
              <a:t>: a set of those nontree edges which are nonback w.r.t. the directed spanning tree        and which are not included in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Maintained as a list of nonempty lists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Each nonempty list containg edges incident upon a particular vertex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Arranged in postorder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B: a set of those back edges w.r.t.       which are not included in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5651500" y="3665538"/>
          <a:ext cx="503238" cy="411162"/>
        </p:xfrm>
        <a:graphic>
          <a:graphicData uri="http://schemas.openxmlformats.org/presentationml/2006/ole">
            <p:oleObj spid="_x0000_s19458" name="方程式" r:id="rId3" imgW="279360" imgH="22860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276600" y="4062413"/>
          <a:ext cx="647700" cy="374650"/>
        </p:xfrm>
        <a:graphic>
          <a:graphicData uri="http://schemas.openxmlformats.org/presentationml/2006/ole">
            <p:oleObj spid="_x0000_s19459" name="方程式" r:id="rId4" imgW="393480" imgH="2286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940425" y="5610225"/>
          <a:ext cx="503238" cy="411163"/>
        </p:xfrm>
        <a:graphic>
          <a:graphicData uri="http://schemas.openxmlformats.org/presentationml/2006/ole">
            <p:oleObj spid="_x0000_s19460" name="方程式" r:id="rId5" imgW="279360" imgH="22860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771775" y="5949950"/>
          <a:ext cx="647700" cy="374650"/>
        </p:xfrm>
        <a:graphic>
          <a:graphicData uri="http://schemas.openxmlformats.org/presentationml/2006/ole">
            <p:oleObj spid="_x0000_s19461" name="方程式" r:id="rId6" imgW="393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3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4535488" cy="499745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Let spanning tree </a:t>
            </a:r>
            <a:r>
              <a:rPr lang="en-US" altLang="zh-TW" sz="2400" i="1" smtClean="0"/>
              <a:t>T’ </a:t>
            </a:r>
            <a:r>
              <a:rPr lang="en-US" altLang="zh-TW" sz="2400" smtClean="0"/>
              <a:t>be obtained from spanning tree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by applying the exchange </a:t>
            </a:r>
            <a:r>
              <a:rPr lang="en-US" altLang="zh-TW" sz="2400" i="1" smtClean="0"/>
              <a:t>(e,f). </a:t>
            </a:r>
            <a:r>
              <a:rPr lang="en-US" altLang="zh-TW" sz="2400" smtClean="0"/>
              <a:t>If </a:t>
            </a:r>
            <a:r>
              <a:rPr lang="en-US" altLang="zh-TW" sz="2400" i="1" smtClean="0"/>
              <a:t>x </a:t>
            </a:r>
            <a:r>
              <a:rPr lang="en-US" altLang="zh-TW" sz="2400" smtClean="0"/>
              <a:t>is a nontree edge which is back w.r.t.</a:t>
            </a:r>
            <a:r>
              <a:rPr lang="en-US" altLang="zh-TW" sz="2400" i="1" smtClean="0"/>
              <a:t> T </a:t>
            </a:r>
            <a:r>
              <a:rPr lang="en-US" altLang="zh-TW" sz="2400" smtClean="0"/>
              <a:t>and nonback w.r.t.</a:t>
            </a:r>
            <a:r>
              <a:rPr lang="en-US" altLang="zh-TW" sz="2400" i="1" smtClean="0"/>
              <a:t> T’</a:t>
            </a:r>
            <a:r>
              <a:rPr lang="en-US" altLang="zh-TW" sz="2400" smtClean="0"/>
              <a:t>, then </a:t>
            </a:r>
            <a:r>
              <a:rPr lang="en-US" altLang="zh-TW" sz="2400" i="1" smtClean="0"/>
              <a:t>head(x)</a:t>
            </a:r>
            <a:r>
              <a:rPr lang="en-US" altLang="zh-TW" sz="2400" smtClean="0"/>
              <a:t> lies in the subtree of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rooted at</a:t>
            </a:r>
            <a:r>
              <a:rPr lang="en-US" altLang="zh-TW" sz="2400" i="1" smtClean="0"/>
              <a:t> tail(f)</a:t>
            </a:r>
            <a:r>
              <a:rPr lang="en-US" altLang="zh-TW" sz="2400" smtClean="0"/>
              <a:t>, and </a:t>
            </a:r>
            <a:r>
              <a:rPr lang="en-US" altLang="zh-TW" sz="2400" i="1" smtClean="0"/>
              <a:t>tail(x)</a:t>
            </a:r>
            <a:r>
              <a:rPr lang="en-US" altLang="zh-TW" sz="2400" smtClean="0"/>
              <a:t> is a vertex which is a proper ancestor of </a:t>
            </a:r>
            <a:r>
              <a:rPr lang="en-US" altLang="zh-TW" sz="2400" i="1" smtClean="0"/>
              <a:t>tail(f)</a:t>
            </a:r>
            <a:r>
              <a:rPr lang="en-US" altLang="zh-TW" sz="2400" smtClean="0"/>
              <a:t> and a proper descendant of </a:t>
            </a:r>
            <a:r>
              <a:rPr lang="en-US" altLang="zh-TW" sz="2400" i="1" smtClean="0"/>
              <a:t>lca(head(f), tail(f))</a:t>
            </a:r>
            <a:r>
              <a:rPr lang="en-US" altLang="zh-TW" sz="2400" smtClean="0"/>
              <a:t> in </a:t>
            </a:r>
            <a:r>
              <a:rPr lang="en-US" altLang="zh-TW" sz="2400" i="1" smtClean="0"/>
              <a:t>T</a:t>
            </a:r>
          </a:p>
        </p:txBody>
      </p:sp>
      <p:sp>
        <p:nvSpPr>
          <p:cNvPr id="53" name="等腰三角形 52"/>
          <p:cNvSpPr/>
          <p:nvPr/>
        </p:nvSpPr>
        <p:spPr>
          <a:xfrm>
            <a:off x="4787900" y="4300538"/>
            <a:ext cx="4340225" cy="22717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7178675" y="12144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257925" y="30718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678738" y="21431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829300" y="40719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757988" y="40719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accent2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9" name="直線單箭頭接點 8"/>
          <p:cNvCxnSpPr>
            <a:stCxn id="4" idx="4"/>
            <a:endCxn id="16" idx="0"/>
          </p:cNvCxnSpPr>
          <p:nvPr/>
        </p:nvCxnSpPr>
        <p:spPr>
          <a:xfrm rot="5400000">
            <a:off x="6932613" y="1682750"/>
            <a:ext cx="500062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 rot="16200000" flipH="1">
            <a:off x="7392988" y="1643063"/>
            <a:ext cx="500062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4"/>
            <a:endCxn id="7" idx="0"/>
          </p:cNvCxnSpPr>
          <p:nvPr/>
        </p:nvCxnSpPr>
        <p:spPr>
          <a:xfrm rot="5400000">
            <a:off x="5972176" y="3571875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4"/>
            <a:endCxn id="8" idx="0"/>
          </p:cNvCxnSpPr>
          <p:nvPr/>
        </p:nvCxnSpPr>
        <p:spPr>
          <a:xfrm rot="16200000" flipH="1">
            <a:off x="6436519" y="3536157"/>
            <a:ext cx="571500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 noChangeShapeType="1"/>
            <a:stCxn id="19" idx="4"/>
            <a:endCxn id="8" idx="0"/>
          </p:cNvCxnSpPr>
          <p:nvPr/>
        </p:nvCxnSpPr>
        <p:spPr bwMode="auto">
          <a:xfrm flipH="1">
            <a:off x="6972300" y="3509963"/>
            <a:ext cx="593725" cy="5492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" name="文字方塊 13"/>
          <p:cNvSpPr txBox="1"/>
          <p:nvPr/>
        </p:nvSpPr>
        <p:spPr>
          <a:xfrm>
            <a:off x="7281863" y="3716338"/>
            <a:ext cx="4286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f</a:t>
            </a:r>
            <a:endParaRPr kumimoji="0" lang="zh-TW" altLang="en-US" sz="24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735" name="文字方塊 14"/>
          <p:cNvSpPr txBox="1">
            <a:spLocks noChangeArrowheads="1"/>
          </p:cNvSpPr>
          <p:nvPr/>
        </p:nvSpPr>
        <p:spPr bwMode="auto">
          <a:xfrm flipH="1">
            <a:off x="6562725" y="3357563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b="1">
                <a:solidFill>
                  <a:srgbClr val="4F6228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6757988" y="21431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accent2"/>
                </a:solidFill>
                <a:latin typeface="Calibri" pitchFamily="34" charset="0"/>
              </a:rPr>
              <a:t>a</a:t>
            </a:r>
          </a:p>
        </p:txBody>
      </p:sp>
      <p:cxnSp>
        <p:nvCxnSpPr>
          <p:cNvPr id="17" name="直線單箭頭接點 16"/>
          <p:cNvCxnSpPr>
            <a:stCxn id="16" idx="4"/>
            <a:endCxn id="5" idx="0"/>
          </p:cNvCxnSpPr>
          <p:nvPr/>
        </p:nvCxnSpPr>
        <p:spPr>
          <a:xfrm rot="5400000">
            <a:off x="6472237" y="2571751"/>
            <a:ext cx="500063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4"/>
            <a:endCxn id="6" idx="0"/>
          </p:cNvCxnSpPr>
          <p:nvPr/>
        </p:nvCxnSpPr>
        <p:spPr>
          <a:xfrm>
            <a:off x="7392988" y="1655763"/>
            <a:ext cx="500062" cy="47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351713" y="30686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accent2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30740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6972300" y="2584450"/>
            <a:ext cx="593725" cy="4714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1" name="弧形接點 20"/>
          <p:cNvCxnSpPr>
            <a:stCxn id="4" idx="2"/>
            <a:endCxn id="7" idx="2"/>
          </p:cNvCxnSpPr>
          <p:nvPr/>
        </p:nvCxnSpPr>
        <p:spPr>
          <a:xfrm rot="10800000" flipV="1">
            <a:off x="5829300" y="1428750"/>
            <a:ext cx="1349375" cy="2857500"/>
          </a:xfrm>
          <a:prstGeom prst="curvedConnector3">
            <a:avLst>
              <a:gd name="adj1" fmla="val 116950"/>
            </a:avLst>
          </a:prstGeom>
          <a:ln w="3810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321425" y="50006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23" name="直線單箭頭接點 22"/>
          <p:cNvCxnSpPr>
            <a:stCxn id="8" idx="4"/>
            <a:endCxn id="22" idx="0"/>
          </p:cNvCxnSpPr>
          <p:nvPr/>
        </p:nvCxnSpPr>
        <p:spPr>
          <a:xfrm rot="5400000">
            <a:off x="6503988" y="4532313"/>
            <a:ext cx="500062" cy="436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7178675" y="50006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25" name="直線單箭頭接點 24"/>
          <p:cNvCxnSpPr>
            <a:stCxn id="8" idx="4"/>
            <a:endCxn id="24" idx="0"/>
          </p:cNvCxnSpPr>
          <p:nvPr/>
        </p:nvCxnSpPr>
        <p:spPr>
          <a:xfrm rot="16200000" flipH="1">
            <a:off x="6932613" y="4540250"/>
            <a:ext cx="500062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2"/>
            <a:endCxn id="16" idx="6"/>
          </p:cNvCxnSpPr>
          <p:nvPr/>
        </p:nvCxnSpPr>
        <p:spPr>
          <a:xfrm rot="10800000">
            <a:off x="7186613" y="2357438"/>
            <a:ext cx="492125" cy="158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7" name="直線單箭頭接點 26"/>
          <p:cNvCxnSpPr>
            <a:cxnSpLocks noChangeShapeType="1"/>
            <a:stCxn id="6" idx="5"/>
            <a:endCxn id="19" idx="7"/>
          </p:cNvCxnSpPr>
          <p:nvPr/>
        </p:nvCxnSpPr>
        <p:spPr bwMode="auto">
          <a:xfrm flipH="1">
            <a:off x="7716838" y="2520950"/>
            <a:ext cx="327025" cy="598488"/>
          </a:xfrm>
          <a:prstGeom prst="straightConnector1">
            <a:avLst/>
          </a:prstGeom>
          <a:noFill/>
          <a:ln w="38100" algn="ctr">
            <a:solidFill>
              <a:srgbClr val="92D050"/>
            </a:solidFill>
            <a:round/>
            <a:headEnd/>
            <a:tailEnd type="arrow" w="med" len="med"/>
          </a:ln>
        </p:spPr>
      </p:cxnSp>
      <p:cxnSp>
        <p:nvCxnSpPr>
          <p:cNvPr id="28" name="弧形接點 136"/>
          <p:cNvCxnSpPr>
            <a:stCxn id="22" idx="3"/>
            <a:endCxn id="5" idx="2"/>
          </p:cNvCxnSpPr>
          <p:nvPr/>
        </p:nvCxnSpPr>
        <p:spPr>
          <a:xfrm rot="5400000" flipH="1">
            <a:off x="5280819" y="4263231"/>
            <a:ext cx="2079625" cy="125413"/>
          </a:xfrm>
          <a:prstGeom prst="curvedConnector4">
            <a:avLst>
              <a:gd name="adj1" fmla="val -14006"/>
              <a:gd name="adj2" fmla="val 7329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7" name="群組 93"/>
          <p:cNvGrpSpPr>
            <a:grpSpLocks/>
          </p:cNvGrpSpPr>
          <p:nvPr/>
        </p:nvGrpSpPr>
        <p:grpSpPr bwMode="auto">
          <a:xfrm>
            <a:off x="6535738" y="3714750"/>
            <a:ext cx="500062" cy="285750"/>
            <a:chOff x="5786446" y="2928934"/>
            <a:chExt cx="500066" cy="571504"/>
          </a:xfrm>
        </p:grpSpPr>
        <p:cxnSp>
          <p:nvCxnSpPr>
            <p:cNvPr id="30" name="直線接點 29"/>
            <p:cNvCxnSpPr/>
            <p:nvPr/>
          </p:nvCxnSpPr>
          <p:spPr>
            <a:xfrm rot="16200000" flipH="1">
              <a:off x="5750727" y="2964653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5715009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弧形接點 136"/>
          <p:cNvCxnSpPr>
            <a:cxnSpLocks noChangeShapeType="1"/>
            <a:endCxn id="5" idx="0"/>
          </p:cNvCxnSpPr>
          <p:nvPr/>
        </p:nvCxnSpPr>
        <p:spPr bwMode="auto">
          <a:xfrm rot="5400000" flipH="1">
            <a:off x="5978525" y="3552826"/>
            <a:ext cx="2154237" cy="1166812"/>
          </a:xfrm>
          <a:prstGeom prst="curvedConnector3">
            <a:avLst>
              <a:gd name="adj1" fmla="val 110023"/>
            </a:avLst>
          </a:prstGeom>
          <a:noFill/>
          <a:ln w="38100" algn="ctr">
            <a:solidFill>
              <a:srgbClr val="92D050"/>
            </a:solidFill>
            <a:round/>
            <a:headEnd/>
            <a:tailEnd type="arrow" w="med" len="med"/>
          </a:ln>
        </p:spPr>
      </p:cxnSp>
      <p:sp>
        <p:nvSpPr>
          <p:cNvPr id="40" name="橢圓 39"/>
          <p:cNvSpPr/>
          <p:nvPr/>
        </p:nvSpPr>
        <p:spPr>
          <a:xfrm>
            <a:off x="7186613" y="57864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41" name="直線單箭頭接點 40"/>
          <p:cNvCxnSpPr>
            <a:stCxn id="24" idx="4"/>
            <a:endCxn id="40" idx="0"/>
          </p:cNvCxnSpPr>
          <p:nvPr/>
        </p:nvCxnSpPr>
        <p:spPr>
          <a:xfrm rot="16200000" flipH="1">
            <a:off x="7218363" y="5603875"/>
            <a:ext cx="357188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3" name="文字方塊 13"/>
          <p:cNvSpPr txBox="1">
            <a:spLocks noChangeArrowheads="1"/>
          </p:cNvSpPr>
          <p:nvPr/>
        </p:nvSpPr>
        <p:spPr bwMode="auto">
          <a:xfrm>
            <a:off x="7854950" y="42211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4F6228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30754" name="文字方塊 13"/>
          <p:cNvSpPr txBox="1">
            <a:spLocks noChangeArrowheads="1"/>
          </p:cNvSpPr>
          <p:nvPr/>
        </p:nvSpPr>
        <p:spPr bwMode="auto">
          <a:xfrm>
            <a:off x="7566025" y="5084763"/>
            <a:ext cx="936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rgbClr val="D00500"/>
                </a:solidFill>
                <a:latin typeface="Calibri" pitchFamily="34" charset="0"/>
              </a:rPr>
              <a:t>head(x)</a:t>
            </a:r>
          </a:p>
        </p:txBody>
      </p:sp>
      <p:sp>
        <p:nvSpPr>
          <p:cNvPr id="30755" name="文字方塊 13"/>
          <p:cNvSpPr txBox="1">
            <a:spLocks noChangeArrowheads="1"/>
          </p:cNvSpPr>
          <p:nvPr/>
        </p:nvSpPr>
        <p:spPr bwMode="auto">
          <a:xfrm>
            <a:off x="6588125" y="3068638"/>
            <a:ext cx="936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rgbClr val="D00500"/>
                </a:solidFill>
                <a:latin typeface="Calibri" pitchFamily="34" charset="0"/>
              </a:rPr>
              <a:t>tail(x)</a:t>
            </a:r>
          </a:p>
        </p:txBody>
      </p:sp>
      <p:sp>
        <p:nvSpPr>
          <p:cNvPr id="30756" name="文字方塊 13"/>
          <p:cNvSpPr txBox="1">
            <a:spLocks noChangeArrowheads="1"/>
          </p:cNvSpPr>
          <p:nvPr/>
        </p:nvSpPr>
        <p:spPr bwMode="auto">
          <a:xfrm>
            <a:off x="7135813" y="4076700"/>
            <a:ext cx="936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rgbClr val="D00500"/>
                </a:solidFill>
                <a:latin typeface="Calibri" pitchFamily="34" charset="0"/>
              </a:rPr>
              <a:t>tail(f)</a:t>
            </a:r>
          </a:p>
        </p:txBody>
      </p:sp>
      <p:sp>
        <p:nvSpPr>
          <p:cNvPr id="30757" name="文字方塊 13"/>
          <p:cNvSpPr txBox="1">
            <a:spLocks noChangeArrowheads="1"/>
          </p:cNvSpPr>
          <p:nvPr/>
        </p:nvSpPr>
        <p:spPr bwMode="auto">
          <a:xfrm>
            <a:off x="4975225" y="2155825"/>
            <a:ext cx="1800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 b="1">
                <a:solidFill>
                  <a:srgbClr val="D00500"/>
                </a:solidFill>
                <a:latin typeface="Calibri" pitchFamily="34" charset="0"/>
              </a:rPr>
              <a:t>lca(head(f),tail(f))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 Main(</a:t>
            </a:r>
            <a:r>
              <a:rPr lang="en-US" altLang="zh-TW" i="1" smtClean="0"/>
              <a:t>G</a:t>
            </a:r>
            <a:r>
              <a:rPr lang="en-US" altLang="zh-TW" smtClean="0"/>
              <a:t>,</a:t>
            </a:r>
            <a:r>
              <a:rPr lang="en-US" altLang="zh-TW" i="1" smtClean="0"/>
              <a:t>r</a:t>
            </a:r>
            <a:r>
              <a:rPr lang="en-US" altLang="zh-TW" smtClean="0"/>
              <a:t>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/>
              <a:t>The first edge in the first list of NB is the one having tail node with the least postorder number.</a:t>
            </a:r>
          </a:p>
          <a:p>
            <a:pPr eaLnBrk="1" hangingPunct="1"/>
            <a:r>
              <a:rPr lang="en-US" altLang="zh-TW" sz="2000" i="1" smtClean="0"/>
              <a:t>CHANGES</a:t>
            </a:r>
            <a:r>
              <a:rPr lang="en-US" altLang="zh-TW" sz="2000" smtClean="0"/>
              <a:t> is used to store the differences from the last spanning tree generated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971675"/>
            <a:ext cx="6264275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73138" y="3789363"/>
            <a:ext cx="5975350" cy="287337"/>
          </a:xfrm>
          <a:prstGeom prst="rect">
            <a:avLst/>
          </a:prstGeom>
          <a:noFill/>
          <a:ln w="25400">
            <a:solidFill>
              <a:srgbClr val="BE121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 Gen(T)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327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1438"/>
            <a:ext cx="4800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4127500"/>
            <a:ext cx="4800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1187450" y="5734050"/>
            <a:ext cx="71438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900113" y="4868863"/>
            <a:ext cx="4535487" cy="215900"/>
          </a:xfrm>
          <a:prstGeom prst="rect">
            <a:avLst/>
          </a:prstGeom>
          <a:noFill/>
          <a:ln w="25400">
            <a:solidFill>
              <a:srgbClr val="BE121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900113" y="4149725"/>
            <a:ext cx="4535487" cy="215900"/>
          </a:xfrm>
          <a:prstGeom prst="rect">
            <a:avLst/>
          </a:prstGeom>
          <a:noFill/>
          <a:ln w="25400">
            <a:solidFill>
              <a:srgbClr val="BE121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900113" y="2060575"/>
            <a:ext cx="4535487" cy="208915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900113" y="5084763"/>
            <a:ext cx="4535487" cy="136842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5507038" y="2420938"/>
            <a:ext cx="433387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200" b="1" i="1">
                <a:latin typeface="Times New Roman" pitchFamily="18" charset="0"/>
              </a:rPr>
              <a:t>b</a:t>
            </a:r>
            <a:r>
              <a:rPr lang="en-US" altLang="zh-TW" sz="2200" b="1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5507038" y="5445125"/>
            <a:ext cx="433387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200" b="1" i="1">
                <a:latin typeface="Times New Roman" pitchFamily="18" charset="0"/>
              </a:rPr>
              <a:t>b</a:t>
            </a:r>
            <a:r>
              <a:rPr lang="en-US" altLang="zh-TW" sz="2200" b="1" i="1" baseline="-250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75" grpId="0" animBg="1"/>
      <p:bldP spid="11276" grpId="0" animBg="1"/>
      <p:bldP spid="11277" grpId="0" animBg="1"/>
      <p:bldP spid="11278" grpId="0" animBg="1"/>
      <p:bldP spid="11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ALGO Compute-back-to-nonback(f,T)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sets </a:t>
            </a:r>
            <a:r>
              <a:rPr lang="en-US" altLang="zh-TW" sz="2800" i="1" smtClean="0"/>
              <a:t>NB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 are updated at every exchange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transferring edges from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to </a:t>
            </a:r>
            <a:r>
              <a:rPr lang="en-US" altLang="zh-TW" sz="2400" i="1" smtClean="0"/>
              <a:t>NB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Removal of edges from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NB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Data structure for </a:t>
            </a:r>
            <a:r>
              <a:rPr lang="en-US" altLang="zh-TW" sz="2800" i="1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For each node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of </a:t>
            </a:r>
            <a:r>
              <a:rPr lang="en-US" altLang="zh-TW" sz="2400" i="1" smtClean="0"/>
              <a:t>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B[v]: </a:t>
            </a:r>
            <a:r>
              <a:rPr lang="en-US" altLang="zh-TW" sz="2000" smtClean="0"/>
              <a:t>a list of nontree back edges in </a:t>
            </a:r>
            <a:r>
              <a:rPr lang="en-US" altLang="zh-TW" sz="2000" i="1" smtClean="0"/>
              <a:t>B</a:t>
            </a:r>
            <a:r>
              <a:rPr lang="en-US" altLang="zh-TW" sz="2000" smtClean="0"/>
              <a:t> having head vertex </a:t>
            </a:r>
            <a:r>
              <a:rPr lang="en-US" altLang="zh-TW" sz="2000" i="1" smtClean="0"/>
              <a:t>v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A[v][p]</a:t>
            </a:r>
            <a:r>
              <a:rPr lang="en-US" altLang="zh-TW" sz="2000" smtClean="0"/>
              <a:t>: each element points to the first edge in its list which is incident upon a proper ancestor of node p</a:t>
            </a:r>
            <a:endParaRPr lang="en-US" altLang="zh-TW" sz="2000" i="1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BASE[v]</a:t>
            </a:r>
            <a:r>
              <a:rPr lang="en-US" altLang="zh-TW" sz="2000" smtClean="0"/>
              <a:t>: initialized to be </a:t>
            </a:r>
            <a:r>
              <a:rPr lang="en-US" altLang="zh-TW" sz="2000" i="1" smtClean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ALGO Compute-back-to-nonback(f,T)</a:t>
            </a:r>
            <a:br>
              <a:rPr lang="en-US" altLang="zh-TW" sz="3600" smtClean="0"/>
            </a:br>
            <a:r>
              <a:rPr lang="en-US" altLang="zh-TW" sz="2000" smtClean="0"/>
              <a:t>(cont’d)</a:t>
            </a:r>
            <a:endParaRPr lang="en-US" altLang="zh-TW" sz="360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58324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/>
              <a:t>H. N. Gabow and E. W. Myers: Finding all spanning trees of directed and undirected graphs, </a:t>
            </a:r>
            <a:r>
              <a:rPr lang="en-US" altLang="zh-TW" sz="1800" i="1" smtClean="0"/>
              <a:t>SIAM J</a:t>
            </a:r>
            <a:r>
              <a:rPr lang="en-US" altLang="zh-TW" sz="1800" smtClean="0"/>
              <a:t>. </a:t>
            </a:r>
            <a:r>
              <a:rPr lang="en-US" altLang="zh-TW" sz="1800" i="1" smtClean="0"/>
              <a:t>Comput</a:t>
            </a:r>
            <a:r>
              <a:rPr lang="en-US" altLang="zh-TW" sz="1800" smtClean="0"/>
              <a:t>., Vol. 7, No. 3, 1978.</a:t>
            </a:r>
          </a:p>
          <a:p>
            <a:pPr eaLnBrk="1" hangingPunct="1"/>
            <a:r>
              <a:rPr lang="en-US" altLang="zh-TW" sz="1800" smtClean="0"/>
              <a:t>S. Kapoor, V. Kumar, and H. Ramesh: An algorithm for generating all spanning trees of directed graphs, Proceedings of the Workshop on Algorithms and Data Structures, LNCS, Vol. 955, Springer-Verlag, Berlin, pp. 428–439, 1995.</a:t>
            </a:r>
          </a:p>
          <a:p>
            <a:pPr eaLnBrk="1" hangingPunct="1"/>
            <a:r>
              <a:rPr lang="en-US" altLang="zh-TW" sz="1800" b="1" smtClean="0"/>
              <a:t>S. Kapoor and H. Ramesh: Algorithms for generating all spanning trees of undirected and weighted graphs, SIAM J. Comput., Vol. 24, No. 2, 1995.</a:t>
            </a:r>
          </a:p>
          <a:p>
            <a:pPr eaLnBrk="1" hangingPunct="1"/>
            <a:r>
              <a:rPr lang="en-US" altLang="zh-TW" sz="1800" smtClean="0"/>
              <a:t>W. Mayeda: Graph Theory, Wiley, New York, 1972.</a:t>
            </a:r>
          </a:p>
          <a:p>
            <a:pPr eaLnBrk="1" hangingPunct="1"/>
            <a:r>
              <a:rPr lang="en-US" altLang="zh-TW" sz="1800" smtClean="0"/>
              <a:t>S. Shinoda: Finding all possible directed trees of a directed graph, Electron Comm. Japan, Vol. 51-A, pp. 45–47, 1968.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700" smtClean="0"/>
              <a:t>An Algorithm for enumerating All Spanning Trees of a Directed Graph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390900"/>
            <a:ext cx="6400800" cy="504825"/>
          </a:xfrm>
        </p:spPr>
        <p:txBody>
          <a:bodyPr/>
          <a:lstStyle/>
          <a:p>
            <a:pPr algn="r" eaLnBrk="1" hangingPunct="1"/>
            <a:r>
              <a:rPr lang="en-US" altLang="zh-TW" sz="2800" smtClean="0"/>
              <a:t>--- S. Kapoor and H. Ramesh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700338" y="3921125"/>
            <a:ext cx="568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200" b="1"/>
              <a:t>Speaker: </a:t>
            </a:r>
            <a:r>
              <a:rPr lang="zh-TW" altLang="en-US" sz="2200" b="1"/>
              <a:t>莊秋芸</a:t>
            </a:r>
            <a:r>
              <a:rPr lang="en-US" altLang="zh-TW" sz="2200" b="1" baseline="30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>
            <a:off x="5370513" y="4586288"/>
            <a:ext cx="1571625" cy="13573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6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4</a:t>
            </a:r>
            <a:endParaRPr lang="zh-TW" altLang="en-US" smtClean="0"/>
          </a:p>
        </p:txBody>
      </p:sp>
      <p:sp>
        <p:nvSpPr>
          <p:cNvPr id="6" name="橢圓 5"/>
          <p:cNvSpPr/>
          <p:nvPr/>
        </p:nvSpPr>
        <p:spPr>
          <a:xfrm>
            <a:off x="6942138" y="38004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942013" y="42291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36869" name="文字方塊 10"/>
          <p:cNvSpPr txBox="1">
            <a:spLocks noChangeArrowheads="1"/>
          </p:cNvSpPr>
          <p:nvPr/>
        </p:nvSpPr>
        <p:spPr bwMode="auto">
          <a:xfrm>
            <a:off x="6584950" y="401478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800850" y="23066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6871" name="文字方塊 17"/>
          <p:cNvSpPr txBox="1">
            <a:spLocks noChangeArrowheads="1"/>
          </p:cNvSpPr>
          <p:nvPr/>
        </p:nvSpPr>
        <p:spPr bwMode="auto">
          <a:xfrm>
            <a:off x="7229475" y="23066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lca(u,v)</a:t>
            </a:r>
            <a:endParaRPr lang="zh-TW" altLang="en-US"/>
          </a:p>
        </p:txBody>
      </p:sp>
      <p:cxnSp>
        <p:nvCxnSpPr>
          <p:cNvPr id="20" name="弧形接點 19"/>
          <p:cNvCxnSpPr>
            <a:stCxn id="17" idx="4"/>
            <a:endCxn id="6" idx="0"/>
          </p:cNvCxnSpPr>
          <p:nvPr/>
        </p:nvCxnSpPr>
        <p:spPr>
          <a:xfrm rot="16200000" flipH="1">
            <a:off x="6553201" y="3197225"/>
            <a:ext cx="1065212" cy="141287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7" idx="3"/>
            <a:endCxn id="8" idx="0"/>
          </p:cNvCxnSpPr>
          <p:nvPr/>
        </p:nvCxnSpPr>
        <p:spPr>
          <a:xfrm rot="5400000">
            <a:off x="5732463" y="3097212"/>
            <a:ext cx="1555750" cy="70802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872163" y="52355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73" name="弧形接點 72"/>
          <p:cNvCxnSpPr>
            <a:stCxn id="8" idx="4"/>
          </p:cNvCxnSpPr>
          <p:nvPr/>
        </p:nvCxnSpPr>
        <p:spPr>
          <a:xfrm rot="5400000">
            <a:off x="5796757" y="4876006"/>
            <a:ext cx="577850" cy="141287"/>
          </a:xfrm>
          <a:prstGeom prst="curvedConnector3">
            <a:avLst>
              <a:gd name="adj1" fmla="val 6216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/>
          <p:cNvSpPr/>
          <p:nvPr/>
        </p:nvSpPr>
        <p:spPr>
          <a:xfrm>
            <a:off x="6286500" y="3143250"/>
            <a:ext cx="2292350" cy="2306638"/>
          </a:xfrm>
          <a:custGeom>
            <a:avLst/>
            <a:gdLst>
              <a:gd name="connsiteX0" fmla="*/ 0 w 2293033"/>
              <a:gd name="connsiteY0" fmla="*/ 2307102 h 2307102"/>
              <a:gd name="connsiteX1" fmla="*/ 2166424 w 2293033"/>
              <a:gd name="connsiteY1" fmla="*/ 829994 h 2307102"/>
              <a:gd name="connsiteX2" fmla="*/ 759655 w 2293033"/>
              <a:gd name="connsiteY2" fmla="*/ 0 h 230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33" h="2307102">
                <a:moveTo>
                  <a:pt x="0" y="2307102"/>
                </a:moveTo>
                <a:cubicBezTo>
                  <a:pt x="1019907" y="1760806"/>
                  <a:pt x="2039815" y="1214511"/>
                  <a:pt x="2166424" y="829994"/>
                </a:cubicBezTo>
                <a:cubicBezTo>
                  <a:pt x="2293033" y="445477"/>
                  <a:pt x="1526344" y="222738"/>
                  <a:pt x="759655" y="0"/>
                </a:cubicBezTo>
              </a:path>
            </a:pathLst>
          </a:cu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6877" name="群組 93"/>
          <p:cNvGrpSpPr>
            <a:grpSpLocks/>
          </p:cNvGrpSpPr>
          <p:nvPr/>
        </p:nvGrpSpPr>
        <p:grpSpPr bwMode="auto">
          <a:xfrm>
            <a:off x="8229600" y="3806825"/>
            <a:ext cx="500063" cy="285750"/>
            <a:chOff x="5786446" y="2928934"/>
            <a:chExt cx="500066" cy="571504"/>
          </a:xfrm>
        </p:grpSpPr>
        <p:cxnSp>
          <p:nvCxnSpPr>
            <p:cNvPr id="85" name="直線接點 84"/>
            <p:cNvCxnSpPr/>
            <p:nvPr/>
          </p:nvCxnSpPr>
          <p:spPr>
            <a:xfrm rot="16200000" flipH="1">
              <a:off x="5750728" y="2964652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5400000">
              <a:off x="5715008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8" name="矩形 94"/>
          <p:cNvSpPr>
            <a:spLocks noChangeArrowheads="1"/>
          </p:cNvSpPr>
          <p:nvPr/>
        </p:nvSpPr>
        <p:spPr bwMode="auto">
          <a:xfrm>
            <a:off x="642938" y="2000250"/>
            <a:ext cx="407193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i="1"/>
              <a:t>If  f =(u, v) is an edge in NB and b=lca (u,v) in SD</a:t>
            </a:r>
            <a:r>
              <a:rPr lang="en-US" altLang="zh-TW" sz="2800" i="1" baseline="-25000"/>
              <a:t>a</a:t>
            </a:r>
            <a:r>
              <a:rPr lang="en-US" altLang="zh-TW" sz="2800" i="1"/>
              <a:t>,</a:t>
            </a:r>
          </a:p>
          <a:p>
            <a:r>
              <a:rPr lang="en-US" altLang="zh-TW" sz="2800" i="1"/>
              <a:t>then no edge in NB has its head in the subtree of SD</a:t>
            </a:r>
            <a:r>
              <a:rPr lang="en-US" altLang="zh-TW" sz="2800" i="1" baseline="-25000"/>
              <a:t>a</a:t>
            </a:r>
            <a:r>
              <a:rPr lang="en-US" altLang="zh-TW" sz="2800" i="1"/>
              <a:t> rooted at v and its tail on the path from b to u </a:t>
            </a:r>
          </a:p>
          <a:p>
            <a:r>
              <a:rPr lang="en-US" altLang="zh-TW" sz="2800" i="1"/>
              <a:t>(b excluded).</a:t>
            </a:r>
            <a:endParaRPr lang="zh-TW" altLang="en-US" sz="2800"/>
          </a:p>
        </p:txBody>
      </p:sp>
      <p:cxnSp>
        <p:nvCxnSpPr>
          <p:cNvPr id="96" name="直線單箭頭接點 95"/>
          <p:cNvCxnSpPr>
            <a:stCxn id="36869" idx="3"/>
            <a:endCxn id="8" idx="6"/>
          </p:cNvCxnSpPr>
          <p:nvPr/>
        </p:nvCxnSpPr>
        <p:spPr>
          <a:xfrm flipH="1">
            <a:off x="6370638" y="4200525"/>
            <a:ext cx="642937" cy="2428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內容版面配置區 2"/>
          <p:cNvSpPr>
            <a:spLocks noGrp="1"/>
          </p:cNvSpPr>
          <p:nvPr>
            <p:ph idx="1"/>
          </p:nvPr>
        </p:nvSpPr>
        <p:spPr>
          <a:xfrm>
            <a:off x="500063" y="1785938"/>
            <a:ext cx="4857750" cy="45259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DFS</a:t>
            </a:r>
          </a:p>
          <a:p>
            <a:pPr eaLnBrk="1" hangingPunct="1"/>
            <a:r>
              <a:rPr lang="en-US" altLang="zh-TW" sz="2800" smtClean="0"/>
              <a:t>The order of the selection of the exchange edge from </a:t>
            </a:r>
            <a:r>
              <a:rPr lang="en-US" altLang="zh-TW" sz="2800" i="1" smtClean="0"/>
              <a:t>NB</a:t>
            </a:r>
            <a:r>
              <a:rPr lang="en-US" altLang="zh-TW" sz="2800" smtClean="0"/>
              <a:t>.</a:t>
            </a:r>
          </a:p>
          <a:p>
            <a:pPr eaLnBrk="1" hangingPunct="1"/>
            <a:r>
              <a:rPr lang="en-US" altLang="zh-TW" sz="2800" smtClean="0"/>
              <a:t>All “exchangeable edges” must connect a vertex with higher postorder number to a vertex with lower postorder number.</a:t>
            </a:r>
            <a:endParaRPr lang="zh-TW" altLang="en-US" sz="2800" smtClean="0"/>
          </a:p>
        </p:txBody>
      </p:sp>
      <p:sp>
        <p:nvSpPr>
          <p:cNvPr id="3789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4 (some observations)</a:t>
            </a:r>
            <a:endParaRPr lang="zh-TW" altLang="en-US" smtClean="0"/>
          </a:p>
        </p:txBody>
      </p:sp>
      <p:sp>
        <p:nvSpPr>
          <p:cNvPr id="5" name="等腰三角形 4"/>
          <p:cNvSpPr/>
          <p:nvPr/>
        </p:nvSpPr>
        <p:spPr>
          <a:xfrm>
            <a:off x="5357813" y="4627563"/>
            <a:ext cx="1571625" cy="13573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929438" y="38417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929313" y="4270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v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3"/>
            <a:endCxn id="7" idx="6"/>
          </p:cNvCxnSpPr>
          <p:nvPr/>
        </p:nvCxnSpPr>
        <p:spPr>
          <a:xfrm rot="5400000">
            <a:off x="6537325" y="4029076"/>
            <a:ext cx="276225" cy="6350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文字方塊 8"/>
          <p:cNvSpPr txBox="1">
            <a:spLocks noChangeArrowheads="1"/>
          </p:cNvSpPr>
          <p:nvPr/>
        </p:nvSpPr>
        <p:spPr bwMode="auto">
          <a:xfrm>
            <a:off x="6572250" y="40560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89738" y="2349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37897" name="文字方塊 10"/>
          <p:cNvSpPr txBox="1">
            <a:spLocks noChangeArrowheads="1"/>
          </p:cNvSpPr>
          <p:nvPr/>
        </p:nvSpPr>
        <p:spPr bwMode="auto">
          <a:xfrm>
            <a:off x="7218363" y="2349500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lca(u,v)</a:t>
            </a:r>
            <a:endParaRPr lang="zh-TW" altLang="en-US"/>
          </a:p>
        </p:txBody>
      </p:sp>
      <p:cxnSp>
        <p:nvCxnSpPr>
          <p:cNvPr id="12" name="弧形接點 11"/>
          <p:cNvCxnSpPr>
            <a:stCxn id="10" idx="4"/>
            <a:endCxn id="6" idx="0"/>
          </p:cNvCxnSpPr>
          <p:nvPr/>
        </p:nvCxnSpPr>
        <p:spPr>
          <a:xfrm rot="16200000" flipH="1">
            <a:off x="6542087" y="3240088"/>
            <a:ext cx="1063625" cy="139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10" idx="3"/>
            <a:endCxn id="7" idx="0"/>
          </p:cNvCxnSpPr>
          <p:nvPr/>
        </p:nvCxnSpPr>
        <p:spPr>
          <a:xfrm rot="5400000">
            <a:off x="5719763" y="3138487"/>
            <a:ext cx="1555750" cy="70802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61050" y="52784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5" name="弧形接點 14"/>
          <p:cNvCxnSpPr>
            <a:stCxn id="7" idx="4"/>
          </p:cNvCxnSpPr>
          <p:nvPr/>
        </p:nvCxnSpPr>
        <p:spPr>
          <a:xfrm rot="5400000">
            <a:off x="5784056" y="4918869"/>
            <a:ext cx="579438" cy="139700"/>
          </a:xfrm>
          <a:prstGeom prst="curvedConnector3">
            <a:avLst>
              <a:gd name="adj1" fmla="val 6216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6273800" y="3184525"/>
            <a:ext cx="2293938" cy="2306638"/>
          </a:xfrm>
          <a:custGeom>
            <a:avLst/>
            <a:gdLst>
              <a:gd name="connsiteX0" fmla="*/ 0 w 2293033"/>
              <a:gd name="connsiteY0" fmla="*/ 2307102 h 2307102"/>
              <a:gd name="connsiteX1" fmla="*/ 2166424 w 2293033"/>
              <a:gd name="connsiteY1" fmla="*/ 829994 h 2307102"/>
              <a:gd name="connsiteX2" fmla="*/ 759655 w 2293033"/>
              <a:gd name="connsiteY2" fmla="*/ 0 h 230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33" h="2307102">
                <a:moveTo>
                  <a:pt x="0" y="2307102"/>
                </a:moveTo>
                <a:cubicBezTo>
                  <a:pt x="1019907" y="1760806"/>
                  <a:pt x="2039815" y="1214511"/>
                  <a:pt x="2166424" y="829994"/>
                </a:cubicBezTo>
                <a:cubicBezTo>
                  <a:pt x="2293033" y="445477"/>
                  <a:pt x="1526344" y="222738"/>
                  <a:pt x="759655" y="0"/>
                </a:cubicBezTo>
              </a:path>
            </a:pathLst>
          </a:cu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7903" name="群組 16"/>
          <p:cNvGrpSpPr>
            <a:grpSpLocks/>
          </p:cNvGrpSpPr>
          <p:nvPr/>
        </p:nvGrpSpPr>
        <p:grpSpPr bwMode="auto">
          <a:xfrm>
            <a:off x="8218488" y="3849688"/>
            <a:ext cx="500062" cy="285750"/>
            <a:chOff x="5786446" y="2928934"/>
            <a:chExt cx="500066" cy="571504"/>
          </a:xfrm>
        </p:grpSpPr>
        <p:cxnSp>
          <p:nvCxnSpPr>
            <p:cNvPr id="18" name="直線接點 17"/>
            <p:cNvCxnSpPr/>
            <p:nvPr/>
          </p:nvCxnSpPr>
          <p:spPr>
            <a:xfrm rot="16200000" flipH="1">
              <a:off x="5750727" y="2964653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rot="5400000">
              <a:off x="5715009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3" y="1785938"/>
            <a:ext cx="5214937" cy="45259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2600" smtClean="0"/>
              <a:t>By induction on the level of </a:t>
            </a:r>
            <a:r>
              <a:rPr lang="en-US" altLang="zh-TW" sz="2600" i="1" smtClean="0"/>
              <a:t>x</a:t>
            </a:r>
            <a:r>
              <a:rPr lang="en-US" altLang="zh-TW" sz="2600" smtClean="0"/>
              <a:t>, where </a:t>
            </a:r>
            <a:r>
              <a:rPr lang="en-US" altLang="zh-TW" sz="2600" i="1" smtClean="0"/>
              <a:t>x</a:t>
            </a:r>
            <a:r>
              <a:rPr lang="en-US" altLang="zh-TW" sz="2600" smtClean="0"/>
              <a:t> is a node on the computation tree.</a:t>
            </a:r>
          </a:p>
          <a:p>
            <a:pPr eaLnBrk="1" hangingPunct="1">
              <a:buFontTx/>
              <a:buAutoNum type="arabicPeriod"/>
            </a:pPr>
            <a:r>
              <a:rPr lang="en-US" altLang="zh-TW" sz="2600" smtClean="0"/>
              <a:t>Base case: root node.</a:t>
            </a:r>
          </a:p>
          <a:p>
            <a:pPr eaLnBrk="1" hangingPunct="1">
              <a:buFontTx/>
              <a:buAutoNum type="arabicPeriod"/>
            </a:pPr>
            <a:r>
              <a:rPr lang="en-US" altLang="zh-TW" sz="2600" smtClean="0"/>
              <a:t>Induction hypothesis: assume this is true for any node </a:t>
            </a:r>
            <a:r>
              <a:rPr lang="en-US" altLang="zh-TW" sz="2600" i="1" smtClean="0"/>
              <a:t>x</a:t>
            </a:r>
            <a:r>
              <a:rPr lang="en-US" altLang="zh-TW" sz="2600" smtClean="0"/>
              <a:t> of the computation tree.</a:t>
            </a:r>
          </a:p>
          <a:p>
            <a:pPr eaLnBrk="1" hangingPunct="1">
              <a:buFontTx/>
              <a:buAutoNum type="arabicPeriod"/>
            </a:pPr>
            <a:r>
              <a:rPr lang="en-US" altLang="zh-TW" sz="2600" smtClean="0"/>
              <a:t>Consider the left and right sons </a:t>
            </a:r>
            <a:r>
              <a:rPr lang="en-US" altLang="zh-TW" sz="2600" i="1" smtClean="0"/>
              <a:t>b</a:t>
            </a:r>
            <a:r>
              <a:rPr lang="en-US" altLang="zh-TW" sz="2600" baseline="-25000" smtClean="0"/>
              <a:t>1</a:t>
            </a:r>
            <a:r>
              <a:rPr lang="en-US" altLang="zh-TW" sz="2600" smtClean="0"/>
              <a:t>, </a:t>
            </a:r>
            <a:r>
              <a:rPr lang="en-US" altLang="zh-TW" sz="2600" i="1" smtClean="0"/>
              <a:t>b</a:t>
            </a:r>
            <a:r>
              <a:rPr lang="en-US" altLang="zh-TW" sz="2600" baseline="-25000" smtClean="0"/>
              <a:t>2 </a:t>
            </a:r>
            <a:r>
              <a:rPr lang="en-US" altLang="zh-TW" sz="2600" smtClean="0"/>
              <a:t>of </a:t>
            </a:r>
            <a:r>
              <a:rPr lang="en-US" altLang="zh-TW" sz="2600" i="1" smtClean="0"/>
              <a:t>x</a:t>
            </a:r>
            <a:r>
              <a:rPr lang="en-US" altLang="zh-TW" sz="2600" smtClean="0"/>
              <a:t>.</a:t>
            </a:r>
            <a:br>
              <a:rPr lang="en-US" altLang="zh-TW" sz="2600" smtClean="0"/>
            </a:br>
            <a:r>
              <a:rPr lang="en-US" altLang="zh-TW" sz="2600" smtClean="0"/>
              <a:t>1) It’s trivially true for the right son </a:t>
            </a:r>
            <a:r>
              <a:rPr lang="en-US" altLang="zh-TW" sz="2600" i="1" smtClean="0"/>
              <a:t>b</a:t>
            </a:r>
            <a:r>
              <a:rPr lang="en-US" altLang="zh-TW" sz="2600" baseline="-25000" smtClean="0"/>
              <a:t>2</a:t>
            </a:r>
            <a:r>
              <a:rPr lang="en-US" altLang="zh-TW" sz="2600" smtClean="0"/>
              <a:t>.  </a:t>
            </a:r>
            <a:endParaRPr lang="zh-TW" altLang="en-US" sz="2600" smtClean="0"/>
          </a:p>
        </p:txBody>
      </p:sp>
      <p:sp>
        <p:nvSpPr>
          <p:cNvPr id="389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4 (proof)</a:t>
            </a:r>
            <a:endParaRPr lang="zh-TW" altLang="en-US" smtClean="0"/>
          </a:p>
        </p:txBody>
      </p:sp>
      <p:sp>
        <p:nvSpPr>
          <p:cNvPr id="20" name="橢圓 19"/>
          <p:cNvSpPr/>
          <p:nvPr/>
        </p:nvSpPr>
        <p:spPr>
          <a:xfrm>
            <a:off x="7000875" y="22145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429375" y="31432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500938" y="31432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00075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929438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0" idx="4"/>
            <a:endCxn id="21" idx="7"/>
          </p:cNvCxnSpPr>
          <p:nvPr/>
        </p:nvCxnSpPr>
        <p:spPr>
          <a:xfrm rot="5400000">
            <a:off x="6723063" y="2714625"/>
            <a:ext cx="563562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0" idx="4"/>
            <a:endCxn id="22" idx="0"/>
          </p:cNvCxnSpPr>
          <p:nvPr/>
        </p:nvCxnSpPr>
        <p:spPr>
          <a:xfrm rot="16200000" flipH="1">
            <a:off x="7215188" y="2643188"/>
            <a:ext cx="500062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1" idx="4"/>
            <a:endCxn id="23" idx="0"/>
          </p:cNvCxnSpPr>
          <p:nvPr/>
        </p:nvCxnSpPr>
        <p:spPr>
          <a:xfrm rot="5400000">
            <a:off x="6143626" y="3643312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4"/>
            <a:endCxn id="24" idx="0"/>
          </p:cNvCxnSpPr>
          <p:nvPr/>
        </p:nvCxnSpPr>
        <p:spPr>
          <a:xfrm rot="16200000" flipH="1">
            <a:off x="6607969" y="3607594"/>
            <a:ext cx="571500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文字方塊 32"/>
          <p:cNvSpPr txBox="1">
            <a:spLocks noChangeArrowheads="1"/>
          </p:cNvSpPr>
          <p:nvPr/>
        </p:nvSpPr>
        <p:spPr bwMode="auto">
          <a:xfrm>
            <a:off x="6000750" y="5000625"/>
            <a:ext cx="2857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A DFS tree with postorder number on each node.</a:t>
            </a:r>
            <a:endParaRPr lang="zh-TW" altLang="en-US"/>
          </a:p>
        </p:txBody>
      </p:sp>
      <p:cxnSp>
        <p:nvCxnSpPr>
          <p:cNvPr id="38" name="直線單箭頭接點 37"/>
          <p:cNvCxnSpPr>
            <a:stCxn id="24" idx="6"/>
            <a:endCxn id="22" idx="4"/>
          </p:cNvCxnSpPr>
          <p:nvPr/>
        </p:nvCxnSpPr>
        <p:spPr>
          <a:xfrm flipV="1">
            <a:off x="7358063" y="3571875"/>
            <a:ext cx="357187" cy="7858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39"/>
          <p:cNvGrpSpPr>
            <a:grpSpLocks/>
          </p:cNvGrpSpPr>
          <p:nvPr/>
        </p:nvGrpSpPr>
        <p:grpSpPr bwMode="auto">
          <a:xfrm>
            <a:off x="7358063" y="3857625"/>
            <a:ext cx="428625" cy="285750"/>
            <a:chOff x="5786446" y="2928934"/>
            <a:chExt cx="500066" cy="571504"/>
          </a:xfrm>
        </p:grpSpPr>
        <p:cxnSp>
          <p:nvCxnSpPr>
            <p:cNvPr id="41" name="直線接點 40"/>
            <p:cNvCxnSpPr/>
            <p:nvPr/>
          </p:nvCxnSpPr>
          <p:spPr>
            <a:xfrm rot="16200000" flipH="1">
              <a:off x="5750728" y="2964652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rot="5400000">
              <a:off x="5714611" y="3000769"/>
              <a:ext cx="571504" cy="427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橢圓 226"/>
          <p:cNvSpPr/>
          <p:nvPr/>
        </p:nvSpPr>
        <p:spPr>
          <a:xfrm>
            <a:off x="6572250" y="5143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30" name="橢圓 229"/>
          <p:cNvSpPr/>
          <p:nvPr/>
        </p:nvSpPr>
        <p:spPr>
          <a:xfrm>
            <a:off x="6135688" y="60721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2" name="橢圓 231"/>
          <p:cNvSpPr/>
          <p:nvPr/>
        </p:nvSpPr>
        <p:spPr>
          <a:xfrm>
            <a:off x="7064375" y="60721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375" y="1785938"/>
            <a:ext cx="3357563" cy="714375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buFontTx/>
              <a:buNone/>
              <a:defRPr/>
            </a:pPr>
            <a:r>
              <a:rPr lang="en-US" altLang="zh-TW" sz="2800" dirty="0" smtClean="0"/>
              <a:t>2)  For the left son </a:t>
            </a:r>
            <a:r>
              <a:rPr lang="en-US" altLang="zh-TW" sz="2800" i="1" dirty="0" smtClean="0"/>
              <a:t>b</a:t>
            </a:r>
            <a:r>
              <a:rPr lang="en-US" altLang="zh-TW" sz="2800" baseline="-25000" dirty="0" smtClean="0"/>
              <a:t>1.</a:t>
            </a:r>
            <a:endParaRPr lang="zh-TW" altLang="en-US" sz="2800" dirty="0"/>
          </a:p>
        </p:txBody>
      </p:sp>
      <p:sp>
        <p:nvSpPr>
          <p:cNvPr id="39941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4 (proof)</a:t>
            </a:r>
            <a:endParaRPr lang="zh-TW" altLang="en-US" smtClean="0"/>
          </a:p>
        </p:txBody>
      </p:sp>
      <p:sp>
        <p:nvSpPr>
          <p:cNvPr id="46" name="橢圓 45"/>
          <p:cNvSpPr/>
          <p:nvPr/>
        </p:nvSpPr>
        <p:spPr>
          <a:xfrm>
            <a:off x="1928813" y="23574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1008063" y="42148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2428875" y="32861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579438" y="52149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1508125" y="52149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6" idx="4"/>
            <a:endCxn id="81" idx="0"/>
          </p:cNvCxnSpPr>
          <p:nvPr/>
        </p:nvCxnSpPr>
        <p:spPr>
          <a:xfrm rot="5400000">
            <a:off x="1682751" y="2825750"/>
            <a:ext cx="500062" cy="420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6" idx="4"/>
            <a:endCxn id="48" idx="0"/>
          </p:cNvCxnSpPr>
          <p:nvPr/>
        </p:nvCxnSpPr>
        <p:spPr>
          <a:xfrm rot="16200000" flipH="1">
            <a:off x="2143126" y="2786062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4"/>
            <a:endCxn id="49" idx="0"/>
          </p:cNvCxnSpPr>
          <p:nvPr/>
        </p:nvCxnSpPr>
        <p:spPr>
          <a:xfrm rot="5400000">
            <a:off x="722313" y="4714875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7" idx="4"/>
            <a:endCxn id="50" idx="0"/>
          </p:cNvCxnSpPr>
          <p:nvPr/>
        </p:nvCxnSpPr>
        <p:spPr>
          <a:xfrm rot="16200000" flipH="1">
            <a:off x="1186657" y="4679156"/>
            <a:ext cx="57150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26" idx="2"/>
            <a:endCxn id="50" idx="6"/>
          </p:cNvCxnSpPr>
          <p:nvPr/>
        </p:nvCxnSpPr>
        <p:spPr>
          <a:xfrm rot="10800000">
            <a:off x="1936750" y="5429250"/>
            <a:ext cx="571500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143125" y="5143500"/>
            <a:ext cx="4286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ea typeface="新細明體" pitchFamily="18" charset="-120"/>
              </a:rPr>
              <a:t>f</a:t>
            </a:r>
            <a:endParaRPr lang="zh-TW" altLang="en-US" sz="2400" dirty="0">
              <a:solidFill>
                <a:schemeClr val="accent3">
                  <a:lumMod val="50000"/>
                </a:schemeClr>
              </a:solidFill>
              <a:ea typeface="新細明體" pitchFamily="18" charset="-120"/>
            </a:endParaRPr>
          </a:p>
        </p:txBody>
      </p:sp>
      <p:sp>
        <p:nvSpPr>
          <p:cNvPr id="39953" name="文字方塊 63"/>
          <p:cNvSpPr txBox="1">
            <a:spLocks noChangeArrowheads="1"/>
          </p:cNvSpPr>
          <p:nvPr/>
        </p:nvSpPr>
        <p:spPr bwMode="auto">
          <a:xfrm flipH="1">
            <a:off x="1357313" y="4714875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1508125" y="32861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8" name="直線單箭頭接點 87"/>
          <p:cNvCxnSpPr>
            <a:stCxn id="81" idx="4"/>
            <a:endCxn id="47" idx="0"/>
          </p:cNvCxnSpPr>
          <p:nvPr/>
        </p:nvCxnSpPr>
        <p:spPr>
          <a:xfrm rot="5400000">
            <a:off x="1222375" y="3714750"/>
            <a:ext cx="5000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46" idx="2"/>
          </p:cNvCxnSpPr>
          <p:nvPr/>
        </p:nvCxnSpPr>
        <p:spPr>
          <a:xfrm>
            <a:off x="1936750" y="257175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橢圓 125"/>
          <p:cNvSpPr/>
          <p:nvPr/>
        </p:nvSpPr>
        <p:spPr>
          <a:xfrm>
            <a:off x="2508250" y="521493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28" name="直線單箭頭接點 127"/>
          <p:cNvCxnSpPr>
            <a:stCxn id="81" idx="4"/>
            <a:endCxn id="126" idx="0"/>
          </p:cNvCxnSpPr>
          <p:nvPr/>
        </p:nvCxnSpPr>
        <p:spPr>
          <a:xfrm rot="16200000" flipH="1">
            <a:off x="1472407" y="3964781"/>
            <a:ext cx="1500188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弧形接點 136"/>
          <p:cNvCxnSpPr>
            <a:stCxn id="46" idx="2"/>
            <a:endCxn id="49" idx="2"/>
          </p:cNvCxnSpPr>
          <p:nvPr/>
        </p:nvCxnSpPr>
        <p:spPr>
          <a:xfrm rot="10800000" flipV="1">
            <a:off x="579438" y="2571750"/>
            <a:ext cx="1349375" cy="2857500"/>
          </a:xfrm>
          <a:prstGeom prst="curvedConnector3">
            <a:avLst>
              <a:gd name="adj1" fmla="val 11695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橢圓 139"/>
          <p:cNvSpPr/>
          <p:nvPr/>
        </p:nvSpPr>
        <p:spPr>
          <a:xfrm>
            <a:off x="1071563" y="61436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41" name="直線單箭頭接點 140"/>
          <p:cNvCxnSpPr>
            <a:stCxn id="50" idx="4"/>
            <a:endCxn id="140" idx="0"/>
          </p:cNvCxnSpPr>
          <p:nvPr/>
        </p:nvCxnSpPr>
        <p:spPr>
          <a:xfrm rot="5400000">
            <a:off x="1254126" y="5675312"/>
            <a:ext cx="500062" cy="436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1928813" y="614362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5" name="直線單箭頭接點 144"/>
          <p:cNvCxnSpPr>
            <a:stCxn id="50" idx="4"/>
            <a:endCxn id="144" idx="0"/>
          </p:cNvCxnSpPr>
          <p:nvPr/>
        </p:nvCxnSpPr>
        <p:spPr>
          <a:xfrm rot="16200000" flipH="1">
            <a:off x="1682751" y="5683250"/>
            <a:ext cx="500062" cy="420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48" idx="2"/>
            <a:endCxn id="81" idx="6"/>
          </p:cNvCxnSpPr>
          <p:nvPr/>
        </p:nvCxnSpPr>
        <p:spPr>
          <a:xfrm rot="10800000">
            <a:off x="1936750" y="3500438"/>
            <a:ext cx="492125" cy="158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>
            <a:stCxn id="48" idx="5"/>
            <a:endCxn id="126" idx="7"/>
          </p:cNvCxnSpPr>
          <p:nvPr/>
        </p:nvCxnSpPr>
        <p:spPr>
          <a:xfrm rot="16200000" flipH="1">
            <a:off x="2020888" y="4424362"/>
            <a:ext cx="1627188" cy="809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橢圓 172"/>
          <p:cNvSpPr/>
          <p:nvPr/>
        </p:nvSpPr>
        <p:spPr>
          <a:xfrm>
            <a:off x="6992938" y="22860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74" name="橢圓 173"/>
          <p:cNvSpPr/>
          <p:nvPr/>
        </p:nvSpPr>
        <p:spPr>
          <a:xfrm>
            <a:off x="6072188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5" name="橢圓 174"/>
          <p:cNvSpPr/>
          <p:nvPr/>
        </p:nvSpPr>
        <p:spPr>
          <a:xfrm>
            <a:off x="7493000" y="32146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76" name="橢圓 175"/>
          <p:cNvSpPr/>
          <p:nvPr/>
        </p:nvSpPr>
        <p:spPr>
          <a:xfrm>
            <a:off x="5643563" y="5143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7" name="橢圓 176"/>
          <p:cNvSpPr/>
          <p:nvPr/>
        </p:nvSpPr>
        <p:spPr>
          <a:xfrm>
            <a:off x="6429375" y="5143500"/>
            <a:ext cx="714375" cy="428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78" name="直線單箭頭接點 177"/>
          <p:cNvCxnSpPr>
            <a:stCxn id="173" idx="4"/>
            <a:endCxn id="185" idx="0"/>
          </p:cNvCxnSpPr>
          <p:nvPr/>
        </p:nvCxnSpPr>
        <p:spPr>
          <a:xfrm rot="5400000">
            <a:off x="6746875" y="2754313"/>
            <a:ext cx="500063" cy="420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73" idx="4"/>
            <a:endCxn id="175" idx="0"/>
          </p:cNvCxnSpPr>
          <p:nvPr/>
        </p:nvCxnSpPr>
        <p:spPr>
          <a:xfrm rot="16200000" flipH="1">
            <a:off x="7207250" y="2714625"/>
            <a:ext cx="5000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74" idx="4"/>
            <a:endCxn id="176" idx="0"/>
          </p:cNvCxnSpPr>
          <p:nvPr/>
        </p:nvCxnSpPr>
        <p:spPr>
          <a:xfrm rot="5400000">
            <a:off x="5786438" y="4643437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/>
          <p:cNvSpPr txBox="1"/>
          <p:nvPr/>
        </p:nvSpPr>
        <p:spPr>
          <a:xfrm>
            <a:off x="7207250" y="5072063"/>
            <a:ext cx="4286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ea typeface="新細明體" pitchFamily="18" charset="-120"/>
              </a:rPr>
              <a:t>f</a:t>
            </a:r>
            <a:endParaRPr lang="zh-TW" altLang="en-US" sz="2400" dirty="0">
              <a:solidFill>
                <a:schemeClr val="accent3">
                  <a:lumMod val="50000"/>
                </a:schemeClr>
              </a:solidFill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>
          <a:xfrm>
            <a:off x="6572250" y="32146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86" name="直線單箭頭接點 185"/>
          <p:cNvCxnSpPr>
            <a:stCxn id="185" idx="4"/>
            <a:endCxn id="174" idx="0"/>
          </p:cNvCxnSpPr>
          <p:nvPr/>
        </p:nvCxnSpPr>
        <p:spPr>
          <a:xfrm rot="5400000">
            <a:off x="6286501" y="3643312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73" idx="2"/>
          </p:cNvCxnSpPr>
          <p:nvPr/>
        </p:nvCxnSpPr>
        <p:spPr>
          <a:xfrm>
            <a:off x="7000875" y="2500313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橢圓 187"/>
          <p:cNvSpPr/>
          <p:nvPr/>
        </p:nvSpPr>
        <p:spPr>
          <a:xfrm>
            <a:off x="7572375" y="5143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9" name="直線單箭頭接點 188"/>
          <p:cNvCxnSpPr>
            <a:stCxn id="185" idx="4"/>
          </p:cNvCxnSpPr>
          <p:nvPr/>
        </p:nvCxnSpPr>
        <p:spPr>
          <a:xfrm rot="16200000" flipH="1">
            <a:off x="6536532" y="3893344"/>
            <a:ext cx="1500187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弧形接點 189"/>
          <p:cNvCxnSpPr>
            <a:stCxn id="173" idx="2"/>
            <a:endCxn id="176" idx="2"/>
          </p:cNvCxnSpPr>
          <p:nvPr/>
        </p:nvCxnSpPr>
        <p:spPr>
          <a:xfrm rot="10800000" flipV="1">
            <a:off x="5643563" y="2500313"/>
            <a:ext cx="1349375" cy="2857500"/>
          </a:xfrm>
          <a:prstGeom prst="curvedConnector3">
            <a:avLst>
              <a:gd name="adj1" fmla="val 11695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橢圓 190"/>
          <p:cNvSpPr/>
          <p:nvPr/>
        </p:nvSpPr>
        <p:spPr>
          <a:xfrm>
            <a:off x="6072188" y="6072188"/>
            <a:ext cx="714375" cy="428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92" name="直線單箭頭接點 191"/>
          <p:cNvCxnSpPr>
            <a:stCxn id="177" idx="4"/>
            <a:endCxn id="191" idx="0"/>
          </p:cNvCxnSpPr>
          <p:nvPr/>
        </p:nvCxnSpPr>
        <p:spPr>
          <a:xfrm rot="5400000">
            <a:off x="6357937" y="5643563"/>
            <a:ext cx="500063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橢圓 192"/>
          <p:cNvSpPr/>
          <p:nvPr/>
        </p:nvSpPr>
        <p:spPr>
          <a:xfrm>
            <a:off x="6921500" y="6072188"/>
            <a:ext cx="722313" cy="428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94" name="直線單箭頭接點 193"/>
          <p:cNvCxnSpPr>
            <a:stCxn id="177" idx="4"/>
            <a:endCxn id="193" idx="0"/>
          </p:cNvCxnSpPr>
          <p:nvPr/>
        </p:nvCxnSpPr>
        <p:spPr>
          <a:xfrm rot="16200000" flipH="1">
            <a:off x="6784181" y="5574507"/>
            <a:ext cx="500063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175" idx="2"/>
            <a:endCxn id="185" idx="6"/>
          </p:cNvCxnSpPr>
          <p:nvPr/>
        </p:nvCxnSpPr>
        <p:spPr>
          <a:xfrm rot="10800000">
            <a:off x="7000875" y="3429000"/>
            <a:ext cx="492125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>
            <a:stCxn id="175" idx="5"/>
          </p:cNvCxnSpPr>
          <p:nvPr/>
        </p:nvCxnSpPr>
        <p:spPr>
          <a:xfrm rot="16200000" flipH="1">
            <a:off x="7084219" y="4353719"/>
            <a:ext cx="1627187" cy="793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/>
          <p:nvPr/>
        </p:nvCxnSpPr>
        <p:spPr>
          <a:xfrm>
            <a:off x="3714750" y="4071938"/>
            <a:ext cx="1000125" cy="158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8" name="文字方塊 199"/>
          <p:cNvSpPr txBox="1">
            <a:spLocks noChangeArrowheads="1"/>
          </p:cNvSpPr>
          <p:nvPr/>
        </p:nvSpPr>
        <p:spPr bwMode="auto">
          <a:xfrm>
            <a:off x="3571875" y="3357563"/>
            <a:ext cx="1119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Exchange </a:t>
            </a:r>
          </a:p>
          <a:p>
            <a:r>
              <a:rPr lang="en-US" altLang="zh-TW" i="1"/>
              <a:t>e</a:t>
            </a:r>
            <a:r>
              <a:rPr lang="en-US" altLang="zh-TW"/>
              <a:t> and </a:t>
            </a:r>
            <a:r>
              <a:rPr lang="en-US" altLang="zh-TW" i="1"/>
              <a:t>f</a:t>
            </a:r>
            <a:r>
              <a:rPr lang="en-US" altLang="zh-TW"/>
              <a:t> </a:t>
            </a:r>
            <a:endParaRPr lang="zh-TW" altLang="en-US"/>
          </a:p>
        </p:txBody>
      </p:sp>
      <p:cxnSp>
        <p:nvCxnSpPr>
          <p:cNvPr id="204" name="直線單箭頭接點 203"/>
          <p:cNvCxnSpPr>
            <a:stCxn id="188" idx="2"/>
            <a:endCxn id="177" idx="6"/>
          </p:cNvCxnSpPr>
          <p:nvPr/>
        </p:nvCxnSpPr>
        <p:spPr>
          <a:xfrm rot="10800000">
            <a:off x="7143750" y="5357813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>
            <a:spLocks noChangeArrowheads="1"/>
          </p:cNvSpPr>
          <p:nvPr/>
        </p:nvSpPr>
        <p:spPr bwMode="auto">
          <a:xfrm>
            <a:off x="6064250" y="6072188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5.1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25" name="文字方塊 224"/>
          <p:cNvSpPr txBox="1">
            <a:spLocks noChangeArrowheads="1"/>
          </p:cNvSpPr>
          <p:nvPr/>
        </p:nvSpPr>
        <p:spPr bwMode="auto">
          <a:xfrm>
            <a:off x="6921500" y="6072188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5.2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26" name="文字方塊 225"/>
          <p:cNvSpPr txBox="1">
            <a:spLocks noChangeArrowheads="1"/>
          </p:cNvSpPr>
          <p:nvPr/>
        </p:nvSpPr>
        <p:spPr bwMode="auto">
          <a:xfrm>
            <a:off x="6421438" y="5143500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5.3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236" name="弧形接點 136"/>
          <p:cNvCxnSpPr>
            <a:stCxn id="140" idx="3"/>
            <a:endCxn id="47" idx="2"/>
          </p:cNvCxnSpPr>
          <p:nvPr/>
        </p:nvCxnSpPr>
        <p:spPr>
          <a:xfrm rot="5400000" flipH="1">
            <a:off x="31750" y="5405438"/>
            <a:ext cx="2079625" cy="127000"/>
          </a:xfrm>
          <a:prstGeom prst="curvedConnector4">
            <a:avLst>
              <a:gd name="adj1" fmla="val -14006"/>
              <a:gd name="adj2" fmla="val 7329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弧形接點 136"/>
          <p:cNvCxnSpPr>
            <a:stCxn id="224" idx="2"/>
            <a:endCxn id="174" idx="2"/>
          </p:cNvCxnSpPr>
          <p:nvPr/>
        </p:nvCxnSpPr>
        <p:spPr>
          <a:xfrm rot="5400000" flipH="1">
            <a:off x="5158582" y="5271294"/>
            <a:ext cx="2176462" cy="349250"/>
          </a:xfrm>
          <a:prstGeom prst="curvedConnector4">
            <a:avLst>
              <a:gd name="adj1" fmla="val -10505"/>
              <a:gd name="adj2" fmla="val 330495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1" grpId="0" animBg="1"/>
      <p:bldP spid="193" grpId="0" animBg="1"/>
      <p:bldP spid="224" grpId="0" build="allAtOnce"/>
      <p:bldP spid="225" grpId="0" build="allAtOnce"/>
      <p:bldP spid="22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>
            <a:off x="5084763" y="4729163"/>
            <a:ext cx="1571625" cy="13573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096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4 (conclusion)</a:t>
            </a:r>
            <a:endParaRPr lang="zh-TW" altLang="en-US" smtClean="0"/>
          </a:p>
        </p:txBody>
      </p:sp>
      <p:sp>
        <p:nvSpPr>
          <p:cNvPr id="6" name="橢圓 5"/>
          <p:cNvSpPr/>
          <p:nvPr/>
        </p:nvSpPr>
        <p:spPr>
          <a:xfrm>
            <a:off x="6656388" y="39433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656263" y="43719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v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  <a:endCxn id="8" idx="6"/>
          </p:cNvCxnSpPr>
          <p:nvPr/>
        </p:nvCxnSpPr>
        <p:spPr>
          <a:xfrm rot="5400000">
            <a:off x="6263481" y="4131470"/>
            <a:ext cx="276225" cy="6334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文字方塊 10"/>
          <p:cNvSpPr txBox="1">
            <a:spLocks noChangeArrowheads="1"/>
          </p:cNvSpPr>
          <p:nvPr/>
        </p:nvSpPr>
        <p:spPr bwMode="auto">
          <a:xfrm>
            <a:off x="6299200" y="415766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515100" y="24495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0968" name="文字方塊 17"/>
          <p:cNvSpPr txBox="1">
            <a:spLocks noChangeArrowheads="1"/>
          </p:cNvSpPr>
          <p:nvPr/>
        </p:nvSpPr>
        <p:spPr bwMode="auto">
          <a:xfrm>
            <a:off x="6943725" y="24495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lca(u,v)</a:t>
            </a:r>
            <a:endParaRPr lang="zh-TW" altLang="en-US"/>
          </a:p>
        </p:txBody>
      </p:sp>
      <p:cxnSp>
        <p:nvCxnSpPr>
          <p:cNvPr id="20" name="弧形接點 19"/>
          <p:cNvCxnSpPr>
            <a:stCxn id="17" idx="4"/>
            <a:endCxn id="6" idx="0"/>
          </p:cNvCxnSpPr>
          <p:nvPr/>
        </p:nvCxnSpPr>
        <p:spPr>
          <a:xfrm rot="16200000" flipH="1">
            <a:off x="6267451" y="3340100"/>
            <a:ext cx="1065212" cy="141287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7" idx="3"/>
            <a:endCxn id="8" idx="0"/>
          </p:cNvCxnSpPr>
          <p:nvPr/>
        </p:nvCxnSpPr>
        <p:spPr>
          <a:xfrm rot="5400000">
            <a:off x="5446713" y="3240087"/>
            <a:ext cx="1555750" cy="708025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86413" y="53784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73" name="弧形接點 72"/>
          <p:cNvCxnSpPr>
            <a:stCxn id="8" idx="4"/>
          </p:cNvCxnSpPr>
          <p:nvPr/>
        </p:nvCxnSpPr>
        <p:spPr>
          <a:xfrm rot="5400000">
            <a:off x="5511007" y="5018881"/>
            <a:ext cx="577850" cy="141287"/>
          </a:xfrm>
          <a:prstGeom prst="curvedConnector3">
            <a:avLst>
              <a:gd name="adj1" fmla="val 6216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/>
          <p:cNvSpPr/>
          <p:nvPr/>
        </p:nvSpPr>
        <p:spPr>
          <a:xfrm>
            <a:off x="6000750" y="3286125"/>
            <a:ext cx="2292350" cy="2306638"/>
          </a:xfrm>
          <a:custGeom>
            <a:avLst/>
            <a:gdLst>
              <a:gd name="connsiteX0" fmla="*/ 0 w 2293033"/>
              <a:gd name="connsiteY0" fmla="*/ 2307102 h 2307102"/>
              <a:gd name="connsiteX1" fmla="*/ 2166424 w 2293033"/>
              <a:gd name="connsiteY1" fmla="*/ 829994 h 2307102"/>
              <a:gd name="connsiteX2" fmla="*/ 759655 w 2293033"/>
              <a:gd name="connsiteY2" fmla="*/ 0 h 230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33" h="2307102">
                <a:moveTo>
                  <a:pt x="0" y="2307102"/>
                </a:moveTo>
                <a:cubicBezTo>
                  <a:pt x="1019907" y="1760806"/>
                  <a:pt x="2039815" y="1214511"/>
                  <a:pt x="2166424" y="829994"/>
                </a:cubicBezTo>
                <a:cubicBezTo>
                  <a:pt x="2293033" y="445477"/>
                  <a:pt x="1526344" y="222738"/>
                  <a:pt x="759655" y="0"/>
                </a:cubicBezTo>
              </a:path>
            </a:pathLst>
          </a:cu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40974" name="群組 93"/>
          <p:cNvGrpSpPr>
            <a:grpSpLocks/>
          </p:cNvGrpSpPr>
          <p:nvPr/>
        </p:nvGrpSpPr>
        <p:grpSpPr bwMode="auto">
          <a:xfrm>
            <a:off x="7943850" y="3949700"/>
            <a:ext cx="500063" cy="285750"/>
            <a:chOff x="5786446" y="2928934"/>
            <a:chExt cx="500066" cy="571504"/>
          </a:xfrm>
        </p:grpSpPr>
        <p:cxnSp>
          <p:nvCxnSpPr>
            <p:cNvPr id="85" name="直線接點 84"/>
            <p:cNvCxnSpPr/>
            <p:nvPr/>
          </p:nvCxnSpPr>
          <p:spPr>
            <a:xfrm rot="16200000" flipH="1">
              <a:off x="5750728" y="2964652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5400000">
              <a:off x="5715008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75" name="矩形 94"/>
          <p:cNvSpPr>
            <a:spLocks noChangeArrowheads="1"/>
          </p:cNvSpPr>
          <p:nvPr/>
        </p:nvSpPr>
        <p:spPr bwMode="auto">
          <a:xfrm>
            <a:off x="642938" y="2500313"/>
            <a:ext cx="46434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/>
              <a:t>Since no such edges exist, there’s no nonback edges will become back edges.</a:t>
            </a:r>
            <a:endParaRPr lang="zh-TW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LEMMA 4.1 </a:t>
            </a:r>
            <a:endParaRPr lang="zh-TW" altLang="en-US" smtClean="0"/>
          </a:p>
        </p:txBody>
      </p:sp>
      <p:sp>
        <p:nvSpPr>
          <p:cNvPr id="419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During the construction of the computation tree the following changes to NB and B suffice after an exchange at a node a in the computation tree:</a:t>
            </a:r>
          </a:p>
          <a:p>
            <a:pPr marL="971550" lvl="1" indent="-514350" eaLnBrk="1" hangingPunct="1">
              <a:buFontTx/>
              <a:buAutoNum type="alphaLcParenR"/>
            </a:pPr>
            <a:r>
              <a:rPr lang="en-US" altLang="zh-TW" i="1" smtClean="0"/>
              <a:t>changes from B to NB by Property 3.</a:t>
            </a:r>
          </a:p>
          <a:p>
            <a:pPr marL="971550" lvl="1" indent="-514350" eaLnBrk="1" hangingPunct="1">
              <a:buFontTx/>
              <a:buAutoNum type="alphaLcParenR"/>
            </a:pPr>
            <a:r>
              <a:rPr lang="en-US" altLang="zh-TW" i="1" smtClean="0"/>
              <a:t>deletions from NB according to IN and OUT definitions.</a:t>
            </a:r>
          </a:p>
          <a:p>
            <a:pPr marL="971550" lvl="1" indent="-514350" eaLnBrk="1" hangingPunct="1">
              <a:buFontTx/>
              <a:buAutoNum type="alphaLcParenR"/>
            </a:pPr>
            <a:r>
              <a:rPr lang="en-US" altLang="zh-TW" i="1" smtClean="0"/>
              <a:t>removal of RB</a:t>
            </a:r>
            <a:r>
              <a:rPr lang="en-US" altLang="zh-TW" i="1" baseline="-25000" smtClean="0"/>
              <a:t>a</a:t>
            </a:r>
            <a:r>
              <a:rPr lang="en-US" altLang="zh-TW" i="1" smtClean="0"/>
              <a:t> from B.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5</a:t>
            </a:r>
            <a:endParaRPr lang="zh-TW" altLang="en-US" smtClean="0"/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>
          <a:xfrm>
            <a:off x="571500" y="1600200"/>
            <a:ext cx="7929563" cy="4686300"/>
          </a:xfrm>
        </p:spPr>
        <p:txBody>
          <a:bodyPr/>
          <a:lstStyle/>
          <a:p>
            <a:pPr eaLnBrk="1" hangingPunct="1"/>
            <a:r>
              <a:rPr lang="en-US" altLang="zh-TW" sz="2800" i="1" smtClean="0"/>
              <a:t>If an exchange (e, f),  f=(u,v) is made at a node x of the computation tree, then the subtree of SD</a:t>
            </a:r>
            <a:r>
              <a:rPr lang="en-US" altLang="zh-TW" sz="2800" i="1" baseline="-25000" smtClean="0"/>
              <a:t>x</a:t>
            </a:r>
            <a:r>
              <a:rPr lang="en-US" altLang="zh-TW" sz="2800" i="1" smtClean="0"/>
              <a:t> rooted at v is preserved as such in each of the trees generated at descendant nodes of x in the computation tree. So at node x, any edge in B incident upon a vertex in that subtree, is redundant for future computations at descendant nodes of x and may be removed from B.</a:t>
            </a:r>
            <a:endParaRPr lang="zh-TW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>
            <a:spLocks noChangeArrowheads="1"/>
          </p:cNvSpPr>
          <p:nvPr/>
        </p:nvSpPr>
        <p:spPr bwMode="auto">
          <a:xfrm>
            <a:off x="214313" y="1714500"/>
            <a:ext cx="3714750" cy="4857750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4286250" y="4143375"/>
            <a:ext cx="4340225" cy="2271713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0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5</a:t>
            </a:r>
            <a:endParaRPr lang="zh-TW" altLang="en-US" smtClean="0"/>
          </a:p>
        </p:txBody>
      </p:sp>
      <p:sp>
        <p:nvSpPr>
          <p:cNvPr id="4" name="橢圓 3"/>
          <p:cNvSpPr/>
          <p:nvPr/>
        </p:nvSpPr>
        <p:spPr>
          <a:xfrm>
            <a:off x="6635750" y="11430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715000" y="3000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135813" y="20716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286375" y="4000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215063" y="4000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v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16" idx="0"/>
          </p:cNvCxnSpPr>
          <p:nvPr/>
        </p:nvCxnSpPr>
        <p:spPr>
          <a:xfrm rot="5400000">
            <a:off x="6389687" y="1611313"/>
            <a:ext cx="500063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 rot="16200000" flipH="1">
            <a:off x="6850062" y="1571626"/>
            <a:ext cx="500063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4"/>
            <a:endCxn id="7" idx="0"/>
          </p:cNvCxnSpPr>
          <p:nvPr/>
        </p:nvCxnSpPr>
        <p:spPr>
          <a:xfrm rot="5400000">
            <a:off x="5429251" y="3500437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4"/>
            <a:endCxn id="8" idx="0"/>
          </p:cNvCxnSpPr>
          <p:nvPr/>
        </p:nvCxnSpPr>
        <p:spPr>
          <a:xfrm rot="16200000" flipH="1">
            <a:off x="5893594" y="3464719"/>
            <a:ext cx="571500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9" idx="2"/>
            <a:endCxn id="8" idx="6"/>
          </p:cNvCxnSpPr>
          <p:nvPr/>
        </p:nvCxnSpPr>
        <p:spPr>
          <a:xfrm rot="10800000">
            <a:off x="6643688" y="4214813"/>
            <a:ext cx="5715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50063" y="3929063"/>
            <a:ext cx="4286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ea typeface="新細明體" pitchFamily="18" charset="-120"/>
              </a:rPr>
              <a:t>f</a:t>
            </a:r>
            <a:endParaRPr lang="zh-TW" altLang="en-US" sz="2400" dirty="0">
              <a:solidFill>
                <a:schemeClr val="accent3">
                  <a:lumMod val="50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4047" name="文字方塊 14"/>
          <p:cNvSpPr txBox="1">
            <a:spLocks noChangeArrowheads="1"/>
          </p:cNvSpPr>
          <p:nvPr/>
        </p:nvSpPr>
        <p:spPr bwMode="auto">
          <a:xfrm flipH="1">
            <a:off x="6064250" y="350043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e</a:t>
            </a:r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215063" y="20716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7" name="直線單箭頭接點 16"/>
          <p:cNvCxnSpPr>
            <a:stCxn id="16" idx="4"/>
            <a:endCxn id="5" idx="0"/>
          </p:cNvCxnSpPr>
          <p:nvPr/>
        </p:nvCxnSpPr>
        <p:spPr>
          <a:xfrm rot="5400000">
            <a:off x="5929313" y="2500313"/>
            <a:ext cx="500062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2"/>
          </p:cNvCxnSpPr>
          <p:nvPr/>
        </p:nvCxnSpPr>
        <p:spPr>
          <a:xfrm>
            <a:off x="6643688" y="1357313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215188" y="40005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u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6" idx="4"/>
            <a:endCxn id="19" idx="0"/>
          </p:cNvCxnSpPr>
          <p:nvPr/>
        </p:nvCxnSpPr>
        <p:spPr>
          <a:xfrm rot="16200000" flipH="1">
            <a:off x="6179344" y="2750344"/>
            <a:ext cx="1500187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4" idx="2"/>
            <a:endCxn id="7" idx="2"/>
          </p:cNvCxnSpPr>
          <p:nvPr/>
        </p:nvCxnSpPr>
        <p:spPr>
          <a:xfrm rot="10800000" flipV="1">
            <a:off x="5286375" y="1357313"/>
            <a:ext cx="1349375" cy="2857500"/>
          </a:xfrm>
          <a:prstGeom prst="curvedConnector3">
            <a:avLst>
              <a:gd name="adj1" fmla="val 116950"/>
            </a:avLst>
          </a:prstGeom>
          <a:ln w="3810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778500" y="49291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23" name="直線單箭頭接點 22"/>
          <p:cNvCxnSpPr>
            <a:stCxn id="8" idx="4"/>
            <a:endCxn id="22" idx="0"/>
          </p:cNvCxnSpPr>
          <p:nvPr/>
        </p:nvCxnSpPr>
        <p:spPr>
          <a:xfrm rot="5400000">
            <a:off x="5961062" y="4460876"/>
            <a:ext cx="500063" cy="436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635750" y="49291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25" name="直線單箭頭接點 24"/>
          <p:cNvCxnSpPr>
            <a:stCxn id="8" idx="4"/>
            <a:endCxn id="24" idx="0"/>
          </p:cNvCxnSpPr>
          <p:nvPr/>
        </p:nvCxnSpPr>
        <p:spPr>
          <a:xfrm rot="16200000" flipH="1">
            <a:off x="6389687" y="4468813"/>
            <a:ext cx="500063" cy="42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2"/>
            <a:endCxn id="16" idx="6"/>
          </p:cNvCxnSpPr>
          <p:nvPr/>
        </p:nvCxnSpPr>
        <p:spPr>
          <a:xfrm rot="10800000">
            <a:off x="6643688" y="2286000"/>
            <a:ext cx="492125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5"/>
            <a:endCxn id="19" idx="7"/>
          </p:cNvCxnSpPr>
          <p:nvPr/>
        </p:nvCxnSpPr>
        <p:spPr>
          <a:xfrm rot="16200000" flipH="1">
            <a:off x="6727032" y="3210719"/>
            <a:ext cx="1627187" cy="793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136"/>
          <p:cNvCxnSpPr>
            <a:stCxn id="22" idx="3"/>
            <a:endCxn id="5" idx="2"/>
          </p:cNvCxnSpPr>
          <p:nvPr/>
        </p:nvCxnSpPr>
        <p:spPr>
          <a:xfrm rot="5400000" flipH="1">
            <a:off x="4737894" y="4191794"/>
            <a:ext cx="2079625" cy="125413"/>
          </a:xfrm>
          <a:prstGeom prst="curvedConnector4">
            <a:avLst>
              <a:gd name="adj1" fmla="val -14006"/>
              <a:gd name="adj2" fmla="val 7329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61" name="群組 93"/>
          <p:cNvGrpSpPr>
            <a:grpSpLocks/>
          </p:cNvGrpSpPr>
          <p:nvPr/>
        </p:nvGrpSpPr>
        <p:grpSpPr bwMode="auto">
          <a:xfrm>
            <a:off x="5992813" y="3643313"/>
            <a:ext cx="500062" cy="285750"/>
            <a:chOff x="5786446" y="2928934"/>
            <a:chExt cx="500066" cy="571504"/>
          </a:xfrm>
        </p:grpSpPr>
        <p:cxnSp>
          <p:nvCxnSpPr>
            <p:cNvPr id="30" name="直線接點 29"/>
            <p:cNvCxnSpPr/>
            <p:nvPr/>
          </p:nvCxnSpPr>
          <p:spPr>
            <a:xfrm rot="16200000" flipH="1">
              <a:off x="5750727" y="2964653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5715009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弧形接點 136"/>
          <p:cNvCxnSpPr>
            <a:stCxn id="24" idx="6"/>
            <a:endCxn id="6" idx="7"/>
          </p:cNvCxnSpPr>
          <p:nvPr/>
        </p:nvCxnSpPr>
        <p:spPr>
          <a:xfrm flipV="1">
            <a:off x="7064375" y="2135188"/>
            <a:ext cx="436563" cy="3008312"/>
          </a:xfrm>
          <a:prstGeom prst="curvedConnector4">
            <a:avLst>
              <a:gd name="adj1" fmla="val 273696"/>
              <a:gd name="adj2" fmla="val 11981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6643688" y="57150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41" name="直線單箭頭接點 40"/>
          <p:cNvCxnSpPr>
            <a:stCxn id="24" idx="4"/>
            <a:endCxn id="40" idx="0"/>
          </p:cNvCxnSpPr>
          <p:nvPr/>
        </p:nvCxnSpPr>
        <p:spPr>
          <a:xfrm rot="16200000" flipH="1">
            <a:off x="6675438" y="5532438"/>
            <a:ext cx="357187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136"/>
          <p:cNvCxnSpPr>
            <a:stCxn id="40" idx="4"/>
            <a:endCxn id="8" idx="4"/>
          </p:cNvCxnSpPr>
          <p:nvPr/>
        </p:nvCxnSpPr>
        <p:spPr>
          <a:xfrm rot="5400000" flipH="1">
            <a:off x="5786438" y="5072062"/>
            <a:ext cx="1714500" cy="428625"/>
          </a:xfrm>
          <a:prstGeom prst="curvedConnector3">
            <a:avLst>
              <a:gd name="adj1" fmla="val -133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61"/>
          <p:cNvGrpSpPr>
            <a:grpSpLocks/>
          </p:cNvGrpSpPr>
          <p:nvPr/>
        </p:nvGrpSpPr>
        <p:grpSpPr bwMode="auto">
          <a:xfrm>
            <a:off x="4000500" y="5357813"/>
            <a:ext cx="2595563" cy="757237"/>
            <a:chOff x="4491894" y="5643578"/>
            <a:chExt cx="2595711" cy="757300"/>
          </a:xfrm>
        </p:grpSpPr>
        <p:sp>
          <p:nvSpPr>
            <p:cNvPr id="59" name="文字方塊 58"/>
            <p:cNvSpPr txBox="1"/>
            <p:nvPr/>
          </p:nvSpPr>
          <p:spPr>
            <a:xfrm>
              <a:off x="4491894" y="6000795"/>
              <a:ext cx="2595711" cy="400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chemeClr val="accent6">
                      <a:lumMod val="75000"/>
                    </a:schemeClr>
                  </a:solidFill>
                  <a:ea typeface="新細明體" pitchFamily="18" charset="-120"/>
                </a:rPr>
                <a:t>A redundant back edge</a:t>
              </a:r>
              <a:endParaRPr lang="zh-TW" altLang="en-US" sz="20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endParaRPr>
            </a:p>
          </p:txBody>
        </p:sp>
        <p:cxnSp>
          <p:nvCxnSpPr>
            <p:cNvPr id="61" name="弧形接點 60"/>
            <p:cNvCxnSpPr/>
            <p:nvPr/>
          </p:nvCxnSpPr>
          <p:spPr>
            <a:xfrm rot="5400000">
              <a:off x="6492252" y="5715026"/>
              <a:ext cx="428661" cy="2857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67" name="文字方塊 44"/>
          <p:cNvSpPr txBox="1">
            <a:spLocks noChangeArrowheads="1"/>
          </p:cNvSpPr>
          <p:nvPr/>
        </p:nvSpPr>
        <p:spPr bwMode="auto">
          <a:xfrm>
            <a:off x="285750" y="2286000"/>
            <a:ext cx="2435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computation tree</a:t>
            </a:r>
            <a:endParaRPr lang="zh-TW" altLang="en-US" sz="2400"/>
          </a:p>
        </p:txBody>
      </p:sp>
      <p:sp>
        <p:nvSpPr>
          <p:cNvPr id="47" name="等腰三角形 46"/>
          <p:cNvSpPr/>
          <p:nvPr/>
        </p:nvSpPr>
        <p:spPr>
          <a:xfrm>
            <a:off x="2071688" y="4143375"/>
            <a:ext cx="1857375" cy="2428875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786063" y="4071938"/>
            <a:ext cx="500062" cy="500062"/>
          </a:xfrm>
          <a:prstGeom prst="ellipse">
            <a:avLst/>
          </a:prstGeom>
          <a:solidFill>
            <a:srgbClr val="258B3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i="1" dirty="0"/>
              <a:t>x</a:t>
            </a:r>
            <a:endParaRPr lang="zh-TW" altLang="en-US" i="1" dirty="0"/>
          </a:p>
        </p:txBody>
      </p:sp>
      <p:sp>
        <p:nvSpPr>
          <p:cNvPr id="50" name="橢圓形圖說文字 49"/>
          <p:cNvSpPr/>
          <p:nvPr/>
        </p:nvSpPr>
        <p:spPr>
          <a:xfrm rot="4167134">
            <a:off x="3446463" y="731838"/>
            <a:ext cx="5945187" cy="6338887"/>
          </a:xfrm>
          <a:prstGeom prst="wedgeEllipseCallout">
            <a:avLst>
              <a:gd name="adj1" fmla="val -16281"/>
              <a:gd name="adj2" fmla="val 51795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857375" y="5786438"/>
            <a:ext cx="2714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404F21"/>
                </a:solidFill>
              </a:rPr>
              <a:t>All have the same subtree rooted at </a:t>
            </a:r>
            <a:r>
              <a:rPr lang="en-US" altLang="zh-TW" sz="2000" i="1">
                <a:solidFill>
                  <a:srgbClr val="404F21"/>
                </a:solidFill>
              </a:rPr>
              <a:t>v </a:t>
            </a:r>
            <a:endParaRPr lang="zh-TW" altLang="en-US" sz="2000" i="1">
              <a:solidFill>
                <a:srgbClr val="404F21"/>
              </a:solidFill>
            </a:endParaRPr>
          </a:p>
        </p:txBody>
      </p:sp>
      <p:sp>
        <p:nvSpPr>
          <p:cNvPr id="44072" name="矩形 51"/>
          <p:cNvSpPr>
            <a:spLocks noChangeArrowheads="1"/>
          </p:cNvSpPr>
          <p:nvPr/>
        </p:nvSpPr>
        <p:spPr bwMode="auto">
          <a:xfrm>
            <a:off x="4143375" y="2000250"/>
            <a:ext cx="671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/>
              <a:t>SD</a:t>
            </a:r>
            <a:r>
              <a:rPr lang="en-US" altLang="zh-TW" sz="2800" i="1" baseline="-25000"/>
              <a:t>x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B51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B51C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B51C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700" smtClean="0"/>
              <a:t>An Algorithm for enumerating All Spanning Trees of a Directed Graph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390900"/>
            <a:ext cx="6400800" cy="504825"/>
          </a:xfrm>
        </p:spPr>
        <p:txBody>
          <a:bodyPr/>
          <a:lstStyle/>
          <a:p>
            <a:pPr algn="r" eaLnBrk="1" hangingPunct="1"/>
            <a:r>
              <a:rPr lang="en-US" altLang="zh-TW" sz="2800" smtClean="0"/>
              <a:t>--- S. Kapoor and H. Ramesh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2700338" y="3921125"/>
            <a:ext cx="5689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2200" b="1"/>
              <a:t>Speaker: </a:t>
            </a:r>
            <a:r>
              <a:rPr lang="zh-TW" altLang="en-US" sz="2200" b="1"/>
              <a:t>黃稚穎</a:t>
            </a:r>
            <a:r>
              <a:rPr lang="en-US" altLang="zh-TW" sz="2200" b="1" baseline="30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and Algorithm outline</a:t>
            </a:r>
          </a:p>
          <a:p>
            <a:pPr lvl="1" eaLnBrk="1" hangingPunct="1"/>
            <a:r>
              <a:rPr lang="zh-TW" altLang="en-US" smtClean="0"/>
              <a:t>李孟韓</a:t>
            </a:r>
          </a:p>
          <a:p>
            <a:pPr eaLnBrk="1" hangingPunct="1"/>
            <a:r>
              <a:rPr lang="en-US" altLang="zh-TW" smtClean="0"/>
              <a:t>Main Algorithm</a:t>
            </a:r>
          </a:p>
          <a:p>
            <a:pPr lvl="1" eaLnBrk="1" hangingPunct="1"/>
            <a:r>
              <a:rPr lang="zh-TW" altLang="en-US" smtClean="0"/>
              <a:t>林蔚茵</a:t>
            </a:r>
          </a:p>
          <a:p>
            <a:pPr eaLnBrk="1" hangingPunct="1"/>
            <a:r>
              <a:rPr lang="en-US" altLang="zh-TW" smtClean="0"/>
              <a:t>Correctness</a:t>
            </a:r>
          </a:p>
          <a:p>
            <a:pPr lvl="1" eaLnBrk="1" hangingPunct="1"/>
            <a:r>
              <a:rPr lang="zh-TW" altLang="en-US" smtClean="0"/>
              <a:t>莊秋芸</a:t>
            </a:r>
          </a:p>
          <a:p>
            <a:pPr eaLnBrk="1" hangingPunct="1"/>
            <a:r>
              <a:rPr lang="en-US" altLang="zh-TW" smtClean="0"/>
              <a:t>Time analysis and conclusion</a:t>
            </a:r>
          </a:p>
          <a:p>
            <a:pPr lvl="1" eaLnBrk="1" hangingPunct="1"/>
            <a:r>
              <a:rPr lang="zh-TW" altLang="en-US" smtClean="0"/>
              <a:t>黃稚穎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LEMMA 4.4</a:t>
            </a:r>
            <a:endParaRPr lang="zh-TW" altLang="en-US" smtClean="0"/>
          </a:p>
        </p:txBody>
      </p:sp>
      <p:sp>
        <p:nvSpPr>
          <p:cNvPr id="471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i="1" smtClean="0"/>
              <a:t>ALGO Main outputs the changes corresponding to the compressed computation tree CD'(G,r) in O(N(r)V+V</a:t>
            </a:r>
            <a:r>
              <a:rPr lang="en-US" altLang="zh-TW" sz="2800" i="1" baseline="30000" smtClean="0"/>
              <a:t>2</a:t>
            </a:r>
            <a:r>
              <a:rPr lang="en-US" altLang="zh-TW" sz="2800" i="1" smtClean="0"/>
              <a:t>) operations.</a:t>
            </a:r>
          </a:p>
          <a:p>
            <a:pPr eaLnBrk="1" hangingPunct="1"/>
            <a:endParaRPr lang="en-US" altLang="zh-TW" sz="2800" i="1" smtClean="0"/>
          </a:p>
          <a:p>
            <a:pPr eaLnBrk="1" hangingPunct="1"/>
            <a:endParaRPr lang="zh-TW" altLang="en-US" sz="280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3143250"/>
            <a:ext cx="52832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000500" y="4000500"/>
            <a:ext cx="2786063" cy="1643063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500063" y="3214688"/>
            <a:ext cx="3143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The time for manipulating the data structures </a:t>
            </a:r>
            <a:r>
              <a:rPr lang="en-US" altLang="zh-TW" sz="1600" i="1"/>
              <a:t>NB, B, and STACK is O(V*(NBC</a:t>
            </a:r>
            <a:r>
              <a:rPr lang="en-US" altLang="zh-TW" sz="1600" i="1" baseline="-25000"/>
              <a:t>x</a:t>
            </a:r>
            <a:r>
              <a:rPr lang="en-US" altLang="zh-TW" sz="1600" i="1"/>
              <a:t>+1))</a:t>
            </a:r>
            <a:endParaRPr lang="zh-TW" altLang="en-US" sz="1600"/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500063" y="4071938"/>
            <a:ext cx="31988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The total time required by </a:t>
            </a:r>
            <a:r>
              <a:rPr lang="en-US" altLang="zh-TW" sz="1600" i="1"/>
              <a:t>ALGO </a:t>
            </a:r>
          </a:p>
          <a:p>
            <a:r>
              <a:rPr lang="en-US" altLang="zh-TW" sz="1600" i="1"/>
              <a:t>Gen minus the output operations</a:t>
            </a:r>
          </a:p>
          <a:p>
            <a:r>
              <a:rPr lang="en-US" altLang="zh-TW" sz="1600" i="1"/>
              <a:t> equals O(</a:t>
            </a:r>
            <a:r>
              <a:rPr lang="el-GR" altLang="zh-TW" sz="1600" i="1"/>
              <a:t>Σ</a:t>
            </a:r>
            <a:r>
              <a:rPr lang="en-US" altLang="zh-TW" sz="1600" i="1"/>
              <a:t>(V*NBC</a:t>
            </a:r>
            <a:r>
              <a:rPr lang="en-US" altLang="zh-TW" sz="1600" i="1" baseline="-25000"/>
              <a:t>x</a:t>
            </a:r>
            <a:r>
              <a:rPr lang="en-US" altLang="zh-TW" sz="1600" i="1"/>
              <a:t>))</a:t>
            </a:r>
            <a:endParaRPr lang="zh-TW" altLang="en-US" sz="1600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500063" y="4929188"/>
            <a:ext cx="36433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At any node </a:t>
            </a:r>
            <a:r>
              <a:rPr lang="en-US" altLang="zh-TW" sz="1600" i="1"/>
              <a:t>x in the compressed</a:t>
            </a:r>
          </a:p>
          <a:p>
            <a:r>
              <a:rPr lang="en-US" altLang="zh-TW" sz="1600" i="1"/>
              <a:t> computation tree,</a:t>
            </a:r>
            <a:r>
              <a:rPr lang="en-US" altLang="zh-TW" sz="1600"/>
              <a:t> the above summation gives an </a:t>
            </a:r>
            <a:r>
              <a:rPr lang="en-US" altLang="zh-TW" sz="1600" i="1"/>
              <a:t>O(N(r)V)</a:t>
            </a:r>
          </a:p>
          <a:p>
            <a:r>
              <a:rPr lang="en-US" altLang="zh-TW" sz="1600" i="1"/>
              <a:t>time bound.</a:t>
            </a:r>
            <a:endParaRPr lang="zh-TW" altLang="en-US" sz="1600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500063" y="6000750"/>
            <a:ext cx="33829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Total output operations are </a:t>
            </a:r>
            <a:r>
              <a:rPr lang="en-US" altLang="zh-TW" sz="1600" i="1"/>
              <a:t>O(N(r)).</a:t>
            </a:r>
            <a:endParaRPr lang="zh-TW" altLang="en-US" sz="1600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500063" y="3214688"/>
            <a:ext cx="3214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Computing </a:t>
            </a:r>
            <a:r>
              <a:rPr lang="en-US" altLang="zh-TW" sz="1600" i="1"/>
              <a:t>B and NB initially require O(V</a:t>
            </a:r>
            <a:r>
              <a:rPr lang="en-US" altLang="zh-TW" sz="1600" i="1" baseline="30000"/>
              <a:t>2</a:t>
            </a:r>
            <a:r>
              <a:rPr lang="en-US" altLang="zh-TW" sz="1600" i="1"/>
              <a:t>) time.</a:t>
            </a:r>
            <a:endParaRPr lang="zh-TW" altLang="en-US" sz="1600"/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500063" y="4071938"/>
            <a:ext cx="2592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/>
              <a:t>DFS requires </a:t>
            </a:r>
            <a:r>
              <a:rPr lang="en-US" altLang="zh-TW" sz="1600" i="1"/>
              <a:t>O(V+E)time</a:t>
            </a:r>
            <a:r>
              <a:rPr lang="en-US" altLang="zh-TW" i="1"/>
              <a:t>.</a:t>
            </a:r>
            <a:endParaRPr lang="zh-TW" altLang="en-US"/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785813" y="3714750"/>
            <a:ext cx="70723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/>
              <a:t>Total requires O(N(r)V+V</a:t>
            </a:r>
            <a:r>
              <a:rPr lang="en-US" altLang="zh-TW" sz="2800" baseline="30000"/>
              <a:t>2</a:t>
            </a:r>
            <a:r>
              <a:rPr lang="en-US" altLang="zh-TW" sz="2800"/>
              <a:t>+V+E+N(r)) </a:t>
            </a:r>
          </a:p>
          <a:p>
            <a:r>
              <a:rPr lang="en-US" altLang="zh-TW" sz="2800"/>
              <a:t>= O(N(r)V+V</a:t>
            </a:r>
            <a:r>
              <a:rPr lang="en-US" altLang="zh-TW" sz="2800" baseline="30000"/>
              <a:t>2</a:t>
            </a:r>
            <a:r>
              <a:rPr lang="en-US" altLang="zh-TW" sz="2800"/>
              <a:t>) time</a:t>
            </a:r>
            <a:r>
              <a:rPr lang="en-US" altLang="zh-TW" sz="3600"/>
              <a:t>.</a:t>
            </a:r>
            <a:endParaRPr lang="zh-TW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LEMMA 4.5</a:t>
            </a:r>
            <a:endParaRPr lang="zh-TW" altLang="en-US" smtClean="0"/>
          </a:p>
        </p:txBody>
      </p:sp>
      <p:sp>
        <p:nvSpPr>
          <p:cNvPr id="481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ALGO Main requires O(V</a:t>
            </a:r>
            <a:r>
              <a:rPr lang="en-US" altLang="zh-TW" i="1" baseline="30000" smtClean="0"/>
              <a:t>2</a:t>
            </a:r>
            <a:r>
              <a:rPr lang="en-US" altLang="zh-TW" i="1" smtClean="0"/>
              <a:t>) space.</a:t>
            </a:r>
          </a:p>
          <a:p>
            <a:pPr lvl="1" eaLnBrk="1" hangingPunct="1"/>
            <a:r>
              <a:rPr lang="en-US" altLang="zh-TW" smtClean="0"/>
              <a:t>Follows from the size of the data structures involved. </a:t>
            </a:r>
          </a:p>
        </p:txBody>
      </p:sp>
      <p:sp>
        <p:nvSpPr>
          <p:cNvPr id="48131" name="文字方塊 3"/>
          <p:cNvSpPr txBox="1">
            <a:spLocks noChangeArrowheads="1"/>
          </p:cNvSpPr>
          <p:nvPr/>
        </p:nvSpPr>
        <p:spPr bwMode="auto">
          <a:xfrm>
            <a:off x="468313" y="3384550"/>
            <a:ext cx="3714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/>
              <a:t>B requires O(V</a:t>
            </a:r>
            <a:r>
              <a:rPr lang="en-US" altLang="zh-TW" sz="2400" i="1" baseline="30000"/>
              <a:t>2</a:t>
            </a:r>
            <a:r>
              <a:rPr lang="en-US" altLang="zh-TW" sz="2400" i="1"/>
              <a:t>)-space.</a:t>
            </a:r>
          </a:p>
        </p:txBody>
      </p:sp>
      <p:sp>
        <p:nvSpPr>
          <p:cNvPr id="48132" name="文字方塊 4"/>
          <p:cNvSpPr txBox="1">
            <a:spLocks noChangeArrowheads="1"/>
          </p:cNvSpPr>
          <p:nvPr/>
        </p:nvSpPr>
        <p:spPr bwMode="auto">
          <a:xfrm>
            <a:off x="468313" y="3851275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/>
              <a:t>NB requires O(V+E)-space.</a:t>
            </a:r>
          </a:p>
        </p:txBody>
      </p:sp>
      <p:sp>
        <p:nvSpPr>
          <p:cNvPr id="48133" name="文字方塊 5"/>
          <p:cNvSpPr txBox="1">
            <a:spLocks noChangeArrowheads="1"/>
          </p:cNvSpPr>
          <p:nvPr/>
        </p:nvSpPr>
        <p:spPr bwMode="auto">
          <a:xfrm>
            <a:off x="468313" y="4319588"/>
            <a:ext cx="788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Changes stored on </a:t>
            </a:r>
            <a:r>
              <a:rPr lang="en-US" altLang="zh-TW" sz="2400" i="1"/>
              <a:t>STACK is O(V+NBC</a:t>
            </a:r>
            <a:r>
              <a:rPr lang="en-US" altLang="zh-TW" sz="2400" i="1" baseline="-25000"/>
              <a:t>x</a:t>
            </a:r>
            <a:r>
              <a:rPr lang="en-US" altLang="zh-TW" sz="2400" i="1"/>
              <a:t>)-space.</a:t>
            </a:r>
          </a:p>
        </p:txBody>
      </p:sp>
      <p:sp>
        <p:nvSpPr>
          <p:cNvPr id="48134" name="文字方塊 6"/>
          <p:cNvSpPr txBox="1">
            <a:spLocks noChangeArrowheads="1"/>
          </p:cNvSpPr>
          <p:nvPr/>
        </p:nvSpPr>
        <p:spPr bwMode="auto">
          <a:xfrm>
            <a:off x="468313" y="5003800"/>
            <a:ext cx="86756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/>
              <a:t>The total stack space required is </a:t>
            </a:r>
            <a:r>
              <a:rPr lang="en-US" altLang="zh-TW" sz="3200" i="1"/>
              <a:t>O(V</a:t>
            </a:r>
            <a:r>
              <a:rPr lang="en-US" altLang="zh-TW" sz="3200" i="1" baseline="30000"/>
              <a:t>2</a:t>
            </a:r>
            <a:r>
              <a:rPr lang="en-US" altLang="zh-TW" sz="3200" i="1"/>
              <a:t>+</a:t>
            </a:r>
            <a:r>
              <a:rPr lang="el-GR" altLang="zh-TW" sz="3200" i="1"/>
              <a:t>Σ</a:t>
            </a:r>
            <a:r>
              <a:rPr lang="en-US" altLang="zh-TW" sz="3200" i="1"/>
              <a:t>NBC</a:t>
            </a:r>
            <a:r>
              <a:rPr lang="en-US" altLang="zh-TW" sz="3200" i="1" baseline="-25000"/>
              <a:t>x</a:t>
            </a:r>
            <a:r>
              <a:rPr lang="en-US" altLang="zh-TW" sz="3200" i="1"/>
              <a:t>)</a:t>
            </a:r>
          </a:p>
          <a:p>
            <a:r>
              <a:rPr lang="en-US" altLang="zh-TW" sz="3200" i="1"/>
              <a:t>= O(V</a:t>
            </a:r>
            <a:r>
              <a:rPr lang="en-US" altLang="zh-TW" sz="3200" i="1" baseline="30000"/>
              <a:t>2</a:t>
            </a:r>
            <a:r>
              <a:rPr lang="en-US" altLang="zh-TW" sz="3200" i="1"/>
              <a:t>)</a:t>
            </a:r>
            <a:endParaRPr lang="zh-TW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Complexity</a:t>
            </a:r>
            <a:endParaRPr lang="zh-TW" altLang="en-US" smtClean="0"/>
          </a:p>
        </p:txBody>
      </p:sp>
      <p:sp>
        <p:nvSpPr>
          <p:cNvPr id="491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From </a:t>
            </a:r>
            <a:r>
              <a:rPr lang="en-US" altLang="zh-TW" sz="2400" i="1" smtClean="0"/>
              <a:t>LEMMA 4.4 </a:t>
            </a:r>
            <a:r>
              <a:rPr lang="en-US" altLang="zh-TW" sz="2400" smtClean="0"/>
              <a:t>and </a:t>
            </a:r>
            <a:r>
              <a:rPr lang="en-US" altLang="zh-TW" sz="2400" i="1" smtClean="0"/>
              <a:t>LEMMA 4.5 </a:t>
            </a:r>
            <a:r>
              <a:rPr lang="en-US" altLang="zh-TW" sz="2400" smtClean="0"/>
              <a:t>the following result follows if the above procedure is repeated with each vertex in turn as root.</a:t>
            </a:r>
          </a:p>
          <a:p>
            <a:pPr eaLnBrk="1" hangingPunct="1"/>
            <a:endParaRPr lang="en-US" altLang="zh-TW" sz="2400" smtClean="0"/>
          </a:p>
          <a:p>
            <a:pPr eaLnBrk="1" hangingPunct="1">
              <a:buFontTx/>
              <a:buNone/>
            </a:pPr>
            <a:r>
              <a:rPr lang="en-US" altLang="zh-TW" sz="2400" i="1" smtClean="0"/>
              <a:t>	THEOREM 4.6. All rooted directed spanning trees can be output in </a:t>
            </a:r>
            <a:r>
              <a:rPr lang="en-US" altLang="zh-TW" sz="2400" i="1" smtClean="0">
                <a:solidFill>
                  <a:schemeClr val="accent2"/>
                </a:solidFill>
              </a:rPr>
              <a:t>O(NV+V</a:t>
            </a:r>
            <a:r>
              <a:rPr lang="en-US" altLang="zh-TW" sz="2400" i="1" baseline="30000" smtClean="0">
                <a:solidFill>
                  <a:schemeClr val="accent2"/>
                </a:solidFill>
              </a:rPr>
              <a:t>3</a:t>
            </a:r>
            <a:r>
              <a:rPr lang="en-US" altLang="zh-TW" sz="2400" i="1" smtClean="0">
                <a:solidFill>
                  <a:schemeClr val="accent2"/>
                </a:solidFill>
              </a:rPr>
              <a:t>) </a:t>
            </a:r>
            <a:r>
              <a:rPr lang="en-US" altLang="zh-TW" sz="2400" i="1" smtClean="0"/>
              <a:t>operations and </a:t>
            </a:r>
            <a:r>
              <a:rPr lang="en-US" altLang="zh-TW" sz="2400" i="1" smtClean="0">
                <a:solidFill>
                  <a:schemeClr val="accent2"/>
                </a:solidFill>
              </a:rPr>
              <a:t>O(V</a:t>
            </a:r>
            <a:r>
              <a:rPr lang="en-US" altLang="zh-TW" sz="2400" i="1" baseline="30000" smtClean="0">
                <a:solidFill>
                  <a:schemeClr val="accent2"/>
                </a:solidFill>
              </a:rPr>
              <a:t>2</a:t>
            </a:r>
            <a:r>
              <a:rPr lang="en-US" altLang="zh-TW" sz="2400" i="1" smtClean="0">
                <a:solidFill>
                  <a:schemeClr val="accent2"/>
                </a:solidFill>
              </a:rPr>
              <a:t>)</a:t>
            </a:r>
            <a:r>
              <a:rPr lang="en-US" altLang="zh-TW" sz="2400" i="1" smtClean="0"/>
              <a:t> space.</a:t>
            </a:r>
            <a:endParaRPr lang="zh-TW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4612" y="2714620"/>
            <a:ext cx="3948518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新細明體" pitchFamily="18" charset="-120"/>
              </a:rPr>
              <a:t>Thank</a:t>
            </a:r>
            <a:r>
              <a:rPr lang="en-US" altLang="zh-TW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新細明體" pitchFamily="18" charset="-120"/>
              </a:rPr>
              <a:t> </a:t>
            </a:r>
            <a:r>
              <a:rPr lang="en-US" altLang="zh-TW" sz="6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新細明體" pitchFamily="18" charset="-120"/>
              </a:rPr>
              <a:t>U</a:t>
            </a:r>
            <a:endParaRPr lang="zh-TW" altLang="en-US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TW" sz="2500" smtClean="0"/>
              <a:t>An </a:t>
            </a:r>
            <a:r>
              <a:rPr lang="en-US" altLang="zh-TW" sz="2500" b="1" i="1" smtClean="0"/>
              <a:t>exchange</a:t>
            </a:r>
            <a:r>
              <a:rPr lang="en-US" altLang="zh-TW" sz="2500" smtClean="0"/>
              <a:t> for a spanning tree </a:t>
            </a:r>
            <a:r>
              <a:rPr lang="en-US" altLang="zh-TW" sz="2500" i="1" smtClean="0"/>
              <a:t>T</a:t>
            </a:r>
            <a:r>
              <a:rPr lang="en-US" altLang="zh-TW" sz="2500" smtClean="0"/>
              <a:t> of </a:t>
            </a:r>
            <a:r>
              <a:rPr lang="en-US" altLang="zh-TW" sz="2500" i="1" smtClean="0"/>
              <a:t>G</a:t>
            </a:r>
            <a:r>
              <a:rPr lang="en-US" altLang="zh-TW" sz="2500" smtClean="0"/>
              <a:t> rooted at </a:t>
            </a:r>
            <a:r>
              <a:rPr lang="en-US" altLang="zh-TW" sz="2500" i="1" smtClean="0"/>
              <a:t>v</a:t>
            </a:r>
            <a:r>
              <a:rPr lang="en-US" altLang="zh-TW" sz="2500" smtClean="0"/>
              <a:t> is a pair of edges </a:t>
            </a:r>
            <a:r>
              <a:rPr lang="en-US" altLang="zh-TW" sz="2500" i="1" smtClean="0"/>
              <a:t>(e, f)</a:t>
            </a:r>
            <a:r>
              <a:rPr lang="en-US" altLang="zh-TW" sz="2500" smtClean="0"/>
              <a:t> , where </a:t>
            </a:r>
            <a:r>
              <a:rPr lang="en-US" altLang="zh-TW" sz="2500" i="1" smtClean="0"/>
              <a:t>e ∈ T</a:t>
            </a:r>
            <a:r>
              <a:rPr lang="en-US" altLang="zh-TW" sz="2500" smtClean="0"/>
              <a:t> , </a:t>
            </a:r>
            <a:r>
              <a:rPr lang="en-US" altLang="zh-TW" sz="2500" i="1" smtClean="0"/>
              <a:t>f ∈ E – T</a:t>
            </a:r>
            <a:r>
              <a:rPr lang="en-US" altLang="zh-TW" sz="2500" smtClean="0"/>
              <a:t> , and </a:t>
            </a:r>
            <a:r>
              <a:rPr lang="en-US" altLang="zh-TW" sz="2500" i="1" smtClean="0"/>
              <a:t>T – {e}∪{f}</a:t>
            </a:r>
            <a:r>
              <a:rPr lang="en-US" altLang="zh-TW" sz="2500" smtClean="0"/>
              <a:t> is a spanning tree rooted at </a:t>
            </a:r>
            <a:r>
              <a:rPr lang="en-US" altLang="zh-TW" sz="2500" i="1" smtClean="0"/>
              <a:t>v.</a:t>
            </a:r>
          </a:p>
          <a:p>
            <a:pPr eaLnBrk="1" hangingPunct="1"/>
            <a:r>
              <a:rPr lang="en-US" altLang="zh-TW" sz="2500" smtClean="0"/>
              <a:t>A edge </a:t>
            </a:r>
            <a:r>
              <a:rPr lang="en-US" altLang="zh-TW" sz="2500" i="1" smtClean="0"/>
              <a:t>p∈ E - T</a:t>
            </a:r>
            <a:r>
              <a:rPr lang="en-US" altLang="zh-TW" sz="2500" smtClean="0"/>
              <a:t> is </a:t>
            </a:r>
            <a:r>
              <a:rPr lang="en-US" altLang="zh-TW" sz="2500" b="1" i="1" smtClean="0"/>
              <a:t>back edge</a:t>
            </a:r>
            <a:r>
              <a:rPr lang="en-US" altLang="zh-TW" sz="2500" smtClean="0"/>
              <a:t> if its tail is an ancestor of its head in </a:t>
            </a:r>
            <a:r>
              <a:rPr lang="en-US" altLang="zh-TW" sz="2500" i="1" smtClean="0"/>
              <a:t>T. </a:t>
            </a:r>
          </a:p>
          <a:p>
            <a:pPr eaLnBrk="1" hangingPunct="1"/>
            <a:r>
              <a:rPr lang="en-US" altLang="zh-TW" sz="2500" smtClean="0"/>
              <a:t>A edge </a:t>
            </a:r>
            <a:r>
              <a:rPr lang="en-US" altLang="zh-TW" sz="2500" i="1" smtClean="0"/>
              <a:t>p’∈ E - T</a:t>
            </a:r>
            <a:r>
              <a:rPr lang="en-US" altLang="zh-TW" sz="2500" smtClean="0"/>
              <a:t> is </a:t>
            </a:r>
            <a:r>
              <a:rPr lang="en-US" altLang="zh-TW" sz="2500" b="1" i="1" smtClean="0"/>
              <a:t>forward edge</a:t>
            </a:r>
            <a:r>
              <a:rPr lang="en-US" altLang="zh-TW" sz="2500" smtClean="0"/>
              <a:t> if its tail is a descendant of its head in </a:t>
            </a:r>
            <a:r>
              <a:rPr lang="en-US" altLang="zh-TW" sz="2500" i="1" smtClean="0"/>
              <a:t>T</a:t>
            </a:r>
            <a:r>
              <a:rPr lang="en-US" altLang="zh-TW" sz="2500" smtClean="0"/>
              <a:t>.</a:t>
            </a:r>
          </a:p>
          <a:p>
            <a:pPr eaLnBrk="1" hangingPunct="1"/>
            <a:endParaRPr lang="en-US" altLang="zh-TW" sz="2500" smtClean="0"/>
          </a:p>
        </p:txBody>
      </p:sp>
      <p:sp>
        <p:nvSpPr>
          <p:cNvPr id="5" name="橢圓 4"/>
          <p:cNvSpPr/>
          <p:nvPr/>
        </p:nvSpPr>
        <p:spPr>
          <a:xfrm>
            <a:off x="2698750" y="56610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982913" y="4940300"/>
            <a:ext cx="357187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8437" name="直線單箭頭接點 16"/>
          <p:cNvCxnSpPr>
            <a:cxnSpLocks noChangeShapeType="1"/>
            <a:stCxn id="16" idx="4"/>
            <a:endCxn id="5" idx="0"/>
          </p:cNvCxnSpPr>
          <p:nvPr/>
        </p:nvCxnSpPr>
        <p:spPr bwMode="auto">
          <a:xfrm flipH="1">
            <a:off x="2874963" y="5313363"/>
            <a:ext cx="287337" cy="3349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9" name="橢圓 18"/>
          <p:cNvSpPr/>
          <p:nvPr/>
        </p:nvSpPr>
        <p:spPr>
          <a:xfrm>
            <a:off x="3640138" y="5661025"/>
            <a:ext cx="355600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18439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3162300" y="5313363"/>
            <a:ext cx="655638" cy="3349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" name="橢圓 4"/>
          <p:cNvSpPr/>
          <p:nvPr/>
        </p:nvSpPr>
        <p:spPr>
          <a:xfrm>
            <a:off x="2411413" y="63087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18441" name="直線單箭頭接點 16"/>
          <p:cNvCxnSpPr>
            <a:cxnSpLocks noChangeShapeType="1"/>
          </p:cNvCxnSpPr>
          <p:nvPr/>
        </p:nvCxnSpPr>
        <p:spPr bwMode="auto">
          <a:xfrm flipH="1">
            <a:off x="2587625" y="6034088"/>
            <a:ext cx="287338" cy="2619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" name="橢圓 4"/>
          <p:cNvSpPr/>
          <p:nvPr/>
        </p:nvSpPr>
        <p:spPr>
          <a:xfrm>
            <a:off x="3059113" y="63087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18443" name="直線單箭頭接點 16"/>
          <p:cNvCxnSpPr>
            <a:cxnSpLocks noChangeShapeType="1"/>
          </p:cNvCxnSpPr>
          <p:nvPr/>
        </p:nvCxnSpPr>
        <p:spPr bwMode="auto">
          <a:xfrm>
            <a:off x="2874963" y="6034088"/>
            <a:ext cx="360362" cy="2619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8444" name="文字方塊 13"/>
          <p:cNvSpPr txBox="1">
            <a:spLocks noChangeArrowheads="1"/>
          </p:cNvSpPr>
          <p:nvPr/>
        </p:nvSpPr>
        <p:spPr bwMode="auto">
          <a:xfrm>
            <a:off x="2959100" y="4457700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b="1" i="1">
                <a:solidFill>
                  <a:srgbClr val="4F6228"/>
                </a:solidFill>
              </a:rPr>
              <a:t>T</a:t>
            </a:r>
          </a:p>
        </p:txBody>
      </p:sp>
      <p:sp>
        <p:nvSpPr>
          <p:cNvPr id="7" name="橢圓 4"/>
          <p:cNvSpPr/>
          <p:nvPr/>
        </p:nvSpPr>
        <p:spPr>
          <a:xfrm>
            <a:off x="5935663" y="56610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15"/>
          <p:cNvSpPr/>
          <p:nvPr/>
        </p:nvSpPr>
        <p:spPr>
          <a:xfrm>
            <a:off x="6219825" y="4940300"/>
            <a:ext cx="357188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8447" name="直線單箭頭接點 16"/>
          <p:cNvCxnSpPr>
            <a:cxnSpLocks noChangeShapeType="1"/>
          </p:cNvCxnSpPr>
          <p:nvPr/>
        </p:nvCxnSpPr>
        <p:spPr bwMode="auto">
          <a:xfrm flipH="1">
            <a:off x="6111875" y="5313363"/>
            <a:ext cx="287338" cy="3349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0" name="橢圓 18"/>
          <p:cNvSpPr/>
          <p:nvPr/>
        </p:nvSpPr>
        <p:spPr>
          <a:xfrm>
            <a:off x="6940550" y="5661025"/>
            <a:ext cx="355600" cy="339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18449" name="直線單箭頭接點 19"/>
          <p:cNvCxnSpPr>
            <a:cxnSpLocks noChangeShapeType="1"/>
          </p:cNvCxnSpPr>
          <p:nvPr/>
        </p:nvCxnSpPr>
        <p:spPr bwMode="auto">
          <a:xfrm>
            <a:off x="6399213" y="5313363"/>
            <a:ext cx="719137" cy="33496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2" name="橢圓 4"/>
          <p:cNvSpPr/>
          <p:nvPr/>
        </p:nvSpPr>
        <p:spPr>
          <a:xfrm>
            <a:off x="5648325" y="63087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8451" name="直線單箭頭接點 16"/>
          <p:cNvCxnSpPr>
            <a:cxnSpLocks noChangeShapeType="1"/>
          </p:cNvCxnSpPr>
          <p:nvPr/>
        </p:nvCxnSpPr>
        <p:spPr bwMode="auto">
          <a:xfrm flipH="1">
            <a:off x="5824538" y="6034088"/>
            <a:ext cx="287337" cy="2619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5" name="橢圓 4"/>
          <p:cNvSpPr/>
          <p:nvPr/>
        </p:nvSpPr>
        <p:spPr>
          <a:xfrm>
            <a:off x="6296025" y="6308725"/>
            <a:ext cx="352425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8453" name="直線單箭頭接點 16"/>
          <p:cNvCxnSpPr>
            <a:cxnSpLocks noChangeShapeType="1"/>
          </p:cNvCxnSpPr>
          <p:nvPr/>
        </p:nvCxnSpPr>
        <p:spPr bwMode="auto">
          <a:xfrm>
            <a:off x="6111875" y="6034088"/>
            <a:ext cx="360363" cy="2619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8454" name="文字方塊 13"/>
          <p:cNvSpPr txBox="1">
            <a:spLocks noChangeArrowheads="1"/>
          </p:cNvSpPr>
          <p:nvPr/>
        </p:nvSpPr>
        <p:spPr bwMode="auto">
          <a:xfrm>
            <a:off x="6196013" y="44577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b="1" i="1">
                <a:solidFill>
                  <a:srgbClr val="4F6228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8455" name="AutoShape 28"/>
          <p:cNvCxnSpPr>
            <a:cxnSpLocks noChangeShapeType="1"/>
          </p:cNvCxnSpPr>
          <p:nvPr/>
        </p:nvCxnSpPr>
        <p:spPr bwMode="auto">
          <a:xfrm rot="-5400000">
            <a:off x="5340350" y="5481638"/>
            <a:ext cx="1227138" cy="506412"/>
          </a:xfrm>
          <a:prstGeom prst="curvedConnector2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6" name="AutoShape 29"/>
          <p:cNvCxnSpPr>
            <a:cxnSpLocks noChangeShapeType="1"/>
          </p:cNvCxnSpPr>
          <p:nvPr/>
        </p:nvCxnSpPr>
        <p:spPr bwMode="auto">
          <a:xfrm rot="5400000">
            <a:off x="6727825" y="5832476"/>
            <a:ext cx="384175" cy="647700"/>
          </a:xfrm>
          <a:prstGeom prst="curvedConnector3">
            <a:avLst>
              <a:gd name="adj1" fmla="val 49588"/>
            </a:avLst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7" name="AutoShape 30"/>
          <p:cNvCxnSpPr>
            <a:cxnSpLocks noChangeShapeType="1"/>
          </p:cNvCxnSpPr>
          <p:nvPr/>
        </p:nvCxnSpPr>
        <p:spPr bwMode="auto">
          <a:xfrm rot="16200000" flipH="1">
            <a:off x="5944395" y="5768181"/>
            <a:ext cx="982662" cy="73025"/>
          </a:xfrm>
          <a:prstGeom prst="curvedConnector3">
            <a:avLst>
              <a:gd name="adj1" fmla="val 49921"/>
            </a:avLst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8458" name="文字方塊 13"/>
          <p:cNvSpPr txBox="1">
            <a:spLocks noChangeArrowheads="1"/>
          </p:cNvSpPr>
          <p:nvPr/>
        </p:nvSpPr>
        <p:spPr bwMode="auto">
          <a:xfrm>
            <a:off x="4406900" y="5381625"/>
            <a:ext cx="14366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back edge</a:t>
            </a:r>
          </a:p>
        </p:txBody>
      </p:sp>
      <p:sp>
        <p:nvSpPr>
          <p:cNvPr id="18459" name="文字方塊 13"/>
          <p:cNvSpPr txBox="1">
            <a:spLocks noChangeArrowheads="1"/>
          </p:cNvSpPr>
          <p:nvPr/>
        </p:nvSpPr>
        <p:spPr bwMode="auto">
          <a:xfrm>
            <a:off x="6443663" y="5229225"/>
            <a:ext cx="1871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forward edge</a:t>
            </a:r>
          </a:p>
        </p:txBody>
      </p:sp>
      <p:sp>
        <p:nvSpPr>
          <p:cNvPr id="18460" name="文字方塊 13"/>
          <p:cNvSpPr txBox="1">
            <a:spLocks noChangeArrowheads="1"/>
          </p:cNvSpPr>
          <p:nvPr/>
        </p:nvSpPr>
        <p:spPr bwMode="auto">
          <a:xfrm>
            <a:off x="6418263" y="560228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i="1"/>
              <a:t>f</a:t>
            </a:r>
          </a:p>
        </p:txBody>
      </p:sp>
      <p:sp>
        <p:nvSpPr>
          <p:cNvPr id="18461" name="Text Box 35"/>
          <p:cNvSpPr txBox="1">
            <a:spLocks noChangeArrowheads="1"/>
          </p:cNvSpPr>
          <p:nvPr/>
        </p:nvSpPr>
        <p:spPr bwMode="auto">
          <a:xfrm>
            <a:off x="7524750" y="4581525"/>
            <a:ext cx="14398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/>
              <a:t>x = Tail(f) </a:t>
            </a:r>
          </a:p>
          <a:p>
            <a:pPr>
              <a:spcBef>
                <a:spcPct val="50000"/>
              </a:spcBef>
            </a:pPr>
            <a:r>
              <a:rPr lang="en-US" altLang="zh-TW" b="1" i="1"/>
              <a:t>V = head(f)</a:t>
            </a:r>
          </a:p>
        </p:txBody>
      </p:sp>
      <p:sp>
        <p:nvSpPr>
          <p:cNvPr id="18463" name="文字方塊 13"/>
          <p:cNvSpPr txBox="1">
            <a:spLocks noChangeArrowheads="1"/>
          </p:cNvSpPr>
          <p:nvPr/>
        </p:nvSpPr>
        <p:spPr bwMode="auto">
          <a:xfrm>
            <a:off x="6877050" y="6092825"/>
            <a:ext cx="18716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cross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1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/>
            <a:r>
              <a:rPr lang="en-US" altLang="zh-TW" sz="2200" i="1" smtClean="0">
                <a:latin typeface="Times New Roman" pitchFamily="18" charset="0"/>
              </a:rPr>
              <a:t>Every nonback nontree edge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f 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relative to a spanning tree T 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may replace exactly one tree edge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e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in the spanning tree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namely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the edge having the same tail</a:t>
            </a:r>
            <a:r>
              <a:rPr lang="en-US" altLang="zh-TW" sz="2200" smtClean="0">
                <a:latin typeface="Times New Roman" pitchFamily="18" charset="0"/>
              </a:rPr>
              <a:t>, </a:t>
            </a:r>
            <a:r>
              <a:rPr lang="en-US" altLang="zh-TW" sz="2200" i="1" smtClean="0">
                <a:latin typeface="Times New Roman" pitchFamily="18" charset="0"/>
              </a:rPr>
              <a:t>to result in a new spanning tree rooted at the same vertex as T</a:t>
            </a:r>
            <a:r>
              <a:rPr lang="en-US" altLang="zh-TW" sz="2200" smtClean="0"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zh-TW" sz="2200" smtClean="0"/>
          </a:p>
        </p:txBody>
      </p:sp>
      <p:sp>
        <p:nvSpPr>
          <p:cNvPr id="5" name="橢圓 4"/>
          <p:cNvSpPr/>
          <p:nvPr/>
        </p:nvSpPr>
        <p:spPr>
          <a:xfrm>
            <a:off x="5000625" y="39258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260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00688" y="49260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stCxn id="5" idx="4"/>
            <a:endCxn id="7" idx="0"/>
          </p:cNvCxnSpPr>
          <p:nvPr/>
        </p:nvCxnSpPr>
        <p:spPr>
          <a:xfrm rot="5400000">
            <a:off x="4714876" y="4425950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4"/>
            <a:endCxn id="8" idx="0"/>
          </p:cNvCxnSpPr>
          <p:nvPr/>
        </p:nvCxnSpPr>
        <p:spPr>
          <a:xfrm rot="16200000" flipH="1">
            <a:off x="5179219" y="4390232"/>
            <a:ext cx="571500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文字方塊 13"/>
          <p:cNvSpPr txBox="1">
            <a:spLocks noChangeArrowheads="1"/>
          </p:cNvSpPr>
          <p:nvPr/>
        </p:nvSpPr>
        <p:spPr bwMode="auto">
          <a:xfrm>
            <a:off x="5799138" y="4149725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latin typeface="Calibri" pitchFamily="34" charset="0"/>
              </a:rPr>
              <a:t>f</a:t>
            </a:r>
          </a:p>
        </p:txBody>
      </p:sp>
      <p:sp>
        <p:nvSpPr>
          <p:cNvPr id="29706" name="文字方塊 14"/>
          <p:cNvSpPr txBox="1">
            <a:spLocks noChangeArrowheads="1"/>
          </p:cNvSpPr>
          <p:nvPr/>
        </p:nvSpPr>
        <p:spPr bwMode="auto">
          <a:xfrm flipH="1">
            <a:off x="5219700" y="4581525"/>
            <a:ext cx="357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5500688" y="29972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5" idx="0"/>
          </p:cNvCxnSpPr>
          <p:nvPr/>
        </p:nvCxnSpPr>
        <p:spPr>
          <a:xfrm rot="5400000">
            <a:off x="5214937" y="3425826"/>
            <a:ext cx="500063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43663" y="42021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9710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5715000" y="3438525"/>
            <a:ext cx="942975" cy="7508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grpSp>
        <p:nvGrpSpPr>
          <p:cNvPr id="29711" name="群組 93"/>
          <p:cNvGrpSpPr>
            <a:grpSpLocks/>
          </p:cNvGrpSpPr>
          <p:nvPr/>
        </p:nvGrpSpPr>
        <p:grpSpPr bwMode="auto">
          <a:xfrm>
            <a:off x="5278438" y="4568825"/>
            <a:ext cx="500062" cy="285750"/>
            <a:chOff x="5786446" y="2928934"/>
            <a:chExt cx="500066" cy="571504"/>
          </a:xfrm>
        </p:grpSpPr>
        <p:cxnSp>
          <p:nvCxnSpPr>
            <p:cNvPr id="30" name="直線接點 29"/>
            <p:cNvCxnSpPr/>
            <p:nvPr/>
          </p:nvCxnSpPr>
          <p:spPr>
            <a:xfrm rot="16200000" flipH="1">
              <a:off x="5750727" y="2964653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5715009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橢圓 15"/>
          <p:cNvSpPr/>
          <p:nvPr/>
        </p:nvSpPr>
        <p:spPr>
          <a:xfrm>
            <a:off x="5580063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9713" name="直線單箭頭接點 10"/>
          <p:cNvCxnSpPr>
            <a:cxnSpLocks noChangeShapeType="1"/>
            <a:stCxn id="16" idx="4"/>
            <a:endCxn id="8" idx="0"/>
          </p:cNvCxnSpPr>
          <p:nvPr/>
        </p:nvCxnSpPr>
        <p:spPr bwMode="auto">
          <a:xfrm>
            <a:off x="5715000" y="5367338"/>
            <a:ext cx="79375" cy="5699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" name="橢圓 15"/>
          <p:cNvSpPr/>
          <p:nvPr/>
        </p:nvSpPr>
        <p:spPr>
          <a:xfrm>
            <a:off x="3995738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29715" name="直線單箭頭接點 10"/>
          <p:cNvCxnSpPr>
            <a:cxnSpLocks noChangeShapeType="1"/>
            <a:stCxn id="16" idx="4"/>
            <a:endCxn id="8" idx="0"/>
          </p:cNvCxnSpPr>
          <p:nvPr/>
        </p:nvCxnSpPr>
        <p:spPr bwMode="auto">
          <a:xfrm flipH="1">
            <a:off x="4360863" y="5367338"/>
            <a:ext cx="425450" cy="6334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9716" name="直線單箭頭接點 12"/>
          <p:cNvCxnSpPr>
            <a:cxnSpLocks noChangeShapeType="1"/>
            <a:stCxn id="16" idx="4"/>
            <a:endCxn id="8" idx="0"/>
          </p:cNvCxnSpPr>
          <p:nvPr/>
        </p:nvCxnSpPr>
        <p:spPr bwMode="auto">
          <a:xfrm>
            <a:off x="5715000" y="3438525"/>
            <a:ext cx="0" cy="14747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9720" name="直線單箭頭接點 12"/>
          <p:cNvCxnSpPr>
            <a:cxnSpLocks noChangeShapeType="1"/>
            <a:stCxn id="19" idx="3"/>
            <a:endCxn id="8" idx="6"/>
          </p:cNvCxnSpPr>
          <p:nvPr/>
        </p:nvCxnSpPr>
        <p:spPr bwMode="auto">
          <a:xfrm flipH="1">
            <a:off x="5942013" y="4579938"/>
            <a:ext cx="565150" cy="5603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9721" name="直線單箭頭接點 12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5013325" y="5140325"/>
            <a:ext cx="474663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2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n-US" altLang="zh-TW" sz="2200" i="1" smtClean="0">
                <a:latin typeface="Times New Roman" pitchFamily="18" charset="0"/>
              </a:rPr>
              <a:t>A back edge cannot be exchanged for any edge in the spanning tree to get a new spanning tree</a:t>
            </a:r>
            <a:r>
              <a:rPr lang="en-US" altLang="zh-TW" sz="2200" smtClean="0"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zh-TW" sz="2200" smtClean="0"/>
          </a:p>
        </p:txBody>
      </p:sp>
      <p:sp>
        <p:nvSpPr>
          <p:cNvPr id="5" name="橢圓 4"/>
          <p:cNvSpPr/>
          <p:nvPr/>
        </p:nvSpPr>
        <p:spPr>
          <a:xfrm>
            <a:off x="5000625" y="39258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260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00688" y="49260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stCxn id="5" idx="4"/>
            <a:endCxn id="7" idx="0"/>
          </p:cNvCxnSpPr>
          <p:nvPr/>
        </p:nvCxnSpPr>
        <p:spPr>
          <a:xfrm rot="5400000">
            <a:off x="4714876" y="4425950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4"/>
            <a:endCxn id="8" idx="0"/>
          </p:cNvCxnSpPr>
          <p:nvPr/>
        </p:nvCxnSpPr>
        <p:spPr>
          <a:xfrm rot="16200000" flipH="1">
            <a:off x="5179219" y="4390232"/>
            <a:ext cx="571500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文字方塊 14"/>
          <p:cNvSpPr txBox="1">
            <a:spLocks noChangeArrowheads="1"/>
          </p:cNvSpPr>
          <p:nvPr/>
        </p:nvSpPr>
        <p:spPr bwMode="auto">
          <a:xfrm flipH="1">
            <a:off x="5435600" y="4292600"/>
            <a:ext cx="357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5500688" y="29972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5" idx="0"/>
          </p:cNvCxnSpPr>
          <p:nvPr/>
        </p:nvCxnSpPr>
        <p:spPr>
          <a:xfrm rot="5400000">
            <a:off x="5214937" y="3425826"/>
            <a:ext cx="500063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43663" y="42021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0492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5715000" y="3438525"/>
            <a:ext cx="942975" cy="7508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0493" name="直線單箭頭接點 26"/>
          <p:cNvCxnSpPr>
            <a:cxnSpLocks noChangeShapeType="1"/>
            <a:endCxn id="8" idx="4"/>
          </p:cNvCxnSpPr>
          <p:nvPr/>
        </p:nvCxnSpPr>
        <p:spPr bwMode="auto">
          <a:xfrm flipH="1" flipV="1">
            <a:off x="5715000" y="5367338"/>
            <a:ext cx="79375" cy="569912"/>
          </a:xfrm>
          <a:prstGeom prst="straightConnector1">
            <a:avLst/>
          </a:prstGeom>
          <a:noFill/>
          <a:ln w="38100" algn="ctr">
            <a:solidFill>
              <a:srgbClr val="92D050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20494" name="群組 93"/>
          <p:cNvGrpSpPr>
            <a:grpSpLocks/>
          </p:cNvGrpSpPr>
          <p:nvPr/>
        </p:nvGrpSpPr>
        <p:grpSpPr bwMode="auto">
          <a:xfrm>
            <a:off x="5278438" y="4568825"/>
            <a:ext cx="500062" cy="285750"/>
            <a:chOff x="5786446" y="2928934"/>
            <a:chExt cx="500066" cy="571504"/>
          </a:xfrm>
        </p:grpSpPr>
        <p:cxnSp>
          <p:nvCxnSpPr>
            <p:cNvPr id="30" name="直線接點 29"/>
            <p:cNvCxnSpPr/>
            <p:nvPr/>
          </p:nvCxnSpPr>
          <p:spPr>
            <a:xfrm rot="16200000" flipH="1">
              <a:off x="5750727" y="2964653"/>
              <a:ext cx="571504" cy="50006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5715009" y="3000371"/>
              <a:ext cx="571504" cy="4286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橢圓 15"/>
          <p:cNvSpPr/>
          <p:nvPr/>
        </p:nvSpPr>
        <p:spPr>
          <a:xfrm>
            <a:off x="5580063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0496" name="直線單箭頭接點 10"/>
          <p:cNvCxnSpPr>
            <a:cxnSpLocks noChangeShapeType="1"/>
            <a:stCxn id="7" idx="4"/>
          </p:cNvCxnSpPr>
          <p:nvPr/>
        </p:nvCxnSpPr>
        <p:spPr bwMode="auto">
          <a:xfrm>
            <a:off x="5564188" y="5303838"/>
            <a:ext cx="79375" cy="6969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20497" name="文字方塊 13"/>
          <p:cNvSpPr txBox="1">
            <a:spLocks noChangeArrowheads="1"/>
          </p:cNvSpPr>
          <p:nvPr/>
        </p:nvSpPr>
        <p:spPr bwMode="auto">
          <a:xfrm>
            <a:off x="5867400" y="5445125"/>
            <a:ext cx="42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latin typeface="Calibri" pitchFamily="34" charset="0"/>
              </a:rPr>
              <a:t>g</a:t>
            </a:r>
          </a:p>
        </p:txBody>
      </p:sp>
      <p:sp>
        <p:nvSpPr>
          <p:cNvPr id="4" name="橢圓 15"/>
          <p:cNvSpPr/>
          <p:nvPr/>
        </p:nvSpPr>
        <p:spPr>
          <a:xfrm>
            <a:off x="3995738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cxnSp>
        <p:nvCxnSpPr>
          <p:cNvPr id="20499" name="直線單箭頭接點 10"/>
          <p:cNvCxnSpPr>
            <a:cxnSpLocks noChangeShapeType="1"/>
            <a:stCxn id="7" idx="4"/>
          </p:cNvCxnSpPr>
          <p:nvPr/>
        </p:nvCxnSpPr>
        <p:spPr bwMode="auto">
          <a:xfrm flipH="1">
            <a:off x="4360863" y="5367338"/>
            <a:ext cx="425450" cy="63341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Computation Tree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i="1" smtClean="0">
                <a:latin typeface="Times New Roman" pitchFamily="18" charset="0"/>
              </a:rPr>
              <a:t>let </a:t>
            </a:r>
            <a:r>
              <a:rPr lang="en-US" altLang="zh-TW" sz="2200" b="1" i="1" smtClean="0">
                <a:latin typeface="Times New Roman" pitchFamily="18" charset="0"/>
              </a:rPr>
              <a:t>CD(G,v)</a:t>
            </a:r>
            <a:r>
              <a:rPr lang="en-US" altLang="zh-TW" sz="2200" i="1" smtClean="0">
                <a:latin typeface="Times New Roman" pitchFamily="18" charset="0"/>
              </a:rPr>
              <a:t> be the computation tree which generates all spanning trees of the directed graph G with root v.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i="1" smtClean="0">
              <a:latin typeface="Times New Roman" pitchFamily="18" charset="0"/>
            </a:endParaRPr>
          </a:p>
        </p:txBody>
      </p:sp>
      <p:sp>
        <p:nvSpPr>
          <p:cNvPr id="21507" name="橢圓 4"/>
          <p:cNvSpPr>
            <a:spLocks noChangeArrowheads="1"/>
          </p:cNvSpPr>
          <p:nvPr/>
        </p:nvSpPr>
        <p:spPr bwMode="auto">
          <a:xfrm>
            <a:off x="2195513" y="4005263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a</a:t>
            </a:r>
          </a:p>
        </p:txBody>
      </p:sp>
      <p:cxnSp>
        <p:nvCxnSpPr>
          <p:cNvPr id="21508" name="AutoShape 5"/>
          <p:cNvCxnSpPr>
            <a:cxnSpLocks noChangeShapeType="1"/>
            <a:stCxn id="21507" idx="0"/>
          </p:cNvCxnSpPr>
          <p:nvPr/>
        </p:nvCxnSpPr>
        <p:spPr bwMode="auto">
          <a:xfrm flipV="1">
            <a:off x="2411413" y="3378200"/>
            <a:ext cx="423862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21509" name="橢圓 4"/>
          <p:cNvSpPr>
            <a:spLocks noChangeArrowheads="1"/>
          </p:cNvSpPr>
          <p:nvPr/>
        </p:nvSpPr>
        <p:spPr bwMode="auto">
          <a:xfrm>
            <a:off x="2771775" y="2997200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zh-TW" altLang="zh-TW" sz="2200" b="1">
              <a:latin typeface="Calibri" pitchFamily="34" charset="0"/>
            </a:endParaRPr>
          </a:p>
        </p:txBody>
      </p:sp>
      <p:sp>
        <p:nvSpPr>
          <p:cNvPr id="21510" name="橢圓 4"/>
          <p:cNvSpPr>
            <a:spLocks noChangeArrowheads="1"/>
          </p:cNvSpPr>
          <p:nvPr/>
        </p:nvSpPr>
        <p:spPr bwMode="auto">
          <a:xfrm>
            <a:off x="1619250" y="4868863"/>
            <a:ext cx="576263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1</a:t>
            </a:r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V="1">
            <a:off x="2771775" y="2636838"/>
            <a:ext cx="3240088" cy="14398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2771775" y="4437063"/>
            <a:ext cx="2305050" cy="1944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3" name="橢圓 4"/>
          <p:cNvSpPr>
            <a:spLocks noChangeArrowheads="1"/>
          </p:cNvSpPr>
          <p:nvPr/>
        </p:nvSpPr>
        <p:spPr bwMode="auto">
          <a:xfrm>
            <a:off x="2700338" y="4868863"/>
            <a:ext cx="576262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2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2411413" y="2516188"/>
            <a:ext cx="1225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CD(G,v)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6877050" y="2276475"/>
            <a:ext cx="6778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SD</a:t>
            </a:r>
            <a:r>
              <a:rPr lang="en-US" altLang="zh-TW" sz="2200" b="1" i="1" baseline="-25000"/>
              <a:t>a</a:t>
            </a:r>
          </a:p>
        </p:txBody>
      </p:sp>
      <p:cxnSp>
        <p:nvCxnSpPr>
          <p:cNvPr id="21516" name="AutoShape 14"/>
          <p:cNvCxnSpPr>
            <a:cxnSpLocks noChangeShapeType="1"/>
            <a:stCxn id="21507" idx="4"/>
          </p:cNvCxnSpPr>
          <p:nvPr/>
        </p:nvCxnSpPr>
        <p:spPr bwMode="auto">
          <a:xfrm flipH="1">
            <a:off x="1908175" y="4449763"/>
            <a:ext cx="5032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7" name="AutoShape 15"/>
          <p:cNvCxnSpPr>
            <a:cxnSpLocks noChangeShapeType="1"/>
            <a:stCxn id="21507" idx="4"/>
          </p:cNvCxnSpPr>
          <p:nvPr/>
        </p:nvCxnSpPr>
        <p:spPr bwMode="auto">
          <a:xfrm>
            <a:off x="2411413" y="4449763"/>
            <a:ext cx="5778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" name="橢圓 4"/>
          <p:cNvSpPr/>
          <p:nvPr/>
        </p:nvSpPr>
        <p:spPr>
          <a:xfrm>
            <a:off x="6513513" y="36861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08625" y="48688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3663" y="49418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5722938" y="4127500"/>
            <a:ext cx="1004887" cy="728663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6657975" y="4127500"/>
            <a:ext cx="69850" cy="801688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sp>
        <p:nvSpPr>
          <p:cNvPr id="21524" name="文字方塊 13"/>
          <p:cNvSpPr txBox="1">
            <a:spLocks noChangeArrowheads="1"/>
          </p:cNvSpPr>
          <p:nvPr/>
        </p:nvSpPr>
        <p:spPr bwMode="auto">
          <a:xfrm>
            <a:off x="6877050" y="45085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f</a:t>
            </a:r>
          </a:p>
        </p:txBody>
      </p:sp>
      <p:sp>
        <p:nvSpPr>
          <p:cNvPr id="21525" name="文字方塊 14"/>
          <p:cNvSpPr txBox="1">
            <a:spLocks noChangeArrowheads="1"/>
          </p:cNvSpPr>
          <p:nvPr/>
        </p:nvSpPr>
        <p:spPr bwMode="auto">
          <a:xfrm flipH="1">
            <a:off x="6519863" y="5445125"/>
            <a:ext cx="357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7013575" y="27574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0" idx="0"/>
          </p:cNvCxnSpPr>
          <p:nvPr/>
        </p:nvCxnSpPr>
        <p:spPr>
          <a:xfrm rot="5400000">
            <a:off x="6727826" y="3186112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24750" y="36449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1529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227888" y="3198813"/>
            <a:ext cx="511175" cy="4333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橢圓 15"/>
          <p:cNvSpPr/>
          <p:nvPr/>
        </p:nvSpPr>
        <p:spPr>
          <a:xfrm>
            <a:off x="6804025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1531" name="直線單箭頭接點 1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657975" y="5383213"/>
            <a:ext cx="360363" cy="5540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1534" name="直線單箭頭接點 12"/>
          <p:cNvCxnSpPr>
            <a:cxnSpLocks noChangeShapeType="1"/>
            <a:stCxn id="16" idx="4"/>
          </p:cNvCxnSpPr>
          <p:nvPr/>
        </p:nvCxnSpPr>
        <p:spPr bwMode="auto">
          <a:xfrm flipH="1">
            <a:off x="7092950" y="3198813"/>
            <a:ext cx="134938" cy="26781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535" name="AutoShape 36"/>
          <p:cNvSpPr>
            <a:spLocks noChangeArrowheads="1"/>
          </p:cNvSpPr>
          <p:nvPr/>
        </p:nvSpPr>
        <p:spPr bwMode="auto">
          <a:xfrm>
            <a:off x="1476375" y="5373688"/>
            <a:ext cx="719138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6" name="AutoShape 37"/>
          <p:cNvSpPr>
            <a:spLocks noChangeArrowheads="1"/>
          </p:cNvSpPr>
          <p:nvPr/>
        </p:nvSpPr>
        <p:spPr bwMode="auto">
          <a:xfrm>
            <a:off x="2627313" y="5373688"/>
            <a:ext cx="719137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538" name="AutoShape 34"/>
          <p:cNvCxnSpPr>
            <a:cxnSpLocks noChangeShapeType="1"/>
            <a:stCxn id="6" idx="6"/>
            <a:endCxn id="9" idx="6"/>
          </p:cNvCxnSpPr>
          <p:nvPr/>
        </p:nvCxnSpPr>
        <p:spPr bwMode="auto">
          <a:xfrm>
            <a:off x="6954838" y="3900488"/>
            <a:ext cx="290512" cy="2263775"/>
          </a:xfrm>
          <a:prstGeom prst="curvedConnector3">
            <a:avLst>
              <a:gd name="adj1" fmla="val 174315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1539" name="文字方塊 13"/>
          <p:cNvSpPr txBox="1">
            <a:spLocks noChangeArrowheads="1"/>
          </p:cNvSpPr>
          <p:nvPr/>
        </p:nvSpPr>
        <p:spPr bwMode="auto">
          <a:xfrm>
            <a:off x="7456488" y="47244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Computation Tree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en-US" altLang="zh-TW" sz="2200" b="1" i="1" smtClean="0">
                <a:latin typeface="Times New Roman" pitchFamily="18" charset="0"/>
              </a:rPr>
              <a:t>SD</a:t>
            </a:r>
            <a:r>
              <a:rPr lang="en-US" altLang="zh-TW" sz="2200" b="1" i="1" baseline="-25000" smtClean="0">
                <a:latin typeface="Times New Roman" pitchFamily="18" charset="0"/>
              </a:rPr>
              <a:t>b</a:t>
            </a:r>
            <a:r>
              <a:rPr lang="en-US" altLang="zh-TW" sz="2200" b="1" i="1" baseline="-40000" smtClean="0">
                <a:latin typeface="Times New Roman" pitchFamily="18" charset="0"/>
              </a:rPr>
              <a:t>1</a:t>
            </a:r>
            <a:r>
              <a:rPr lang="en-US" altLang="zh-TW" sz="2200" i="1" smtClean="0">
                <a:latin typeface="Times New Roman" pitchFamily="18" charset="0"/>
              </a:rPr>
              <a:t> is obtained from </a:t>
            </a:r>
            <a:r>
              <a:rPr lang="en-US" altLang="zh-TW" sz="2200" b="1" i="1" smtClean="0">
                <a:latin typeface="Times New Roman" pitchFamily="18" charset="0"/>
              </a:rPr>
              <a:t>SD</a:t>
            </a:r>
            <a:r>
              <a:rPr lang="en-US" altLang="zh-TW" sz="2200" b="1" i="1" baseline="-25000" smtClean="0">
                <a:latin typeface="Times New Roman" pitchFamily="18" charset="0"/>
              </a:rPr>
              <a:t>a</a:t>
            </a:r>
            <a:r>
              <a:rPr lang="en-US" altLang="zh-TW" sz="2200" i="1" smtClean="0">
                <a:latin typeface="Times New Roman" pitchFamily="18" charset="0"/>
              </a:rPr>
              <a:t> by exchanging </a:t>
            </a:r>
            <a:r>
              <a:rPr lang="en-US" altLang="zh-TW" sz="2200" b="1" i="1" smtClean="0">
                <a:latin typeface="Times New Roman" pitchFamily="18" charset="0"/>
              </a:rPr>
              <a:t>f</a:t>
            </a:r>
            <a:r>
              <a:rPr lang="en-US" altLang="zh-TW" sz="2200" i="1" smtClean="0">
                <a:latin typeface="Times New Roman" pitchFamily="18" charset="0"/>
              </a:rPr>
              <a:t> with </a:t>
            </a:r>
            <a:r>
              <a:rPr lang="en-US" altLang="zh-TW" sz="2200" b="1" i="1" smtClean="0">
                <a:latin typeface="Times New Roman" pitchFamily="18" charset="0"/>
              </a:rPr>
              <a:t>e</a:t>
            </a:r>
            <a:r>
              <a:rPr lang="en-US" altLang="zh-TW" sz="2200" i="1" smtClean="0">
                <a:latin typeface="Times New Roman" pitchFamily="18" charset="0"/>
              </a:rPr>
              <a:t>, where </a:t>
            </a:r>
            <a:r>
              <a:rPr lang="en-US" altLang="zh-TW" sz="2200" b="1" i="1" smtClean="0">
                <a:latin typeface="Times New Roman" pitchFamily="18" charset="0"/>
              </a:rPr>
              <a:t>f</a:t>
            </a:r>
            <a:r>
              <a:rPr lang="en-US" altLang="zh-TW" sz="2200" i="1" smtClean="0">
                <a:latin typeface="Times New Roman" pitchFamily="18" charset="0"/>
              </a:rPr>
              <a:t> is a nontree nonback edge and </a:t>
            </a:r>
            <a:r>
              <a:rPr lang="en-US" altLang="zh-TW" sz="2200" b="1" i="1" smtClean="0">
                <a:latin typeface="Times New Roman" pitchFamily="18" charset="0"/>
              </a:rPr>
              <a:t>e</a:t>
            </a:r>
            <a:r>
              <a:rPr lang="en-US" altLang="zh-TW" sz="2200" i="1" smtClean="0">
                <a:latin typeface="Times New Roman" pitchFamily="18" charset="0"/>
              </a:rPr>
              <a:t> is the unique tree edge with the same tail as </a:t>
            </a:r>
            <a:r>
              <a:rPr lang="en-US" altLang="zh-TW" sz="2200" b="1" i="1" smtClean="0">
                <a:latin typeface="Times New Roman" pitchFamily="18" charset="0"/>
              </a:rPr>
              <a:t>f</a:t>
            </a:r>
            <a:r>
              <a:rPr lang="en-US" altLang="zh-TW" sz="2200" i="1" smtClean="0">
                <a:latin typeface="Times New Roman" pitchFamily="18" charset="0"/>
              </a:rPr>
              <a:t> .</a:t>
            </a:r>
          </a:p>
          <a:p>
            <a:pPr eaLnBrk="1" hangingPunct="1"/>
            <a:endParaRPr lang="en-US" altLang="zh-TW" sz="2200" i="1" smtClean="0">
              <a:latin typeface="Times New Roman" pitchFamily="18" charset="0"/>
            </a:endParaRPr>
          </a:p>
        </p:txBody>
      </p:sp>
      <p:sp>
        <p:nvSpPr>
          <p:cNvPr id="22531" name="橢圓 4"/>
          <p:cNvSpPr>
            <a:spLocks noChangeArrowheads="1"/>
          </p:cNvSpPr>
          <p:nvPr/>
        </p:nvSpPr>
        <p:spPr bwMode="auto">
          <a:xfrm>
            <a:off x="2195513" y="4005263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a</a:t>
            </a:r>
          </a:p>
        </p:txBody>
      </p:sp>
      <p:cxnSp>
        <p:nvCxnSpPr>
          <p:cNvPr id="22532" name="AutoShape 5"/>
          <p:cNvCxnSpPr>
            <a:cxnSpLocks noChangeShapeType="1"/>
            <a:stCxn id="22531" idx="0"/>
          </p:cNvCxnSpPr>
          <p:nvPr/>
        </p:nvCxnSpPr>
        <p:spPr bwMode="auto">
          <a:xfrm flipV="1">
            <a:off x="2411413" y="3378200"/>
            <a:ext cx="423862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22533" name="橢圓 4"/>
          <p:cNvSpPr>
            <a:spLocks noChangeArrowheads="1"/>
          </p:cNvSpPr>
          <p:nvPr/>
        </p:nvSpPr>
        <p:spPr bwMode="auto">
          <a:xfrm>
            <a:off x="2771775" y="2997200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zh-TW" altLang="zh-TW" sz="2200" b="1">
              <a:latin typeface="Calibri" pitchFamily="34" charset="0"/>
            </a:endParaRPr>
          </a:p>
        </p:txBody>
      </p:sp>
      <p:sp>
        <p:nvSpPr>
          <p:cNvPr id="22534" name="橢圓 4"/>
          <p:cNvSpPr>
            <a:spLocks noChangeArrowheads="1"/>
          </p:cNvSpPr>
          <p:nvPr/>
        </p:nvSpPr>
        <p:spPr bwMode="auto">
          <a:xfrm>
            <a:off x="1619250" y="4868863"/>
            <a:ext cx="576263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1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2268538" y="2636838"/>
            <a:ext cx="3743325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36" name="橢圓 4"/>
          <p:cNvSpPr>
            <a:spLocks noChangeArrowheads="1"/>
          </p:cNvSpPr>
          <p:nvPr/>
        </p:nvSpPr>
        <p:spPr bwMode="auto">
          <a:xfrm>
            <a:off x="2700338" y="4868863"/>
            <a:ext cx="576262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2</a:t>
            </a: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2411413" y="2516188"/>
            <a:ext cx="1225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CD(G,v)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6877050" y="2276475"/>
            <a:ext cx="7937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SD</a:t>
            </a:r>
            <a:r>
              <a:rPr lang="en-US" altLang="zh-TW" sz="2200" b="1" i="1" baseline="-25000"/>
              <a:t>b</a:t>
            </a:r>
            <a:r>
              <a:rPr lang="en-US" altLang="zh-TW" sz="2200" b="1" i="1" baseline="-40000"/>
              <a:t>1</a:t>
            </a:r>
          </a:p>
        </p:txBody>
      </p:sp>
      <p:cxnSp>
        <p:nvCxnSpPr>
          <p:cNvPr id="22539" name="AutoShape 13"/>
          <p:cNvCxnSpPr>
            <a:cxnSpLocks noChangeShapeType="1"/>
            <a:stCxn id="22531" idx="4"/>
          </p:cNvCxnSpPr>
          <p:nvPr/>
        </p:nvCxnSpPr>
        <p:spPr bwMode="auto">
          <a:xfrm flipH="1">
            <a:off x="1908175" y="4449763"/>
            <a:ext cx="5032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0" name="AutoShape 14"/>
          <p:cNvCxnSpPr>
            <a:cxnSpLocks noChangeShapeType="1"/>
            <a:stCxn id="22531" idx="4"/>
          </p:cNvCxnSpPr>
          <p:nvPr/>
        </p:nvCxnSpPr>
        <p:spPr bwMode="auto">
          <a:xfrm>
            <a:off x="2411413" y="4449763"/>
            <a:ext cx="5778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7" name="AutoShape 32"/>
          <p:cNvSpPr>
            <a:spLocks noChangeArrowheads="1"/>
          </p:cNvSpPr>
          <p:nvPr/>
        </p:nvSpPr>
        <p:spPr bwMode="auto">
          <a:xfrm>
            <a:off x="1476375" y="5373688"/>
            <a:ext cx="719138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8" name="AutoShape 33"/>
          <p:cNvSpPr>
            <a:spLocks noChangeArrowheads="1"/>
          </p:cNvSpPr>
          <p:nvPr/>
        </p:nvSpPr>
        <p:spPr bwMode="auto">
          <a:xfrm>
            <a:off x="2627313" y="5373688"/>
            <a:ext cx="719137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9" name="Line 9"/>
          <p:cNvSpPr>
            <a:spLocks noChangeShapeType="1"/>
          </p:cNvSpPr>
          <p:nvPr/>
        </p:nvSpPr>
        <p:spPr bwMode="auto">
          <a:xfrm>
            <a:off x="2268538" y="5300663"/>
            <a:ext cx="3167062" cy="1081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2560" name="群組 93"/>
          <p:cNvGrpSpPr>
            <a:grpSpLocks/>
          </p:cNvGrpSpPr>
          <p:nvPr/>
        </p:nvGrpSpPr>
        <p:grpSpPr bwMode="auto">
          <a:xfrm>
            <a:off x="6516688" y="5445125"/>
            <a:ext cx="500062" cy="285750"/>
            <a:chOff x="5786446" y="2928934"/>
            <a:chExt cx="500066" cy="571504"/>
          </a:xfrm>
        </p:grpSpPr>
        <p:cxnSp>
          <p:nvCxnSpPr>
            <p:cNvPr id="22562" name="直線接點 29"/>
            <p:cNvCxnSpPr>
              <a:cxnSpLocks noChangeShapeType="1"/>
            </p:cNvCxnSpPr>
            <p:nvPr/>
          </p:nvCxnSpPr>
          <p:spPr bwMode="auto">
            <a:xfrm rot="16200000" flipH="1">
              <a:off x="5750727" y="2964653"/>
              <a:ext cx="571504" cy="500066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2563" name="直線接點 30"/>
            <p:cNvCxnSpPr>
              <a:cxnSpLocks noChangeShapeType="1"/>
            </p:cNvCxnSpPr>
            <p:nvPr/>
          </p:nvCxnSpPr>
          <p:spPr bwMode="auto">
            <a:xfrm rot="5400000">
              <a:off x="5715008" y="3000372"/>
              <a:ext cx="571504" cy="428628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22561" name="Rectangle 37"/>
          <p:cNvSpPr>
            <a:spLocks noChangeArrowheads="1"/>
          </p:cNvSpPr>
          <p:nvPr/>
        </p:nvSpPr>
        <p:spPr bwMode="auto">
          <a:xfrm>
            <a:off x="1116013" y="4365625"/>
            <a:ext cx="9159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pick f</a:t>
            </a:r>
          </a:p>
        </p:txBody>
      </p:sp>
      <p:sp>
        <p:nvSpPr>
          <p:cNvPr id="6" name="橢圓 4"/>
          <p:cNvSpPr/>
          <p:nvPr/>
        </p:nvSpPr>
        <p:spPr>
          <a:xfrm>
            <a:off x="6513513" y="36861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08625" y="48688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3663" y="49418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5722938" y="4127500"/>
            <a:ext cx="1004887" cy="728663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6657975" y="4127500"/>
            <a:ext cx="69850" cy="801688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sp>
        <p:nvSpPr>
          <p:cNvPr id="22570" name="文字方塊 13"/>
          <p:cNvSpPr txBox="1">
            <a:spLocks noChangeArrowheads="1"/>
          </p:cNvSpPr>
          <p:nvPr/>
        </p:nvSpPr>
        <p:spPr bwMode="auto">
          <a:xfrm>
            <a:off x="6877050" y="45085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f</a:t>
            </a:r>
          </a:p>
        </p:txBody>
      </p:sp>
      <p:sp>
        <p:nvSpPr>
          <p:cNvPr id="22571" name="文字方塊 14"/>
          <p:cNvSpPr txBox="1">
            <a:spLocks noChangeArrowheads="1"/>
          </p:cNvSpPr>
          <p:nvPr/>
        </p:nvSpPr>
        <p:spPr bwMode="auto">
          <a:xfrm flipH="1">
            <a:off x="6516688" y="5516563"/>
            <a:ext cx="3571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7013575" y="27574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0" idx="0"/>
          </p:cNvCxnSpPr>
          <p:nvPr/>
        </p:nvCxnSpPr>
        <p:spPr>
          <a:xfrm rot="5400000">
            <a:off x="6727826" y="3186112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24750" y="36449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2575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227888" y="3198813"/>
            <a:ext cx="511175" cy="43338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橢圓 15"/>
          <p:cNvSpPr/>
          <p:nvPr/>
        </p:nvSpPr>
        <p:spPr>
          <a:xfrm>
            <a:off x="6804025" y="594995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2577" name="直線單箭頭接點 1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657975" y="5383213"/>
            <a:ext cx="360363" cy="554037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2578" name="直線單箭頭接點 12"/>
          <p:cNvCxnSpPr>
            <a:cxnSpLocks noChangeShapeType="1"/>
            <a:stCxn id="16" idx="4"/>
            <a:endCxn id="9" idx="0"/>
          </p:cNvCxnSpPr>
          <p:nvPr/>
        </p:nvCxnSpPr>
        <p:spPr bwMode="auto">
          <a:xfrm flipH="1">
            <a:off x="7018338" y="3198813"/>
            <a:ext cx="209550" cy="273843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22579" name="AutoShape 51"/>
          <p:cNvCxnSpPr>
            <a:cxnSpLocks noChangeShapeType="1"/>
            <a:stCxn id="6" idx="6"/>
            <a:endCxn id="9" idx="6"/>
          </p:cNvCxnSpPr>
          <p:nvPr/>
        </p:nvCxnSpPr>
        <p:spPr bwMode="auto">
          <a:xfrm>
            <a:off x="6954838" y="3900488"/>
            <a:ext cx="290512" cy="2263775"/>
          </a:xfrm>
          <a:prstGeom prst="curvedConnector3">
            <a:avLst>
              <a:gd name="adj1" fmla="val 174315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22580" name="文字方塊 13"/>
          <p:cNvSpPr txBox="1">
            <a:spLocks noChangeArrowheads="1"/>
          </p:cNvSpPr>
          <p:nvPr/>
        </p:nvSpPr>
        <p:spPr bwMode="auto">
          <a:xfrm>
            <a:off x="7456488" y="47244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Computation Tree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b="1" i="1" smtClean="0">
                <a:latin typeface="Times New Roman" pitchFamily="18" charset="0"/>
              </a:rPr>
              <a:t>SD</a:t>
            </a:r>
            <a:r>
              <a:rPr lang="en-US" altLang="zh-TW" sz="2200" b="1" i="1" baseline="-25000" smtClean="0">
                <a:latin typeface="Times New Roman" pitchFamily="18" charset="0"/>
              </a:rPr>
              <a:t>b</a:t>
            </a:r>
            <a:r>
              <a:rPr lang="en-US" altLang="zh-TW" sz="2200" b="1" i="1" baseline="-40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 is the same as </a:t>
            </a:r>
            <a:r>
              <a:rPr lang="en-US" altLang="zh-TW" sz="2200" b="1" i="1" smtClean="0">
                <a:latin typeface="Times New Roman" pitchFamily="18" charset="0"/>
              </a:rPr>
              <a:t>SD</a:t>
            </a:r>
            <a:r>
              <a:rPr lang="en-US" altLang="zh-TW" sz="2200" b="1" i="1" baseline="-25000" smtClean="0">
                <a:latin typeface="Times New Roman" pitchFamily="18" charset="0"/>
              </a:rPr>
              <a:t>a</a:t>
            </a:r>
            <a:r>
              <a:rPr lang="en-US" altLang="zh-TW" sz="2200" i="1" smtClean="0">
                <a:latin typeface="Times New Roman" pitchFamily="18" charset="0"/>
              </a:rPr>
              <a:t>. The significance of </a:t>
            </a:r>
            <a:r>
              <a:rPr lang="en-US" altLang="zh-TW" sz="2200" b="1" i="1" smtClean="0">
                <a:latin typeface="Times New Roman" pitchFamily="18" charset="0"/>
              </a:rPr>
              <a:t>b</a:t>
            </a:r>
            <a:r>
              <a:rPr lang="en-US" altLang="zh-TW" sz="2200" b="1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 is that the subtree rooted at </a:t>
            </a:r>
            <a:r>
              <a:rPr lang="en-US" altLang="zh-TW" sz="2200" b="1" i="1" smtClean="0">
                <a:latin typeface="Times New Roman" pitchFamily="18" charset="0"/>
              </a:rPr>
              <a:t>b</a:t>
            </a:r>
            <a:r>
              <a:rPr lang="en-US" altLang="zh-TW" sz="2200" b="1" i="1" baseline="-25000" smtClean="0">
                <a:latin typeface="Times New Roman" pitchFamily="18" charset="0"/>
              </a:rPr>
              <a:t>2</a:t>
            </a:r>
            <a:r>
              <a:rPr lang="en-US" altLang="zh-TW" sz="2200" i="1" smtClean="0">
                <a:latin typeface="Times New Roman" pitchFamily="18" charset="0"/>
              </a:rPr>
              <a:t> will not include </a:t>
            </a:r>
            <a:r>
              <a:rPr lang="en-US" altLang="zh-TW" sz="2200" b="1" i="1" smtClean="0">
                <a:latin typeface="Times New Roman" pitchFamily="18" charset="0"/>
              </a:rPr>
              <a:t>f</a:t>
            </a:r>
            <a:r>
              <a:rPr lang="en-US" altLang="zh-TW" sz="2200" i="1" smtClean="0">
                <a:latin typeface="Times New Roman" pitchFamily="18" charset="0"/>
              </a:rPr>
              <a:t> in any spanning tree.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i="1" smtClean="0">
              <a:latin typeface="Times New Roman" pitchFamily="18" charset="0"/>
            </a:endParaRPr>
          </a:p>
        </p:txBody>
      </p:sp>
      <p:sp>
        <p:nvSpPr>
          <p:cNvPr id="23555" name="橢圓 4"/>
          <p:cNvSpPr>
            <a:spLocks noChangeArrowheads="1"/>
          </p:cNvSpPr>
          <p:nvPr/>
        </p:nvSpPr>
        <p:spPr bwMode="auto">
          <a:xfrm>
            <a:off x="2195513" y="4005263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a</a:t>
            </a:r>
          </a:p>
        </p:txBody>
      </p:sp>
      <p:cxnSp>
        <p:nvCxnSpPr>
          <p:cNvPr id="23556" name="AutoShape 5"/>
          <p:cNvCxnSpPr>
            <a:cxnSpLocks noChangeShapeType="1"/>
            <a:stCxn id="23555" idx="0"/>
          </p:cNvCxnSpPr>
          <p:nvPr/>
        </p:nvCxnSpPr>
        <p:spPr bwMode="auto">
          <a:xfrm flipV="1">
            <a:off x="2411413" y="3378200"/>
            <a:ext cx="423862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23557" name="橢圓 4"/>
          <p:cNvSpPr>
            <a:spLocks noChangeArrowheads="1"/>
          </p:cNvSpPr>
          <p:nvPr/>
        </p:nvSpPr>
        <p:spPr bwMode="auto">
          <a:xfrm>
            <a:off x="2771775" y="2997200"/>
            <a:ext cx="431800" cy="431800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0" lang="zh-TW" altLang="zh-TW" sz="2200" b="1">
              <a:latin typeface="Calibri" pitchFamily="34" charset="0"/>
            </a:endParaRPr>
          </a:p>
        </p:txBody>
      </p:sp>
      <p:sp>
        <p:nvSpPr>
          <p:cNvPr id="23558" name="橢圓 4"/>
          <p:cNvSpPr>
            <a:spLocks noChangeArrowheads="1"/>
          </p:cNvSpPr>
          <p:nvPr/>
        </p:nvSpPr>
        <p:spPr bwMode="auto">
          <a:xfrm>
            <a:off x="1619250" y="4868863"/>
            <a:ext cx="576263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1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V="1">
            <a:off x="3348038" y="2636838"/>
            <a:ext cx="2663825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3348038" y="5300663"/>
            <a:ext cx="1728787" cy="1081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61" name="橢圓 4"/>
          <p:cNvSpPr>
            <a:spLocks noChangeArrowheads="1"/>
          </p:cNvSpPr>
          <p:nvPr/>
        </p:nvSpPr>
        <p:spPr bwMode="auto">
          <a:xfrm>
            <a:off x="2700338" y="4868863"/>
            <a:ext cx="576262" cy="503237"/>
          </a:xfrm>
          <a:prstGeom prst="ellipse">
            <a:avLst/>
          </a:prstGeom>
          <a:solidFill>
            <a:srgbClr val="FF9900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TW" sz="2200" b="1">
                <a:latin typeface="Calibri" pitchFamily="34" charset="0"/>
              </a:rPr>
              <a:t>b</a:t>
            </a:r>
            <a:r>
              <a:rPr kumimoji="0" lang="en-US" altLang="zh-TW" sz="2200" b="1" baseline="-25000">
                <a:latin typeface="Calibri" pitchFamily="34" charset="0"/>
              </a:rPr>
              <a:t>2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2411413" y="2516188"/>
            <a:ext cx="1225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CD(G,v)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6877050" y="2276475"/>
            <a:ext cx="7937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200" b="1" i="1"/>
              <a:t>SD</a:t>
            </a:r>
            <a:r>
              <a:rPr lang="en-US" altLang="zh-TW" sz="2200" b="1" i="1" baseline="-25000"/>
              <a:t>b</a:t>
            </a:r>
            <a:r>
              <a:rPr lang="en-US" altLang="zh-TW" sz="2200" b="1" i="1" baseline="-40000"/>
              <a:t>2</a:t>
            </a:r>
          </a:p>
        </p:txBody>
      </p:sp>
      <p:cxnSp>
        <p:nvCxnSpPr>
          <p:cNvPr id="23564" name="AutoShape 13"/>
          <p:cNvCxnSpPr>
            <a:cxnSpLocks noChangeShapeType="1"/>
            <a:stCxn id="23555" idx="4"/>
          </p:cNvCxnSpPr>
          <p:nvPr/>
        </p:nvCxnSpPr>
        <p:spPr bwMode="auto">
          <a:xfrm flipH="1">
            <a:off x="1908175" y="4449763"/>
            <a:ext cx="5032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5" name="AutoShape 14"/>
          <p:cNvCxnSpPr>
            <a:cxnSpLocks noChangeShapeType="1"/>
            <a:stCxn id="23555" idx="4"/>
          </p:cNvCxnSpPr>
          <p:nvPr/>
        </p:nvCxnSpPr>
        <p:spPr bwMode="auto">
          <a:xfrm>
            <a:off x="2411413" y="4449763"/>
            <a:ext cx="5778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81" name="AutoShape 32"/>
          <p:cNvSpPr>
            <a:spLocks noChangeArrowheads="1"/>
          </p:cNvSpPr>
          <p:nvPr/>
        </p:nvSpPr>
        <p:spPr bwMode="auto">
          <a:xfrm>
            <a:off x="1476375" y="5373688"/>
            <a:ext cx="719138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82" name="AutoShape 33"/>
          <p:cNvSpPr>
            <a:spLocks noChangeArrowheads="1"/>
          </p:cNvSpPr>
          <p:nvPr/>
        </p:nvSpPr>
        <p:spPr bwMode="auto">
          <a:xfrm>
            <a:off x="2627313" y="5373688"/>
            <a:ext cx="719137" cy="9080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83" name="Rectangle 34"/>
          <p:cNvSpPr>
            <a:spLocks noChangeArrowheads="1"/>
          </p:cNvSpPr>
          <p:nvPr/>
        </p:nvSpPr>
        <p:spPr bwMode="auto">
          <a:xfrm>
            <a:off x="2555875" y="4221163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200" b="1" i="1"/>
              <a:t>delete f</a:t>
            </a:r>
          </a:p>
        </p:txBody>
      </p:sp>
      <p:sp>
        <p:nvSpPr>
          <p:cNvPr id="6" name="橢圓 4"/>
          <p:cNvSpPr/>
          <p:nvPr/>
        </p:nvSpPr>
        <p:spPr>
          <a:xfrm>
            <a:off x="6513513" y="370998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08625" y="48926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43663" y="49657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1" name="直線單箭頭接點 10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5722938" y="4151313"/>
            <a:ext cx="1004887" cy="728662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1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6657975" y="4151313"/>
            <a:ext cx="69850" cy="801687"/>
          </a:xfrm>
          <a:prstGeom prst="straightConnector1">
            <a:avLst/>
          </a:prstGeom>
          <a:noFill/>
          <a:ln w="9525" algn="ctr">
            <a:solidFill>
              <a:srgbClr val="B6DCDF"/>
            </a:solidFill>
            <a:round/>
            <a:headEnd/>
            <a:tailEnd type="arrow" w="med" len="med"/>
          </a:ln>
        </p:spPr>
      </p:cxnSp>
      <p:sp>
        <p:nvSpPr>
          <p:cNvPr id="23613" name="文字方塊 14"/>
          <p:cNvSpPr txBox="1">
            <a:spLocks noChangeArrowheads="1"/>
          </p:cNvSpPr>
          <p:nvPr/>
        </p:nvSpPr>
        <p:spPr bwMode="auto">
          <a:xfrm flipH="1">
            <a:off x="6516688" y="5541963"/>
            <a:ext cx="3571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 b="1" i="1">
                <a:latin typeface="Calibri" pitchFamily="34" charset="0"/>
              </a:rPr>
              <a:t>e</a:t>
            </a:r>
          </a:p>
        </p:txBody>
      </p:sp>
      <p:sp>
        <p:nvSpPr>
          <p:cNvPr id="16" name="橢圓 15"/>
          <p:cNvSpPr/>
          <p:nvPr/>
        </p:nvSpPr>
        <p:spPr>
          <a:xfrm>
            <a:off x="7013575" y="278130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v</a:t>
            </a:r>
          </a:p>
        </p:txBody>
      </p:sp>
      <p:cxnSp>
        <p:nvCxnSpPr>
          <p:cNvPr id="17" name="直線單箭頭接點 16"/>
          <p:cNvCxnSpPr>
            <a:stCxn id="16" idx="4"/>
            <a:endCxn id="0" idx="0"/>
          </p:cNvCxnSpPr>
          <p:nvPr/>
        </p:nvCxnSpPr>
        <p:spPr>
          <a:xfrm rot="5400000">
            <a:off x="6727825" y="3222625"/>
            <a:ext cx="500063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524750" y="36687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u</a:t>
            </a:r>
          </a:p>
        </p:txBody>
      </p:sp>
      <p:cxnSp>
        <p:nvCxnSpPr>
          <p:cNvPr id="23617" name="直線單箭頭接點 19"/>
          <p:cNvCxnSpPr>
            <a:cxnSpLocks noChangeShapeType="1"/>
            <a:stCxn id="16" idx="4"/>
            <a:endCxn id="19" idx="0"/>
          </p:cNvCxnSpPr>
          <p:nvPr/>
        </p:nvCxnSpPr>
        <p:spPr bwMode="auto">
          <a:xfrm>
            <a:off x="7227888" y="3222625"/>
            <a:ext cx="511175" cy="43338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橢圓 15"/>
          <p:cNvSpPr/>
          <p:nvPr/>
        </p:nvSpPr>
        <p:spPr>
          <a:xfrm>
            <a:off x="6804025" y="59737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b="1">
                <a:solidFill>
                  <a:schemeClr val="tx1"/>
                </a:solidFill>
                <a:latin typeface="Calibri" pitchFamily="34" charset="0"/>
              </a:rPr>
              <a:t>z</a:t>
            </a:r>
          </a:p>
        </p:txBody>
      </p:sp>
      <p:cxnSp>
        <p:nvCxnSpPr>
          <p:cNvPr id="23619" name="直線單箭頭接點 1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6657975" y="5407025"/>
            <a:ext cx="360363" cy="554038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23621" name="AutoShape 69"/>
          <p:cNvCxnSpPr>
            <a:cxnSpLocks noChangeShapeType="1"/>
            <a:stCxn id="6" idx="6"/>
            <a:endCxn id="9" idx="6"/>
          </p:cNvCxnSpPr>
          <p:nvPr/>
        </p:nvCxnSpPr>
        <p:spPr bwMode="auto">
          <a:xfrm>
            <a:off x="6954838" y="3924300"/>
            <a:ext cx="290512" cy="2263775"/>
          </a:xfrm>
          <a:prstGeom prst="curvedConnector3">
            <a:avLst>
              <a:gd name="adj1" fmla="val 174315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23622" name="文字方塊 13"/>
          <p:cNvSpPr txBox="1">
            <a:spLocks noChangeArrowheads="1"/>
          </p:cNvSpPr>
          <p:nvPr/>
        </p:nvSpPr>
        <p:spPr bwMode="auto">
          <a:xfrm>
            <a:off x="7456488" y="474821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 i="1">
                <a:latin typeface="Calibri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1370</Words>
  <Application>Microsoft Office PowerPoint</Application>
  <PresentationFormat>On-screen Show (4:3)</PresentationFormat>
  <Paragraphs>285</Paragraphs>
  <Slides>33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簡報設計範本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</vt:lpstr>
      <vt:lpstr>新細明體</vt:lpstr>
      <vt:lpstr>Calibri</vt:lpstr>
      <vt:lpstr>Times New Roman</vt:lpstr>
      <vt:lpstr>預設簡報設計</vt:lpstr>
      <vt:lpstr>方程式</vt:lpstr>
      <vt:lpstr>An Algorithm for enumerating All Spanning Trees of a Directed Graph</vt:lpstr>
      <vt:lpstr>Reference</vt:lpstr>
      <vt:lpstr>Outline</vt:lpstr>
      <vt:lpstr>Definition</vt:lpstr>
      <vt:lpstr>Property 1</vt:lpstr>
      <vt:lpstr>Property 2</vt:lpstr>
      <vt:lpstr>Computation Tree</vt:lpstr>
      <vt:lpstr>Computation Tree</vt:lpstr>
      <vt:lpstr>Computation Tree</vt:lpstr>
      <vt:lpstr>Computation Tree</vt:lpstr>
      <vt:lpstr>Computation Tree</vt:lpstr>
      <vt:lpstr>Lemma</vt:lpstr>
      <vt:lpstr>An Algorithm for enumerating All Spanning Trees of a Directed Graph</vt:lpstr>
      <vt:lpstr>Algorithm Description</vt:lpstr>
      <vt:lpstr>Property 3</vt:lpstr>
      <vt:lpstr>ALGO Main(G,r)</vt:lpstr>
      <vt:lpstr>ALGO Gen(T)</vt:lpstr>
      <vt:lpstr>ALGO Compute-back-to-nonback(f,T)</vt:lpstr>
      <vt:lpstr>ALGO Compute-back-to-nonback(f,T) (cont’d)</vt:lpstr>
      <vt:lpstr>An Algorithm for enumerating All Spanning Trees of a Directed Graph</vt:lpstr>
      <vt:lpstr>PROPERTY 4</vt:lpstr>
      <vt:lpstr>PROPERTY 4 (some observations)</vt:lpstr>
      <vt:lpstr>PROPERTY 4 (proof)</vt:lpstr>
      <vt:lpstr>PROPERTY 4 (proof)</vt:lpstr>
      <vt:lpstr>PROPERTY 4 (conclusion)</vt:lpstr>
      <vt:lpstr>LEMMA 4.1 </vt:lpstr>
      <vt:lpstr>PROPERTY 5</vt:lpstr>
      <vt:lpstr>PROPERTY 5</vt:lpstr>
      <vt:lpstr>An Algorithm for enumerating All Spanning Trees of a Directed Graph</vt:lpstr>
      <vt:lpstr>LEMMA 4.4</vt:lpstr>
      <vt:lpstr>LEMMA 4.5</vt:lpstr>
      <vt:lpstr>Complexity</vt:lpstr>
      <vt:lpstr>投影片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Algorithm for enumerating All Spanning Trees of a Directed Graph</dc:title>
  <dc:creator>limenghan</dc:creator>
  <cp:lastModifiedBy>limenghan</cp:lastModifiedBy>
  <cp:revision>35</cp:revision>
  <dcterms:created xsi:type="dcterms:W3CDTF">2009-05-31T06:46:46Z</dcterms:created>
  <dcterms:modified xsi:type="dcterms:W3CDTF">2009-06-01T07:06:11Z</dcterms:modified>
</cp:coreProperties>
</file>