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15"/>
  </p:notesMasterIdLst>
  <p:handoutMasterIdLst>
    <p:handoutMasterId r:id="rId16"/>
  </p:handoutMasterIdLst>
  <p:sldIdLst>
    <p:sldId id="269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70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or" initials="C" lastIdx="2" clrIdx="0"/>
  <p:cmAuthor id="2" name="NiNi" initials="N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00CC"/>
    <a:srgbClr val="FFFFFF"/>
    <a:srgbClr val="FFFF99"/>
    <a:srgbClr val="006600"/>
    <a:srgbClr val="008000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89148" autoAdjust="0"/>
  </p:normalViewPr>
  <p:slideViewPr>
    <p:cSldViewPr showGuides="1">
      <p:cViewPr varScale="1">
        <p:scale>
          <a:sx n="102" d="100"/>
          <a:sy n="102" d="100"/>
        </p:scale>
        <p:origin x="720" y="102"/>
      </p:cViewPr>
      <p:guideLst>
        <p:guide orient="horz" pos="2115"/>
        <p:guide/>
      </p:guideLst>
    </p:cSldViewPr>
  </p:slideViewPr>
  <p:outlineViewPr>
    <p:cViewPr>
      <p:scale>
        <a:sx n="33" d="100"/>
        <a:sy n="33" d="100"/>
      </p:scale>
      <p:origin x="0" y="-4699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0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88C16-3C9E-4BE3-A4D7-2297D1054518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97B8-3E0B-4F97-BB96-32F1C1A72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1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AD91-D22E-4A15-BA68-1010930D1357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2AD2-81DB-4DD0-908E-A623FDD2DD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4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75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6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51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6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79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4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9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9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D2AD2-81DB-4DD0-908E-A623FDD2DD2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3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689369"/>
            <a:ext cx="12192000" cy="1196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10" name="Picture 2" descr="F:\huiru090703\Papers\ECO\ECO_DAC09\Final\slides\bamboo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7" y="3087688"/>
            <a:ext cx="5401733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268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8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2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97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414465"/>
            <a:ext cx="109728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041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12192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1" y="1414462"/>
            <a:ext cx="10961299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7523" y="0"/>
            <a:ext cx="8994476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0939" y="57150"/>
            <a:ext cx="86610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22054" y="370939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3519579" y="1414465"/>
            <a:ext cx="8367623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30939" y="764704"/>
            <a:ext cx="866106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197523" y="1134183"/>
            <a:ext cx="8994477" cy="87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34400" y="0"/>
            <a:ext cx="36576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7620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764704"/>
            <a:ext cx="7625751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14528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49235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449233" y="1414465"/>
            <a:ext cx="743712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74320" y="228600"/>
            <a:ext cx="359664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49235" y="764704"/>
            <a:ext cx="7742767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5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 marL="324000" indent="-324000">
              <a:buSzPct val="80000"/>
              <a:buFont typeface="Wingdings" panose="05000000000000000000" pitchFamily="2" charset="2"/>
              <a:buChar char="l"/>
              <a:defRPr lang="en-US" sz="2400" dirty="0" smtClean="0"/>
            </a:lvl1pPr>
            <a:lvl2pPr marL="540000" indent="-324000">
              <a:defRPr lang="en-US" sz="2000" dirty="0" smtClean="0">
                <a:solidFill>
                  <a:srgbClr val="0000CC"/>
                </a:solidFill>
              </a:defRPr>
            </a:lvl2pPr>
            <a:lvl3pPr marL="720000" indent="-324000">
              <a:buSzPct val="80000"/>
              <a:buFont typeface="Wingdings" panose="05000000000000000000" pitchFamily="2" charset="2"/>
              <a:buChar char="n"/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2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14465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 marL="324000" indent="-324000">
              <a:buSzPct val="80000"/>
              <a:buFont typeface="Wingdings" panose="05000000000000000000" pitchFamily="2" charset="2"/>
              <a:buChar char="l"/>
              <a:defRPr lang="en-US" sz="2400" smtClean="0"/>
            </a:lvl1pPr>
            <a:lvl2pPr marL="540000" indent="-324000">
              <a:defRPr lang="en-US" sz="2000" smtClean="0">
                <a:solidFill>
                  <a:srgbClr val="0000CC"/>
                </a:solidFill>
              </a:defRPr>
            </a:lvl2pPr>
            <a:lvl3pPr marL="720000" indent="-324000">
              <a:buSzPct val="80000"/>
              <a:buFont typeface="Wingdings" panose="05000000000000000000" pitchFamily="2" charset="2"/>
              <a:buChar char="n"/>
              <a:defRPr lang="en-US" sz="1800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8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196751"/>
            <a:ext cx="12192000" cy="1314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Agenda Slide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688612"/>
            <a:ext cx="10058400" cy="3559791"/>
          </a:xfrm>
        </p:spPr>
        <p:txBody>
          <a:bodyPr/>
          <a:lstStyle>
            <a:lvl1pPr>
              <a:spcBef>
                <a:spcPts val="1867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010334"/>
            <a:ext cx="12192000" cy="2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9" name="Picture 2" descr="F:\huiru090703\Papers\ECO\ECO_DAC09\Final\slides\bamboo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7" y="3087688"/>
            <a:ext cx="5401733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10335"/>
            <a:ext cx="10384465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3430820"/>
            <a:ext cx="10384465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6175" y="6449046"/>
            <a:ext cx="39796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28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 userDrawn="1"/>
        </p:nvSpPr>
        <p:spPr>
          <a:xfrm>
            <a:off x="6197600" y="1414463"/>
            <a:ext cx="5384800" cy="430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11" name="Rectangle 2"/>
          <p:cNvSpPr/>
          <p:nvPr userDrawn="1"/>
        </p:nvSpPr>
        <p:spPr>
          <a:xfrm>
            <a:off x="609600" y="1414463"/>
            <a:ext cx="5384800" cy="430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5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64704"/>
            <a:ext cx="11582400" cy="457200"/>
          </a:xfrm>
        </p:spPr>
        <p:txBody>
          <a:bodyPr/>
          <a:lstStyle>
            <a:lvl1pPr marL="0" indent="0">
              <a:buNone/>
              <a:defRPr sz="2000" b="1" i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7984" y="6516190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4465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106175" y="6449046"/>
            <a:ext cx="397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7671" y="6516189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19403" y="1134183"/>
            <a:ext cx="11472597" cy="93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1134182"/>
            <a:ext cx="613584" cy="939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56" r:id="rId6"/>
    <p:sldLayoutId id="2147485157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55" r:id="rId15"/>
    <p:sldLayoutId id="2147485147" r:id="rId16"/>
    <p:sldLayoutId id="2147485148" r:id="rId17"/>
    <p:sldLayoutId id="2147485149" r:id="rId18"/>
    <p:sldLayoutId id="2147485150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spcBef>
          <a:spcPts val="200"/>
        </a:spcBef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324000" algn="l" defTabSz="914400" rtl="0" eaLnBrk="1" latinLnBrk="0" hangingPunct="1">
        <a:spcBef>
          <a:spcPts val="200"/>
        </a:spcBef>
        <a:buFont typeface="Arial" pitchFamily="34" charset="0"/>
        <a:buChar char="–"/>
        <a:defRPr sz="2000" kern="1200">
          <a:solidFill>
            <a:srgbClr val="0000CC"/>
          </a:solidFill>
          <a:latin typeface="+mn-lt"/>
          <a:ea typeface="+mn-ea"/>
          <a:cs typeface="+mn-cs"/>
        </a:defRPr>
      </a:lvl2pPr>
      <a:lvl3pPr marL="720000" indent="-324000" algn="l" defTabSz="568325" rtl="0" eaLnBrk="1" latinLnBrk="0" hangingPunct="1">
        <a:spcBef>
          <a:spcPts val="200"/>
        </a:spcBef>
        <a:buSzPct val="80000"/>
        <a:buFont typeface="Wingdings" panose="05000000000000000000" pitchFamily="2" charset="2"/>
        <a:buChar char="n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94CF1D5-F24A-1E47-9AAF-66B19D0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681088"/>
            <a:ext cx="10384465" cy="1253863"/>
          </a:xfrm>
        </p:spPr>
        <p:txBody>
          <a:bodyPr/>
          <a:lstStyle/>
          <a:p>
            <a:r>
              <a:rPr lang="en-US" altLang="zh-TW" dirty="0"/>
              <a:t>Recitation: </a:t>
            </a:r>
            <a:r>
              <a:rPr lang="en-US" altLang="zh-TW"/>
              <a:t>Week 14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EAB36F-131F-954D-9DE4-248D9583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3101573"/>
            <a:ext cx="10384465" cy="1119515"/>
          </a:xfrm>
        </p:spPr>
        <p:txBody>
          <a:bodyPr/>
          <a:lstStyle/>
          <a:p>
            <a:r>
              <a:rPr lang="en-US" altLang="zh-TW" sz="2000" dirty="0"/>
              <a:t>EE4033 Algorithms, Fall 2019 </a:t>
            </a:r>
          </a:p>
          <a:p>
            <a:r>
              <a:rPr lang="en-US" altLang="zh-TW" sz="1800" dirty="0"/>
              <a:t>Instructor: Yao Wen Chang, James </a:t>
            </a:r>
            <a:r>
              <a:rPr lang="en-US" altLang="zh-TW" sz="1800" dirty="0" err="1"/>
              <a:t>Chien</a:t>
            </a:r>
            <a:r>
              <a:rPr lang="en-US" altLang="zh-TW" sz="1800" dirty="0"/>
              <a:t> Mo Li, and Iris Hui Ru Jiang</a:t>
            </a:r>
          </a:p>
          <a:p>
            <a:endParaRPr lang="en-US" altLang="zh-TW" sz="1800" dirty="0"/>
          </a:p>
          <a:p>
            <a:r>
              <a:rPr lang="en-US" altLang="zh-TW" sz="1800" dirty="0"/>
              <a:t>Presenter: Yi-Ting Lin, Yu-Sheng Lu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534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7 (</a:t>
            </a:r>
            <a:r>
              <a:rPr lang="en-US" altLang="zh-TW" dirty="0"/>
              <a:t>Problem 24-3</a:t>
            </a:r>
            <a:r>
              <a:rPr kumimoji="1" lang="en-US" altLang="zh-TW" dirty="0"/>
              <a:t>) </a:t>
            </a:r>
            <a:r>
              <a:rPr kumimoji="1" lang="en-US" altLang="zh-TW" dirty="0" err="1"/>
              <a:t>conti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81200" y="4509120"/>
            <a:ext cx="8229600" cy="175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Give an </a:t>
            </a:r>
            <a:r>
              <a:rPr kumimoji="1" lang="en-US" altLang="zh-TW" dirty="0">
                <a:solidFill>
                  <a:srgbClr val="FF0000"/>
                </a:solidFill>
              </a:rPr>
              <a:t>efficient</a:t>
            </a:r>
            <a:r>
              <a:rPr kumimoji="1" lang="en-US" altLang="zh-TW" dirty="0"/>
              <a:t> algorithm. </a:t>
            </a:r>
            <a:r>
              <a:rPr lang="en-US" altLang="zh-TW" dirty="0"/>
              <a:t>Briefly j</a:t>
            </a:r>
            <a:r>
              <a:rPr kumimoji="1" lang="en-US" altLang="zh-TW" dirty="0"/>
              <a:t>ustify the correctness.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Analyze your algorithm.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FF1917-C47B-A547-9113-F8B0612DC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1"/>
          <a:stretch/>
        </p:blipFill>
        <p:spPr>
          <a:xfrm>
            <a:off x="2279577" y="1632265"/>
            <a:ext cx="7370171" cy="2319811"/>
          </a:xfrm>
        </p:spPr>
      </p:pic>
    </p:spTree>
    <p:extLst>
      <p:ext uri="{BB962C8B-B14F-4D97-AF65-F5344CB8AC3E}">
        <p14:creationId xmlns:p14="http://schemas.microsoft.com/office/powerpoint/2010/main" val="117233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8 (</a:t>
            </a:r>
            <a:r>
              <a:rPr lang="en-US" altLang="zh-TW" dirty="0"/>
              <a:t>Exercise 25.2-1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575132F-C07F-5F43-A84A-403ECC3DE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629" y="5323890"/>
                <a:ext cx="8229600" cy="91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24000" indent="-324000" algn="l" defTabSz="914400" rtl="0" eaLnBrk="1" latinLnBrk="0" hangingPunct="1">
                  <a:spcBef>
                    <a:spcPts val="200"/>
                  </a:spcBef>
                  <a:buSzPct val="80000"/>
                  <a:buFont typeface="Wingdings" panose="05000000000000000000" pitchFamily="2" charset="2"/>
                  <a:buChar char="l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324000" algn="l" defTabSz="914400" rtl="0" eaLnBrk="1" latinLnBrk="0" hangingPunct="1">
                  <a:spcBef>
                    <a:spcPts val="2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2pPr>
                <a:lvl3pPr marL="720000" indent="-324000" algn="l" defTabSz="568325" rtl="0" eaLnBrk="1" latinLnBrk="0" hangingPunct="1">
                  <a:spcBef>
                    <a:spcPts val="200"/>
                  </a:spcBef>
                  <a:buSzPct val="80000"/>
                  <a:buFont typeface="Wingdings" panose="05000000000000000000" pitchFamily="2" charset="2"/>
                  <a:buChar char="n"/>
                  <a:tabLst>
                    <a:tab pos="803275" algn="l"/>
                  </a:tabLst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1875" indent="-174625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1875" indent="-17303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54113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4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Please s</a:t>
                </a:r>
                <a:r>
                  <a:rPr lang="en-US" altLang="zh-TW" dirty="0"/>
                  <a:t>how your steps. (each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 for all k)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575132F-C07F-5F43-A84A-403ECC3D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29" y="5323890"/>
                <a:ext cx="8229600" cy="913423"/>
              </a:xfrm>
              <a:prstGeom prst="rect">
                <a:avLst/>
              </a:prstGeom>
              <a:blipFill>
                <a:blip r:embed="rId3"/>
                <a:stretch>
                  <a:fillRect l="-462" t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584622-189A-9546-9B47-15213FDDD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08787"/>
            <a:ext cx="8229600" cy="1110151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0BE9E4-0ADE-D546-8F48-DE2B2B069A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88" y="2631379"/>
            <a:ext cx="6588224" cy="23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9 (</a:t>
            </a:r>
            <a:r>
              <a:rPr lang="en-US" altLang="zh-TW" dirty="0"/>
              <a:t>Exercise 25.3-4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81200" y="3429001"/>
            <a:ext cx="8229600" cy="28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What is wrong?</a:t>
            </a:r>
          </a:p>
          <a:p>
            <a:pPr lvl="1"/>
            <a:r>
              <a:rPr lang="en-US" altLang="zh-TW" dirty="0"/>
              <a:t>Demonstrate</a:t>
            </a:r>
            <a:r>
              <a:rPr kumimoji="1" lang="en-US" altLang="zh-TW" dirty="0"/>
              <a:t> on a counterexample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046C54B-3870-ED47-A475-EC477D70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06829"/>
            <a:ext cx="8229600" cy="1626919"/>
          </a:xfrm>
        </p:spPr>
      </p:pic>
    </p:spTree>
    <p:extLst>
      <p:ext uri="{BB962C8B-B14F-4D97-AF65-F5344CB8AC3E}">
        <p14:creationId xmlns:p14="http://schemas.microsoft.com/office/powerpoint/2010/main" val="13807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B66A5-D3A2-9443-A5A3-80EA459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A7878-53F2-F048-97D9-43600BF3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5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4F6B14-20EE-8240-886B-DABD5C2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D25751-3F15-7E4A-AF69-F2078DDB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Deadline: 12/17(Tue.) 9:00 AM</a:t>
            </a:r>
          </a:p>
          <a:p>
            <a:pPr lvl="1"/>
            <a:r>
              <a:rPr lang="en-US" altLang="zh-TW" dirty="0"/>
              <a:t>Submit your solution 10 minutes before the class begins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Collaboration policy</a:t>
            </a:r>
          </a:p>
          <a:p>
            <a:pPr lvl="1"/>
            <a:r>
              <a:rPr lang="en-US" altLang="zh-TW" dirty="0"/>
              <a:t>Please specify all of your collaborators (name and student id) for each problem. If you solve some problems by yourself, please also specify “no collaborators”. </a:t>
            </a:r>
            <a:r>
              <a:rPr lang="en-US" altLang="zh-TW" dirty="0">
                <a:solidFill>
                  <a:srgbClr val="FF0000"/>
                </a:solidFill>
              </a:rPr>
              <a:t>Problems without collaborator specification will not be graded.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1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1 (</a:t>
            </a:r>
            <a:r>
              <a:rPr lang="en-US" altLang="zh-TW" dirty="0"/>
              <a:t>Exercise 23.1-11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23BEC2-5C80-2F45-A154-02CB19B11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28801"/>
            <a:ext cx="8229600" cy="150699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81200" y="3429001"/>
            <a:ext cx="8229600" cy="28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/>
              <a:t>Give an algorithm. </a:t>
            </a:r>
            <a:r>
              <a:rPr lang="en-US" altLang="zh-TW"/>
              <a:t>Briefly j</a:t>
            </a:r>
            <a:r>
              <a:rPr kumimoji="1" lang="en-US" altLang="zh-TW"/>
              <a:t>ustify the correctness.</a:t>
            </a:r>
          </a:p>
          <a:p>
            <a:pPr lvl="1"/>
            <a:r>
              <a:rPr kumimoji="1" lang="en-US" altLang="zh-TW"/>
              <a:t>Do not directly find the MST in the modified graph.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14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2 (</a:t>
            </a:r>
            <a:r>
              <a:rPr lang="en-US" altLang="zh-TW" dirty="0"/>
              <a:t>Exercise 23.2-7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575132F-C07F-5F43-A84A-403ECC3DE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1200" y="3429001"/>
                <a:ext cx="8229600" cy="2833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24000" indent="-324000" algn="l" defTabSz="914400" rtl="0" eaLnBrk="1" latinLnBrk="0" hangingPunct="1">
                  <a:spcBef>
                    <a:spcPts val="200"/>
                  </a:spcBef>
                  <a:buSzPct val="80000"/>
                  <a:buFont typeface="Wingdings" panose="05000000000000000000" pitchFamily="2" charset="2"/>
                  <a:buChar char="l"/>
                  <a:defRPr lang="en-US" sz="24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324000" algn="l" defTabSz="914400" rtl="0" eaLnBrk="1" latinLnBrk="0" hangingPunct="1">
                  <a:spcBef>
                    <a:spcPts val="2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rgbClr val="0000CC"/>
                    </a:solidFill>
                    <a:latin typeface="+mn-lt"/>
                    <a:ea typeface="+mn-ea"/>
                    <a:cs typeface="+mn-cs"/>
                  </a:defRPr>
                </a:lvl2pPr>
                <a:lvl3pPr marL="720000" indent="-324000" algn="l" defTabSz="568325" rtl="0" eaLnBrk="1" latinLnBrk="0" hangingPunct="1">
                  <a:spcBef>
                    <a:spcPts val="200"/>
                  </a:spcBef>
                  <a:buSzPct val="80000"/>
                  <a:buFont typeface="Wingdings" panose="05000000000000000000" pitchFamily="2" charset="2"/>
                  <a:buChar char="n"/>
                  <a:tabLst>
                    <a:tab pos="803275" algn="l"/>
                  </a:tabLst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1875" indent="-174625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1875" indent="-17303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54113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4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Give an algorithm. </a:t>
                </a:r>
                <a:r>
                  <a:rPr lang="en-US" altLang="zh-TW" dirty="0"/>
                  <a:t>Briefly j</a:t>
                </a:r>
                <a:r>
                  <a:rPr kumimoji="1" lang="en-US" altLang="zh-TW" dirty="0"/>
                  <a:t>ustify the correctness.</a:t>
                </a:r>
              </a:p>
              <a:p>
                <a:pPr lvl="1"/>
                <a:r>
                  <a:rPr kumimoji="1" lang="en-US" altLang="zh-TW" dirty="0"/>
                  <a:t>Do not directly find the MST in the modified graph.</a:t>
                </a:r>
              </a:p>
              <a:p>
                <a:pPr lvl="1"/>
                <a:endParaRPr kumimoji="1" lang="en-US" altLang="zh-TW" dirty="0"/>
              </a:p>
              <a:p>
                <a:r>
                  <a:rPr kumimoji="1" lang="en-US" altLang="zh-TW" dirty="0"/>
                  <a:t>How quickly?</a:t>
                </a:r>
              </a:p>
              <a:p>
                <a:pPr lvl="1"/>
                <a:r>
                  <a:rPr kumimoji="1" lang="en-US" altLang="zh-TW" dirty="0"/>
                  <a:t>Original graph 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New graph 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′=(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:endParaRPr kumimoji="1" lang="en-US" altLang="zh-TW" dirty="0"/>
              </a:p>
              <a:p>
                <a:pPr lvl="1"/>
                <a:endParaRPr kumimoji="1"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F575132F-C07F-5F43-A84A-403ECC3D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1"/>
                <a:ext cx="8229600" cy="2833689"/>
              </a:xfrm>
              <a:prstGeom prst="rect">
                <a:avLst/>
              </a:prstGeom>
              <a:blipFill>
                <a:blip r:embed="rId3"/>
                <a:stretch>
                  <a:fillRect l="-617" t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AF9CCFA-DE20-AB49-ACBC-2EA8ADA2B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13238"/>
            <a:ext cx="8229600" cy="1414100"/>
          </a:xfrm>
        </p:spPr>
      </p:pic>
    </p:spTree>
    <p:extLst>
      <p:ext uri="{BB962C8B-B14F-4D97-AF65-F5344CB8AC3E}">
        <p14:creationId xmlns:p14="http://schemas.microsoft.com/office/powerpoint/2010/main" val="275507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3 (</a:t>
            </a:r>
            <a:r>
              <a:rPr lang="en-US" altLang="zh-TW" dirty="0"/>
              <a:t>Exercise 23.4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77211" y="4583807"/>
            <a:ext cx="8229600" cy="176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For each algorithm,</a:t>
            </a:r>
          </a:p>
          <a:p>
            <a:pPr lvl="1"/>
            <a:r>
              <a:rPr kumimoji="1" lang="en-US" altLang="zh-TW" dirty="0"/>
              <a:t>Prove T is a MST or not</a:t>
            </a:r>
          </a:p>
          <a:p>
            <a:pPr lvl="1"/>
            <a:r>
              <a:rPr kumimoji="1" lang="en-US" altLang="zh-TW" dirty="0"/>
              <a:t>Describe the most efficient implementation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04318C06-42FD-9544-8CDF-B5F640F00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11" y="1343330"/>
            <a:ext cx="7874000" cy="17653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B974273-A4C5-7F4B-9A4A-AFB1B414D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5" b="55878"/>
          <a:stretch/>
        </p:blipFill>
        <p:spPr>
          <a:xfrm>
            <a:off x="911424" y="3236979"/>
            <a:ext cx="4176464" cy="1072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93E6F0-90C9-E942-9A11-4ED67F4B10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99" b="30584"/>
          <a:stretch/>
        </p:blipFill>
        <p:spPr>
          <a:xfrm>
            <a:off x="4799856" y="3213290"/>
            <a:ext cx="4176464" cy="10721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B2FBD9-5129-9645-8D8B-DD5F76F55A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2" b="1"/>
          <a:stretch/>
        </p:blipFill>
        <p:spPr>
          <a:xfrm>
            <a:off x="8042176" y="3072932"/>
            <a:ext cx="4176464" cy="13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4 (</a:t>
            </a:r>
            <a:r>
              <a:rPr lang="en-US" altLang="zh-TW" dirty="0"/>
              <a:t>Exercise 24.1-6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81200" y="3429001"/>
            <a:ext cx="8229600" cy="28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Give an </a:t>
            </a:r>
            <a:r>
              <a:rPr kumimoji="1" lang="en-US" altLang="zh-TW" dirty="0">
                <a:solidFill>
                  <a:srgbClr val="FF0000"/>
                </a:solidFill>
              </a:rPr>
              <a:t>efficient </a:t>
            </a:r>
            <a:r>
              <a:rPr kumimoji="1" lang="en-US" altLang="zh-TW" dirty="0"/>
              <a:t>algorithm.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Prove that your algorithm is correct.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F05C2E5-5D70-CA44-AB64-B9198CF7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94436"/>
            <a:ext cx="8229600" cy="1451705"/>
          </a:xfrm>
        </p:spPr>
      </p:pic>
    </p:spTree>
    <p:extLst>
      <p:ext uri="{BB962C8B-B14F-4D97-AF65-F5344CB8AC3E}">
        <p14:creationId xmlns:p14="http://schemas.microsoft.com/office/powerpoint/2010/main" val="103871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5 (</a:t>
            </a:r>
            <a:r>
              <a:rPr lang="en-US" altLang="zh-TW" dirty="0"/>
              <a:t>Exercise 24.2-4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1981200" y="3429001"/>
            <a:ext cx="8229600" cy="28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Give an </a:t>
            </a:r>
            <a:r>
              <a:rPr kumimoji="1" lang="en-US" altLang="zh-TW" dirty="0">
                <a:solidFill>
                  <a:srgbClr val="FF0000"/>
                </a:solidFill>
              </a:rPr>
              <a:t>efficient</a:t>
            </a:r>
            <a:r>
              <a:rPr kumimoji="1" lang="en-US" altLang="zh-TW" dirty="0"/>
              <a:t> algorithm. </a:t>
            </a:r>
            <a:r>
              <a:rPr lang="en-US" altLang="zh-TW" dirty="0"/>
              <a:t>Briefly j</a:t>
            </a:r>
            <a:r>
              <a:rPr kumimoji="1" lang="en-US" altLang="zh-TW" dirty="0"/>
              <a:t>ustify the correctness.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Analyze your algorithm.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0A0250F-A678-A747-8836-8E07370CD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33196"/>
            <a:ext cx="8229600" cy="1174185"/>
          </a:xfrm>
        </p:spPr>
      </p:pic>
    </p:spTree>
    <p:extLst>
      <p:ext uri="{BB962C8B-B14F-4D97-AF65-F5344CB8AC3E}">
        <p14:creationId xmlns:p14="http://schemas.microsoft.com/office/powerpoint/2010/main" val="1514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7755C7C-726A-1C47-B0D4-D974EDFA3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89310"/>
            <a:ext cx="8229600" cy="449853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6 (</a:t>
            </a:r>
            <a:r>
              <a:rPr lang="en-US" altLang="zh-TW" dirty="0"/>
              <a:t>Exercise 24.4-1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75132F-C07F-5F43-A84A-403ECC3DEA39}"/>
              </a:ext>
            </a:extLst>
          </p:cNvPr>
          <p:cNvSpPr txBox="1">
            <a:spLocks/>
          </p:cNvSpPr>
          <p:nvPr/>
        </p:nvSpPr>
        <p:spPr>
          <a:xfrm>
            <a:off x="4439816" y="3429001"/>
            <a:ext cx="5770984" cy="28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l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324000" algn="l" defTabSz="914400" rtl="0" eaLnBrk="1" latinLnBrk="0" hangingPunct="1">
              <a:spcBef>
                <a:spcPts val="200"/>
              </a:spcBef>
              <a:buFont typeface="Arial" pitchFamily="34" charset="0"/>
              <a:buChar char="–"/>
              <a:defRPr lang="en-US" sz="2000" kern="12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720000" indent="-324000" algn="l" defTabSz="568325" rtl="0" eaLnBrk="1" latinLnBrk="0" hangingPunct="1"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tabLst>
                <a:tab pos="803275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Please show your steps.</a:t>
            </a:r>
          </a:p>
        </p:txBody>
      </p:sp>
    </p:spTree>
    <p:extLst>
      <p:ext uri="{BB962C8B-B14F-4D97-AF65-F5344CB8AC3E}">
        <p14:creationId xmlns:p14="http://schemas.microsoft.com/office/powerpoint/2010/main" val="46790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854E-0EF0-1649-879A-3778840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7 (</a:t>
            </a:r>
            <a:r>
              <a:rPr lang="en-US" altLang="zh-TW" dirty="0"/>
              <a:t>Problem 24-3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FF1917-C47B-A547-9113-F8B0612DC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9"/>
          <a:stretch/>
        </p:blipFill>
        <p:spPr>
          <a:xfrm>
            <a:off x="2410915" y="1413620"/>
            <a:ext cx="7370171" cy="2447429"/>
          </a:xfrm>
        </p:spPr>
      </p:pic>
    </p:spTree>
    <p:extLst>
      <p:ext uri="{BB962C8B-B14F-4D97-AF65-F5344CB8AC3E}">
        <p14:creationId xmlns:p14="http://schemas.microsoft.com/office/powerpoint/2010/main" val="28571285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EC524F5D-94AD-40CF-A3CA-C6E014FF92B5}" vid="{74C9AE8B-3675-4676-B689-C530C44B339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33741</TotalTime>
  <Words>310</Words>
  <Application>Microsoft Office PowerPoint</Application>
  <PresentationFormat>寬螢幕</PresentationFormat>
  <Paragraphs>55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Arial Black</vt:lpstr>
      <vt:lpstr>Calibri</vt:lpstr>
      <vt:lpstr>Cambria Math</vt:lpstr>
      <vt:lpstr>Wingdings</vt:lpstr>
      <vt:lpstr>Default Theme</vt:lpstr>
      <vt:lpstr>Recitation: Week 14 </vt:lpstr>
      <vt:lpstr>HW4</vt:lpstr>
      <vt:lpstr>Problem 1 (Exercise 23.1-11)</vt:lpstr>
      <vt:lpstr>Problem 2 (Exercise 23.2-7)</vt:lpstr>
      <vt:lpstr>Problem 3 (Exercise 23.4)</vt:lpstr>
      <vt:lpstr>Problem 4 (Exercise 24.1-6)</vt:lpstr>
      <vt:lpstr>Problem 5 (Exercise 24.2-4)</vt:lpstr>
      <vt:lpstr>Problem 6 (Exercise 24.4-1)</vt:lpstr>
      <vt:lpstr>Problem 7 (Problem 24-3)</vt:lpstr>
      <vt:lpstr>Problem 7 (Problem 24-3) conti.</vt:lpstr>
      <vt:lpstr>Problem 8 (Exercise 25.2-1)</vt:lpstr>
      <vt:lpstr>Problem 9 (Exercise 25.3-4)</vt:lpstr>
      <vt:lpstr>PowerPoint 簡報</vt:lpstr>
    </vt:vector>
  </TitlesOfParts>
  <Company>Synopsys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Patterning Layout Decomposition Considering Complex Coloring Rules</dc:title>
  <dc:creator>synopsys</dc:creator>
  <cp:lastModifiedBy>祐昇 呂</cp:lastModifiedBy>
  <cp:revision>3481</cp:revision>
  <dcterms:created xsi:type="dcterms:W3CDTF">2016-03-22T07:43:12Z</dcterms:created>
  <dcterms:modified xsi:type="dcterms:W3CDTF">2019-12-11T07:33:16Z</dcterms:modified>
</cp:coreProperties>
</file>