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6" name="Shape 12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/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12" name="正文级别 1…"/>
          <p:cNvSpPr txBox="1"/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228600" algn="ctr">
              <a:spcBef>
                <a:spcPts val="0"/>
              </a:spcBef>
              <a:buSzTx/>
              <a:buNone/>
              <a:defRPr sz="5400"/>
            </a:lvl2pPr>
            <a:lvl3pPr marL="0" indent="457200" algn="ctr">
              <a:spcBef>
                <a:spcPts val="0"/>
              </a:spcBef>
              <a:buSzTx/>
              <a:buNone/>
              <a:defRPr sz="5400"/>
            </a:lvl3pPr>
            <a:lvl4pPr marL="0" indent="685800" algn="ctr">
              <a:spcBef>
                <a:spcPts val="0"/>
              </a:spcBef>
              <a:buSzTx/>
              <a:buNone/>
              <a:defRPr sz="5400"/>
            </a:lvl4pPr>
            <a:lvl5pPr marL="0" indent="91440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32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在此键入引文。”"/>
          <p:cNvSpPr txBox="1"/>
          <p:nvPr>
            <p:ph type="body" sz="quarter" idx="14"/>
          </p:nvPr>
        </p:nvSpPr>
        <p:spPr>
          <a:xfrm>
            <a:off x="2387600" y="6013450"/>
            <a:ext cx="19621500" cy="9525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8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“在此键入引文。”</a:t>
            </a:r>
          </a:p>
        </p:txBody>
      </p:sp>
      <p:sp>
        <p:nvSpPr>
          <p:cNvPr id="9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/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标题文本"/>
          <p:cNvSpPr txBox="1"/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118" name="正文级别 1…"/>
          <p:cNvSpPr txBox="1"/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marL="0" indent="228600" algn="ctr">
              <a:spcBef>
                <a:spcPts val="0"/>
              </a:spcBef>
              <a:buSzTx/>
              <a:buNone/>
              <a:defRPr sz="4400"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marL="0" indent="457200" algn="ctr">
              <a:spcBef>
                <a:spcPts val="0"/>
              </a:spcBef>
              <a:buSzTx/>
              <a:buNone/>
              <a:defRPr sz="4400"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marL="0" indent="685800" algn="ctr">
              <a:spcBef>
                <a:spcPts val="0"/>
              </a:spcBef>
              <a:buSzTx/>
              <a:buNone/>
              <a:defRPr sz="4400"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marL="0" indent="914400" algn="ctr">
              <a:spcBef>
                <a:spcPts val="0"/>
              </a:spcBef>
              <a:buSzTx/>
              <a:buNone/>
              <a:defRPr sz="4400">
                <a:latin typeface="Helvetica Light"/>
                <a:ea typeface="Helvetica Light"/>
                <a:cs typeface="Helvetica Light"/>
                <a:sym typeface="Helvetica Light"/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19" name="幻灯片编号"/>
          <p:cNvSpPr txBox="1"/>
          <p:nvPr>
            <p:ph type="sldNum" sz="quarter" idx="2"/>
          </p:nvPr>
        </p:nvSpPr>
        <p:spPr>
          <a:xfrm>
            <a:off x="11959031" y="13081000"/>
            <a:ext cx="453238" cy="469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图像"/>
          <p:cNvSpPr/>
          <p:nvPr>
            <p:ph type="pic" idx="13"/>
          </p:nvPr>
        </p:nvSpPr>
        <p:spPr>
          <a:xfrm>
            <a:off x="3125968" y="673100"/>
            <a:ext cx="18135601" cy="8737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标题文本"/>
          <p:cNvSpPr txBox="1"/>
          <p:nvPr>
            <p:ph type="title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22" name="正文级别 1…"/>
          <p:cNvSpPr txBox="1"/>
          <p:nvPr>
            <p:ph type="body" sz="quarter" idx="1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228600" algn="ctr">
              <a:spcBef>
                <a:spcPts val="0"/>
              </a:spcBef>
              <a:buSzTx/>
              <a:buNone/>
              <a:defRPr sz="5400"/>
            </a:lvl2pPr>
            <a:lvl3pPr marL="0" indent="457200" algn="ctr">
              <a:spcBef>
                <a:spcPts val="0"/>
              </a:spcBef>
              <a:buSzTx/>
              <a:buNone/>
              <a:defRPr sz="5400"/>
            </a:lvl3pPr>
            <a:lvl4pPr marL="0" indent="685800" algn="ctr">
              <a:spcBef>
                <a:spcPts val="0"/>
              </a:spcBef>
              <a:buSzTx/>
              <a:buNone/>
              <a:defRPr sz="5400"/>
            </a:lvl4pPr>
            <a:lvl5pPr marL="0" indent="91440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/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3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/>
          <p:nvPr>
            <p:ph type="pic" sz="half" idx="13"/>
          </p:nvPr>
        </p:nvSpPr>
        <p:spPr>
          <a:xfrm>
            <a:off x="13165980" y="952500"/>
            <a:ext cx="9525001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标题文本"/>
          <p:cNvSpPr txBox="1"/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标题文本</a:t>
            </a:r>
          </a:p>
        </p:txBody>
      </p:sp>
      <p:sp>
        <p:nvSpPr>
          <p:cNvPr id="40" name="正文级别 1…"/>
          <p:cNvSpPr txBox="1"/>
          <p:nvPr>
            <p:ph type="body" sz="quarter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228600" algn="ctr">
              <a:spcBef>
                <a:spcPts val="0"/>
              </a:spcBef>
              <a:buSzTx/>
              <a:buNone/>
              <a:defRPr sz="5400"/>
            </a:lvl2pPr>
            <a:lvl3pPr marL="0" indent="457200" algn="ctr">
              <a:spcBef>
                <a:spcPts val="0"/>
              </a:spcBef>
              <a:buSzTx/>
              <a:buNone/>
              <a:defRPr sz="5400"/>
            </a:lvl3pPr>
            <a:lvl4pPr marL="0" indent="685800" algn="ctr">
              <a:spcBef>
                <a:spcPts val="0"/>
              </a:spcBef>
              <a:buSzTx/>
              <a:buNone/>
              <a:defRPr sz="5400"/>
            </a:lvl4pPr>
            <a:lvl5pPr marL="0" indent="91440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4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57" name="正文级别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/>
          <p:nvPr>
            <p:ph type="pic" sz="half" idx="13"/>
          </p:nvPr>
        </p:nvSpPr>
        <p:spPr>
          <a:xfrm>
            <a:off x="13169900" y="3149600"/>
            <a:ext cx="9525000" cy="929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67" name="正文级别 1…"/>
          <p:cNvSpPr txBox="1"/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3800"/>
            </a:lvl1pPr>
            <a:lvl2pPr marL="1117600" indent="-558800">
              <a:spcBef>
                <a:spcPts val="4500"/>
              </a:spcBef>
              <a:defRPr sz="3800"/>
            </a:lvl2pPr>
            <a:lvl3pPr marL="1676400" indent="-558800">
              <a:spcBef>
                <a:spcPts val="4500"/>
              </a:spcBef>
              <a:defRPr sz="3800"/>
            </a:lvl3pPr>
            <a:lvl4pPr marL="2235200" indent="-558800">
              <a:spcBef>
                <a:spcPts val="4500"/>
              </a:spcBef>
              <a:defRPr sz="3800"/>
            </a:lvl4pPr>
            <a:lvl5pPr marL="2794000" indent="-558800">
              <a:spcBef>
                <a:spcPts val="4500"/>
              </a:spcBef>
              <a:defRPr sz="38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 txBox="1"/>
          <p:nvPr>
            <p:ph type="body" idx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/>
          <p:nvPr>
            <p:ph type="pic" sz="quarter" idx="13"/>
          </p:nvPr>
        </p:nvSpPr>
        <p:spPr>
          <a:xfrm>
            <a:off x="15760700" y="70485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图像"/>
          <p:cNvSpPr/>
          <p:nvPr>
            <p:ph type="pic" sz="quarter" idx="14"/>
          </p:nvPr>
        </p:nvSpPr>
        <p:spPr>
          <a:xfrm>
            <a:off x="15760700" y="11303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图像"/>
          <p:cNvSpPr/>
          <p:nvPr>
            <p:ph type="pic" idx="15"/>
          </p:nvPr>
        </p:nvSpPr>
        <p:spPr>
          <a:xfrm>
            <a:off x="1206500" y="1130300"/>
            <a:ext cx="141732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/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3" name="正文级别 1…"/>
          <p:cNvSpPr txBox="1"/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/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3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27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90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254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317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381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444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508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571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tif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7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10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tif"/><Relationship Id="rId3" Type="http://schemas.openxmlformats.org/officeDocument/2006/relationships/image" Target="../media/image3.tif"/><Relationship Id="rId4" Type="http://schemas.openxmlformats.org/officeDocument/2006/relationships/image" Target="../media/image1.png"/><Relationship Id="rId5" Type="http://schemas.openxmlformats.org/officeDocument/2006/relationships/image" Target="../media/image4.tif"/><Relationship Id="rId6" Type="http://schemas.openxmlformats.org/officeDocument/2006/relationships/image" Target="../media/image2.png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tif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6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pasted-image.tiff" descr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881692" y="770023"/>
            <a:ext cx="4620616" cy="4620617"/>
          </a:xfrm>
          <a:prstGeom prst="rect">
            <a:avLst/>
          </a:prstGeom>
          <a:ln w="12700">
            <a:miter lim="400000"/>
          </a:ln>
        </p:spPr>
      </p:pic>
      <p:sp>
        <p:nvSpPr>
          <p:cNvPr id="129" name="组件篇"/>
          <p:cNvSpPr txBox="1"/>
          <p:nvPr/>
        </p:nvSpPr>
        <p:spPr>
          <a:xfrm>
            <a:off x="10229850" y="5918199"/>
            <a:ext cx="3924301" cy="187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0000"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pPr/>
            <a:r>
              <a:t>组件篇</a:t>
            </a:r>
          </a:p>
        </p:txBody>
      </p:sp>
      <p:sp>
        <p:nvSpPr>
          <p:cNvPr id="130" name="加微信：talkingcoder 进群讨论，注明“组件”"/>
          <p:cNvSpPr txBox="1"/>
          <p:nvPr/>
        </p:nvSpPr>
        <p:spPr>
          <a:xfrm>
            <a:off x="8060790" y="9822400"/>
            <a:ext cx="7804024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加微信：talkingcoder 进群讨论，注明“组件”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单向数据流"/>
          <p:cNvSpPr txBox="1"/>
          <p:nvPr/>
        </p:nvSpPr>
        <p:spPr>
          <a:xfrm>
            <a:off x="839851" y="493021"/>
            <a:ext cx="3950759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marL="661458" indent="-661458" algn="l">
              <a:buSzPct val="50000"/>
              <a:buBlip>
                <a:blip r:embed="rId2"/>
              </a:buBlip>
              <a:defRPr b="0" sz="50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单向数据流</a:t>
            </a:r>
          </a:p>
        </p:txBody>
      </p:sp>
      <p:sp>
        <p:nvSpPr>
          <p:cNvPr id="167" name="注意，在 JavaScript 中对象和数组是引用类型，指向同一个内存空间，所以 props 是对象和数组时，在子组件内改变是会影响父组件的。"/>
          <p:cNvSpPr txBox="1"/>
          <p:nvPr/>
        </p:nvSpPr>
        <p:spPr>
          <a:xfrm>
            <a:off x="942280" y="5308599"/>
            <a:ext cx="22499440" cy="152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228600" indent="-228600" algn="just" defTabSz="457200">
              <a:lnSpc>
                <a:spcPts val="6300"/>
              </a:lnSpc>
              <a:spcBef>
                <a:spcPts val="1000"/>
              </a:spcBef>
              <a:buSzPct val="100000"/>
              <a:buBlip>
                <a:blip r:embed="rId3"/>
              </a:buBlip>
              <a:defRPr b="0" sz="4000">
                <a:latin typeface="Kaiti SC Regular"/>
                <a:ea typeface="Kaiti SC Regular"/>
                <a:cs typeface="Kaiti SC Regular"/>
                <a:sym typeface="Kaiti SC Regular"/>
              </a:defRPr>
            </a:pPr>
            <a:r>
              <a:t>  注意，在 JavaScript 中对象和数组是引用类型，指向同一个内存空间，所以 props 是对象和数组时，在子组件内改变是</a:t>
            </a:r>
            <a:r>
              <a:rPr>
                <a:latin typeface="Kaiti SC Bold"/>
                <a:ea typeface="Kaiti SC Bold"/>
                <a:cs typeface="Kaiti SC Bold"/>
                <a:sym typeface="Kaiti SC Bold"/>
              </a:rPr>
              <a:t>会影响</a:t>
            </a:r>
            <a:r>
              <a:t>父组件的。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数据验证"/>
          <p:cNvSpPr txBox="1"/>
          <p:nvPr/>
        </p:nvSpPr>
        <p:spPr>
          <a:xfrm>
            <a:off x="839851" y="493021"/>
            <a:ext cx="3315759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marL="661458" indent="-661458" algn="l">
              <a:buSzPct val="50000"/>
              <a:buBlip>
                <a:blip r:embed="rId2"/>
              </a:buBlip>
              <a:defRPr b="0" sz="50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数据验证</a:t>
            </a:r>
          </a:p>
        </p:txBody>
      </p:sp>
      <p:sp>
        <p:nvSpPr>
          <p:cNvPr id="170" name="String…"/>
          <p:cNvSpPr txBox="1"/>
          <p:nvPr/>
        </p:nvSpPr>
        <p:spPr>
          <a:xfrm>
            <a:off x="942280" y="3352799"/>
            <a:ext cx="22499440" cy="543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495000" indent="-228600" algn="just" defTabSz="457200">
              <a:lnSpc>
                <a:spcPts val="7500"/>
              </a:lnSpc>
              <a:buClr>
                <a:srgbClr val="000000"/>
              </a:buClr>
              <a:buSzPct val="60000"/>
              <a:buBlip>
                <a:blip r:embed="rId3"/>
              </a:buBlip>
              <a:defRPr b="0" sz="5000">
                <a:latin typeface="Songti SC Regular"/>
                <a:ea typeface="Songti SC Regular"/>
                <a:cs typeface="Songti SC Regular"/>
                <a:sym typeface="Songti SC Regular"/>
              </a:defRPr>
            </a:pPr>
            <a:r>
              <a:t> String</a:t>
            </a:r>
          </a:p>
          <a:p>
            <a:pPr marL="495000" indent="-228600" algn="just" defTabSz="457200">
              <a:lnSpc>
                <a:spcPts val="7500"/>
              </a:lnSpc>
              <a:buClr>
                <a:srgbClr val="000000"/>
              </a:buClr>
              <a:buSzPct val="60000"/>
              <a:buBlip>
                <a:blip r:embed="rId3"/>
              </a:buBlip>
              <a:defRPr b="0" sz="5000">
                <a:latin typeface="Songti SC Regular"/>
                <a:ea typeface="Songti SC Regular"/>
                <a:cs typeface="Songti SC Regular"/>
                <a:sym typeface="Songti SC Regular"/>
              </a:defRPr>
            </a:pPr>
            <a:r>
              <a:t> Number</a:t>
            </a:r>
          </a:p>
          <a:p>
            <a:pPr marL="495000" indent="-228600" algn="just" defTabSz="457200">
              <a:lnSpc>
                <a:spcPts val="7500"/>
              </a:lnSpc>
              <a:buClr>
                <a:srgbClr val="000000"/>
              </a:buClr>
              <a:buSzPct val="60000"/>
              <a:buBlip>
                <a:blip r:embed="rId3"/>
              </a:buBlip>
              <a:defRPr b="0" sz="5000">
                <a:latin typeface="Songti SC Regular"/>
                <a:ea typeface="Songti SC Regular"/>
                <a:cs typeface="Songti SC Regular"/>
                <a:sym typeface="Songti SC Regular"/>
              </a:defRPr>
            </a:pPr>
            <a:r>
              <a:t> Boolean</a:t>
            </a:r>
          </a:p>
          <a:p>
            <a:pPr marL="495000" indent="-228600" algn="just" defTabSz="457200">
              <a:lnSpc>
                <a:spcPts val="7500"/>
              </a:lnSpc>
              <a:buClr>
                <a:srgbClr val="000000"/>
              </a:buClr>
              <a:buSzPct val="60000"/>
              <a:buBlip>
                <a:blip r:embed="rId3"/>
              </a:buBlip>
              <a:defRPr b="0" sz="5000">
                <a:latin typeface="Songti SC Regular"/>
                <a:ea typeface="Songti SC Regular"/>
                <a:cs typeface="Songti SC Regular"/>
                <a:sym typeface="Songti SC Regular"/>
              </a:defRPr>
            </a:pPr>
            <a:r>
              <a:t> Object</a:t>
            </a:r>
          </a:p>
          <a:p>
            <a:pPr marL="495000" indent="-228600" algn="just" defTabSz="457200">
              <a:lnSpc>
                <a:spcPts val="7500"/>
              </a:lnSpc>
              <a:buClr>
                <a:srgbClr val="000000"/>
              </a:buClr>
              <a:buSzPct val="60000"/>
              <a:buBlip>
                <a:blip r:embed="rId3"/>
              </a:buBlip>
              <a:defRPr b="0" sz="5000">
                <a:latin typeface="Songti SC Regular"/>
                <a:ea typeface="Songti SC Regular"/>
                <a:cs typeface="Songti SC Regular"/>
                <a:sym typeface="Songti SC Regular"/>
              </a:defRPr>
            </a:pPr>
            <a:r>
              <a:t> Array</a:t>
            </a:r>
          </a:p>
          <a:p>
            <a:pPr marL="495000" indent="-228600" algn="just" defTabSz="457200">
              <a:lnSpc>
                <a:spcPts val="7500"/>
              </a:lnSpc>
              <a:buClr>
                <a:srgbClr val="000000"/>
              </a:buClr>
              <a:buSzPct val="60000"/>
              <a:buBlip>
                <a:blip r:embed="rId3"/>
              </a:buBlip>
              <a:defRPr b="0" sz="5000">
                <a:latin typeface="Songti SC Regular"/>
                <a:ea typeface="Songti SC Regular"/>
                <a:cs typeface="Songti SC Regular"/>
                <a:sym typeface="Songti SC Regular"/>
              </a:defRPr>
            </a:pPr>
            <a:r>
              <a:t> Function</a:t>
            </a:r>
          </a:p>
        </p:txBody>
      </p:sp>
      <p:pic>
        <p:nvPicPr>
          <p:cNvPr id="171" name="pasted-image.png" descr="pasted-imag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831025" y="362514"/>
            <a:ext cx="13937491" cy="12990972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组件通信"/>
          <p:cNvSpPr txBox="1"/>
          <p:nvPr/>
        </p:nvSpPr>
        <p:spPr>
          <a:xfrm>
            <a:off x="839851" y="493021"/>
            <a:ext cx="3315759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marL="661458" indent="-661458" algn="l">
              <a:buSzPct val="50000"/>
              <a:buBlip>
                <a:blip r:embed="rId2"/>
              </a:buBlip>
              <a:defRPr b="0" sz="50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组件通信</a:t>
            </a:r>
          </a:p>
        </p:txBody>
      </p:sp>
      <p:pic>
        <p:nvPicPr>
          <p:cNvPr id="174" name="pasted-image.png" descr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40057" y="1690235"/>
            <a:ext cx="21750988" cy="1111489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自定义事件"/>
          <p:cNvSpPr txBox="1"/>
          <p:nvPr/>
        </p:nvSpPr>
        <p:spPr>
          <a:xfrm>
            <a:off x="839851" y="493021"/>
            <a:ext cx="3950759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marL="661458" indent="-661458" algn="l">
              <a:buSzPct val="50000"/>
              <a:buBlip>
                <a:blip r:embed="rId2"/>
              </a:buBlip>
              <a:defRPr b="0" sz="50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自定义事件</a:t>
            </a:r>
          </a:p>
        </p:txBody>
      </p:sp>
      <p:sp>
        <p:nvSpPr>
          <p:cNvPr id="177" name="Demo"/>
          <p:cNvSpPr txBox="1"/>
          <p:nvPr/>
        </p:nvSpPr>
        <p:spPr>
          <a:xfrm>
            <a:off x="11118723" y="6360667"/>
            <a:ext cx="2146555" cy="994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 sz="6000"/>
            </a:lvl1pPr>
          </a:lstStyle>
          <a:p>
            <a:pPr/>
            <a:r>
              <a:t>Demo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自定义事件"/>
          <p:cNvSpPr txBox="1"/>
          <p:nvPr/>
        </p:nvSpPr>
        <p:spPr>
          <a:xfrm>
            <a:off x="839851" y="493021"/>
            <a:ext cx="3950759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marL="661458" indent="-661458" algn="l">
              <a:buSzPct val="50000"/>
              <a:buBlip>
                <a:blip r:embed="rId2"/>
              </a:buBlip>
              <a:defRPr b="0" sz="50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自定义事件</a:t>
            </a:r>
          </a:p>
        </p:txBody>
      </p:sp>
      <p:sp>
        <p:nvSpPr>
          <p:cNvPr id="180" name="除了用 v-on 在组件上监听自定义事件外，也可以监听 DOM 事件，这时可以用 .native 修饰符，表示监听的是一个原生事件，监听的是该组件的根元素，示例代码如下：…"/>
          <p:cNvSpPr txBox="1"/>
          <p:nvPr/>
        </p:nvSpPr>
        <p:spPr>
          <a:xfrm>
            <a:off x="942280" y="4943475"/>
            <a:ext cx="22499440" cy="2254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indent="266399" algn="just" defTabSz="457200">
              <a:lnSpc>
                <a:spcPts val="6300"/>
              </a:lnSpc>
              <a:spcBef>
                <a:spcPts val="1000"/>
              </a:spcBef>
              <a:defRPr b="0" sz="4000">
                <a:latin typeface="Songti SC Light"/>
                <a:ea typeface="Songti SC Light"/>
                <a:cs typeface="Songti SC Light"/>
                <a:sym typeface="Songti SC Light"/>
              </a:defRPr>
            </a:pPr>
            <a:r>
              <a:t>除了用 v-on 在组件上监听自定义事件外，也可以监听 DOM 事件，这时可以用 </a:t>
            </a:r>
            <a:r>
              <a:rPr>
                <a:latin typeface="Songti SC Bold"/>
                <a:ea typeface="Songti SC Bold"/>
                <a:cs typeface="Songti SC Bold"/>
                <a:sym typeface="Songti SC Bold"/>
              </a:rPr>
              <a:t>.native </a:t>
            </a:r>
            <a:r>
              <a:t>修饰符，表示监听的是一个原生事件，监听的是该组件的根元素，示例代码如下：</a:t>
            </a:r>
          </a:p>
          <a:p>
            <a:pPr indent="266399" algn="just" defTabSz="457200">
              <a:lnSpc>
                <a:spcPts val="6200"/>
              </a:lnSpc>
              <a:defRPr b="0" sz="4000">
                <a:latin typeface="Consolas"/>
                <a:ea typeface="Consolas"/>
                <a:cs typeface="Consolas"/>
                <a:sym typeface="Consolas"/>
              </a:defRPr>
            </a:pPr>
            <a:r>
              <a:t>&lt;my-component v-on:click.native="handleClick"&gt;&lt;/my-component&gt;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使用 v-model"/>
          <p:cNvSpPr txBox="1"/>
          <p:nvPr/>
        </p:nvSpPr>
        <p:spPr>
          <a:xfrm>
            <a:off x="839851" y="493021"/>
            <a:ext cx="4515274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marL="661458" indent="-661458" algn="l">
              <a:buSzPct val="50000"/>
              <a:buBlip>
                <a:blip r:embed="rId2"/>
              </a:buBlip>
              <a:defRPr b="0" sz="50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使用 v-model</a:t>
            </a:r>
          </a:p>
        </p:txBody>
      </p:sp>
      <p:sp>
        <p:nvSpPr>
          <p:cNvPr id="183" name="Demo"/>
          <p:cNvSpPr txBox="1"/>
          <p:nvPr/>
        </p:nvSpPr>
        <p:spPr>
          <a:xfrm>
            <a:off x="3206029" y="6080797"/>
            <a:ext cx="2146555" cy="994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 sz="6000"/>
            </a:lvl1pPr>
          </a:lstStyle>
          <a:p>
            <a:pPr/>
            <a:r>
              <a:t>Demo</a:t>
            </a:r>
          </a:p>
        </p:txBody>
      </p:sp>
      <p:sp>
        <p:nvSpPr>
          <p:cNvPr id="184" name="接受一个 value 属性；…"/>
          <p:cNvSpPr txBox="1"/>
          <p:nvPr/>
        </p:nvSpPr>
        <p:spPr>
          <a:xfrm>
            <a:off x="10308829" y="5193829"/>
            <a:ext cx="13403461" cy="276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610576" indent="-610576" algn="l">
              <a:lnSpc>
                <a:spcPct val="200000"/>
              </a:lnSpc>
              <a:buSzPct val="75000"/>
              <a:buChar char="•"/>
              <a:defRPr b="0" sz="50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接受一个 value 属性；</a:t>
            </a:r>
          </a:p>
          <a:p>
            <a:pPr marL="610576" indent="-610576" algn="l">
              <a:lnSpc>
                <a:spcPct val="200000"/>
              </a:lnSpc>
              <a:buSzPct val="75000"/>
              <a:buChar char="•"/>
              <a:defRPr b="0" sz="50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在有新的 value 时触发 input 事件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非父子组件通信"/>
          <p:cNvSpPr txBox="1"/>
          <p:nvPr/>
        </p:nvSpPr>
        <p:spPr>
          <a:xfrm>
            <a:off x="839851" y="493021"/>
            <a:ext cx="5220759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marL="661458" indent="-661458" algn="l">
              <a:buSzPct val="50000"/>
              <a:buBlip>
                <a:blip r:embed="rId2"/>
              </a:buBlip>
              <a:defRPr b="0" sz="50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非父子组件通信</a:t>
            </a:r>
          </a:p>
        </p:txBody>
      </p:sp>
      <p:sp>
        <p:nvSpPr>
          <p:cNvPr id="187" name="在 Vue.js 2.x 中，推荐使用一个空的 Vue 实例作为中央事件总线（bus），也就是一个中介。"/>
          <p:cNvSpPr txBox="1"/>
          <p:nvPr/>
        </p:nvSpPr>
        <p:spPr>
          <a:xfrm>
            <a:off x="1352628" y="2584302"/>
            <a:ext cx="20647361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indent="266399" algn="just" defTabSz="457200">
              <a:lnSpc>
                <a:spcPts val="6300"/>
              </a:lnSpc>
              <a:spcBef>
                <a:spcPts val="1000"/>
              </a:spcBef>
              <a:defRPr b="0" sz="4000">
                <a:latin typeface="Songti SC Light"/>
                <a:ea typeface="Songti SC Light"/>
                <a:cs typeface="Songti SC Light"/>
                <a:sym typeface="Songti SC Light"/>
              </a:defRPr>
            </a:lvl1pPr>
          </a:lstStyle>
          <a:p>
            <a:pPr/>
            <a:r>
              <a:t>在 Vue.js 2.x 中，推荐使用一个空的 Vue 实例作为中央事件总线（bus），也就是一个中介。</a:t>
            </a:r>
          </a:p>
        </p:txBody>
      </p:sp>
      <p:sp>
        <p:nvSpPr>
          <p:cNvPr id="188" name="举个 🌰"/>
          <p:cNvSpPr txBox="1"/>
          <p:nvPr/>
        </p:nvSpPr>
        <p:spPr>
          <a:xfrm>
            <a:off x="10053319" y="6477940"/>
            <a:ext cx="4277361" cy="187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0"/>
            </a:lvl1pPr>
          </a:lstStyle>
          <a:p>
            <a:pPr/>
            <a:r>
              <a:t>举个 🌰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非父子组件通信"/>
          <p:cNvSpPr txBox="1"/>
          <p:nvPr/>
        </p:nvSpPr>
        <p:spPr>
          <a:xfrm>
            <a:off x="839851" y="493021"/>
            <a:ext cx="5220759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marL="661458" indent="-661458" algn="l">
              <a:buSzPct val="50000"/>
              <a:buBlip>
                <a:blip r:embed="rId2"/>
              </a:buBlip>
              <a:defRPr b="0" sz="50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非父子组件通信</a:t>
            </a:r>
          </a:p>
        </p:txBody>
      </p:sp>
      <p:sp>
        <p:nvSpPr>
          <p:cNvPr id="191" name="比如你需要租房子，你可能会找房产中介来登记你的需求，然后中介把你的信息发给满足要求的出租者，出租者再把报价和看房时间告诉中介，由中介再转达给你，整个过程中，买家和卖家并没有任何交流，都是通过中间人来传话的。…"/>
          <p:cNvSpPr txBox="1"/>
          <p:nvPr/>
        </p:nvSpPr>
        <p:spPr>
          <a:xfrm>
            <a:off x="1629719" y="3806171"/>
            <a:ext cx="21124561" cy="4635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indent="266399" algn="just" defTabSz="457200">
              <a:lnSpc>
                <a:spcPts val="6300"/>
              </a:lnSpc>
              <a:spcBef>
                <a:spcPts val="1000"/>
              </a:spcBef>
              <a:defRPr b="0" sz="4000">
                <a:latin typeface="Songti SC Light"/>
                <a:ea typeface="Songti SC Light"/>
                <a:cs typeface="Songti SC Light"/>
                <a:sym typeface="Songti SC Light"/>
              </a:defRPr>
            </a:pPr>
            <a:r>
              <a:t>  比如你需要租房子，你可能会找房产中介来登记你的需求，然后中介把你的信息发给满足要求的出租者，出租者再把报价和看房时间告诉中介，由中介再转达给你，整个过程中，买家和卖家并没有任何交流，都是通过中间人来传话的。</a:t>
            </a:r>
          </a:p>
          <a:p>
            <a:pPr indent="266399" algn="just" defTabSz="457200">
              <a:lnSpc>
                <a:spcPts val="6300"/>
              </a:lnSpc>
              <a:spcBef>
                <a:spcPts val="1000"/>
              </a:spcBef>
              <a:defRPr b="0" sz="4000">
                <a:latin typeface="Songti SC Light"/>
                <a:ea typeface="Songti SC Light"/>
                <a:cs typeface="Songti SC Light"/>
                <a:sym typeface="Songti SC Light"/>
              </a:defRPr>
            </a:pPr>
          </a:p>
          <a:p>
            <a:pPr indent="266399" algn="just" defTabSz="457200">
              <a:lnSpc>
                <a:spcPts val="6300"/>
              </a:lnSpc>
              <a:spcBef>
                <a:spcPts val="1000"/>
              </a:spcBef>
              <a:defRPr b="0" sz="4000">
                <a:latin typeface="Songti SC Light"/>
                <a:ea typeface="Songti SC Light"/>
                <a:cs typeface="Songti SC Light"/>
                <a:sym typeface="Songti SC Light"/>
              </a:defRPr>
            </a:pPr>
            <a:r>
              <a:t>  或者你最近可能要换房了，你会找房产中介登记你的信息，订阅与你找房需求相关的资讯，一旦有符合你的房子出现时，中介会通知你，并传达你房子的具体信息。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非父子组件通信 — bus.js"/>
          <p:cNvSpPr txBox="1"/>
          <p:nvPr/>
        </p:nvSpPr>
        <p:spPr>
          <a:xfrm>
            <a:off x="839851" y="493021"/>
            <a:ext cx="7902364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marL="661458" indent="-661458" algn="l">
              <a:buSzPct val="50000"/>
              <a:buBlip>
                <a:blip r:embed="rId2"/>
              </a:buBlip>
              <a:defRPr b="0" sz="50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非父子组件通信 — bus.js</a:t>
            </a:r>
          </a:p>
        </p:txBody>
      </p:sp>
      <p:sp>
        <p:nvSpPr>
          <p:cNvPr id="194" name="Demo"/>
          <p:cNvSpPr txBox="1"/>
          <p:nvPr/>
        </p:nvSpPr>
        <p:spPr>
          <a:xfrm>
            <a:off x="11118723" y="6360667"/>
            <a:ext cx="2146555" cy="994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 sz="6000"/>
            </a:lvl1pPr>
          </a:lstStyle>
          <a:p>
            <a:pPr/>
            <a:r>
              <a:t>Demo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非父子组件通信 — 父链、子链"/>
          <p:cNvSpPr txBox="1"/>
          <p:nvPr/>
        </p:nvSpPr>
        <p:spPr>
          <a:xfrm>
            <a:off x="839851" y="493021"/>
            <a:ext cx="9383819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marL="661458" indent="-661458" algn="l">
              <a:buSzPct val="50000"/>
              <a:buBlip>
                <a:blip r:embed="rId2"/>
              </a:buBlip>
              <a:defRPr b="0" sz="50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非父子组件通信 — 父链、子链</a:t>
            </a:r>
          </a:p>
        </p:txBody>
      </p:sp>
      <p:sp>
        <p:nvSpPr>
          <p:cNvPr id="197" name="Demo"/>
          <p:cNvSpPr txBox="1"/>
          <p:nvPr/>
        </p:nvSpPr>
        <p:spPr>
          <a:xfrm>
            <a:off x="11118723" y="6360667"/>
            <a:ext cx="2146555" cy="994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 sz="6000"/>
            </a:lvl1pPr>
          </a:lstStyle>
          <a:p>
            <a:pPr/>
            <a:r>
              <a:t>Demo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pasted-image.tiff" descr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401913" y="1588737"/>
            <a:ext cx="3580174" cy="3580174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</p:pic>
      <p:sp>
        <p:nvSpPr>
          <p:cNvPr id="133" name="关于我"/>
          <p:cNvSpPr txBox="1"/>
          <p:nvPr/>
        </p:nvSpPr>
        <p:spPr>
          <a:xfrm>
            <a:off x="839851" y="493021"/>
            <a:ext cx="2019301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b="0" sz="50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关于我</a:t>
            </a:r>
          </a:p>
        </p:txBody>
      </p:sp>
      <p:sp>
        <p:nvSpPr>
          <p:cNvPr id="134" name="Aresn"/>
          <p:cNvSpPr txBox="1"/>
          <p:nvPr/>
        </p:nvSpPr>
        <p:spPr>
          <a:xfrm>
            <a:off x="11311255" y="5714218"/>
            <a:ext cx="176149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50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Aresn</a:t>
            </a:r>
          </a:p>
        </p:txBody>
      </p:sp>
      <p:sp>
        <p:nvSpPr>
          <p:cNvPr id="135" name="TalkingData…"/>
          <p:cNvSpPr txBox="1"/>
          <p:nvPr/>
        </p:nvSpPr>
        <p:spPr>
          <a:xfrm>
            <a:off x="6298875" y="8043936"/>
            <a:ext cx="5419083" cy="2387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610576" indent="-610576" algn="l">
              <a:buSzPct val="75000"/>
              <a:buChar char="-"/>
              <a:defRPr b="0" sz="50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     TalkingData </a:t>
            </a:r>
          </a:p>
          <a:p>
            <a:pPr algn="l">
              <a:defRPr b="0" sz="500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  <a:p>
            <a:pPr marL="610576" indent="-610576" algn="l">
              <a:buSzPct val="75000"/>
              <a:buChar char="-"/>
              <a:defRPr b="0" sz="50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     TalkingCoder</a:t>
            </a:r>
          </a:p>
        </p:txBody>
      </p:sp>
      <p:sp>
        <p:nvSpPr>
          <p:cNvPr id="136" name="iView…"/>
          <p:cNvSpPr txBox="1"/>
          <p:nvPr/>
        </p:nvSpPr>
        <p:spPr>
          <a:xfrm>
            <a:off x="13937645" y="7980436"/>
            <a:ext cx="7989840" cy="2514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610576" indent="-610576" algn="l">
              <a:buSzPct val="75000"/>
              <a:buChar char="-"/>
              <a:defRPr b="0" sz="50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     iView</a:t>
            </a:r>
          </a:p>
          <a:p>
            <a:pPr algn="l">
              <a:defRPr b="0" sz="500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  <a:p>
            <a:pPr marL="610576" indent="-610576" algn="l">
              <a:buSzPct val="75000"/>
              <a:buChar char="-"/>
              <a:defRPr b="0" sz="50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    《Vue.js 实战》</a:t>
            </a:r>
          </a:p>
        </p:txBody>
      </p:sp>
      <p:pic>
        <p:nvPicPr>
          <p:cNvPr id="137" name="pasted-image.tiff" descr="pasted-image.tif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836716" y="8145536"/>
            <a:ext cx="736601" cy="711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8" name="pasted-image.png" descr="pasted-imag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576366" y="9493250"/>
            <a:ext cx="1257301" cy="10287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39" name="pasted-image.tiff" descr="pasted-image.tif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4274800" y="7923286"/>
            <a:ext cx="1028700" cy="10287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0" name="pasted-image.png" descr="pasted-image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4236700" y="9378950"/>
            <a:ext cx="1206500" cy="11303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非父子组件通信 — 子组件索引"/>
          <p:cNvSpPr txBox="1"/>
          <p:nvPr/>
        </p:nvSpPr>
        <p:spPr>
          <a:xfrm>
            <a:off x="839851" y="493021"/>
            <a:ext cx="9383819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marL="661458" indent="-661458" algn="l">
              <a:buSzPct val="50000"/>
              <a:buBlip>
                <a:blip r:embed="rId2"/>
              </a:buBlip>
              <a:defRPr b="0" sz="50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非父子组件通信 — 子组件索引</a:t>
            </a:r>
          </a:p>
        </p:txBody>
      </p:sp>
      <p:sp>
        <p:nvSpPr>
          <p:cNvPr id="200" name="Demo"/>
          <p:cNvSpPr txBox="1"/>
          <p:nvPr/>
        </p:nvSpPr>
        <p:spPr>
          <a:xfrm>
            <a:off x="11118723" y="6360667"/>
            <a:ext cx="2146555" cy="994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 sz="6000"/>
            </a:lvl1pPr>
          </a:lstStyle>
          <a:p>
            <a:pPr/>
            <a:r>
              <a:t>Demo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使用 slot 分发内容"/>
          <p:cNvSpPr txBox="1"/>
          <p:nvPr/>
        </p:nvSpPr>
        <p:spPr>
          <a:xfrm>
            <a:off x="839851" y="493021"/>
            <a:ext cx="5926879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marL="661458" indent="-661458" algn="l">
              <a:buSzPct val="50000"/>
              <a:buBlip>
                <a:blip r:embed="rId2"/>
              </a:buBlip>
              <a:defRPr b="0" sz="50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使用 slot 分发内容</a:t>
            </a:r>
          </a:p>
        </p:txBody>
      </p:sp>
      <p:pic>
        <p:nvPicPr>
          <p:cNvPr id="203" name="pasted-image.png" descr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10769" y="3410116"/>
            <a:ext cx="13356667" cy="6895768"/>
          </a:xfrm>
          <a:prstGeom prst="rect">
            <a:avLst/>
          </a:prstGeom>
          <a:ln w="12700">
            <a:miter lim="400000"/>
          </a:ln>
        </p:spPr>
      </p:pic>
      <p:pic>
        <p:nvPicPr>
          <p:cNvPr id="204" name="pasted-image.png" descr="pasted-imag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3863319" y="3588134"/>
            <a:ext cx="10327674" cy="6062558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lot 用法 — 单个 slot"/>
          <p:cNvSpPr txBox="1"/>
          <p:nvPr/>
        </p:nvSpPr>
        <p:spPr>
          <a:xfrm>
            <a:off x="839851" y="493021"/>
            <a:ext cx="6632999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marL="661458" indent="-661458" algn="l">
              <a:buSzPct val="50000"/>
              <a:buBlip>
                <a:blip r:embed="rId2"/>
              </a:buBlip>
              <a:defRPr b="0" sz="50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slot 用法 — 单个 slot</a:t>
            </a:r>
          </a:p>
        </p:txBody>
      </p:sp>
      <p:sp>
        <p:nvSpPr>
          <p:cNvPr id="207" name="Demo"/>
          <p:cNvSpPr txBox="1"/>
          <p:nvPr/>
        </p:nvSpPr>
        <p:spPr>
          <a:xfrm>
            <a:off x="11118723" y="6360667"/>
            <a:ext cx="2146555" cy="994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 sz="6000"/>
            </a:lvl1pPr>
          </a:lstStyle>
          <a:p>
            <a:pPr/>
            <a:r>
              <a:t>Demo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lot 用法 — 具名 slot"/>
          <p:cNvSpPr txBox="1"/>
          <p:nvPr/>
        </p:nvSpPr>
        <p:spPr>
          <a:xfrm>
            <a:off x="839851" y="493021"/>
            <a:ext cx="6632999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marL="661458" indent="-661458" algn="l">
              <a:buSzPct val="50000"/>
              <a:buBlip>
                <a:blip r:embed="rId2"/>
              </a:buBlip>
              <a:defRPr b="0" sz="50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slot 用法 — 具名 slot</a:t>
            </a:r>
          </a:p>
        </p:txBody>
      </p:sp>
      <p:sp>
        <p:nvSpPr>
          <p:cNvPr id="210" name="Demo"/>
          <p:cNvSpPr txBox="1"/>
          <p:nvPr/>
        </p:nvSpPr>
        <p:spPr>
          <a:xfrm>
            <a:off x="11118723" y="6360667"/>
            <a:ext cx="2146555" cy="994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 sz="6000"/>
            </a:lvl1pPr>
          </a:lstStyle>
          <a:p>
            <a:pPr/>
            <a:r>
              <a:t>Demo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访问 slot"/>
          <p:cNvSpPr txBox="1"/>
          <p:nvPr/>
        </p:nvSpPr>
        <p:spPr>
          <a:xfrm>
            <a:off x="839851" y="493021"/>
            <a:ext cx="3210349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marL="661458" indent="-661458" algn="l">
              <a:buSzPct val="50000"/>
              <a:buBlip>
                <a:blip r:embed="rId2"/>
              </a:buBlip>
              <a:defRPr b="0" sz="50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访问 slot</a:t>
            </a:r>
          </a:p>
        </p:txBody>
      </p:sp>
      <p:sp>
        <p:nvSpPr>
          <p:cNvPr id="213" name="Demo"/>
          <p:cNvSpPr txBox="1"/>
          <p:nvPr/>
        </p:nvSpPr>
        <p:spPr>
          <a:xfrm>
            <a:off x="11118723" y="6360667"/>
            <a:ext cx="2146555" cy="994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 sz="6000"/>
            </a:lvl1pPr>
          </a:lstStyle>
          <a:p>
            <a:pPr/>
            <a:r>
              <a:t>Demo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组件高级用法 — 递归组件"/>
          <p:cNvSpPr txBox="1"/>
          <p:nvPr/>
        </p:nvSpPr>
        <p:spPr>
          <a:xfrm>
            <a:off x="839851" y="493021"/>
            <a:ext cx="8113819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marL="661458" indent="-661458" algn="l">
              <a:buSzPct val="50000"/>
              <a:buBlip>
                <a:blip r:embed="rId2"/>
              </a:buBlip>
              <a:defRPr b="0" sz="50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组件高级用法 — 递归组件</a:t>
            </a:r>
          </a:p>
        </p:txBody>
      </p:sp>
      <p:pic>
        <p:nvPicPr>
          <p:cNvPr id="216" name="pasted-image.png" descr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21642" y="2796493"/>
            <a:ext cx="10520874" cy="7596816"/>
          </a:xfrm>
          <a:prstGeom prst="rect">
            <a:avLst/>
          </a:prstGeom>
          <a:ln w="12700">
            <a:miter lim="400000"/>
          </a:ln>
        </p:spPr>
      </p:pic>
      <p:pic>
        <p:nvPicPr>
          <p:cNvPr id="217" name="pasted-image.png" descr="pasted-imag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5056082" y="2916426"/>
            <a:ext cx="6360697" cy="73569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组件高级用法 — 递归组件"/>
          <p:cNvSpPr txBox="1"/>
          <p:nvPr/>
        </p:nvSpPr>
        <p:spPr>
          <a:xfrm>
            <a:off x="839851" y="493021"/>
            <a:ext cx="8113819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marL="661458" indent="-661458" algn="l">
              <a:buSzPct val="50000"/>
              <a:buBlip>
                <a:blip r:embed="rId2"/>
              </a:buBlip>
              <a:defRPr b="0" sz="50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组件高级用法 — 递归组件</a:t>
            </a:r>
          </a:p>
        </p:txBody>
      </p:sp>
      <p:sp>
        <p:nvSpPr>
          <p:cNvPr id="220" name="Demo"/>
          <p:cNvSpPr txBox="1"/>
          <p:nvPr/>
        </p:nvSpPr>
        <p:spPr>
          <a:xfrm>
            <a:off x="11118723" y="6360667"/>
            <a:ext cx="2146555" cy="994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 sz="6000"/>
            </a:lvl1pPr>
          </a:lstStyle>
          <a:p>
            <a:pPr/>
            <a:r>
              <a:t>Demo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组件高级用法 — 内联模板"/>
          <p:cNvSpPr txBox="1"/>
          <p:nvPr/>
        </p:nvSpPr>
        <p:spPr>
          <a:xfrm>
            <a:off x="839851" y="493021"/>
            <a:ext cx="8113819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marL="661458" indent="-661458" algn="l">
              <a:buSzPct val="50000"/>
              <a:buBlip>
                <a:blip r:embed="rId2"/>
              </a:buBlip>
              <a:defRPr b="0" sz="50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组件高级用法 — 内联模板</a:t>
            </a:r>
          </a:p>
        </p:txBody>
      </p:sp>
      <p:sp>
        <p:nvSpPr>
          <p:cNvPr id="223" name="Demo"/>
          <p:cNvSpPr txBox="1"/>
          <p:nvPr/>
        </p:nvSpPr>
        <p:spPr>
          <a:xfrm>
            <a:off x="11118723" y="6360667"/>
            <a:ext cx="2146555" cy="994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 sz="6000"/>
            </a:lvl1pPr>
          </a:lstStyle>
          <a:p>
            <a:pPr/>
            <a:r>
              <a:t>Demo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组件高级用法 — 动态组件"/>
          <p:cNvSpPr txBox="1"/>
          <p:nvPr/>
        </p:nvSpPr>
        <p:spPr>
          <a:xfrm>
            <a:off x="839851" y="493021"/>
            <a:ext cx="8113819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marL="661458" indent="-661458" algn="l">
              <a:buSzPct val="50000"/>
              <a:buBlip>
                <a:blip r:embed="rId2"/>
              </a:buBlip>
              <a:defRPr b="0" sz="50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组件高级用法 — 动态组件</a:t>
            </a:r>
          </a:p>
        </p:txBody>
      </p:sp>
      <p:sp>
        <p:nvSpPr>
          <p:cNvPr id="226" name="Demo"/>
          <p:cNvSpPr txBox="1"/>
          <p:nvPr/>
        </p:nvSpPr>
        <p:spPr>
          <a:xfrm>
            <a:off x="11118723" y="6360667"/>
            <a:ext cx="2146555" cy="994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 sz="6000"/>
            </a:lvl1pPr>
          </a:lstStyle>
          <a:p>
            <a:pPr/>
            <a:r>
              <a:t>Demo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组件高级用法 — 异步组件"/>
          <p:cNvSpPr txBox="1"/>
          <p:nvPr/>
        </p:nvSpPr>
        <p:spPr>
          <a:xfrm>
            <a:off x="839851" y="493021"/>
            <a:ext cx="8113819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marL="661458" indent="-661458" algn="l">
              <a:buSzPct val="50000"/>
              <a:buBlip>
                <a:blip r:embed="rId2"/>
              </a:buBlip>
              <a:defRPr b="0" sz="50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组件高级用法 — 异步组件</a:t>
            </a:r>
          </a:p>
        </p:txBody>
      </p:sp>
      <p:sp>
        <p:nvSpPr>
          <p:cNvPr id="229" name="Demo"/>
          <p:cNvSpPr txBox="1"/>
          <p:nvPr/>
        </p:nvSpPr>
        <p:spPr>
          <a:xfrm>
            <a:off x="11118723" y="6360667"/>
            <a:ext cx="2146555" cy="994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 sz="6000"/>
            </a:lvl1pPr>
          </a:lstStyle>
          <a:p>
            <a:pPr/>
            <a:r>
              <a:t>Demo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pasted-image.tiff" descr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776760" y="770023"/>
            <a:ext cx="2830480" cy="2830481"/>
          </a:xfrm>
          <a:prstGeom prst="rect">
            <a:avLst/>
          </a:prstGeom>
          <a:ln w="12700">
            <a:miter lim="400000"/>
          </a:ln>
        </p:spPr>
      </p:pic>
      <p:sp>
        <p:nvSpPr>
          <p:cNvPr id="143" name="Vue.js 实战之 Render 函数…"/>
          <p:cNvSpPr txBox="1"/>
          <p:nvPr/>
        </p:nvSpPr>
        <p:spPr>
          <a:xfrm>
            <a:off x="2286512" y="4635371"/>
            <a:ext cx="20967808" cy="810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610576" indent="-610576" algn="l">
              <a:lnSpc>
                <a:spcPct val="200000"/>
              </a:lnSpc>
              <a:buSzPct val="75000"/>
              <a:buChar char="•"/>
              <a:defRPr b="0" sz="50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Vue.js 实战之 Render 函数</a:t>
            </a:r>
          </a:p>
          <a:p>
            <a:pPr marL="610576" indent="-610576" algn="l">
              <a:lnSpc>
                <a:spcPct val="200000"/>
              </a:lnSpc>
              <a:buSzPct val="75000"/>
              <a:buChar char="•"/>
              <a:defRPr b="0" sz="5000">
                <a:solidFill>
                  <a:srgbClr val="00905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Vue.js 实战之组件篇</a:t>
            </a:r>
          </a:p>
          <a:p>
            <a:pPr marL="610576" indent="-610576" algn="l">
              <a:lnSpc>
                <a:spcPct val="200000"/>
              </a:lnSpc>
              <a:buSzPct val="75000"/>
              <a:buChar char="•"/>
              <a:defRPr b="0" sz="50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Vue.js 实战之工程篇</a:t>
            </a:r>
          </a:p>
          <a:p>
            <a:pPr marL="610576" indent="-610576" algn="l">
              <a:lnSpc>
                <a:spcPct val="200000"/>
              </a:lnSpc>
              <a:buSzPct val="75000"/>
              <a:buChar char="•"/>
              <a:defRPr b="0" sz="50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Vue.js 实战之插件篇</a:t>
            </a:r>
          </a:p>
          <a:p>
            <a:pPr marL="610576" indent="-610576" algn="l">
              <a:lnSpc>
                <a:spcPct val="200000"/>
              </a:lnSpc>
              <a:buSzPct val="75000"/>
              <a:buChar char="•"/>
              <a:defRPr b="0" sz="50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Vue.js 实战之高阶用法</a:t>
            </a:r>
          </a:p>
        </p:txBody>
      </p:sp>
      <p:sp>
        <p:nvSpPr>
          <p:cNvPr id="144" name="Dingbat 勾号"/>
          <p:cNvSpPr/>
          <p:nvPr/>
        </p:nvSpPr>
        <p:spPr>
          <a:xfrm>
            <a:off x="10777946" y="4821819"/>
            <a:ext cx="705122" cy="6700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52" h="20404" fill="norm" stroke="1" extrusionOk="0">
                <a:moveTo>
                  <a:pt x="19340" y="6"/>
                </a:moveTo>
                <a:cubicBezTo>
                  <a:pt x="18911" y="-308"/>
                  <a:pt x="8317" y="11620"/>
                  <a:pt x="6423" y="13985"/>
                </a:cubicBezTo>
                <a:cubicBezTo>
                  <a:pt x="6323" y="14108"/>
                  <a:pt x="6215" y="14226"/>
                  <a:pt x="6090" y="14370"/>
                </a:cubicBezTo>
                <a:cubicBezTo>
                  <a:pt x="5960" y="14216"/>
                  <a:pt x="5854" y="14096"/>
                  <a:pt x="5755" y="13971"/>
                </a:cubicBezTo>
                <a:cubicBezTo>
                  <a:pt x="4964" y="12967"/>
                  <a:pt x="4458" y="12167"/>
                  <a:pt x="3657" y="11171"/>
                </a:cubicBezTo>
                <a:cubicBezTo>
                  <a:pt x="3337" y="10773"/>
                  <a:pt x="2972" y="10410"/>
                  <a:pt x="2634" y="10026"/>
                </a:cubicBezTo>
                <a:cubicBezTo>
                  <a:pt x="2472" y="9843"/>
                  <a:pt x="2283" y="9849"/>
                  <a:pt x="2071" y="9915"/>
                </a:cubicBezTo>
                <a:cubicBezTo>
                  <a:pt x="1856" y="9981"/>
                  <a:pt x="1574" y="9982"/>
                  <a:pt x="1303" y="10152"/>
                </a:cubicBezTo>
                <a:cubicBezTo>
                  <a:pt x="1209" y="10262"/>
                  <a:pt x="1332" y="10438"/>
                  <a:pt x="1349" y="10609"/>
                </a:cubicBezTo>
                <a:cubicBezTo>
                  <a:pt x="1369" y="10821"/>
                  <a:pt x="603" y="10792"/>
                  <a:pt x="203" y="11061"/>
                </a:cubicBezTo>
                <a:cubicBezTo>
                  <a:pt x="111" y="11123"/>
                  <a:pt x="286" y="11375"/>
                  <a:pt x="227" y="11440"/>
                </a:cubicBezTo>
                <a:cubicBezTo>
                  <a:pt x="51" y="11634"/>
                  <a:pt x="-61" y="11588"/>
                  <a:pt x="36" y="11826"/>
                </a:cubicBezTo>
                <a:cubicBezTo>
                  <a:pt x="896" y="13941"/>
                  <a:pt x="2182" y="15733"/>
                  <a:pt x="3218" y="17879"/>
                </a:cubicBezTo>
                <a:cubicBezTo>
                  <a:pt x="4865" y="21292"/>
                  <a:pt x="5178" y="19166"/>
                  <a:pt x="5654" y="19575"/>
                </a:cubicBezTo>
                <a:cubicBezTo>
                  <a:pt x="7119" y="20836"/>
                  <a:pt x="6474" y="21179"/>
                  <a:pt x="9921" y="16770"/>
                </a:cubicBezTo>
                <a:cubicBezTo>
                  <a:pt x="11378" y="14721"/>
                  <a:pt x="19009" y="5203"/>
                  <a:pt x="20710" y="3334"/>
                </a:cubicBezTo>
                <a:cubicBezTo>
                  <a:pt x="20919" y="3106"/>
                  <a:pt x="21118" y="2879"/>
                  <a:pt x="21258" y="2594"/>
                </a:cubicBezTo>
                <a:cubicBezTo>
                  <a:pt x="21526" y="2050"/>
                  <a:pt x="21539" y="2066"/>
                  <a:pt x="21150" y="1624"/>
                </a:cubicBezTo>
                <a:cubicBezTo>
                  <a:pt x="21006" y="1461"/>
                  <a:pt x="20856" y="1427"/>
                  <a:pt x="20646" y="1437"/>
                </a:cubicBezTo>
                <a:cubicBezTo>
                  <a:pt x="20244" y="1456"/>
                  <a:pt x="20044" y="1227"/>
                  <a:pt x="20086" y="860"/>
                </a:cubicBezTo>
                <a:cubicBezTo>
                  <a:pt x="20096" y="778"/>
                  <a:pt x="20075" y="672"/>
                  <a:pt x="20023" y="612"/>
                </a:cubicBezTo>
                <a:cubicBezTo>
                  <a:pt x="19903" y="469"/>
                  <a:pt x="19492" y="117"/>
                  <a:pt x="19340" y="6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$nextTick"/>
          <p:cNvSpPr txBox="1"/>
          <p:nvPr/>
        </p:nvSpPr>
        <p:spPr>
          <a:xfrm>
            <a:off x="839851" y="493021"/>
            <a:ext cx="3493559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marL="661458" indent="-661458" algn="l">
              <a:buSzPct val="50000"/>
              <a:buBlip>
                <a:blip r:embed="rId2"/>
              </a:buBlip>
              <a:defRPr b="0" sz="50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$nextTick</a:t>
            </a:r>
          </a:p>
        </p:txBody>
      </p:sp>
      <p:sp>
        <p:nvSpPr>
          <p:cNvPr id="232" name="Demo"/>
          <p:cNvSpPr txBox="1"/>
          <p:nvPr/>
        </p:nvSpPr>
        <p:spPr>
          <a:xfrm>
            <a:off x="11118723" y="6360667"/>
            <a:ext cx="2146555" cy="994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 sz="6000"/>
            </a:lvl1pPr>
          </a:lstStyle>
          <a:p>
            <a:pPr/>
            <a:r>
              <a:t>Demo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X-Templates"/>
          <p:cNvSpPr txBox="1"/>
          <p:nvPr/>
        </p:nvSpPr>
        <p:spPr>
          <a:xfrm>
            <a:off x="839851" y="493021"/>
            <a:ext cx="4268894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marL="661458" indent="-661458" algn="l">
              <a:buSzPct val="50000"/>
              <a:buBlip>
                <a:blip r:embed="rId2"/>
              </a:buBlip>
              <a:defRPr b="0" sz="50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X-Templates</a:t>
            </a:r>
          </a:p>
        </p:txBody>
      </p:sp>
      <p:sp>
        <p:nvSpPr>
          <p:cNvPr id="235" name="Demo"/>
          <p:cNvSpPr txBox="1"/>
          <p:nvPr/>
        </p:nvSpPr>
        <p:spPr>
          <a:xfrm>
            <a:off x="11118723" y="6360667"/>
            <a:ext cx="2146555" cy="994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 sz="6000"/>
            </a:lvl1pPr>
          </a:lstStyle>
          <a:p>
            <a:pPr/>
            <a:r>
              <a:t>Demo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手动挂载实例"/>
          <p:cNvSpPr txBox="1"/>
          <p:nvPr/>
        </p:nvSpPr>
        <p:spPr>
          <a:xfrm>
            <a:off x="839851" y="493021"/>
            <a:ext cx="4585759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marL="661458" indent="-661458" algn="l">
              <a:buSzPct val="50000"/>
              <a:buBlip>
                <a:blip r:embed="rId2"/>
              </a:buBlip>
              <a:defRPr b="0" sz="50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手动挂载实例</a:t>
            </a:r>
          </a:p>
        </p:txBody>
      </p:sp>
      <p:sp>
        <p:nvSpPr>
          <p:cNvPr id="238" name="Demo"/>
          <p:cNvSpPr txBox="1"/>
          <p:nvPr/>
        </p:nvSpPr>
        <p:spPr>
          <a:xfrm>
            <a:off x="11118723" y="6360667"/>
            <a:ext cx="2146555" cy="994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 sz="6000"/>
            </a:lvl1pPr>
          </a:lstStyle>
          <a:p>
            <a:pPr/>
            <a:r>
              <a:t>Demo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" name="pasted-image.png" descr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849935" y="1111981"/>
            <a:ext cx="4684130" cy="4684130"/>
          </a:xfrm>
          <a:prstGeom prst="rect">
            <a:avLst/>
          </a:prstGeom>
          <a:ln w="25400">
            <a:miter lim="400000"/>
          </a:ln>
          <a:effectLst>
            <a:reflection blurRad="0" stA="100000" stPos="0" endA="0" endPos="40000" dist="0" dir="5400000" fadeDir="5400000" sx="100000" sy="-100000" kx="0" ky="0" algn="bl" rotWithShape="0"/>
          </a:effectLst>
        </p:spPr>
      </p:pic>
      <p:sp>
        <p:nvSpPr>
          <p:cNvPr id="241" name="Thanks"/>
          <p:cNvSpPr txBox="1"/>
          <p:nvPr/>
        </p:nvSpPr>
        <p:spPr>
          <a:xfrm>
            <a:off x="10468967" y="8022097"/>
            <a:ext cx="3446066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Thanks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新书预告"/>
          <p:cNvSpPr txBox="1"/>
          <p:nvPr/>
        </p:nvSpPr>
        <p:spPr>
          <a:xfrm>
            <a:off x="839851" y="493021"/>
            <a:ext cx="3315759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marL="661458" indent="-661458" algn="l">
              <a:buSzPct val="50000"/>
              <a:buBlip>
                <a:blip r:embed="rId2"/>
              </a:buBlip>
              <a:defRPr b="0" sz="50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新书预告</a:t>
            </a:r>
          </a:p>
        </p:txBody>
      </p:sp>
      <p:sp>
        <p:nvSpPr>
          <p:cNvPr id="147" name="《Vue.js实战》将在 9 月由清华大学出版社出版，敬请期待！"/>
          <p:cNvSpPr txBox="1"/>
          <p:nvPr/>
        </p:nvSpPr>
        <p:spPr>
          <a:xfrm>
            <a:off x="1476578" y="3794125"/>
            <a:ext cx="22499440" cy="16573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indent="266399" algn="just" defTabSz="457200">
              <a:lnSpc>
                <a:spcPts val="6300"/>
              </a:lnSpc>
              <a:spcBef>
                <a:spcPts val="1000"/>
              </a:spcBef>
              <a:defRPr b="0" sz="4000">
                <a:latin typeface="Songti SC Light"/>
                <a:ea typeface="Songti SC Light"/>
                <a:cs typeface="Songti SC Light"/>
                <a:sym typeface="Songti SC Light"/>
              </a:defRPr>
            </a:lvl1pPr>
          </a:lstStyle>
          <a:p>
            <a:pPr/>
            <a:r>
              <a:t>《Vue.js实战》将在 9 月由清华大学出版社出版，敬请期待！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组件与复用"/>
          <p:cNvSpPr txBox="1"/>
          <p:nvPr/>
        </p:nvSpPr>
        <p:spPr>
          <a:xfrm>
            <a:off x="839851" y="493021"/>
            <a:ext cx="3950759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marL="661458" indent="-661458" algn="l">
              <a:buSzPct val="50000"/>
              <a:buBlip>
                <a:blip r:embed="rId2"/>
              </a:buBlip>
              <a:defRPr b="0" sz="50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组件与复用</a:t>
            </a:r>
          </a:p>
        </p:txBody>
      </p:sp>
      <p:pic>
        <p:nvPicPr>
          <p:cNvPr id="150" name="pasted-image.png" descr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496530" y="1821872"/>
            <a:ext cx="15390940" cy="1007225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组件与复用"/>
          <p:cNvSpPr txBox="1"/>
          <p:nvPr/>
        </p:nvSpPr>
        <p:spPr>
          <a:xfrm>
            <a:off x="839851" y="493021"/>
            <a:ext cx="3950759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marL="661458" indent="-661458" algn="l">
              <a:buSzPct val="50000"/>
              <a:buBlip>
                <a:blip r:embed="rId2"/>
              </a:buBlip>
              <a:defRPr b="0" sz="50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组件与复用</a:t>
            </a:r>
          </a:p>
        </p:txBody>
      </p:sp>
      <p:pic>
        <p:nvPicPr>
          <p:cNvPr id="153" name="pasted-image.png" descr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50531" y="3367469"/>
            <a:ext cx="9666289" cy="6325887"/>
          </a:xfrm>
          <a:prstGeom prst="rect">
            <a:avLst/>
          </a:prstGeom>
          <a:ln w="12700">
            <a:miter lim="400000"/>
          </a:ln>
        </p:spPr>
      </p:pic>
      <p:pic>
        <p:nvPicPr>
          <p:cNvPr id="154" name="pasted-image.png" descr="pasted-imag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659329" y="726339"/>
            <a:ext cx="13500018" cy="11608147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组件用法"/>
          <p:cNvSpPr txBox="1"/>
          <p:nvPr/>
        </p:nvSpPr>
        <p:spPr>
          <a:xfrm>
            <a:off x="839851" y="493021"/>
            <a:ext cx="3315759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marL="661458" indent="-661458" algn="l">
              <a:buSzPct val="50000"/>
              <a:buBlip>
                <a:blip r:embed="rId2"/>
              </a:buBlip>
              <a:defRPr b="0" sz="50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组件用法</a:t>
            </a:r>
          </a:p>
        </p:txBody>
      </p:sp>
      <p:sp>
        <p:nvSpPr>
          <p:cNvPr id="157" name="注册后才能使用，注册分局部注册和全局注册；…"/>
          <p:cNvSpPr txBox="1"/>
          <p:nvPr/>
        </p:nvSpPr>
        <p:spPr>
          <a:xfrm>
            <a:off x="2108413" y="2603371"/>
            <a:ext cx="20967808" cy="6324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610576" indent="-610576" algn="l">
              <a:lnSpc>
                <a:spcPct val="200000"/>
              </a:lnSpc>
              <a:buSzPct val="75000"/>
              <a:buChar char="•"/>
              <a:defRPr b="0" sz="50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注册后才能使用，注册分局部注册和全局注册；</a:t>
            </a:r>
          </a:p>
          <a:p>
            <a:pPr marL="610576" indent="-610576" algn="l">
              <a:lnSpc>
                <a:spcPct val="200000"/>
              </a:lnSpc>
              <a:buSzPct val="75000"/>
              <a:buChar char="•"/>
              <a:defRPr b="0" sz="50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组件和 Vue 实例类似，基本可以使用其所有内容（data、computed、methods）；</a:t>
            </a:r>
          </a:p>
          <a:p>
            <a:pPr marL="610576" indent="-610576" algn="l">
              <a:lnSpc>
                <a:spcPct val="200000"/>
              </a:lnSpc>
              <a:buSzPct val="75000"/>
              <a:buChar char="•"/>
              <a:defRPr b="0" sz="50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与 Vue 实例不同的是，data 是函数，输入需要 return。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使用 props 传递数据"/>
          <p:cNvSpPr txBox="1"/>
          <p:nvPr/>
        </p:nvSpPr>
        <p:spPr>
          <a:xfrm>
            <a:off x="839851" y="493021"/>
            <a:ext cx="6585374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marL="661458" indent="-661458" algn="l">
              <a:buSzPct val="50000"/>
              <a:buBlip>
                <a:blip r:embed="rId2"/>
              </a:buBlip>
              <a:defRPr b="0" sz="50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使用 props 传递数据</a:t>
            </a:r>
          </a:p>
        </p:txBody>
      </p:sp>
      <p:sp>
        <p:nvSpPr>
          <p:cNvPr id="160" name="组件不仅仅是要把模板的内容进行复用，更主要的是组件间要进行通信。通常父组件的模板中包含子组件，父组件要正向地向子组件传递数据或参数，子组件接收到后根据参数的不同来渲染不同的内容或执行操作。这个正向传递数据的过程，就是通过 props 来实现的。"/>
          <p:cNvSpPr txBox="1"/>
          <p:nvPr/>
        </p:nvSpPr>
        <p:spPr>
          <a:xfrm>
            <a:off x="942280" y="4530725"/>
            <a:ext cx="22499440" cy="3079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indent="266399" algn="just" defTabSz="457200">
              <a:lnSpc>
                <a:spcPts val="6300"/>
              </a:lnSpc>
              <a:spcBef>
                <a:spcPts val="1000"/>
              </a:spcBef>
              <a:defRPr b="0" sz="4000">
                <a:latin typeface="Songti SC Light"/>
                <a:ea typeface="Songti SC Light"/>
                <a:cs typeface="Songti SC Light"/>
                <a:sym typeface="Songti SC Light"/>
              </a:defRPr>
            </a:lvl1pPr>
          </a:lstStyle>
          <a:p>
            <a:pPr/>
            <a:r>
              <a:t>组件不仅仅是要把模板的内容进行复用，更主要的是组件间要进行通信。通常父组件的模板中包含子组件，父组件要正向地向子组件传递数据或参数，子组件接收到后根据参数的不同来渲染不同的内容或执行操作。这个正向传递数据的过程，就是通过 props 来实现的。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单向数据流"/>
          <p:cNvSpPr txBox="1"/>
          <p:nvPr/>
        </p:nvSpPr>
        <p:spPr>
          <a:xfrm>
            <a:off x="839851" y="493021"/>
            <a:ext cx="3950759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marL="661458" indent="-661458" algn="l">
              <a:buSzPct val="50000"/>
              <a:buBlip>
                <a:blip r:embed="rId2"/>
              </a:buBlip>
              <a:defRPr b="0" sz="50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单向数据流</a:t>
            </a:r>
          </a:p>
        </p:txBody>
      </p:sp>
      <p:pic>
        <p:nvPicPr>
          <p:cNvPr id="163" name="pasted-image.png" descr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080927" y="1339809"/>
            <a:ext cx="14611747" cy="11854813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</p:pic>
      <p:sp>
        <p:nvSpPr>
          <p:cNvPr id="164" name="Demo"/>
          <p:cNvSpPr txBox="1"/>
          <p:nvPr/>
        </p:nvSpPr>
        <p:spPr>
          <a:xfrm>
            <a:off x="2607007" y="5750042"/>
            <a:ext cx="2146555" cy="994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 sz="6000"/>
            </a:lvl1pPr>
          </a:lstStyle>
          <a:p>
            <a:pPr/>
            <a:r>
              <a:t>Demo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