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这个的练习的次数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本身的单项数据流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兄弟组件的通信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二、</a:t>
            </a:r>
            <a:endParaRPr lang="zh-CN" altLang="en-US"/>
          </a:p>
          <a:p>
            <a:r>
              <a:rPr lang="en-US" altLang="zh-CN"/>
              <a:t>state</a:t>
            </a:r>
            <a:r>
              <a:rPr lang="zh-CN" altLang="en-US"/>
              <a:t>就是整个项目的一个状态</a:t>
            </a:r>
            <a:endParaRPr lang="zh-CN" altLang="en-US"/>
          </a:p>
          <a:p>
            <a:r>
              <a:rPr lang="zh-CN" altLang="en-US"/>
              <a:t>模块的时候</a:t>
            </a:r>
            <a:r>
              <a:rPr lang="en-US" altLang="zh-CN"/>
              <a:t>this.$store.state.appName</a:t>
            </a:r>
            <a:endParaRPr lang="en-US" altLang="zh-CN"/>
          </a:p>
          <a:p>
            <a:r>
              <a:rPr lang="zh-CN" altLang="en-US"/>
              <a:t>在模块中使用</a:t>
            </a:r>
            <a:r>
              <a:rPr lang="en-US" altLang="zh-CN"/>
              <a:t>namespaced:true </a:t>
            </a:r>
            <a:r>
              <a:rPr lang="zh-CN" altLang="en-US"/>
              <a:t>命名空间，使项目更加密闭</a:t>
            </a:r>
            <a:endParaRPr lang="zh-CN" altLang="en-US"/>
          </a:p>
          <a:p>
            <a:r>
              <a:rPr lang="en-US" altLang="zh-CN"/>
              <a:t>createNamespaceHelpers </a:t>
            </a:r>
            <a:r>
              <a:rPr lang="zh-CN" altLang="en-US"/>
              <a:t>在组件中引入命名空间</a:t>
            </a:r>
            <a:endParaRPr lang="zh-CN" altLang="en-US"/>
          </a:p>
          <a:p>
            <a:r>
              <a:rPr lang="en-US" altLang="zh-CN"/>
              <a:t>store.vue</a:t>
            </a:r>
            <a:r>
              <a:rPr lang="zh-CN" altLang="en-US"/>
              <a:t>是所有</a:t>
            </a:r>
            <a:r>
              <a:rPr lang="en-US" altLang="zh-CN"/>
              <a:t>vuex</a:t>
            </a:r>
            <a:r>
              <a:rPr lang="zh-CN" altLang="en-US"/>
              <a:t>组件使用的</a:t>
            </a:r>
            <a:r>
              <a:rPr lang="en-US" altLang="zh-CN"/>
              <a:t>demo</a:t>
            </a:r>
            <a:endParaRPr lang="en-US" altLang="zh-CN"/>
          </a:p>
          <a:p>
            <a:r>
              <a:rPr lang="en-US" altLang="zh-CN"/>
              <a:t>getters </a:t>
            </a:r>
            <a:r>
              <a:rPr lang="zh-CN" altLang="en-US"/>
              <a:t>类似</a:t>
            </a:r>
            <a:r>
              <a:rPr lang="en-US" altLang="zh-CN"/>
              <a:t>vuex</a:t>
            </a:r>
            <a:r>
              <a:rPr lang="zh-CN" altLang="en-US"/>
              <a:t>中的</a:t>
            </a:r>
            <a:r>
              <a:rPr lang="en-US" altLang="zh-CN"/>
              <a:t>computed </a:t>
            </a:r>
            <a:r>
              <a:rPr lang="zh-CN" altLang="en-US"/>
              <a:t>命名空间没有打开的话可以不用写</a:t>
            </a:r>
            <a:r>
              <a:rPr lang="en-US" altLang="zh-CN"/>
              <a:t>user</a:t>
            </a:r>
            <a:r>
              <a:rPr lang="zh-CN" altLang="en-US"/>
              <a:t>这个模块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三、</a:t>
            </a:r>
            <a:endParaRPr lang="zh-CN" altLang="en-US"/>
          </a:p>
          <a:p>
            <a:r>
              <a:rPr lang="zh-CN" altLang="en-US"/>
              <a:t>注意事件的命名方式</a:t>
            </a:r>
            <a:endParaRPr lang="zh-CN" altLang="en-US"/>
          </a:p>
          <a:p>
            <a:r>
              <a:rPr lang="en-US" altLang="zh-CN"/>
              <a:t>computed</a:t>
            </a:r>
            <a:r>
              <a:rPr lang="zh-CN" altLang="en-US"/>
              <a:t>的</a:t>
            </a:r>
            <a:r>
              <a:rPr lang="en-US" altLang="zh-CN"/>
              <a:t>set</a:t>
            </a:r>
            <a:r>
              <a:rPr lang="zh-CN" altLang="en-US"/>
              <a:t>和</a:t>
            </a:r>
            <a:r>
              <a:rPr lang="en-US" altLang="zh-CN"/>
              <a:t>get</a:t>
            </a:r>
            <a:r>
              <a:rPr lang="zh-CN" altLang="en-US"/>
              <a:t>方法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mutation</a:t>
            </a:r>
            <a:r>
              <a:rPr lang="zh-CN" altLang="en-US"/>
              <a:t>中的写法，谁是</a:t>
            </a:r>
            <a:r>
              <a:rPr lang="en-US" altLang="zh-CN"/>
              <a:t>commit</a:t>
            </a:r>
            <a:r>
              <a:rPr lang="zh-CN" altLang="en-US"/>
              <a:t>的通行证（大写的内容）</a:t>
            </a:r>
            <a:endParaRPr lang="zh-CN" altLang="en-US"/>
          </a:p>
          <a:p>
            <a:r>
              <a:rPr lang="en-US" altLang="zh-CN"/>
              <a:t>store.vue</a:t>
            </a:r>
            <a:r>
              <a:rPr lang="zh-CN" altLang="en-US"/>
              <a:t>的文件夹下</a:t>
            </a:r>
            <a:endParaRPr lang="zh-CN" altLang="en-US"/>
          </a:p>
          <a:p>
            <a:r>
              <a:rPr lang="en-US" altLang="zh-CN"/>
              <a:t>mutation</a:t>
            </a:r>
            <a:r>
              <a:rPr lang="zh-CN" altLang="en-US"/>
              <a:t>中的坑：如果没有在</a:t>
            </a:r>
            <a:r>
              <a:rPr lang="en-US" altLang="zh-CN"/>
              <a:t>state</a:t>
            </a:r>
            <a:r>
              <a:rPr lang="zh-CN" altLang="en-US"/>
              <a:t>中写对应的要</a:t>
            </a:r>
            <a:r>
              <a:rPr lang="en-US" altLang="zh-CN"/>
              <a:t>mutations</a:t>
            </a:r>
            <a:r>
              <a:rPr lang="zh-CN" altLang="en-US"/>
              <a:t>修改的值，就在</a:t>
            </a:r>
            <a:r>
              <a:rPr lang="en-US" altLang="zh-CN"/>
              <a:t>mutation</a:t>
            </a:r>
            <a:r>
              <a:rPr lang="zh-CN" altLang="en-US"/>
              <a:t>中写</a:t>
            </a:r>
            <a:r>
              <a:rPr lang="en-US" altLang="zh-CN"/>
              <a:t>vue.set(state,'appVersion','v2.0')</a:t>
            </a:r>
            <a:endParaRPr lang="en-US" altLang="zh-CN"/>
          </a:p>
          <a:p>
            <a:r>
              <a:rPr lang="en-US" altLang="zh-CN"/>
              <a:t>actions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actions</a:t>
            </a:r>
            <a:r>
              <a:rPr lang="zh-CN" altLang="en-US"/>
              <a:t>触发</a:t>
            </a:r>
            <a:r>
              <a:rPr lang="en-US" altLang="zh-CN"/>
              <a:t>mutation</a:t>
            </a:r>
            <a:r>
              <a:rPr lang="zh-CN" altLang="en-US"/>
              <a:t>中的</a:t>
            </a:r>
            <a:r>
              <a:rPr lang="en-US" altLang="zh-CN"/>
              <a:t>commit</a:t>
            </a:r>
            <a:r>
              <a:rPr lang="zh-CN" altLang="en-US"/>
              <a:t>的变化</a:t>
            </a:r>
            <a:endParaRPr lang="zh-CN" altLang="en-US"/>
          </a:p>
          <a:p>
            <a:r>
              <a:rPr lang="en-US" altLang="zh-CN"/>
              <a:t>strict</a:t>
            </a:r>
            <a:r>
              <a:rPr lang="zh-CN" altLang="en-US"/>
              <a:t>：</a:t>
            </a:r>
            <a:r>
              <a:rPr lang="en-US" altLang="zh-CN"/>
              <a:t>true</a:t>
            </a:r>
            <a:r>
              <a:rPr lang="zh-CN" altLang="en-US"/>
              <a:t>解决赋值必须用</a:t>
            </a:r>
            <a:r>
              <a:rPr lang="en-US" altLang="zh-CN"/>
              <a:t>commit</a:t>
            </a:r>
            <a:endParaRPr lang="en-US" altLang="zh-CN"/>
          </a:p>
          <a:p>
            <a:r>
              <a:rPr lang="en-US" altLang="zh-CN"/>
              <a:t>vuex</a:t>
            </a:r>
            <a:r>
              <a:rPr lang="zh-CN" altLang="en-US"/>
              <a:t>的值双向绑定怎么办 </a:t>
            </a:r>
            <a:r>
              <a:rPr lang="en-US" altLang="zh-CN"/>
              <a:t>vuex+</a:t>
            </a:r>
            <a:r>
              <a:rPr lang="zh-CN" altLang="en-US"/>
              <a:t>双向绑定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库封装成组件</a:t>
            </a:r>
            <a:endParaRPr lang="zh-CN" altLang="en-US"/>
          </a:p>
          <a:p>
            <a:r>
              <a:rPr lang="en-US" altLang="zh-CN"/>
              <a:t>npm</a:t>
            </a:r>
            <a:r>
              <a:rPr lang="zh-CN" altLang="en-US"/>
              <a:t>安装之后，引入再一步步的使用，</a:t>
            </a:r>
            <a:endParaRPr lang="zh-CN" altLang="en-US"/>
          </a:p>
          <a:p>
            <a:r>
              <a:rPr lang="zh-CN" altLang="en-US"/>
              <a:t>重点是怎么在</a:t>
            </a:r>
            <a:r>
              <a:rPr lang="en-US" altLang="zh-CN"/>
              <a:t>dom</a:t>
            </a:r>
            <a:r>
              <a:rPr lang="zh-CN" altLang="en-US"/>
              <a:t>渲染之后做一些操作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先去添加一个</a:t>
            </a:r>
            <a:r>
              <a:rPr lang="en-US" altLang="zh-CN"/>
              <a:t>.vue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.sync()</a:t>
            </a:r>
            <a:r>
              <a:rPr lang="zh-CN" altLang="en-US"/>
              <a:t>类似于</a:t>
            </a:r>
            <a:r>
              <a:rPr lang="en-US" altLang="zh-CN"/>
              <a:t>v-model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render</a:t>
            </a:r>
            <a:r>
              <a:rPr lang="zh-CN" altLang="en-US"/>
              <a:t>函数中（他那几个函数中的参数指的是什么）</a:t>
            </a:r>
            <a:endParaRPr lang="zh-CN" altLang="en-US"/>
          </a:p>
          <a:p>
            <a:r>
              <a:rPr lang="zh-CN" altLang="en-US"/>
              <a:t>自定义事件</a:t>
            </a:r>
            <a:endParaRPr lang="zh-CN" altLang="en-US"/>
          </a:p>
          <a:p>
            <a:r>
              <a:rPr lang="zh-CN" altLang="en-US"/>
              <a:t>原生事件</a:t>
            </a:r>
            <a:endParaRPr lang="zh-CN" altLang="en-US"/>
          </a:p>
          <a:p>
            <a:r>
              <a:rPr lang="zh-CN" altLang="en-US"/>
              <a:t>看文档：</a:t>
            </a:r>
            <a:r>
              <a:rPr lang="en-US" altLang="zh-CN"/>
              <a:t>template</a:t>
            </a:r>
            <a:r>
              <a:rPr lang="zh-CN" altLang="en-US"/>
              <a:t>中的内容在</a:t>
            </a:r>
            <a:r>
              <a:rPr lang="en-US" altLang="zh-CN"/>
              <a:t>render</a:t>
            </a:r>
            <a:r>
              <a:rPr lang="zh-CN" altLang="en-US"/>
              <a:t>中是怎样实现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通过数据来遍历生成的</a:t>
            </a:r>
            <a:endParaRPr lang="zh-CN" altLang="en-US"/>
          </a:p>
          <a:p>
            <a:r>
              <a:rPr lang="zh-CN" altLang="en-US"/>
              <a:t>根据层级一级级的生成</a:t>
            </a:r>
            <a:endParaRPr lang="zh-CN" altLang="en-US"/>
          </a:p>
          <a:p>
            <a:r>
              <a:rPr lang="zh-CN" altLang="en-US"/>
              <a:t>核心要点：</a:t>
            </a:r>
            <a:endParaRPr lang="zh-CN" altLang="en-US"/>
          </a:p>
          <a:p>
            <a:r>
              <a:rPr lang="zh-CN" altLang="en-US"/>
              <a:t>要有结束的条件</a:t>
            </a:r>
            <a:endParaRPr lang="zh-CN" altLang="en-US"/>
          </a:p>
          <a:p>
            <a:r>
              <a:rPr lang="zh-CN" altLang="en-US"/>
              <a:t>要有name值才可以引用自身的组件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跨站脚本攻击（不允许前端去操作</a:t>
            </a:r>
            <a:r>
              <a:rPr lang="en-US" altLang="zh-CN"/>
              <a:t>cookie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后端设置</a:t>
            </a:r>
            <a:r>
              <a:rPr lang="en-US" altLang="zh-CN"/>
              <a:t>httpOnly</a:t>
            </a:r>
            <a:r>
              <a:rPr lang="zh-CN" altLang="en-US"/>
              <a:t>为</a:t>
            </a:r>
            <a:r>
              <a:rPr lang="en-US" altLang="zh-CN"/>
              <a:t>true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这三块：</a:t>
            </a:r>
            <a:endParaRPr lang="en-US" altLang="zh-CN"/>
          </a:p>
          <a:p>
            <a:r>
              <a:rPr lang="en-US" altLang="zh-CN"/>
              <a:t>layout.vue</a:t>
            </a:r>
            <a:endParaRPr lang="en-US" altLang="zh-CN"/>
          </a:p>
          <a:p>
            <a:r>
              <a:rPr lang="en-US" altLang="zh-CN"/>
              <a:t>home.vue  Row  i-col</a:t>
            </a:r>
            <a:endParaRPr lang="en-US" altLang="zh-CN"/>
          </a:p>
          <a:p>
            <a:r>
              <a:rPr lang="en-US" altLang="zh-CN"/>
              <a:t>router.js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layout</a:t>
            </a:r>
            <a:r>
              <a:rPr lang="zh-CN" altLang="en-US"/>
              <a:t>上嵌套开发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>
                <a:sym typeface="+mn-ea"/>
              </a:rPr>
              <a:t>全局</a:t>
            </a:r>
            <a:r>
              <a:rPr lang="zh-CN">
                <a:sym typeface="+mn-ea"/>
              </a:rPr>
              <a:t>的只能是所有的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实例中的应用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注册的组件只能在注册的实例中使用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事件中的监听</a:t>
            </a:r>
            <a:endParaRPr lang="zh-CN" altLang="en-US"/>
          </a:p>
          <a:p>
            <a:r>
              <a:rPr lang="en-US" altLang="zh-CN"/>
              <a:t>dom</a:t>
            </a:r>
            <a:r>
              <a:rPr lang="zh-CN" altLang="en-US"/>
              <a:t>中都写</a:t>
            </a:r>
            <a:r>
              <a:rPr lang="en-US" altLang="zh-CN"/>
              <a:t>my-component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js</a:t>
            </a:r>
            <a:r>
              <a:rPr lang="zh-CN" altLang="en-US"/>
              <a:t>中都写</a:t>
            </a:r>
            <a:r>
              <a:rPr lang="en-US" altLang="zh-CN">
                <a:sym typeface="+mn-ea"/>
              </a:rPr>
              <a:t>my-component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myComponent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跟组件和 prop 不同，事件名不存在任何自动化的大小写转换。而是触发的事件名需要完全匹配监听这个事件所用的名称。举个例子，如果触发一个 camelCase 名字的事件：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this.$parent</a:t>
            </a:r>
            <a:endParaRPr lang="en-US" altLang="zh-CN"/>
          </a:p>
          <a:p>
            <a:r>
              <a:rPr lang="en-US" altLang="zh-CN"/>
              <a:t>this.$children</a:t>
            </a:r>
            <a:endParaRPr lang="en-US" altLang="zh-CN"/>
          </a:p>
          <a:p>
            <a:r>
              <a:rPr lang="en-US" altLang="zh-CN"/>
              <a:t>this.$ref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组件包含了</a:t>
            </a:r>
            <a:r>
              <a:rPr lang="en-US" altLang="zh-CN"/>
              <a:t>dom</a:t>
            </a:r>
            <a:r>
              <a:rPr lang="zh-CN" altLang="en-US"/>
              <a:t>加逻辑，互相之间的传值</a:t>
            </a:r>
            <a:endParaRPr lang="zh-CN" altLang="en-US"/>
          </a:p>
          <a:p>
            <a:r>
              <a:rPr lang="zh-CN" altLang="en-US"/>
              <a:t>插槽主要是在里面放置</a:t>
            </a:r>
            <a:r>
              <a:rPr lang="en-US" altLang="zh-CN"/>
              <a:t>dom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传递，派发，分发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this.$slots.name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命名视图：展示多个标签，多个视图，指定的视图展示在指定的位置</a:t>
            </a:r>
            <a:r>
              <a:rPr lang="en-US" altLang="zh-CN"/>
              <a:t>components</a:t>
            </a:r>
            <a:endParaRPr lang="en-US" altLang="zh-CN"/>
          </a:p>
          <a:p>
            <a:r>
              <a:rPr lang="zh-CN" altLang="en-US"/>
              <a:t>别名：alias</a:t>
            </a:r>
            <a:endParaRPr lang="zh-CN" altLang="en-US"/>
          </a:p>
          <a:p>
            <a:r>
              <a:rPr lang="zh-CN" altLang="en-US"/>
              <a:t>编程式导航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endParaRPr lang="en-US" altLang="zh-CN"/>
          </a:p>
          <a:p>
            <a:r>
              <a:rPr lang="zh-CN" altLang="en-US"/>
              <a:t>导航里面可以用</a:t>
            </a:r>
            <a:r>
              <a:rPr lang="en-US" altLang="zh-CN"/>
              <a:t>props</a:t>
            </a:r>
            <a:r>
              <a:rPr lang="zh-CN" altLang="en-US"/>
              <a:t>属性来传递值（</a:t>
            </a:r>
            <a:r>
              <a:rPr lang="en-US" altLang="zh-CN"/>
              <a:t>3</a:t>
            </a:r>
            <a:r>
              <a:rPr lang="zh-CN" altLang="en-US"/>
              <a:t>种模式）</a:t>
            </a:r>
            <a:endParaRPr lang="zh-CN" altLang="en-US"/>
          </a:p>
          <a:p>
            <a:r>
              <a:rPr lang="en-US" altLang="zh-CN"/>
              <a:t>mode history(</a:t>
            </a:r>
            <a:r>
              <a:rPr lang="zh-CN" altLang="en-US"/>
              <a:t>后端没有匹配到重定向到</a:t>
            </a:r>
            <a:r>
              <a:rPr lang="en-US" altLang="zh-CN"/>
              <a:t>404</a:t>
            </a:r>
            <a:r>
              <a:rPr lang="zh-CN" altLang="en-US"/>
              <a:t>页面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路由守卫：</a:t>
            </a:r>
            <a:r>
              <a:rPr lang="en-US" altLang="zh-CN"/>
              <a:t>app.js</a:t>
            </a:r>
            <a:r>
              <a:rPr lang="zh-CN" altLang="en-US"/>
              <a:t>，路由列表中，页面级组件里</a:t>
            </a:r>
            <a:endParaRPr lang="zh-CN" altLang="en-US"/>
          </a:p>
          <a:p>
            <a:r>
              <a:rPr lang="zh-CN" altLang="en-US"/>
              <a:t>完整的导航解析流程</a:t>
            </a:r>
            <a:endParaRPr lang="zh-CN" altLang="en-US"/>
          </a:p>
          <a:p>
            <a:r>
              <a:rPr lang="en-US" altLang="zh-CN"/>
              <a:t>meta:</a:t>
            </a:r>
            <a:r>
              <a:rPr lang="zh-CN" altLang="en-US"/>
              <a:t>权限</a:t>
            </a:r>
            <a:endParaRPr lang="zh-CN" altLang="en-US"/>
          </a:p>
          <a:p>
            <a:r>
              <a:rPr lang="en-US" altLang="zh-CN"/>
              <a:t>setTitle</a:t>
            </a:r>
            <a:r>
              <a:rPr lang="zh-CN" altLang="en-US"/>
              <a:t>设置标签</a:t>
            </a:r>
            <a:endParaRPr lang="zh-CN" altLang="en-US"/>
          </a:p>
          <a:p>
            <a:r>
              <a:rPr lang="zh-CN" altLang="en-US"/>
              <a:t>给页面设置过渡效果</a:t>
            </a:r>
            <a:endParaRPr lang="zh-CN" altLang="en-US"/>
          </a:p>
          <a:p>
            <a:r>
              <a:rPr lang="zh-CN" altLang="en-US"/>
              <a:t>用一个组件，用</a:t>
            </a:r>
            <a:r>
              <a:rPr lang="en-US" altLang="zh-CN"/>
              <a:t>css</a:t>
            </a:r>
            <a:r>
              <a:rPr lang="zh-CN" altLang="en-US"/>
              <a:t>的配置效果</a:t>
            </a:r>
            <a:endParaRPr lang="zh-CN" altLang="en-US"/>
          </a:p>
          <a:p>
            <a:r>
              <a:rPr lang="zh-CN" altLang="en-US"/>
              <a:t>路由切换的具体动效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44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tiff"/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1692" y="770023"/>
            <a:ext cx="4620616" cy="462061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" name="组件篇"/>
          <p:cNvSpPr txBox="1"/>
          <p:nvPr/>
        </p:nvSpPr>
        <p:spPr>
          <a:xfrm>
            <a:off x="10229850" y="5918199"/>
            <a:ext cx="3924301" cy="187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 b="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组件篇</a:t>
            </a:r>
          </a:p>
        </p:txBody>
      </p:sp>
      <p:sp>
        <p:nvSpPr>
          <p:cNvPr id="130" name="加微信：talkingcoder 进群讨论，注明“组件”"/>
          <p:cNvSpPr txBox="1"/>
          <p:nvPr/>
        </p:nvSpPr>
        <p:spPr>
          <a:xfrm>
            <a:off x="8060790" y="9822400"/>
            <a:ext cx="7804024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加微信：talkingcoder 进群讨论，注明“组件”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向数据流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单向数据流</a:t>
            </a:r>
          </a:p>
        </p:txBody>
      </p:sp>
      <p:sp>
        <p:nvSpPr>
          <p:cNvPr id="167" name="注意，在 JavaScript 中对象和数组是引用类型，指向同一个内存空间，所以 props 是对象和数组时，在子组件内改变是会影响父组件的。"/>
          <p:cNvSpPr txBox="1"/>
          <p:nvPr/>
        </p:nvSpPr>
        <p:spPr>
          <a:xfrm>
            <a:off x="942280" y="5308599"/>
            <a:ext cx="22499440" cy="1524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228600" indent="-228600" algn="just" defTabSz="457200">
              <a:lnSpc>
                <a:spcPts val="6300"/>
              </a:lnSpc>
              <a:spcBef>
                <a:spcPts val="1000"/>
              </a:spcBef>
              <a:buSzPct val="100000"/>
              <a:buBlip>
                <a:blip r:embed="rId2"/>
              </a:buBlip>
              <a:defRPr sz="4000" b="0"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t>  注意，在 JavaScript 中对象和数组是引用类型，指向同一个内存空间，所以 props 是对象和数组时，在子组件内改变是</a:t>
            </a:r>
            <a:r>
              <a:rPr>
                <a:latin typeface="Kaiti SC Bold"/>
                <a:ea typeface="Kaiti SC Bold"/>
                <a:cs typeface="Kaiti SC Bold"/>
                <a:sym typeface="Kaiti SC Bold"/>
              </a:rPr>
              <a:t>会影响</a:t>
            </a:r>
            <a:r>
              <a:t>父组件的。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数据验证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数据验证</a:t>
            </a:r>
          </a:p>
        </p:txBody>
      </p:sp>
      <p:sp>
        <p:nvSpPr>
          <p:cNvPr id="170" name="String…"/>
          <p:cNvSpPr txBox="1"/>
          <p:nvPr/>
        </p:nvSpPr>
        <p:spPr>
          <a:xfrm>
            <a:off x="942280" y="3352799"/>
            <a:ext cx="22499440" cy="5435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String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Number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Boolean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Object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Array</a:t>
            </a:r>
          </a:p>
          <a:p>
            <a:pPr marL="495300" indent="-228600" algn="just" defTabSz="457200">
              <a:lnSpc>
                <a:spcPts val="7500"/>
              </a:lnSpc>
              <a:buClr>
                <a:srgbClr val="000000"/>
              </a:buClr>
              <a:buSzPct val="60000"/>
              <a:buBlip>
                <a:blip r:embed="rId2"/>
              </a:buBlip>
              <a:defRPr sz="5000" b="0">
                <a:latin typeface="Songti SC Regular"/>
                <a:ea typeface="Songti SC Regular"/>
                <a:cs typeface="Songti SC Regular"/>
                <a:sym typeface="Songti SC Regular"/>
              </a:defRPr>
            </a:pPr>
            <a:r>
              <a:t> Function</a:t>
            </a:r>
          </a:p>
        </p:txBody>
      </p:sp>
      <p:pic>
        <p:nvPicPr>
          <p:cNvPr id="171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25" y="362514"/>
            <a:ext cx="13937491" cy="12990972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组件通信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组件通信</a:t>
            </a:r>
          </a:p>
        </p:txBody>
      </p:sp>
      <p:pic>
        <p:nvPicPr>
          <p:cNvPr id="17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57" y="1690235"/>
            <a:ext cx="21750988" cy="1111489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自定义事件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自定义事件</a:t>
            </a:r>
          </a:p>
        </p:txBody>
      </p:sp>
      <p:sp>
        <p:nvSpPr>
          <p:cNvPr id="17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自定义事件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自定义事件</a:t>
            </a:r>
          </a:p>
        </p:txBody>
      </p:sp>
      <p:sp>
        <p:nvSpPr>
          <p:cNvPr id="180" name="除了用 v-on 在组件上监听自定义事件外，也可以监听 DOM 事件，这时可以用 .native 修饰符，表示监听的是一个原生事件，监听的是该组件的根元素，示例代码如下：…"/>
          <p:cNvSpPr txBox="1"/>
          <p:nvPr/>
        </p:nvSpPr>
        <p:spPr>
          <a:xfrm>
            <a:off x="942280" y="4943475"/>
            <a:ext cx="22499440" cy="2254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除了用 v-on 在组件上监听自定义事件外，也可以监听 DOM 事件，这时可以用 </a:t>
            </a:r>
            <a:r>
              <a:rPr>
                <a:latin typeface="Songti SC Bold"/>
                <a:ea typeface="Songti SC Bold"/>
                <a:cs typeface="Songti SC Bold"/>
                <a:sym typeface="Songti SC Bold"/>
              </a:rPr>
              <a:t>.native </a:t>
            </a:r>
            <a:r>
              <a:t>修饰符，表示监听的是一个原生事件，监听的是该组件的根元素，示例代码如下：</a:t>
            </a:r>
          </a:p>
          <a:p>
            <a:pPr indent="266700" algn="just" defTabSz="457200">
              <a:lnSpc>
                <a:spcPts val="6200"/>
              </a:lnSpc>
              <a:defRPr sz="4000" b="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defRPr>
            </a:pPr>
            <a:r>
              <a:t>&lt;my-component v-on:click.native="handleClick"&gt;&lt;/my-component&gt;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使用 v-model"/>
          <p:cNvSpPr txBox="1"/>
          <p:nvPr/>
        </p:nvSpPr>
        <p:spPr>
          <a:xfrm>
            <a:off x="839851" y="493021"/>
            <a:ext cx="4515274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使用 v-model</a:t>
            </a:r>
          </a:p>
        </p:txBody>
      </p:sp>
      <p:sp>
        <p:nvSpPr>
          <p:cNvPr id="183" name="Demo"/>
          <p:cNvSpPr txBox="1"/>
          <p:nvPr/>
        </p:nvSpPr>
        <p:spPr>
          <a:xfrm>
            <a:off x="3206029" y="6080797"/>
            <a:ext cx="2146555" cy="994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  <p:sp>
        <p:nvSpPr>
          <p:cNvPr id="184" name="接受一个 value 属性；…"/>
          <p:cNvSpPr txBox="1"/>
          <p:nvPr/>
        </p:nvSpPr>
        <p:spPr>
          <a:xfrm>
            <a:off x="10308829" y="5193829"/>
            <a:ext cx="13403461" cy="2768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接受一个 value 属性；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在有新的 value 时触发 input 事件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非父子组件通信"/>
          <p:cNvSpPr txBox="1"/>
          <p:nvPr/>
        </p:nvSpPr>
        <p:spPr>
          <a:xfrm>
            <a:off x="839851" y="493021"/>
            <a:ext cx="522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</a:t>
            </a:r>
          </a:p>
        </p:txBody>
      </p:sp>
      <p:sp>
        <p:nvSpPr>
          <p:cNvPr id="187" name="在 Vue.js 2.x 中，推荐使用一个空的 Vue 实例作为中央事件总线（bus），也就是一个中介。"/>
          <p:cNvSpPr txBox="1"/>
          <p:nvPr/>
        </p:nvSpPr>
        <p:spPr>
          <a:xfrm>
            <a:off x="1352628" y="2584302"/>
            <a:ext cx="20647361" cy="812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r>
              <a:t>在 Vue.js 2.x 中，推荐使用一个空的 Vue 实例作为中央事件总线（bus），也就是一个中介。</a:t>
            </a:r>
          </a:p>
        </p:txBody>
      </p:sp>
      <p:sp>
        <p:nvSpPr>
          <p:cNvPr id="188" name="举个 🌰"/>
          <p:cNvSpPr txBox="1"/>
          <p:nvPr/>
        </p:nvSpPr>
        <p:spPr>
          <a:xfrm>
            <a:off x="10053319" y="6477940"/>
            <a:ext cx="4277361" cy="1879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举个 🌰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非父子组件通信"/>
          <p:cNvSpPr txBox="1"/>
          <p:nvPr/>
        </p:nvSpPr>
        <p:spPr>
          <a:xfrm>
            <a:off x="839851" y="493021"/>
            <a:ext cx="522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</a:t>
            </a:r>
          </a:p>
        </p:txBody>
      </p:sp>
      <p:sp>
        <p:nvSpPr>
          <p:cNvPr id="191" name="比如你需要租房子，你可能会找房产中介来登记你的需求，然后中介把你的信息发给满足要求的出租者，出租者再把报价和看房时间告诉中介，由中介再转达给你，整个过程中，买家和卖家并没有任何交流，都是通过中间人来传话的。…"/>
          <p:cNvSpPr txBox="1"/>
          <p:nvPr/>
        </p:nvSpPr>
        <p:spPr>
          <a:xfrm>
            <a:off x="1629719" y="3806171"/>
            <a:ext cx="21124561" cy="46355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  比如你需要租房子，你可能会找房产中介来登记你的需求，然后中介把你的信息发给满足要求的出租者，出租者再把报价和看房时间告诉中介，由中介再转达给你，整个过程中，买家和卖家并没有任何交流，都是通过中间人来传话的。</a:t>
            </a:r>
          </a:p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</a:p>
          <a:p>
            <a: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pPr>
            <a:r>
              <a:t>  或者你最近可能要换房了，你会找房产中介登记你的信息，订阅与你找房需求相关的资讯，一旦有符合你的房子出现时，中介会通知你，并传达你房子的具体信息。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非父子组件通信 — bus.js"/>
          <p:cNvSpPr txBox="1"/>
          <p:nvPr/>
        </p:nvSpPr>
        <p:spPr>
          <a:xfrm>
            <a:off x="839851" y="493021"/>
            <a:ext cx="7902364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 — bus.js</a:t>
            </a:r>
          </a:p>
        </p:txBody>
      </p:sp>
      <p:sp>
        <p:nvSpPr>
          <p:cNvPr id="194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非父子组件通信 — 父链、子链"/>
          <p:cNvSpPr txBox="1"/>
          <p:nvPr/>
        </p:nvSpPr>
        <p:spPr>
          <a:xfrm>
            <a:off x="839851" y="493021"/>
            <a:ext cx="938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 — 父链、子链</a:t>
            </a:r>
          </a:p>
        </p:txBody>
      </p:sp>
      <p:sp>
        <p:nvSpPr>
          <p:cNvPr id="19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913" y="1588737"/>
            <a:ext cx="3580174" cy="3580174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33" name="关于我"/>
          <p:cNvSpPr txBox="1"/>
          <p:nvPr/>
        </p:nvSpPr>
        <p:spPr>
          <a:xfrm>
            <a:off x="839851" y="493021"/>
            <a:ext cx="2019301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关于我</a:t>
            </a:r>
          </a:p>
        </p:txBody>
      </p:sp>
      <p:sp>
        <p:nvSpPr>
          <p:cNvPr id="134" name="Aresn"/>
          <p:cNvSpPr txBox="1"/>
          <p:nvPr/>
        </p:nvSpPr>
        <p:spPr>
          <a:xfrm>
            <a:off x="11311255" y="5714218"/>
            <a:ext cx="1761491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Aresn</a:t>
            </a:r>
          </a:p>
        </p:txBody>
      </p:sp>
      <p:sp>
        <p:nvSpPr>
          <p:cNvPr id="135" name="TalkingData…"/>
          <p:cNvSpPr txBox="1"/>
          <p:nvPr/>
        </p:nvSpPr>
        <p:spPr>
          <a:xfrm>
            <a:off x="6298875" y="8043936"/>
            <a:ext cx="5419083" cy="2387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TalkingData 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TalkingCoder</a:t>
            </a:r>
          </a:p>
        </p:txBody>
      </p:sp>
      <p:sp>
        <p:nvSpPr>
          <p:cNvPr id="136" name="iView…"/>
          <p:cNvSpPr txBox="1"/>
          <p:nvPr/>
        </p:nvSpPr>
        <p:spPr>
          <a:xfrm>
            <a:off x="13937645" y="7980436"/>
            <a:ext cx="7989840" cy="2514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 iView</a:t>
            </a:r>
          </a:p>
          <a:p>
            <a:pPr algn="l"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  <a:p>
            <a:pPr marL="610870" indent="-610870" algn="l">
              <a:buSzPct val="75000"/>
              <a:buChar char="-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    《Vue.js 实战》</a:t>
            </a:r>
          </a:p>
        </p:txBody>
      </p:sp>
      <p:pic>
        <p:nvPicPr>
          <p:cNvPr id="137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16" y="8145536"/>
            <a:ext cx="736601" cy="711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8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66" y="9493250"/>
            <a:ext cx="1257301" cy="1028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9" name="pasted-image.tiff" descr="pasted-image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800" y="7923286"/>
            <a:ext cx="1028700" cy="10287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0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36700" y="9378950"/>
            <a:ext cx="1206500" cy="11303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非父子组件通信 — 子组件索引"/>
          <p:cNvSpPr txBox="1"/>
          <p:nvPr/>
        </p:nvSpPr>
        <p:spPr>
          <a:xfrm>
            <a:off x="839851" y="493021"/>
            <a:ext cx="938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非父子组件通信 — 子组件索引</a:t>
            </a:r>
          </a:p>
        </p:txBody>
      </p:sp>
      <p:sp>
        <p:nvSpPr>
          <p:cNvPr id="20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使用 slot 分发内容"/>
          <p:cNvSpPr txBox="1"/>
          <p:nvPr/>
        </p:nvSpPr>
        <p:spPr>
          <a:xfrm>
            <a:off x="839851" y="493021"/>
            <a:ext cx="592687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使用 slot 分发内容</a:t>
            </a:r>
          </a:p>
        </p:txBody>
      </p:sp>
      <p:pic>
        <p:nvPicPr>
          <p:cNvPr id="20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69" y="3410116"/>
            <a:ext cx="13356667" cy="68957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319" y="3588134"/>
            <a:ext cx="10327674" cy="6062558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lot 用法 — 单个 slot"/>
          <p:cNvSpPr txBox="1"/>
          <p:nvPr/>
        </p:nvSpPr>
        <p:spPr>
          <a:xfrm>
            <a:off x="839851" y="493021"/>
            <a:ext cx="663299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slot 用法 — 单个 slot</a:t>
            </a:r>
          </a:p>
        </p:txBody>
      </p:sp>
      <p:sp>
        <p:nvSpPr>
          <p:cNvPr id="207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lot 用法 — 具名 slot"/>
          <p:cNvSpPr txBox="1"/>
          <p:nvPr/>
        </p:nvSpPr>
        <p:spPr>
          <a:xfrm>
            <a:off x="839851" y="493021"/>
            <a:ext cx="663299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slot 用法 — 具名 slot</a:t>
            </a:r>
          </a:p>
        </p:txBody>
      </p:sp>
      <p:sp>
        <p:nvSpPr>
          <p:cNvPr id="21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访问 slot"/>
          <p:cNvSpPr txBox="1"/>
          <p:nvPr/>
        </p:nvSpPr>
        <p:spPr>
          <a:xfrm>
            <a:off x="839851" y="493021"/>
            <a:ext cx="321034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访问 slot</a:t>
            </a:r>
          </a:p>
        </p:txBody>
      </p:sp>
      <p:sp>
        <p:nvSpPr>
          <p:cNvPr id="213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组件高级用法 — 递归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递归组件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642" y="2796493"/>
            <a:ext cx="10520874" cy="75968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082" y="2916426"/>
            <a:ext cx="6360697" cy="73569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组件高级用法 — 递归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递归组件</a:t>
            </a:r>
          </a:p>
        </p:txBody>
      </p:sp>
      <p:sp>
        <p:nvSpPr>
          <p:cNvPr id="220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组件高级用法 — 内联模板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内联模板</a:t>
            </a:r>
          </a:p>
        </p:txBody>
      </p:sp>
      <p:sp>
        <p:nvSpPr>
          <p:cNvPr id="223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组件高级用法 — 动态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动态组件</a:t>
            </a:r>
          </a:p>
        </p:txBody>
      </p:sp>
      <p:sp>
        <p:nvSpPr>
          <p:cNvPr id="226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组件高级用法 — 异步组件"/>
          <p:cNvSpPr txBox="1"/>
          <p:nvPr/>
        </p:nvSpPr>
        <p:spPr>
          <a:xfrm>
            <a:off x="839851" y="493021"/>
            <a:ext cx="811381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组件高级用法 — 异步组件</a:t>
            </a:r>
          </a:p>
        </p:txBody>
      </p:sp>
      <p:sp>
        <p:nvSpPr>
          <p:cNvPr id="229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6760" y="770023"/>
            <a:ext cx="2830480" cy="283048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Vue.js 实战之 Render 函数…"/>
          <p:cNvSpPr txBox="1"/>
          <p:nvPr/>
        </p:nvSpPr>
        <p:spPr>
          <a:xfrm>
            <a:off x="2286512" y="4635371"/>
            <a:ext cx="20967808" cy="81026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 Render 函数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solidFill>
                  <a:srgbClr val="009051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实战之组件篇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实战之工程篇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实战之插件篇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Vue.js 实战之高阶用法</a:t>
            </a:r>
          </a:p>
        </p:txBody>
      </p:sp>
      <p:sp>
        <p:nvSpPr>
          <p:cNvPr id="144" name="Dingbat 勾号"/>
          <p:cNvSpPr/>
          <p:nvPr/>
        </p:nvSpPr>
        <p:spPr>
          <a:xfrm>
            <a:off x="10777946" y="4821819"/>
            <a:ext cx="705122" cy="670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$nextTick"/>
          <p:cNvSpPr txBox="1"/>
          <p:nvPr/>
        </p:nvSpPr>
        <p:spPr>
          <a:xfrm>
            <a:off x="839851" y="493021"/>
            <a:ext cx="3493559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$nextTick</a:t>
            </a:r>
          </a:p>
        </p:txBody>
      </p:sp>
      <p:sp>
        <p:nvSpPr>
          <p:cNvPr id="232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X-Templates"/>
          <p:cNvSpPr txBox="1"/>
          <p:nvPr/>
        </p:nvSpPr>
        <p:spPr>
          <a:xfrm>
            <a:off x="839851" y="493021"/>
            <a:ext cx="4268894" cy="863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X-Templates</a:t>
            </a:r>
          </a:p>
        </p:txBody>
      </p:sp>
      <p:sp>
        <p:nvSpPr>
          <p:cNvPr id="235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手动挂载实例"/>
          <p:cNvSpPr txBox="1"/>
          <p:nvPr/>
        </p:nvSpPr>
        <p:spPr>
          <a:xfrm>
            <a:off x="839851" y="493021"/>
            <a:ext cx="458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手动挂载实例</a:t>
            </a:r>
          </a:p>
        </p:txBody>
      </p:sp>
      <p:sp>
        <p:nvSpPr>
          <p:cNvPr id="238" name="Demo"/>
          <p:cNvSpPr txBox="1"/>
          <p:nvPr/>
        </p:nvSpPr>
        <p:spPr>
          <a:xfrm>
            <a:off x="11118723" y="6360667"/>
            <a:ext cx="2146555" cy="9946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asted-image.png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9935" y="1111981"/>
            <a:ext cx="4684130" cy="4684130"/>
          </a:xfrm>
          <a:prstGeom prst="rect">
            <a:avLst/>
          </a:prstGeom>
          <a:ln w="25400">
            <a:miter lim="400000"/>
            <a:headEnd/>
            <a:tailEnd/>
          </a:ln>
          <a:effectLst>
            <a:reflection endPos="40000" dir="5400000" sy="-100000" algn="bl" rotWithShape="0"/>
          </a:effectLst>
        </p:spPr>
      </p:pic>
      <p:sp>
        <p:nvSpPr>
          <p:cNvPr id="241" name="Thanks"/>
          <p:cNvSpPr txBox="1"/>
          <p:nvPr/>
        </p:nvSpPr>
        <p:spPr>
          <a:xfrm>
            <a:off x="10468967" y="8022097"/>
            <a:ext cx="3446066" cy="1320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1985010"/>
            <a:ext cx="5618480" cy="3479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8360" y="776605"/>
            <a:ext cx="6625590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vue-cli 3.0</a:t>
            </a: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的基础配置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360" y="6468745"/>
            <a:ext cx="3564255" cy="778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vue</a:t>
            </a:r>
            <a:r>
              <a:rPr kumimoji="0" lang="zh-CN" altLang="en-US" sz="4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路由详解</a:t>
            </a:r>
            <a:endParaRPr kumimoji="0" lang="zh-CN" altLang="en-US" sz="4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0" y="7499350"/>
            <a:ext cx="5400040" cy="44107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585" y="289560"/>
            <a:ext cx="11552555" cy="6390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725170"/>
            <a:ext cx="8797290" cy="37839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6000750"/>
            <a:ext cx="5297170" cy="2695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7710" y="4959985"/>
            <a:ext cx="219075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展开运算符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80" y="9440545"/>
            <a:ext cx="9791065" cy="1144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5900" y="589280"/>
            <a:ext cx="7958455" cy="6282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5900" y="8110855"/>
            <a:ext cx="7637145" cy="24745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5900" y="10705465"/>
            <a:ext cx="7445375" cy="23888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185900" y="7320915"/>
            <a:ext cx="1923415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解构赋值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675" y="11448415"/>
            <a:ext cx="8124825" cy="16529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7710" y="10705148"/>
            <a:ext cx="921258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 upright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解构赋值，统一接口可以用到的返回值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1252855"/>
            <a:ext cx="10057765" cy="2344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4842510"/>
            <a:ext cx="11633835" cy="34461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92075"/>
            <a:ext cx="13828395" cy="7977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40" y="8069580"/>
            <a:ext cx="8053070" cy="3576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12075795"/>
            <a:ext cx="8053070" cy="147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2955" y="760730"/>
            <a:ext cx="5520055" cy="2829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699770"/>
            <a:ext cx="5944235" cy="21374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6422390"/>
            <a:ext cx="7124700" cy="29387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935990"/>
            <a:ext cx="5342255" cy="3507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10" y="6584315"/>
            <a:ext cx="5926455" cy="2449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新书预告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新书预告</a:t>
            </a:r>
          </a:p>
        </p:txBody>
      </p:sp>
      <p:sp>
        <p:nvSpPr>
          <p:cNvPr id="147" name="《Vue.js实战》将在 9 月由清华大学出版社出版，敬请期待！"/>
          <p:cNvSpPr txBox="1"/>
          <p:nvPr/>
        </p:nvSpPr>
        <p:spPr>
          <a:xfrm>
            <a:off x="1476578" y="3794125"/>
            <a:ext cx="22499440" cy="16573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r>
              <a:t>《Vue.js实战》将在 9 月由清华大学出版社出版，敬请期待！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965" y="739140"/>
            <a:ext cx="5926455" cy="2449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4435" y="880745"/>
            <a:ext cx="6485255" cy="42824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765" y="1250315"/>
            <a:ext cx="5822950" cy="24561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422400"/>
            <a:ext cx="5647055" cy="26047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组件与复用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组件与复用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30" y="1821872"/>
            <a:ext cx="15390940" cy="1007225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组件与复用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组件与复用</a:t>
            </a:r>
          </a:p>
        </p:txBody>
      </p:sp>
      <p:pic>
        <p:nvPicPr>
          <p:cNvPr id="15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31" y="3367469"/>
            <a:ext cx="9666289" cy="632588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329" y="726339"/>
            <a:ext cx="13500018" cy="11608147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组件用法"/>
          <p:cNvSpPr txBox="1"/>
          <p:nvPr/>
        </p:nvSpPr>
        <p:spPr>
          <a:xfrm>
            <a:off x="839851" y="493021"/>
            <a:ext cx="3315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组件用法</a:t>
            </a:r>
          </a:p>
        </p:txBody>
      </p:sp>
      <p:sp>
        <p:nvSpPr>
          <p:cNvPr id="157" name="注册后才能使用，注册分局部注册和全局注册；…"/>
          <p:cNvSpPr txBox="1"/>
          <p:nvPr/>
        </p:nvSpPr>
        <p:spPr>
          <a:xfrm>
            <a:off x="2108413" y="2603371"/>
            <a:ext cx="20967808" cy="62572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注册后才能使用，注册分局部注册和全局注册；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组件和 Vue 实例类似，基本可以使用其所有内容（data、computed、methods）；</a:t>
            </a:r>
          </a:p>
          <a:p>
            <a:pPr marL="610870" indent="-610870" algn="l">
              <a:lnSpc>
                <a:spcPct val="200000"/>
              </a:lnSpc>
              <a:buSzPct val="75000"/>
              <a:buChar char="•"/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与 Vue 实例不同的是，data 是函数，输入需要 return。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使用 props 传递数据"/>
          <p:cNvSpPr txBox="1"/>
          <p:nvPr/>
        </p:nvSpPr>
        <p:spPr>
          <a:xfrm>
            <a:off x="839851" y="493021"/>
            <a:ext cx="6585374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使用 props 传递数据</a:t>
            </a:r>
          </a:p>
        </p:txBody>
      </p:sp>
      <p:sp>
        <p:nvSpPr>
          <p:cNvPr id="160" name="组件不仅仅是要把模板的内容进行复用，更主要的是组件间要进行通信。通常父组件的模板中包含子组件，父组件要正向地向子组件传递数据或参数，子组件接收到后根据参数的不同来渲染不同的内容或执行操作。这个正向传递数据的过程，就是通过 props 来实现的。"/>
          <p:cNvSpPr txBox="1"/>
          <p:nvPr/>
        </p:nvSpPr>
        <p:spPr>
          <a:xfrm>
            <a:off x="942280" y="4530725"/>
            <a:ext cx="22499440" cy="30797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 indent="266700" algn="just" defTabSz="457200">
              <a:lnSpc>
                <a:spcPts val="6300"/>
              </a:lnSpc>
              <a:spcBef>
                <a:spcPts val="1000"/>
              </a:spcBef>
              <a:defRPr sz="4000" b="0">
                <a:latin typeface="Songti SC Light"/>
                <a:ea typeface="Songti SC Light"/>
                <a:cs typeface="Songti SC Light"/>
                <a:sym typeface="Songti SC Light"/>
              </a:defRPr>
            </a:lvl1pPr>
          </a:lstStyle>
          <a:p>
            <a:r>
              <a:t>组件不仅仅是要把模板的内容进行复用，更主要的是组件间要进行通信。通常父组件的模板中包含子组件，父组件要正向地向子组件传递数据或参数，子组件接收到后根据参数的不同来渲染不同的内容或执行操作。这个正向传递数据的过程，就是通过 props 来实现的。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单向数据流"/>
          <p:cNvSpPr txBox="1"/>
          <p:nvPr/>
        </p:nvSpPr>
        <p:spPr>
          <a:xfrm>
            <a:off x="839851" y="493021"/>
            <a:ext cx="3950759" cy="990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marL="661670" indent="-661670" algn="l">
              <a:buSzPct val="50000"/>
              <a:buBlip>
                <a:blip r:embed="rId1"/>
              </a:buBlip>
              <a:defRPr sz="5000"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单向数据流</a:t>
            </a:r>
          </a:p>
        </p:txBody>
      </p:sp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927" y="1339809"/>
            <a:ext cx="14611747" cy="11854813"/>
          </a:xfrm>
          <a:prstGeom prst="rect">
            <a:avLst/>
          </a:prstGeom>
          <a:ln w="25400">
            <a:miter lim="400000"/>
            <a:headEnd/>
            <a:tailEnd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64" name="Demo"/>
          <p:cNvSpPr txBox="1"/>
          <p:nvPr/>
        </p:nvSpPr>
        <p:spPr>
          <a:xfrm>
            <a:off x="2607007" y="5750042"/>
            <a:ext cx="2146555" cy="9946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6000" b="0" i="1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1356</Words>
  <Application>WPS 演示</Application>
  <PresentationFormat/>
  <Paragraphs>155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Light</vt:lpstr>
      <vt:lpstr>PingFang SC Regular</vt:lpstr>
      <vt:lpstr>Songti SC Light</vt:lpstr>
      <vt:lpstr>Kaiti SC Regular</vt:lpstr>
      <vt:lpstr>Kaiti SC Bold</vt:lpstr>
      <vt:lpstr>微软雅黑</vt:lpstr>
      <vt:lpstr>Arial Unicode MS</vt:lpstr>
      <vt:lpstr>Songti SC Regular</vt:lpstr>
      <vt:lpstr>Songti SC Bold</vt:lpstr>
      <vt:lpstr>Consolas</vt:lpstr>
      <vt:lpstr>Helvetica</vt:lpstr>
      <vt:lpstr>Segoe Print</vt:lpstr>
      <vt:lpstr>Helvetica Neue Medium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神奇start</cp:lastModifiedBy>
  <cp:revision>84</cp:revision>
  <dcterms:created xsi:type="dcterms:W3CDTF">2018-10-14T03:32:00Z</dcterms:created>
  <dcterms:modified xsi:type="dcterms:W3CDTF">2018-11-25T09:54:32Z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