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7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723AE4A9-0AEF-4A22-AFA2-B8146E58AA3A}">
          <p14:sldIdLst>
            <p14:sldId id="256"/>
            <p14:sldId id="257"/>
            <p14:sldId id="258"/>
            <p14:sldId id="260"/>
            <p14:sldId id="262"/>
            <p14:sldId id="272"/>
            <p14:sldId id="263"/>
            <p14:sldId id="264"/>
            <p14:sldId id="265"/>
            <p14:sldId id="273"/>
            <p14:sldId id="266"/>
            <p14:sldId id="267"/>
            <p14:sldId id="268"/>
            <p14:sldId id="269"/>
            <p14:sldId id="274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9" autoAdjust="0"/>
  </p:normalViewPr>
  <p:slideViewPr>
    <p:cSldViewPr>
      <p:cViewPr>
        <p:scale>
          <a:sx n="50" d="100"/>
          <a:sy n="50" d="100"/>
        </p:scale>
        <p:origin x="-195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1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7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3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6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63B9-67D9-4B8C-88A0-22E5FBD105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10E8-F0C7-46E7-8EA0-3ED55D6B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1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412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窗口、控件及基本绘图实验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4427984" y="4293096"/>
            <a:ext cx="4258816" cy="18330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通信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160106</a:t>
            </a:r>
          </a:p>
          <a:p>
            <a:pPr marL="0" indent="0" algn="l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沈齐迎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6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     图片绘制：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8176149" cy="512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7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4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窗口布</a:t>
            </a:r>
            <a:r>
              <a:rPr lang="zh-CN" altLang="en-US" sz="2800" dirty="0" smtClean="0"/>
              <a:t>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常</a:t>
            </a:r>
            <a:r>
              <a:rPr lang="zh-CN" altLang="en-US" sz="2000" dirty="0" smtClean="0">
                <a:latin typeface="+mj-ea"/>
                <a:ea typeface="+mj-ea"/>
              </a:rPr>
              <a:t>用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j-ea"/>
                <a:ea typeface="+mj-ea"/>
              </a:rPr>
              <a:t>QHBoxLayout</a:t>
            </a:r>
            <a:r>
              <a:rPr lang="zh-CN" altLang="en-US" sz="2000" dirty="0" smtClean="0">
                <a:latin typeface="+mj-ea"/>
                <a:ea typeface="+mj-ea"/>
              </a:rPr>
              <a:t>（水平）  </a:t>
            </a:r>
            <a:r>
              <a:rPr lang="en-US" altLang="zh-CN" sz="2000" dirty="0" err="1" smtClean="0">
                <a:latin typeface="+mj-ea"/>
                <a:ea typeface="+mj-ea"/>
              </a:rPr>
              <a:t>QVBoxLayout</a:t>
            </a:r>
            <a:r>
              <a:rPr lang="zh-CN" altLang="en-US" sz="2000" dirty="0" smtClean="0">
                <a:latin typeface="+mj-ea"/>
                <a:ea typeface="+mj-ea"/>
              </a:rPr>
              <a:t>（垂直）</a:t>
            </a:r>
            <a:r>
              <a:rPr lang="en-US" altLang="zh-CN" sz="2000" dirty="0" smtClean="0">
                <a:latin typeface="+mj-ea"/>
                <a:ea typeface="+mj-ea"/>
              </a:rPr>
              <a:t>  </a:t>
            </a:r>
            <a:r>
              <a:rPr lang="en-US" altLang="zh-CN" sz="2000" dirty="0" err="1" smtClean="0">
                <a:latin typeface="+mj-ea"/>
                <a:ea typeface="+mj-ea"/>
              </a:rPr>
              <a:t>QGridLayout</a:t>
            </a:r>
            <a:r>
              <a:rPr lang="zh-CN" altLang="en-US" sz="2000" dirty="0" smtClean="0">
                <a:latin typeface="+mj-ea"/>
                <a:ea typeface="+mj-ea"/>
              </a:rPr>
              <a:t>（网络）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855160" cy="417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1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绘图系统</a:t>
            </a:r>
            <a:endParaRPr lang="zh-CN" alt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基于以下三个类：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+mj-ea"/>
                <a:ea typeface="+mj-ea"/>
              </a:rPr>
              <a:t>Qpainter</a:t>
            </a:r>
            <a:r>
              <a:rPr lang="zh-CN" altLang="en-US" sz="2400" dirty="0" smtClean="0">
                <a:latin typeface="+mj-ea"/>
                <a:ea typeface="+mj-ea"/>
              </a:rPr>
              <a:t>    用</a:t>
            </a:r>
            <a:r>
              <a:rPr lang="zh-CN" altLang="en-US" sz="2400" dirty="0">
                <a:latin typeface="+mj-ea"/>
                <a:ea typeface="+mj-ea"/>
              </a:rPr>
              <a:t>于执行绘图操作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+mj-ea"/>
                <a:ea typeface="+mj-ea"/>
              </a:rPr>
              <a:t>QPaintDevice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r>
              <a:rPr lang="zh-CN" altLang="en-US" sz="2400" dirty="0" smtClean="0">
                <a:latin typeface="+mj-ea"/>
                <a:ea typeface="+mj-ea"/>
              </a:rPr>
              <a:t>   二</a:t>
            </a:r>
            <a:r>
              <a:rPr lang="zh-CN" altLang="en-US" sz="2400" dirty="0">
                <a:latin typeface="+mj-ea"/>
                <a:ea typeface="+mj-ea"/>
              </a:rPr>
              <a:t>维空间的抽象层，是</a:t>
            </a:r>
            <a:r>
              <a:rPr lang="en-US" altLang="zh-CN" sz="2400" dirty="0" err="1">
                <a:latin typeface="+mj-ea"/>
                <a:ea typeface="+mj-ea"/>
              </a:rPr>
              <a:t>QPainter</a:t>
            </a:r>
            <a:r>
              <a:rPr lang="zh-CN" altLang="en-US" sz="2400" dirty="0">
                <a:latin typeface="+mj-ea"/>
                <a:ea typeface="+mj-ea"/>
              </a:rPr>
              <a:t>的绘制对象。</a:t>
            </a:r>
          </a:p>
          <a:p>
            <a:pPr marL="0" indent="0"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+mj-ea"/>
                <a:ea typeface="+mj-ea"/>
              </a:rPr>
              <a:t>QPaintEngine</a:t>
            </a:r>
            <a:r>
              <a:rPr lang="zh-CN" altLang="en-US" sz="2400" dirty="0" smtClean="0">
                <a:latin typeface="+mj-ea"/>
                <a:ea typeface="+mj-ea"/>
              </a:rPr>
              <a:t>    提</a:t>
            </a:r>
            <a:r>
              <a:rPr lang="zh-CN" altLang="en-US" sz="2400" dirty="0">
                <a:latin typeface="+mj-ea"/>
                <a:ea typeface="+mj-ea"/>
              </a:rPr>
              <a:t>供了统一的接</a:t>
            </a:r>
            <a:r>
              <a:rPr lang="zh-CN" altLang="en-US" sz="2400" dirty="0" smtClean="0">
                <a:latin typeface="+mj-ea"/>
                <a:ea typeface="+mj-ea"/>
              </a:rPr>
              <a:t>口用</a:t>
            </a:r>
            <a:r>
              <a:rPr lang="zh-CN" altLang="en-US" sz="2400" dirty="0">
                <a:latin typeface="+mj-ea"/>
                <a:ea typeface="+mj-ea"/>
              </a:rPr>
              <a:t>于</a:t>
            </a:r>
            <a:r>
              <a:rPr lang="en-US" altLang="zh-CN" sz="2400" dirty="0" err="1">
                <a:latin typeface="+mj-ea"/>
                <a:ea typeface="+mj-ea"/>
              </a:rPr>
              <a:t>QPainter</a:t>
            </a:r>
            <a:r>
              <a:rPr lang="zh-CN" altLang="en-US" sz="2400" dirty="0">
                <a:latin typeface="+mj-ea"/>
                <a:ea typeface="+mj-ea"/>
              </a:rPr>
              <a:t>在不</a:t>
            </a:r>
            <a:r>
              <a:rPr lang="zh-CN" altLang="en-US" sz="2400" dirty="0" smtClean="0">
                <a:latin typeface="+mj-ea"/>
                <a:ea typeface="+mj-ea"/>
              </a:rPr>
              <a:t>同设</a:t>
            </a:r>
            <a:r>
              <a:rPr lang="zh-CN" altLang="en-US" sz="2400" dirty="0">
                <a:latin typeface="+mj-ea"/>
                <a:ea typeface="+mj-ea"/>
              </a:rPr>
              <a:t>备</a:t>
            </a:r>
            <a:r>
              <a:rPr lang="zh-CN" altLang="en-US" sz="2400" dirty="0" smtClean="0">
                <a:latin typeface="+mj-ea"/>
                <a:ea typeface="+mj-ea"/>
              </a:rPr>
              <a:t>上进行绘制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910549" y="2420888"/>
            <a:ext cx="285187" cy="1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555776" y="3284984"/>
            <a:ext cx="285187" cy="1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555775" y="4509120"/>
            <a:ext cx="285187" cy="1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6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404664"/>
            <a:ext cx="8219256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画</a:t>
            </a:r>
            <a:r>
              <a:rPr lang="zh-CN" altLang="en-US" sz="2000" dirty="0" smtClean="0">
                <a:latin typeface="+mj-ea"/>
                <a:ea typeface="+mj-ea"/>
              </a:rPr>
              <a:t>刷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r>
              <a:rPr lang="zh-CN" altLang="en-US" sz="2000" dirty="0" smtClean="0">
                <a:latin typeface="+mj-ea"/>
                <a:ea typeface="+mj-ea"/>
              </a:rPr>
              <a:t>用</a:t>
            </a:r>
            <a:r>
              <a:rPr lang="en-US" altLang="zh-CN" sz="2000" dirty="0" err="1">
                <a:latin typeface="+mj-ea"/>
                <a:ea typeface="+mj-ea"/>
              </a:rPr>
              <a:t>QBrush</a:t>
            </a:r>
            <a:r>
              <a:rPr lang="zh-CN" altLang="en-US" sz="2000" dirty="0">
                <a:latin typeface="+mj-ea"/>
                <a:ea typeface="+mj-ea"/>
              </a:rPr>
              <a:t>描</a:t>
            </a:r>
            <a:r>
              <a:rPr lang="zh-CN" altLang="en-US" sz="2000" dirty="0" smtClean="0">
                <a:latin typeface="+mj-ea"/>
                <a:ea typeface="+mj-ea"/>
              </a:rPr>
              <a:t>述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+mj-ea"/>
                <a:ea typeface="+mj-ea"/>
              </a:rPr>
              <a:t>QBrush</a:t>
            </a:r>
            <a:r>
              <a:rPr lang="zh-CN" altLang="en-US" sz="2000" dirty="0">
                <a:latin typeface="+mj-ea"/>
                <a:ea typeface="+mj-ea"/>
              </a:rPr>
              <a:t>定义了</a:t>
            </a:r>
            <a:r>
              <a:rPr lang="en-US" altLang="zh-CN" sz="2000" dirty="0" err="1" smtClean="0">
                <a:latin typeface="+mj-ea"/>
                <a:ea typeface="+mj-ea"/>
              </a:rPr>
              <a:t>QPainter</a:t>
            </a:r>
            <a:r>
              <a:rPr lang="zh-CN" altLang="en-US" sz="2000" dirty="0" smtClean="0">
                <a:latin typeface="+mj-ea"/>
                <a:ea typeface="+mj-ea"/>
              </a:rPr>
              <a:t>的</a:t>
            </a:r>
            <a:r>
              <a:rPr lang="zh-CN" altLang="en-US" sz="2000" dirty="0">
                <a:latin typeface="+mj-ea"/>
                <a:ea typeface="+mj-ea"/>
              </a:rPr>
              <a:t>填充</a:t>
            </a:r>
            <a:r>
              <a:rPr lang="zh-CN" altLang="en-US" sz="2000" dirty="0" smtClean="0">
                <a:latin typeface="+mj-ea"/>
                <a:ea typeface="+mj-ea"/>
              </a:rPr>
              <a:t>模式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en-US" altLang="zh-CN" sz="2000" dirty="0" smtClean="0">
                <a:latin typeface="+mj-ea"/>
                <a:ea typeface="+mj-ea"/>
              </a:rPr>
              <a:t>style()</a:t>
            </a:r>
            <a:r>
              <a:rPr lang="zh-CN" altLang="en-US" sz="2000" dirty="0" smtClean="0">
                <a:latin typeface="+mj-ea"/>
                <a:ea typeface="+mj-ea"/>
              </a:rPr>
              <a:t>定义了填充的样式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en-US" altLang="zh-CN" sz="2000" dirty="0" smtClean="0">
                <a:latin typeface="+mj-ea"/>
                <a:ea typeface="+mj-ea"/>
              </a:rPr>
              <a:t>Color()</a:t>
            </a:r>
            <a:r>
              <a:rPr lang="zh-CN" altLang="en-US" sz="2000" dirty="0" smtClean="0">
                <a:latin typeface="+mj-ea"/>
                <a:ea typeface="+mj-ea"/>
              </a:rPr>
              <a:t>定义了画刷的填充颜色</a:t>
            </a:r>
            <a:r>
              <a:rPr lang="en-US" altLang="zh-CN" sz="2000" dirty="0" smtClean="0">
                <a:latin typeface="+mj-ea"/>
                <a:ea typeface="+mj-ea"/>
              </a:rPr>
              <a:t>(</a:t>
            </a:r>
            <a:r>
              <a:rPr lang="en-US" altLang="zh-CN" sz="2000" dirty="0" err="1" smtClean="0">
                <a:latin typeface="+mj-ea"/>
                <a:ea typeface="+mj-ea"/>
              </a:rPr>
              <a:t>QColor</a:t>
            </a:r>
            <a:r>
              <a:rPr lang="zh-CN" altLang="en-US" sz="2000" dirty="0" smtClean="0">
                <a:latin typeface="+mj-ea"/>
                <a:ea typeface="+mj-ea"/>
              </a:rPr>
              <a:t>对象</a:t>
            </a:r>
            <a:r>
              <a:rPr lang="en-US" altLang="zh-CN" sz="2000" dirty="0" smtClean="0">
                <a:latin typeface="+mj-ea"/>
                <a:ea typeface="+mj-ea"/>
              </a:rPr>
              <a:t>)</a:t>
            </a:r>
            <a:r>
              <a:rPr lang="zh-CN" altLang="en-US" sz="2000" dirty="0" smtClean="0">
                <a:latin typeface="+mj-ea"/>
                <a:ea typeface="+mj-ea"/>
              </a:rPr>
              <a:t>，</a:t>
            </a:r>
            <a:r>
              <a:rPr lang="en-US" altLang="zh-CN" sz="2000" dirty="0" smtClean="0">
                <a:latin typeface="+mj-ea"/>
                <a:ea typeface="+mj-ea"/>
              </a:rPr>
              <a:t>gradient</a:t>
            </a:r>
            <a:r>
              <a:rPr lang="en-US" altLang="zh-CN" sz="2000" dirty="0">
                <a:latin typeface="+mj-ea"/>
                <a:ea typeface="+mj-ea"/>
              </a:rPr>
              <a:t>()</a:t>
            </a:r>
            <a:r>
              <a:rPr lang="zh-CN" altLang="en-US" sz="2000" dirty="0">
                <a:latin typeface="+mj-ea"/>
                <a:ea typeface="+mj-ea"/>
              </a:rPr>
              <a:t>定义了渐变填</a:t>
            </a:r>
            <a:r>
              <a:rPr lang="zh-CN" altLang="en-US" sz="2000" dirty="0" smtClean="0">
                <a:latin typeface="+mj-ea"/>
                <a:ea typeface="+mj-ea"/>
              </a:rPr>
              <a:t>充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画笔：用</a:t>
            </a:r>
            <a:r>
              <a:rPr lang="en-US" altLang="zh-CN" sz="2000" dirty="0" err="1" smtClean="0">
                <a:latin typeface="+mj-ea"/>
                <a:ea typeface="+mj-ea"/>
              </a:rPr>
              <a:t>Qpen</a:t>
            </a:r>
            <a:r>
              <a:rPr lang="zh-CN" altLang="en-US" sz="2000" dirty="0" smtClean="0">
                <a:latin typeface="+mj-ea"/>
                <a:ea typeface="+mj-ea"/>
              </a:rPr>
              <a:t>描述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+mj-ea"/>
                <a:ea typeface="+mj-ea"/>
              </a:rPr>
              <a:t>QPen</a:t>
            </a:r>
            <a:r>
              <a:rPr lang="zh-CN" altLang="en-US" sz="2000" dirty="0">
                <a:latin typeface="+mj-ea"/>
                <a:ea typeface="+mj-ea"/>
              </a:rPr>
              <a:t>定义了</a:t>
            </a:r>
            <a:r>
              <a:rPr lang="en-US" altLang="zh-CN" sz="2000" dirty="0" err="1">
                <a:latin typeface="+mj-ea"/>
                <a:ea typeface="+mj-ea"/>
              </a:rPr>
              <a:t>QPainter</a:t>
            </a:r>
            <a:r>
              <a:rPr lang="zh-CN" altLang="en-US" sz="2000" dirty="0">
                <a:latin typeface="+mj-ea"/>
                <a:ea typeface="+mj-ea"/>
              </a:rPr>
              <a:t>画线或轮廓线的样</a:t>
            </a:r>
            <a:r>
              <a:rPr lang="zh-CN" altLang="en-US" sz="2000" dirty="0" smtClean="0">
                <a:latin typeface="+mj-ea"/>
                <a:ea typeface="+mj-ea"/>
              </a:rPr>
              <a:t>式，</a:t>
            </a:r>
            <a:r>
              <a:rPr lang="en-US" altLang="zh-CN" sz="2000" dirty="0">
                <a:latin typeface="+mj-ea"/>
                <a:ea typeface="+mj-ea"/>
              </a:rPr>
              <a:t>style()</a:t>
            </a:r>
            <a:r>
              <a:rPr lang="zh-CN" altLang="en-US" sz="2000" dirty="0">
                <a:latin typeface="+mj-ea"/>
                <a:ea typeface="+mj-ea"/>
              </a:rPr>
              <a:t>定义了线的样</a:t>
            </a:r>
            <a:r>
              <a:rPr lang="zh-CN" altLang="en-US" sz="2000" dirty="0" smtClean="0">
                <a:latin typeface="+mj-ea"/>
                <a:ea typeface="+mj-ea"/>
              </a:rPr>
              <a:t>式，</a:t>
            </a:r>
            <a:r>
              <a:rPr lang="en-US" altLang="zh-CN" sz="2000" dirty="0" err="1">
                <a:latin typeface="+mj-ea"/>
                <a:ea typeface="+mj-ea"/>
              </a:rPr>
              <a:t>capStyle</a:t>
            </a:r>
            <a:r>
              <a:rPr lang="en-US" altLang="zh-CN" sz="2000" dirty="0">
                <a:latin typeface="+mj-ea"/>
                <a:ea typeface="+mj-ea"/>
              </a:rPr>
              <a:t>()</a:t>
            </a:r>
            <a:r>
              <a:rPr lang="zh-CN" altLang="en-US" sz="2000" dirty="0">
                <a:latin typeface="+mj-ea"/>
                <a:ea typeface="+mj-ea"/>
              </a:rPr>
              <a:t>定义了使用</a:t>
            </a:r>
            <a:r>
              <a:rPr lang="en-US" altLang="zh-CN" sz="2000" dirty="0" err="1">
                <a:latin typeface="+mj-ea"/>
                <a:ea typeface="+mj-ea"/>
              </a:rPr>
              <a:t>QPainter</a:t>
            </a:r>
            <a:r>
              <a:rPr lang="zh-CN" altLang="en-US" sz="2000" dirty="0">
                <a:latin typeface="+mj-ea"/>
                <a:ea typeface="+mj-ea"/>
              </a:rPr>
              <a:t>绘制的线的末</a:t>
            </a:r>
            <a:r>
              <a:rPr lang="zh-CN" altLang="en-US" sz="2000" dirty="0" smtClean="0">
                <a:latin typeface="+mj-ea"/>
                <a:ea typeface="+mj-ea"/>
              </a:rPr>
              <a:t>端，</a:t>
            </a:r>
            <a:r>
              <a:rPr lang="en-US" altLang="zh-CN" sz="2000" dirty="0">
                <a:latin typeface="+mj-ea"/>
                <a:ea typeface="+mj-ea"/>
              </a:rPr>
              <a:t>width</a:t>
            </a:r>
            <a:r>
              <a:rPr lang="en-US" altLang="zh-CN" sz="2000" dirty="0" smtClean="0">
                <a:latin typeface="+mj-ea"/>
                <a:ea typeface="+mj-ea"/>
              </a:rPr>
              <a:t>()</a:t>
            </a:r>
            <a:r>
              <a:rPr lang="zh-CN" altLang="en-US" sz="2000" dirty="0" smtClean="0">
                <a:latin typeface="+mj-ea"/>
                <a:ea typeface="+mj-ea"/>
              </a:rPr>
              <a:t> 定</a:t>
            </a:r>
            <a:r>
              <a:rPr lang="zh-CN" altLang="en-US" sz="2000" dirty="0">
                <a:latin typeface="+mj-ea"/>
                <a:ea typeface="+mj-ea"/>
              </a:rPr>
              <a:t>义了画笔的宽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07974"/>
            <a:ext cx="680655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81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latin typeface="+mj-ea"/>
              </a:rPr>
              <a:t>5.</a:t>
            </a:r>
            <a:r>
              <a:rPr lang="zh-CN" altLang="en-US" sz="2400" dirty="0" smtClean="0">
                <a:latin typeface="+mj-ea"/>
              </a:rPr>
              <a:t>坐标系统</a:t>
            </a:r>
            <a:endParaRPr lang="zh-CN" altLang="en-US" sz="24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默认坐标系统位于设备的左上</a:t>
            </a:r>
            <a:r>
              <a:rPr lang="zh-CN" altLang="en-US" sz="2000" dirty="0" smtClean="0">
                <a:latin typeface="+mj-ea"/>
                <a:ea typeface="+mj-ea"/>
              </a:rPr>
              <a:t>角坐</a:t>
            </a:r>
            <a:r>
              <a:rPr lang="zh-CN" altLang="en-US" sz="2000" dirty="0">
                <a:latin typeface="+mj-ea"/>
                <a:ea typeface="+mj-ea"/>
              </a:rPr>
              <a:t>标原点</a:t>
            </a:r>
            <a:r>
              <a:rPr lang="en-US" altLang="zh-CN" sz="2000" dirty="0">
                <a:latin typeface="+mj-ea"/>
                <a:ea typeface="+mj-ea"/>
              </a:rPr>
              <a:t>(0, </a:t>
            </a:r>
            <a:r>
              <a:rPr lang="en-US" altLang="zh-CN" sz="2000" dirty="0" smtClean="0">
                <a:latin typeface="+mj-ea"/>
                <a:ea typeface="+mj-ea"/>
              </a:rPr>
              <a:t>0)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X</a:t>
            </a:r>
            <a:r>
              <a:rPr lang="zh-CN" altLang="en-US" sz="2000" dirty="0">
                <a:latin typeface="+mj-ea"/>
                <a:ea typeface="+mj-ea"/>
              </a:rPr>
              <a:t>轴由左向右增加，</a:t>
            </a:r>
            <a:r>
              <a:rPr lang="en-US" altLang="zh-CN" sz="2000" dirty="0">
                <a:latin typeface="+mj-ea"/>
                <a:ea typeface="+mj-ea"/>
              </a:rPr>
              <a:t>Y</a:t>
            </a:r>
            <a:r>
              <a:rPr lang="zh-CN" altLang="en-US" sz="2000" dirty="0">
                <a:latin typeface="+mj-ea"/>
                <a:ea typeface="+mj-ea"/>
              </a:rPr>
              <a:t>轴由上向下增加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05086"/>
            <a:ext cx="577634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50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latin typeface="+mj-ea"/>
              </a:rPr>
              <a:t>四</a:t>
            </a:r>
            <a:r>
              <a:rPr lang="en-US" altLang="zh-CN" sz="2800" b="1" dirty="0" smtClean="0">
                <a:latin typeface="+mj-ea"/>
              </a:rPr>
              <a:t>.</a:t>
            </a:r>
            <a:r>
              <a:rPr lang="zh-CN" altLang="en-US" sz="2800" b="1" dirty="0" smtClean="0">
                <a:latin typeface="+mj-ea"/>
              </a:rPr>
              <a:t>事件的响应与处理：重</a:t>
            </a:r>
            <a:r>
              <a:rPr lang="zh-CN" altLang="en-US" sz="2800" b="1" dirty="0">
                <a:latin typeface="+mj-ea"/>
              </a:rPr>
              <a:t>载父类事件处理函数</a:t>
            </a:r>
            <a:r>
              <a:rPr lang="zh-CN" altLang="en-US" sz="3200" b="1" dirty="0">
                <a:latin typeface="+mj-ea"/>
              </a:rPr>
              <a:t/>
            </a:r>
            <a:br>
              <a:rPr lang="zh-CN" altLang="en-US" sz="3200" b="1" dirty="0">
                <a:latin typeface="+mj-ea"/>
              </a:rPr>
            </a:b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主要：鼠标事件，窗口绘制事件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2068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流程图: 过程 3"/>
          <p:cNvSpPr/>
          <p:nvPr/>
        </p:nvSpPr>
        <p:spPr>
          <a:xfrm>
            <a:off x="6984268" y="1898172"/>
            <a:ext cx="1368152" cy="612648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鼠标事件</a:t>
            </a:r>
            <a:endParaRPr lang="zh-CN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372200" y="2132856"/>
            <a:ext cx="648072" cy="59435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1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+mj-ea"/>
              </a:rPr>
              <a:t>五</a:t>
            </a:r>
            <a:r>
              <a:rPr lang="en-US" altLang="zh-CN" sz="3200" b="1" dirty="0" smtClean="0">
                <a:latin typeface="+mj-ea"/>
              </a:rPr>
              <a:t>.</a:t>
            </a:r>
            <a:r>
              <a:rPr lang="zh-CN" altLang="en-US" sz="3200" b="1" dirty="0" smtClean="0">
                <a:latin typeface="+mj-ea"/>
              </a:rPr>
              <a:t>实验结果</a:t>
            </a:r>
            <a:endParaRPr lang="zh-CN" altLang="en-US" sz="3200" b="1" dirty="0">
              <a:latin typeface="+mj-ea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1803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流程图: 过程 3"/>
          <p:cNvSpPr/>
          <p:nvPr/>
        </p:nvSpPr>
        <p:spPr>
          <a:xfrm>
            <a:off x="7376402" y="3645024"/>
            <a:ext cx="864096" cy="360040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选择图片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804248" y="3501008"/>
            <a:ext cx="229854" cy="576064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919175" y="3488810"/>
            <a:ext cx="457227" cy="28803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谢谢观赏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0100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了解使用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QtCreator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进行程序开发和调试的基本方法；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初步掌握窗口组件的创建、布局方法；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的绘图系统和坐标系统；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正确处理鼠标事件；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掌握使用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QPainter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现二维图形绘制的基本过程和基本方法。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5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实验任务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编写一个具备基本绘图功能的简单绘图程序，用户可以选择不同的画笔进行绘制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以选择不同的形状绘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制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能根据需要自己选择所需图片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14387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实验过程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23645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该程序主要由三个部分组成：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1.MainWindow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类：实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现用户操作的主功能窗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要功能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创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建工具栏菜单，创建绘图区， 连接相应的信号与槽 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Public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槽  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penStyleChanged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index=0)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处理用户选择不同的画笔风格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void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penColorChangged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() 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处理用户选择不同的颜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色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构造函数   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MainWindow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QWidget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*parent=0) 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窗口构造函数 </a:t>
            </a:r>
          </a:p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析构函数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MainWindow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() </a:t>
            </a:r>
          </a:p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在销毁主窗口时释放相应的资源 </a:t>
            </a:r>
          </a:p>
          <a:p>
            <a:pPr marL="0" indent="0"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649794" y="2564904"/>
            <a:ext cx="285187" cy="1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670925" y="2924944"/>
            <a:ext cx="285187" cy="1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654328" y="4365104"/>
            <a:ext cx="285187" cy="1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654328" y="5085184"/>
            <a:ext cx="285187" cy="1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100" dirty="0">
                <a:latin typeface="+mj-ea"/>
              </a:rPr>
              <a:t>类成员变量说明</a:t>
            </a:r>
            <a:r>
              <a:rPr lang="zh-CN" altLang="en-US" sz="2700" b="1" dirty="0">
                <a:latin typeface="+mj-ea"/>
              </a:rPr>
              <a:t>：</a:t>
            </a:r>
            <a:r>
              <a:rPr lang="en-US" altLang="zh-CN" sz="2400" b="1" dirty="0">
                <a:latin typeface="+mj-ea"/>
              </a:rPr>
              <a:t/>
            </a:r>
            <a:br>
              <a:rPr lang="en-US" altLang="zh-CN" sz="2400" b="1" dirty="0">
                <a:latin typeface="+mj-ea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>
                <a:latin typeface="+mj-ea"/>
                <a:ea typeface="+mj-ea"/>
              </a:rPr>
              <a:t>CenterFrame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zh-CN" altLang="en-US" sz="2400" dirty="0" smtClean="0">
                <a:latin typeface="+mj-ea"/>
                <a:ea typeface="+mj-ea"/>
              </a:rPr>
              <a:t>*</a:t>
            </a:r>
            <a:r>
              <a:rPr lang="en-US" altLang="zh-CN" sz="2400" dirty="0" err="1" smtClean="0">
                <a:latin typeface="+mj-ea"/>
                <a:ea typeface="+mj-ea"/>
              </a:rPr>
              <a:t>centerFrame</a:t>
            </a:r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zh-CN" altLang="en-US" sz="2400" dirty="0" smtClean="0">
                <a:latin typeface="+mj-ea"/>
                <a:ea typeface="+mj-ea"/>
              </a:rPr>
              <a:t>用户界面中心窗口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+mj-ea"/>
                <a:ea typeface="+mj-ea"/>
              </a:rPr>
              <a:t>QToolButton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*</a:t>
            </a:r>
            <a:r>
              <a:rPr lang="en-US" altLang="zh-CN" sz="2400" dirty="0" err="1">
                <a:latin typeface="+mj-ea"/>
                <a:ea typeface="+mj-ea"/>
              </a:rPr>
              <a:t>clearBtn</a:t>
            </a:r>
            <a:r>
              <a:rPr lang="zh-CN" altLang="en-US" sz="2400" dirty="0" smtClean="0">
                <a:latin typeface="+mj-ea"/>
                <a:ea typeface="+mj-ea"/>
              </a:rPr>
              <a:t>      “</a:t>
            </a:r>
            <a:r>
              <a:rPr lang="zh-CN" altLang="en-US" sz="2400" dirty="0">
                <a:latin typeface="+mj-ea"/>
                <a:ea typeface="+mj-ea"/>
              </a:rPr>
              <a:t>清除”工具栏按</a:t>
            </a:r>
            <a:r>
              <a:rPr lang="zh-CN" altLang="en-US" sz="2400" dirty="0" smtClean="0">
                <a:latin typeface="+mj-ea"/>
                <a:ea typeface="+mj-ea"/>
              </a:rPr>
              <a:t>键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+mj-ea"/>
                <a:ea typeface="+mj-ea"/>
              </a:rPr>
              <a:t>QToolButton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*</a:t>
            </a:r>
            <a:r>
              <a:rPr lang="en-US" altLang="zh-CN" sz="2400" dirty="0" err="1">
                <a:latin typeface="+mj-ea"/>
                <a:ea typeface="+mj-ea"/>
              </a:rPr>
              <a:t>colorBtn</a:t>
            </a:r>
            <a:r>
              <a:rPr lang="en-US" altLang="zh-CN" sz="2400" dirty="0">
                <a:latin typeface="+mj-ea"/>
                <a:ea typeface="+mj-ea"/>
              </a:rPr>
              <a:t>      </a:t>
            </a:r>
            <a:r>
              <a:rPr lang="en-US" altLang="zh-CN" sz="2400" dirty="0" smtClean="0">
                <a:latin typeface="+mj-ea"/>
                <a:ea typeface="+mj-ea"/>
              </a:rPr>
              <a:t>  </a:t>
            </a:r>
            <a:r>
              <a:rPr lang="zh-CN" altLang="en-US" sz="2400" dirty="0" smtClean="0">
                <a:latin typeface="+mj-ea"/>
                <a:ea typeface="+mj-ea"/>
              </a:rPr>
              <a:t>颜</a:t>
            </a:r>
            <a:r>
              <a:rPr lang="zh-CN" altLang="en-US" sz="2400" dirty="0">
                <a:latin typeface="+mj-ea"/>
                <a:ea typeface="+mj-ea"/>
              </a:rPr>
              <a:t>色选择工具栏</a:t>
            </a:r>
            <a:r>
              <a:rPr lang="zh-CN" altLang="en-US" sz="2400" dirty="0" smtClean="0">
                <a:latin typeface="+mj-ea"/>
                <a:ea typeface="+mj-ea"/>
              </a:rPr>
              <a:t>按键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j-ea"/>
                <a:ea typeface="+mj-ea"/>
              </a:rPr>
              <a:t>QComboBox</a:t>
            </a:r>
            <a:r>
              <a:rPr lang="en-US" altLang="zh-CN" sz="2400" dirty="0">
                <a:latin typeface="+mj-ea"/>
                <a:ea typeface="+mj-ea"/>
              </a:rPr>
              <a:t> *</a:t>
            </a:r>
            <a:r>
              <a:rPr lang="en-US" altLang="zh-CN" sz="2400" dirty="0" err="1">
                <a:latin typeface="+mj-ea"/>
                <a:ea typeface="+mj-ea"/>
              </a:rPr>
              <a:t>styleComboBox</a:t>
            </a:r>
            <a:r>
              <a:rPr lang="en-US" altLang="zh-CN" sz="2400" dirty="0">
                <a:latin typeface="+mj-ea"/>
                <a:ea typeface="+mj-ea"/>
              </a:rPr>
              <a:t>     </a:t>
            </a:r>
            <a:r>
              <a:rPr lang="zh-CN" altLang="en-US" sz="2400" dirty="0" smtClean="0">
                <a:latin typeface="+mj-ea"/>
                <a:ea typeface="+mj-ea"/>
              </a:rPr>
              <a:t>画</a:t>
            </a:r>
            <a:r>
              <a:rPr lang="zh-CN" altLang="en-US" sz="2400" dirty="0">
                <a:latin typeface="+mj-ea"/>
                <a:ea typeface="+mj-ea"/>
              </a:rPr>
              <a:t>笔风格下拉</a:t>
            </a:r>
            <a:r>
              <a:rPr lang="zh-CN" altLang="en-US" sz="2400" dirty="0" smtClean="0">
                <a:latin typeface="+mj-ea"/>
                <a:ea typeface="+mj-ea"/>
              </a:rPr>
              <a:t>框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+mj-ea"/>
                <a:ea typeface="+mj-ea"/>
              </a:rPr>
              <a:t>QToolButton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*</a:t>
            </a:r>
            <a:r>
              <a:rPr lang="en-US" altLang="zh-CN" sz="2400" dirty="0" err="1">
                <a:latin typeface="+mj-ea"/>
                <a:ea typeface="+mj-ea"/>
              </a:rPr>
              <a:t>widthSpinBox</a:t>
            </a:r>
            <a:r>
              <a:rPr lang="en-US" altLang="zh-CN" sz="2400" dirty="0">
                <a:latin typeface="+mj-ea"/>
                <a:ea typeface="+mj-ea"/>
              </a:rPr>
              <a:t>   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zh-CN" altLang="en-US" sz="2400" dirty="0" smtClean="0">
                <a:latin typeface="+mj-ea"/>
                <a:ea typeface="+mj-ea"/>
              </a:rPr>
              <a:t>画</a:t>
            </a:r>
            <a:r>
              <a:rPr lang="zh-CN" altLang="en-US" sz="2400" dirty="0">
                <a:latin typeface="+mj-ea"/>
                <a:ea typeface="+mj-ea"/>
              </a:rPr>
              <a:t>笔线宽</a:t>
            </a:r>
            <a:r>
              <a:rPr lang="en-US" altLang="zh-CN" sz="2400" dirty="0" err="1" smtClean="0">
                <a:latin typeface="+mj-ea"/>
                <a:ea typeface="+mj-ea"/>
              </a:rPr>
              <a:t>spinbox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+mj-ea"/>
                <a:ea typeface="+mj-ea"/>
              </a:rPr>
              <a:t>QToolButton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*</a:t>
            </a:r>
            <a:r>
              <a:rPr lang="en-US" altLang="zh-CN" sz="2400" dirty="0" err="1">
                <a:latin typeface="+mj-ea"/>
                <a:ea typeface="+mj-ea"/>
              </a:rPr>
              <a:t>imageBtn</a:t>
            </a:r>
            <a:r>
              <a:rPr lang="en-US" altLang="zh-CN" sz="2400" dirty="0">
                <a:latin typeface="+mj-ea"/>
                <a:ea typeface="+mj-ea"/>
              </a:rPr>
              <a:t>      </a:t>
            </a:r>
            <a:r>
              <a:rPr lang="en-US" altLang="zh-CN" sz="2400" dirty="0" smtClean="0">
                <a:latin typeface="+mj-ea"/>
                <a:ea typeface="+mj-ea"/>
              </a:rPr>
              <a:t>  </a:t>
            </a:r>
            <a:r>
              <a:rPr lang="zh-CN" altLang="en-US" sz="2400" dirty="0" smtClean="0">
                <a:latin typeface="+mj-ea"/>
                <a:ea typeface="+mj-ea"/>
              </a:rPr>
              <a:t>插入图片按键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35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31354"/>
            <a:ext cx="797715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41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+mj-ea"/>
              </a:rPr>
              <a:t>2. </a:t>
            </a:r>
            <a:r>
              <a:rPr lang="en-US" altLang="zh-CN" sz="2800" dirty="0" err="1">
                <a:latin typeface="+mj-ea"/>
              </a:rPr>
              <a:t>CenterFrame</a:t>
            </a:r>
            <a:r>
              <a:rPr lang="zh-CN" altLang="en-US" sz="2800" dirty="0" smtClean="0">
                <a:latin typeface="+mj-ea"/>
              </a:rPr>
              <a:t>类：用户绘图框架类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主</a:t>
            </a:r>
            <a:r>
              <a:rPr lang="zh-CN" altLang="en-US" sz="2400" dirty="0">
                <a:latin typeface="+mj-ea"/>
                <a:ea typeface="+mj-ea"/>
              </a:rPr>
              <a:t>要功</a:t>
            </a:r>
            <a:r>
              <a:rPr lang="zh-CN" altLang="en-US" sz="2400" dirty="0" smtClean="0">
                <a:latin typeface="+mj-ea"/>
                <a:ea typeface="+mj-ea"/>
              </a:rPr>
              <a:t>能   该类</a:t>
            </a:r>
            <a:r>
              <a:rPr lang="zh-CN" altLang="en-US" sz="2400" dirty="0">
                <a:latin typeface="+mj-ea"/>
                <a:ea typeface="+mj-ea"/>
              </a:rPr>
              <a:t>是一个窗口容器，内含左侧绘图区和右侧功能</a:t>
            </a:r>
            <a:r>
              <a:rPr lang="zh-CN" altLang="en-US" sz="2400" dirty="0" smtClean="0">
                <a:latin typeface="+mj-ea"/>
                <a:ea typeface="+mj-ea"/>
              </a:rPr>
              <a:t>区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en-US" sz="2400" dirty="0" smtClean="0">
                <a:latin typeface="+mj-ea"/>
                <a:ea typeface="+mj-ea"/>
              </a:rPr>
              <a:t>集</a:t>
            </a:r>
            <a:r>
              <a:rPr lang="zh-CN" altLang="en-US" sz="2400" dirty="0">
                <a:latin typeface="+mj-ea"/>
                <a:ea typeface="+mj-ea"/>
              </a:rPr>
              <a:t>中管理用户的绘图指令 并将参数传递给</a:t>
            </a:r>
            <a:r>
              <a:rPr lang="en-US" altLang="zh-CN" sz="2400" dirty="0" err="1">
                <a:latin typeface="+mj-ea"/>
                <a:ea typeface="+mj-ea"/>
              </a:rPr>
              <a:t>DrawWidget</a:t>
            </a:r>
            <a:r>
              <a:rPr lang="zh-CN" altLang="en-US" sz="2400" dirty="0">
                <a:latin typeface="+mj-ea"/>
                <a:ea typeface="+mj-ea"/>
              </a:rPr>
              <a:t>类，使之能够正确绘</a:t>
            </a:r>
            <a:r>
              <a:rPr lang="zh-CN" altLang="en-US" sz="2400" dirty="0" smtClean="0">
                <a:latin typeface="+mj-ea"/>
                <a:ea typeface="+mj-ea"/>
              </a:rPr>
              <a:t>图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 smtClean="0">
                <a:latin typeface="+mj-ea"/>
                <a:ea typeface="+mj-ea"/>
              </a:rPr>
              <a:t>槽   </a:t>
            </a:r>
            <a:r>
              <a:rPr lang="en-US" altLang="zh-CN" sz="2400" dirty="0">
                <a:latin typeface="+mj-ea"/>
                <a:ea typeface="+mj-ea"/>
              </a:rPr>
              <a:t>void </a:t>
            </a:r>
            <a:r>
              <a:rPr lang="en-US" altLang="zh-CN" sz="2400" dirty="0" err="1" smtClean="0">
                <a:latin typeface="+mj-ea"/>
                <a:ea typeface="+mj-ea"/>
              </a:rPr>
              <a:t>setPenStyle</a:t>
            </a:r>
            <a:r>
              <a:rPr lang="en-US" altLang="zh-CN" sz="2400" dirty="0" smtClean="0">
                <a:latin typeface="+mj-ea"/>
                <a:ea typeface="+mj-ea"/>
              </a:rPr>
              <a:t> (</a:t>
            </a:r>
            <a:r>
              <a:rPr lang="en-US" altLang="zh-CN" sz="2400" dirty="0" err="1" smtClean="0">
                <a:latin typeface="+mj-ea"/>
                <a:ea typeface="+mj-ea"/>
              </a:rPr>
              <a:t>int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penStyle</a:t>
            </a:r>
            <a:r>
              <a:rPr lang="en-US" altLang="zh-CN" sz="2400" dirty="0">
                <a:latin typeface="+mj-ea"/>
                <a:ea typeface="+mj-ea"/>
              </a:rPr>
              <a:t>) </a:t>
            </a: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  </a:t>
            </a:r>
            <a:r>
              <a:rPr lang="en-US" altLang="zh-CN" sz="2400" dirty="0" smtClean="0">
                <a:latin typeface="+mj-ea"/>
                <a:ea typeface="+mj-ea"/>
              </a:rPr>
              <a:t>         </a:t>
            </a:r>
            <a:r>
              <a:rPr lang="zh-CN" altLang="en-US" sz="2400" dirty="0" smtClean="0">
                <a:latin typeface="+mj-ea"/>
                <a:ea typeface="+mj-ea"/>
              </a:rPr>
              <a:t>改</a:t>
            </a:r>
            <a:r>
              <a:rPr lang="zh-CN" altLang="en-US" sz="2400" dirty="0">
                <a:latin typeface="+mj-ea"/>
                <a:ea typeface="+mj-ea"/>
              </a:rPr>
              <a:t>变画笔风格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       void </a:t>
            </a:r>
            <a:r>
              <a:rPr lang="en-US" altLang="zh-CN" sz="2400" dirty="0" err="1" smtClean="0">
                <a:latin typeface="+mj-ea"/>
                <a:ea typeface="+mj-ea"/>
              </a:rPr>
              <a:t>setPenWidth</a:t>
            </a:r>
            <a:r>
              <a:rPr lang="en-US" altLang="zh-CN" sz="2400" dirty="0" smtClean="0">
                <a:latin typeface="+mj-ea"/>
                <a:ea typeface="+mj-ea"/>
              </a:rPr>
              <a:t> (</a:t>
            </a:r>
            <a:r>
              <a:rPr lang="en-US" altLang="zh-CN" sz="2400" dirty="0" err="1" smtClean="0">
                <a:latin typeface="+mj-ea"/>
                <a:ea typeface="+mj-ea"/>
              </a:rPr>
              <a:t>int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width=1) </a:t>
            </a: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        </a:t>
            </a:r>
            <a:r>
              <a:rPr lang="zh-CN" altLang="en-US" sz="2400" dirty="0">
                <a:latin typeface="+mj-ea"/>
                <a:ea typeface="+mj-ea"/>
              </a:rPr>
              <a:t>改变画笔宽度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       void </a:t>
            </a:r>
            <a:r>
              <a:rPr lang="en-US" altLang="zh-CN" sz="2400" dirty="0" err="1" smtClean="0">
                <a:latin typeface="+mj-ea"/>
                <a:ea typeface="+mj-ea"/>
              </a:rPr>
              <a:t>setPenColor</a:t>
            </a:r>
            <a:r>
              <a:rPr lang="en-US" altLang="zh-CN" sz="2400" dirty="0" smtClean="0">
                <a:latin typeface="+mj-ea"/>
                <a:ea typeface="+mj-ea"/>
              </a:rPr>
              <a:t> (</a:t>
            </a:r>
            <a:r>
              <a:rPr lang="en-US" altLang="zh-CN" sz="2400" dirty="0" err="1" smtClean="0">
                <a:latin typeface="+mj-ea"/>
                <a:ea typeface="+mj-ea"/>
              </a:rPr>
              <a:t>QColor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color) </a:t>
            </a: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        </a:t>
            </a:r>
            <a:r>
              <a:rPr lang="zh-CN" altLang="en-US" sz="2400" dirty="0">
                <a:latin typeface="+mj-ea"/>
                <a:ea typeface="+mj-ea"/>
              </a:rPr>
              <a:t>改变画笔颜色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       void </a:t>
            </a:r>
            <a:r>
              <a:rPr lang="en-US" altLang="zh-CN" sz="2400" dirty="0" err="1" smtClean="0">
                <a:latin typeface="+mj-ea"/>
                <a:ea typeface="+mj-ea"/>
              </a:rPr>
              <a:t>clearPaint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() </a:t>
            </a: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         </a:t>
            </a:r>
            <a:r>
              <a:rPr lang="zh-CN" altLang="en-US" sz="2400" dirty="0">
                <a:latin typeface="+mj-ea"/>
                <a:ea typeface="+mj-ea"/>
              </a:rPr>
              <a:t>清除当前绘图 </a:t>
            </a:r>
          </a:p>
          <a:p>
            <a:pPr marL="0" indent="0">
              <a:buNone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755662" y="1628800"/>
            <a:ext cx="285187" cy="1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755661" y="2954167"/>
            <a:ext cx="285187" cy="1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4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latin typeface="+mj-ea"/>
              </a:rPr>
              <a:t>Protected</a:t>
            </a:r>
            <a:r>
              <a:rPr lang="zh-CN" altLang="en-US" sz="2400" dirty="0" smtClean="0">
                <a:latin typeface="+mj-ea"/>
              </a:rPr>
              <a:t>槽：</a:t>
            </a:r>
            <a:endParaRPr lang="zh-CN" altLang="en-US" sz="24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latin typeface="+mj-ea"/>
                <a:ea typeface="+mj-ea"/>
              </a:rPr>
              <a:t>on_btnRectClicked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() 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绘</a:t>
            </a:r>
            <a:r>
              <a:rPr lang="zh-CN" altLang="en-US" sz="2000" dirty="0">
                <a:latin typeface="+mj-ea"/>
                <a:ea typeface="+mj-ea"/>
              </a:rPr>
              <a:t>制矩形按键响应槽函</a:t>
            </a:r>
            <a:r>
              <a:rPr lang="zh-CN" altLang="en-US" sz="2000" dirty="0" smtClean="0">
                <a:latin typeface="+mj-ea"/>
                <a:ea typeface="+mj-ea"/>
              </a:rPr>
              <a:t>数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+mj-ea"/>
                <a:ea typeface="+mj-ea"/>
              </a:rPr>
              <a:t>on_btnEllipseClicked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() 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绘</a:t>
            </a:r>
            <a:r>
              <a:rPr lang="zh-CN" altLang="en-US" sz="2000" dirty="0">
                <a:latin typeface="+mj-ea"/>
                <a:ea typeface="+mj-ea"/>
              </a:rPr>
              <a:t>制圆形按键响应槽函</a:t>
            </a:r>
            <a:r>
              <a:rPr lang="zh-CN" altLang="en-US" sz="2000" dirty="0" smtClean="0">
                <a:latin typeface="+mj-ea"/>
                <a:ea typeface="+mj-ea"/>
              </a:rPr>
              <a:t>数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+mj-ea"/>
                <a:ea typeface="+mj-ea"/>
              </a:rPr>
              <a:t>on_btnLineClicked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() 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绘</a:t>
            </a:r>
            <a:r>
              <a:rPr lang="zh-CN" altLang="en-US" sz="2000" dirty="0">
                <a:latin typeface="+mj-ea"/>
                <a:ea typeface="+mj-ea"/>
              </a:rPr>
              <a:t>制直线按键响应槽函</a:t>
            </a:r>
            <a:r>
              <a:rPr lang="zh-CN" altLang="en-US" sz="2000" dirty="0" smtClean="0">
                <a:latin typeface="+mj-ea"/>
                <a:ea typeface="+mj-ea"/>
              </a:rPr>
              <a:t>数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j-ea"/>
                <a:ea typeface="+mj-ea"/>
              </a:rPr>
              <a:t>on_btnTriangleClicked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() 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绘</a:t>
            </a:r>
            <a:r>
              <a:rPr lang="zh-CN" altLang="en-US" sz="2000" dirty="0">
                <a:latin typeface="+mj-ea"/>
                <a:ea typeface="+mj-ea"/>
              </a:rPr>
              <a:t>制三角形按键响应槽函</a:t>
            </a:r>
            <a:r>
              <a:rPr lang="zh-CN" altLang="en-US" sz="2000" dirty="0" smtClean="0">
                <a:latin typeface="+mj-ea"/>
                <a:ea typeface="+mj-ea"/>
              </a:rPr>
              <a:t>数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+mj-ea"/>
                <a:ea typeface="+mj-ea"/>
              </a:rPr>
              <a:t>on_btnDiamondClicked</a:t>
            </a:r>
            <a:r>
              <a:rPr lang="en-US" altLang="zh-CN" sz="2000" dirty="0" smtClean="0">
                <a:latin typeface="+mj-ea"/>
                <a:ea typeface="+mj-ea"/>
              </a:rPr>
              <a:t>()  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绘制菱形按键响应槽函数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+mj-ea"/>
                <a:ea typeface="+mj-ea"/>
              </a:rPr>
              <a:t>on_btnDrawpicClicked</a:t>
            </a:r>
            <a:r>
              <a:rPr lang="en-US" altLang="zh-CN" sz="2000" dirty="0" smtClean="0">
                <a:latin typeface="+mj-ea"/>
                <a:ea typeface="+mj-ea"/>
              </a:rPr>
              <a:t>() 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绘制选择图片按键响应槽函数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92695"/>
            <a:ext cx="4680520" cy="47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51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+mj-ea"/>
                <a:cs typeface="+mn-cs"/>
              </a:rPr>
              <a:t>3. </a:t>
            </a:r>
            <a:r>
              <a:rPr lang="en-US" altLang="zh-CN" sz="2800" dirty="0" err="1">
                <a:latin typeface="+mj-ea"/>
                <a:cs typeface="+mn-cs"/>
              </a:rPr>
              <a:t>DrawWidget</a:t>
            </a:r>
            <a:r>
              <a:rPr lang="zh-CN" altLang="en-US" sz="2800" dirty="0">
                <a:latin typeface="+mj-ea"/>
                <a:cs typeface="+mn-cs"/>
              </a:rPr>
              <a:t>绘制区域窗口</a:t>
            </a:r>
            <a:r>
              <a:rPr lang="en-US" altLang="zh-CN" sz="2800" dirty="0">
                <a:latin typeface="+mj-ea"/>
                <a:cs typeface="+mn-cs"/>
              </a:rPr>
              <a:t>:</a:t>
            </a:r>
            <a:endParaRPr lang="zh-CN" altLang="en-US" sz="2800" dirty="0">
              <a:latin typeface="+mj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6733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作</a:t>
            </a:r>
            <a:r>
              <a:rPr lang="zh-CN" altLang="en-US" sz="2400" dirty="0">
                <a:latin typeface="+mj-ea"/>
                <a:ea typeface="+mj-ea"/>
              </a:rPr>
              <a:t>为绘图的核心对象之一，负责处理用户的绘图操作、画板对象的管理等工作。 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绘</a:t>
            </a:r>
            <a:r>
              <a:rPr lang="zh-CN" altLang="en-US" sz="2400" dirty="0">
                <a:latin typeface="+mj-ea"/>
                <a:ea typeface="+mj-ea"/>
              </a:rPr>
              <a:t>图操作的核心是内容是实现包括鼠标按下、鼠标移动和鼠标释放的鼠标事件的处理。 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画</a:t>
            </a:r>
            <a:r>
              <a:rPr lang="zh-CN" altLang="en-US" sz="2400" dirty="0">
                <a:latin typeface="+mj-ea"/>
                <a:ea typeface="+mj-ea"/>
              </a:rPr>
              <a:t>板的管理以画板清除、画板尺寸管理等功能为主，关键在于处理</a:t>
            </a:r>
            <a:r>
              <a:rPr lang="en-US" altLang="zh-CN" sz="2400" dirty="0" err="1">
                <a:latin typeface="+mj-ea"/>
                <a:ea typeface="+mj-ea"/>
              </a:rPr>
              <a:t>resizeEvent</a:t>
            </a:r>
            <a:r>
              <a:rPr lang="zh-CN" altLang="en-US" sz="2400" dirty="0">
                <a:latin typeface="+mj-ea"/>
                <a:ea typeface="+mj-ea"/>
              </a:rPr>
              <a:t>和 </a:t>
            </a:r>
            <a:r>
              <a:rPr lang="en-US" altLang="zh-CN" sz="2400" dirty="0" err="1">
                <a:latin typeface="+mj-ea"/>
                <a:ea typeface="+mj-ea"/>
              </a:rPr>
              <a:t>paintEvent</a:t>
            </a:r>
            <a:r>
              <a:rPr lang="zh-CN" altLang="en-US" sz="2400" dirty="0">
                <a:latin typeface="+mj-ea"/>
                <a:ea typeface="+mj-ea"/>
              </a:rPr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9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1025</Words>
  <Application>Microsoft Office PowerPoint</Application>
  <PresentationFormat>全屏显示(4:3)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窗口、控件及基本绘图实验</vt:lpstr>
      <vt:lpstr>一.实验目的</vt:lpstr>
      <vt:lpstr>二.实验任务</vt:lpstr>
      <vt:lpstr>三.实验过程</vt:lpstr>
      <vt:lpstr> 类成员变量说明： </vt:lpstr>
      <vt:lpstr>PowerPoint 演示文稿</vt:lpstr>
      <vt:lpstr>2. CenterFrame类：用户绘图框架类</vt:lpstr>
      <vt:lpstr>Protected槽：</vt:lpstr>
      <vt:lpstr>3. DrawWidget绘制区域窗口:</vt:lpstr>
      <vt:lpstr>     图片绘制：</vt:lpstr>
      <vt:lpstr>4.窗口布局</vt:lpstr>
      <vt:lpstr>5.绘图系统</vt:lpstr>
      <vt:lpstr> </vt:lpstr>
      <vt:lpstr>5.坐标系统</vt:lpstr>
      <vt:lpstr>四.事件的响应与处理：重载父类事件处理函数 </vt:lpstr>
      <vt:lpstr>五.实验结果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窗口、控件及基本绘图实验</dc:title>
  <dc:creator>佩佩</dc:creator>
  <cp:lastModifiedBy>佩佩</cp:lastModifiedBy>
  <cp:revision>35</cp:revision>
  <dcterms:created xsi:type="dcterms:W3CDTF">2018-10-29T14:12:33Z</dcterms:created>
  <dcterms:modified xsi:type="dcterms:W3CDTF">2018-11-01T11:02:24Z</dcterms:modified>
</cp:coreProperties>
</file>