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defRPr>
        <a:uFill>
          <a:solidFill/>
        </a:uFill>
        <a:latin typeface="Calibri"/>
        <a:ea typeface="Calibri"/>
        <a:cs typeface="Calibri"/>
        <a:sym typeface="Calibri"/>
      </a:defRPr>
    </a:lvl1pPr>
    <a:lvl2pPr>
      <a:defRPr>
        <a:uFill>
          <a:solidFill/>
        </a:uFill>
        <a:latin typeface="Calibri"/>
        <a:ea typeface="Calibri"/>
        <a:cs typeface="Calibri"/>
        <a:sym typeface="Calibri"/>
      </a:defRPr>
    </a:lvl2pPr>
    <a:lvl3pPr>
      <a:defRPr>
        <a:uFill>
          <a:solidFill/>
        </a:uFill>
        <a:latin typeface="Calibri"/>
        <a:ea typeface="Calibri"/>
        <a:cs typeface="Calibri"/>
        <a:sym typeface="Calibri"/>
      </a:defRPr>
    </a:lvl3pPr>
    <a:lvl4pPr>
      <a:defRPr>
        <a:uFill>
          <a:solidFill/>
        </a:uFill>
        <a:latin typeface="Calibri"/>
        <a:ea typeface="Calibri"/>
        <a:cs typeface="Calibri"/>
        <a:sym typeface="Calibri"/>
      </a:defRPr>
    </a:lvl4pPr>
    <a:lvl5pPr>
      <a:defRPr>
        <a:uFill>
          <a:solidFill/>
        </a:uFill>
        <a:latin typeface="Calibri"/>
        <a:ea typeface="Calibri"/>
        <a:cs typeface="Calibri"/>
        <a:sym typeface="Calibri"/>
      </a:defRPr>
    </a:lvl5pPr>
    <a:lvl6pPr>
      <a:defRPr>
        <a:uFill>
          <a:solidFill/>
        </a:uFill>
        <a:latin typeface="Calibri"/>
        <a:ea typeface="Calibri"/>
        <a:cs typeface="Calibri"/>
        <a:sym typeface="Calibri"/>
      </a:defRPr>
    </a:lvl6pPr>
    <a:lvl7pPr>
      <a:defRPr>
        <a:uFill>
          <a:solidFill/>
        </a:uFill>
        <a:latin typeface="Calibri"/>
        <a:ea typeface="Calibri"/>
        <a:cs typeface="Calibri"/>
        <a:sym typeface="Calibri"/>
      </a:defRPr>
    </a:lvl7pPr>
    <a:lvl8pPr>
      <a:defRPr>
        <a:uFill>
          <a:solidFill/>
        </a:uFill>
        <a:latin typeface="Calibri"/>
        <a:ea typeface="Calibri"/>
        <a:cs typeface="Calibri"/>
        <a:sym typeface="Calibri"/>
      </a:defRPr>
    </a:lvl8pPr>
    <a:lvl9pPr>
      <a:defRPr>
        <a:uFill>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b="def" i="def"/>
      <a:tcStyle>
        <a:tcBdr/>
        <a:fill>
          <a:solidFill>
            <a:srgbClr val="F1F5FA"/>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b="def" i="def"/>
      <a:tcStyle>
        <a:tcBdr/>
        <a:fill>
          <a:solidFill>
            <a:srgbClr val="E6EA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b="def" i="def"/>
      <a:tcStyle>
        <a:tcBdr/>
        <a:fill>
          <a:solidFill>
            <a:srgbClr val="F8F4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b="def" i="def"/>
      <a:tcStyle>
        <a:tcBdr/>
        <a:fill>
          <a:solidFill>
            <a:srgbClr val="EBE8E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p:nvPr>
            <p:ph type="sldImg"/>
          </p:nvPr>
        </p:nvSpPr>
        <p:spPr>
          <a:xfrm>
            <a:off x="1143000" y="685800"/>
            <a:ext cx="4572000" cy="3429000"/>
          </a:xfrm>
          <a:prstGeom prst="rect">
            <a:avLst/>
          </a:prstGeom>
        </p:spPr>
        <p:txBody>
          <a:bodyPr/>
          <a:lstStyle/>
          <a:p>
            <a:pPr lvl="0"/>
          </a:p>
        </p:txBody>
      </p:sp>
      <p:sp>
        <p:nvSpPr>
          <p:cNvPr id="16" name="Shape 1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sldImg"/>
          </p:nvPr>
        </p:nvSpPr>
        <p:spPr>
          <a:prstGeom prst="rect">
            <a:avLst/>
          </a:prstGeom>
        </p:spPr>
        <p:txBody>
          <a:bodyPr/>
          <a:lstStyle/>
          <a:p>
            <a:pPr lvl="0"/>
          </a:p>
        </p:txBody>
      </p:sp>
      <p:sp>
        <p:nvSpPr>
          <p:cNvPr id="28" name="Shape 28"/>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Nom du projet – Pensez à un nom cool pour votre projet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Sponsors – lister vos sponsors pour ce projet (les gens qui ont l’argent)</a:t>
            </a:r>
            <a:endParaRPr sz="1200">
              <a:uFill>
                <a:solidFill/>
              </a:uFill>
              <a:latin typeface="Calibri"/>
              <a:ea typeface="Calibri"/>
              <a:cs typeface="Calibri"/>
              <a:sym typeface="Calibri"/>
            </a:endParaRPr>
          </a:p>
          <a:p>
            <a:pPr lvl="0" defTabSz="914400">
              <a:lnSpc>
                <a:spcPct val="100000"/>
              </a:lnSpc>
              <a:defRPr sz="1800"/>
            </a:pP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Mettre vos sponsors ici en gras pour bien montrer a quel point ils sont engagés et attentifs à ce projet (Nécessaire pour tout projet fructueux)</a:t>
            </a:r>
            <a:endParaRPr sz="1200">
              <a:uFill>
                <a:solidFill/>
              </a:u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lvl="0"/>
          </a:p>
        </p:txBody>
      </p:sp>
      <p:sp>
        <p:nvSpPr>
          <p:cNvPr id="207" name="Shape 207"/>
          <p:cNvSpPr/>
          <p:nvPr>
            <p:ph type="body" sz="quarter" idx="1"/>
          </p:nvPr>
        </p:nvSpPr>
        <p:spPr>
          <a:prstGeom prst="rect">
            <a:avLst/>
          </a:prstGeom>
        </p:spPr>
        <p:txBody>
          <a:bodyPr/>
          <a:lstStyle/>
          <a:p>
            <a:pPr lvl="0" defTabSz="914400">
              <a:lnSpc>
                <a:spcPct val="100000"/>
              </a:lnSpc>
              <a:defRPr sz="1800"/>
            </a:pPr>
            <a:r>
              <a:rPr sz="1100">
                <a:uFill>
                  <a:solidFill/>
                </a:uFill>
                <a:latin typeface="Calibri"/>
                <a:ea typeface="Calibri"/>
                <a:cs typeface="Calibri"/>
                <a:sym typeface="Calibri"/>
              </a:rPr>
              <a:t>Quand le lancement se rapproche et que la pression augment, il est important de connaître sa marge de manoeuvre pour les compromis. Ici nous voulons être clair sur les compromis que les acteurs sont prêts à faire</a:t>
            </a:r>
            <a:endParaRPr sz="1100">
              <a:uFill>
                <a:solidFill/>
              </a:uFill>
              <a:latin typeface="Calibri"/>
              <a:ea typeface="Calibri"/>
              <a:cs typeface="Calibri"/>
              <a:sym typeface="Calibri"/>
            </a:endParaRPr>
          </a:p>
          <a:p>
            <a:pPr lvl="0" defTabSz="914400">
              <a:lnSpc>
                <a:spcPct val="100000"/>
              </a:lnSpc>
              <a:defRPr sz="1800"/>
            </a:pPr>
            <a:endParaRPr sz="1100">
              <a:uFill>
                <a:solidFill/>
              </a:uFill>
              <a:latin typeface="Calibri"/>
              <a:ea typeface="Calibri"/>
              <a:cs typeface="Calibri"/>
              <a:sym typeface="Calibri"/>
            </a:endParaRPr>
          </a:p>
          <a:p>
            <a:pPr lvl="0" defTabSz="914400">
              <a:lnSpc>
                <a:spcPct val="100000"/>
              </a:lnSpc>
              <a:defRPr sz="1800"/>
            </a:pPr>
            <a:r>
              <a:rPr sz="1100">
                <a:uFill>
                  <a:solidFill/>
                </a:uFill>
                <a:latin typeface="Calibri"/>
                <a:ea typeface="Calibri"/>
                <a:cs typeface="Calibri"/>
                <a:sym typeface="Calibri"/>
              </a:rPr>
              <a:t>Sur les projets agiles, nous sommes flexibles sur le champ du projet. Cependant il y a d’autres facteurs en jeu alors soyez prêts à écouter votre client sur les forces qui peuvent se négocier(champ) et celles sur lesquelles il sera intransigeant(le plus souvent le budget)</a:t>
            </a:r>
            <a:endParaRPr sz="1100">
              <a:uFill>
                <a:solidFill/>
              </a:uFill>
              <a:latin typeface="Calibri"/>
              <a:ea typeface="Calibri"/>
              <a:cs typeface="Calibri"/>
              <a:sym typeface="Calibri"/>
            </a:endParaRPr>
          </a:p>
          <a:p>
            <a:pPr lvl="0" defTabSz="914400">
              <a:lnSpc>
                <a:spcPct val="100000"/>
              </a:lnSpc>
              <a:defRPr sz="1800"/>
            </a:pPr>
            <a:endParaRPr sz="1100">
              <a:uFill>
                <a:solidFill/>
              </a:uFill>
              <a:latin typeface="Calibri"/>
              <a:ea typeface="Calibri"/>
              <a:cs typeface="Calibri"/>
              <a:sym typeface="Calibri"/>
            </a:endParaRPr>
          </a:p>
          <a:p>
            <a:pPr lvl="0" defTabSz="914400">
              <a:lnSpc>
                <a:spcPct val="100000"/>
              </a:lnSpc>
              <a:defRPr sz="1800"/>
            </a:pPr>
            <a:r>
              <a:rPr sz="1100">
                <a:uFill>
                  <a:solidFill/>
                </a:uFill>
                <a:latin typeface="Calibri"/>
                <a:ea typeface="Calibri"/>
                <a:cs typeface="Calibri"/>
                <a:sym typeface="Calibri"/>
              </a:rPr>
              <a:t>Règles pour bouger les boutons:</a:t>
            </a:r>
            <a:endParaRPr sz="1100">
              <a:uFill>
                <a:solidFill/>
              </a:uFill>
              <a:latin typeface="Calibri"/>
              <a:ea typeface="Calibri"/>
              <a:cs typeface="Calibri"/>
              <a:sym typeface="Calibri"/>
            </a:endParaRPr>
          </a:p>
          <a:p>
            <a:pPr lvl="0" defTabSz="914400">
              <a:lnSpc>
                <a:spcPct val="100000"/>
              </a:lnSpc>
              <a:defRPr sz="1800"/>
            </a:pPr>
            <a:r>
              <a:rPr sz="1100">
                <a:uFill>
                  <a:solidFill/>
                </a:uFill>
                <a:latin typeface="Calibri"/>
                <a:ea typeface="Calibri"/>
                <a:cs typeface="Calibri"/>
                <a:sym typeface="Calibri"/>
              </a:rPr>
              <a:t>1. Il ne peut avoir deux boutons au même niveau!</a:t>
            </a:r>
            <a:endParaRPr sz="1100">
              <a:uFill>
                <a:solidFill/>
              </a:uFill>
              <a:latin typeface="Calibri"/>
              <a:ea typeface="Calibri"/>
              <a:cs typeface="Calibri"/>
              <a:sym typeface="Calibri"/>
            </a:endParaRPr>
          </a:p>
          <a:p>
            <a:pPr lvl="0" defTabSz="914400">
              <a:lnSpc>
                <a:spcPct val="100000"/>
              </a:lnSpc>
              <a:defRPr sz="1800"/>
            </a:pPr>
            <a:r>
              <a:rPr sz="1100">
                <a:uFill>
                  <a:solidFill/>
                </a:uFill>
                <a:latin typeface="Calibri"/>
                <a:ea typeface="Calibri"/>
                <a:cs typeface="Calibri"/>
                <a:sym typeface="Calibri"/>
              </a:rPr>
              <a:t>2. Lister les autres facteurs du projet en dessous selon vos spécificités.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lvl="0"/>
          </a:p>
        </p:txBody>
      </p:sp>
      <p:sp>
        <p:nvSpPr>
          <p:cNvPr id="225" name="Shape 225"/>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Les parties prenantes du projet sont souvent intéressés dans deux chose:</a:t>
            </a:r>
            <a:endParaRPr sz="1200">
              <a:uFill>
                <a:solidFill/>
              </a:uFill>
              <a:latin typeface="Calibri"/>
              <a:ea typeface="Calibri"/>
              <a:cs typeface="Calibri"/>
              <a:sym typeface="Calibri"/>
            </a:endParaRPr>
          </a:p>
          <a:p>
            <a:pPr lvl="0" marL="152400" indent="-152400" defTabSz="914400">
              <a:lnSpc>
                <a:spcPct val="100000"/>
              </a:lnSpc>
              <a:buClr>
                <a:srgbClr val="000000"/>
              </a:buClr>
              <a:buSzPct val="100000"/>
              <a:buAutoNum type="arabicPeriod" startAt="1"/>
              <a:defRPr sz="1800"/>
            </a:pPr>
            <a:r>
              <a:rPr sz="1200">
                <a:uFill>
                  <a:solidFill/>
                </a:uFill>
                <a:latin typeface="Calibri"/>
                <a:ea typeface="Calibri"/>
                <a:cs typeface="Calibri"/>
                <a:sym typeface="Calibri"/>
              </a:rPr>
              <a:t>Combien ça va coûter?</a:t>
            </a:r>
            <a:endParaRPr sz="1200">
              <a:uFill>
                <a:solidFill/>
              </a:uFill>
              <a:latin typeface="Calibri"/>
              <a:ea typeface="Calibri"/>
              <a:cs typeface="Calibri"/>
              <a:sym typeface="Calibri"/>
            </a:endParaRPr>
          </a:p>
          <a:p>
            <a:pPr lvl="0" marL="152400" indent="-152400" defTabSz="914400">
              <a:lnSpc>
                <a:spcPct val="100000"/>
              </a:lnSpc>
              <a:buClr>
                <a:srgbClr val="000000"/>
              </a:buClr>
              <a:buSzPct val="100000"/>
              <a:buAutoNum type="arabicPeriod" startAt="2"/>
              <a:defRPr sz="1800"/>
            </a:pPr>
            <a:r>
              <a:rPr sz="1200">
                <a:uFill>
                  <a:solidFill/>
                </a:uFill>
                <a:latin typeface="Calibri"/>
                <a:ea typeface="Calibri"/>
                <a:cs typeface="Calibri"/>
                <a:sym typeface="Calibri"/>
              </a:rPr>
              <a:t>Quand est-ce que ce sera prêt</a:t>
            </a:r>
            <a:r>
              <a:rPr sz="1200">
                <a:uFill>
                  <a:solidFill/>
                </a:uFill>
                <a:latin typeface="Calibri"/>
                <a:ea typeface="Calibri"/>
                <a:cs typeface="Calibri"/>
                <a:sym typeface="Calibri"/>
              </a:rPr>
              <a:t>?</a:t>
            </a:r>
            <a:endParaRPr sz="1200">
              <a:uFill>
                <a:solidFill/>
              </a:uFill>
              <a:latin typeface="Calibri"/>
              <a:ea typeface="Calibri"/>
              <a:cs typeface="Calibri"/>
              <a:sym typeface="Calibri"/>
            </a:endParaRPr>
          </a:p>
          <a:p>
            <a:pPr lvl="0" marL="228600" indent="-228600" defTabSz="914400">
              <a:lnSpc>
                <a:spcPct val="100000"/>
              </a:lnSpc>
              <a:buClr>
                <a:srgbClr val="000000"/>
              </a:buClr>
              <a:buSzPct val="100000"/>
              <a:buAutoNum type="arabicPeriod" startAt="3"/>
              <a:defRPr sz="1800"/>
            </a:pPr>
            <a:endParaRPr sz="1200">
              <a:uFill>
                <a:solidFill/>
              </a:uFill>
              <a:latin typeface="Calibri"/>
              <a:ea typeface="Calibri"/>
              <a:cs typeface="Calibri"/>
              <a:sym typeface="Calibri"/>
            </a:endParaRPr>
          </a:p>
          <a:p>
            <a:pPr lvl="0" marL="228600" indent="-228600" defTabSz="914400">
              <a:lnSpc>
                <a:spcPct val="100000"/>
              </a:lnSpc>
              <a:defRPr sz="1800"/>
            </a:pPr>
            <a:r>
              <a:rPr sz="1200">
                <a:uFill>
                  <a:solidFill/>
                </a:uFill>
                <a:latin typeface="Calibri"/>
                <a:ea typeface="Calibri"/>
                <a:cs typeface="Calibri"/>
                <a:sym typeface="Calibri"/>
              </a:rPr>
              <a:t>Dans ce slide, on fait de notre mieux pour répondre à ces deux questions essentielles pour qu’ils puissent décider si ce projet vaut le coup et si oui, ce que cela implique</a:t>
            </a:r>
            <a:r>
              <a:rPr sz="1200">
                <a:uFill>
                  <a:solidFill/>
                </a:uFill>
                <a:latin typeface="Calibri"/>
                <a:ea typeface="Calibri"/>
                <a:cs typeface="Calibri"/>
                <a:sym typeface="Calibri"/>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lvl="0"/>
          </a:p>
        </p:txBody>
      </p:sp>
      <p:sp>
        <p:nvSpPr>
          <p:cNvPr id="232" name="Shape 232"/>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Voilà c’est tout ! Créer votre deck pour chaque nouveau projet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Mettez le dans un endroit que tout le monde puisse le consulter.</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Et surtout mettez le à jour si les choses changes !</a:t>
            </a:r>
            <a:endParaRPr sz="1200">
              <a:uFill>
                <a:solidFill/>
              </a:uFill>
              <a:latin typeface="Calibri"/>
              <a:ea typeface="Calibri"/>
              <a:cs typeface="Calibri"/>
              <a:sym typeface="Calibri"/>
            </a:endParaRPr>
          </a:p>
          <a:p>
            <a:pPr lvl="0" defTabSz="914400">
              <a:lnSpc>
                <a:spcPct val="100000"/>
              </a:lnSpc>
              <a:defRPr sz="1800"/>
            </a:pP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Bonne chance!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Ecrivez toutes les raisons pour lesquelles votre entreprise voudrait dépenser de l’argent pour ce projet </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Ensuite mettez en évidence la plus importante et ne l’oubliez pas!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If Si vous pouviez aller dans un magasin, et acheter une version packagée de votre produit, quel serait le design de la boîte et qu’est ce qu’elle montrerait?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Le but ici est de pousser les acteurs de votre projet à le voir avec les yeux d’un client final.</a:t>
            </a:r>
            <a:endParaRPr sz="1200">
              <a:uFill>
                <a:solidFill/>
              </a:u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Lister toutes les fonctionnalités qui vous devez délivrer et toutes celles que vous n’allez PAS délivrer dans le champs de ce produit.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Avant de commencer, placer toutes les fonctionnalités dans “Non résolu” et décider ensuite dans quelle colonne ils vont aller. (Discussions enflammée autorisée)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lvl="0"/>
          </a:p>
        </p:txBody>
      </p:sp>
      <p:sp>
        <p:nvSpPr>
          <p:cNvPr id="77" name="Shape 77"/>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Lister tout ceux qui sont ou seront impliqués de près ou de loin avec votre projet. L’équipe de base , la publicité , les revendeurs, les amis qui passent boire un verre…</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Le but est de créer des relations dès maintenant avec ces personnes et de les informer régulièrement de l’avancement et de leur implication</a:t>
            </a:r>
            <a:r>
              <a:rPr sz="1200">
                <a:uFill>
                  <a:solidFill/>
                </a:uFill>
                <a:latin typeface="Calibri"/>
                <a:ea typeface="Calibri"/>
                <a:cs typeface="Calibri"/>
                <a:sym typeface="Calibri"/>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C’est pour montrer à tout le monde commence c’est censé marcher et comment on prévoit de construire ce projet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Si vous avez déjà une idée des technologies ou librairies que vous allez utiliser, vous pouvez les lister ici.</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De même si il y a des points que vous considérer risqué ou encore inconnu, vous devez les mettre en évidence ici</a:t>
            </a:r>
            <a:r>
              <a:rPr sz="1200">
                <a:uFill>
                  <a:solidFill/>
                </a:uFill>
                <a:latin typeface="Calibri"/>
                <a:ea typeface="Calibri"/>
                <a:cs typeface="Calibri"/>
                <a:sym typeface="Calibri"/>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TC’est votre chance pour pointer du doigt toutes les choses surprenante ou farfelues que vous aurez entendu pendant la création de ce deck. C’est le moment idéal pour avoir une discussion franche avec vos sponsors et partenaires et mettre sur la table vos doutes et comment les gérer.</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Ce slide est certainement le plus important de ce deck. C’est votre chance de demander ce dont vous avez besoin pour être couronné de succès et les conséquences si ce n’est pas accordé.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lvl="0"/>
          </a:p>
        </p:txBody>
      </p:sp>
      <p:sp>
        <p:nvSpPr>
          <p:cNvPr id="116" name="Shape 116"/>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Définissez les attentes vis à vis chaque membre de l’équipe et les compétences que l’ont attend de chacun.</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Utiliser des noms si des personnes spécifiques doivent être impliquées (le seul administrateur système de l’entreprise?)</a:t>
            </a:r>
            <a:endParaRPr sz="1200">
              <a:uFill>
                <a:solidFill/>
              </a:u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lvl="0"/>
          </a:p>
        </p:txBody>
      </p:sp>
      <p:sp>
        <p:nvSpPr>
          <p:cNvPr id="135" name="Shape 135"/>
          <p:cNvSpPr/>
          <p:nvPr>
            <p:ph type="body" sz="quarter" idx="1"/>
          </p:nvPr>
        </p:nvSpPr>
        <p:spPr>
          <a:prstGeom prst="rect">
            <a:avLst/>
          </a:prstGeom>
        </p:spPr>
        <p:txBody>
          <a:bodyPr/>
          <a:lstStyle/>
          <a:p>
            <a:pPr lvl="0" defTabSz="914400">
              <a:lnSpc>
                <a:spcPct val="100000"/>
              </a:lnSpc>
              <a:defRPr sz="1800"/>
            </a:pPr>
            <a:r>
              <a:rPr sz="1200">
                <a:uFill>
                  <a:solidFill/>
                </a:uFill>
                <a:latin typeface="Calibri"/>
                <a:ea typeface="Calibri"/>
                <a:cs typeface="Calibri"/>
                <a:sym typeface="Calibri"/>
              </a:rPr>
              <a:t>Donner une idée à vos sponsors de la taille de ce projet, qu’ils sachent à quoi s’attendre (1, 3, or 6 mois).</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Avant de pouvoir compléter ce slide, votre équipe devrait créer une estimation grossière en utilisant les users stories ou les epic du projet.</a:t>
            </a:r>
            <a:endParaRPr sz="1200">
              <a:uFill>
                <a:solidFill/>
              </a:uFill>
              <a:latin typeface="Calibri"/>
              <a:ea typeface="Calibri"/>
              <a:cs typeface="Calibri"/>
              <a:sym typeface="Calibri"/>
            </a:endParaRPr>
          </a:p>
          <a:p>
            <a:pPr lvl="0" defTabSz="914400">
              <a:lnSpc>
                <a:spcPct val="100000"/>
              </a:lnSpc>
              <a:defRPr sz="1800"/>
            </a:pPr>
            <a:r>
              <a:rPr sz="1200">
                <a:uFill>
                  <a:solidFill/>
                </a:uFill>
                <a:latin typeface="Calibri"/>
                <a:ea typeface="Calibri"/>
                <a:cs typeface="Calibri"/>
                <a:sym typeface="Calibri"/>
              </a:rPr>
              <a:t>Ce n’est clairement pas une promesse car il y aura forcément trop d’inconnues dans l’équation. Mentionnez le à vos sponsors, qu’ils ne soient pas surpris si cette estimation varie au cours du projet, ce n’est qu’une supposition, traitez la en tant que telle.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p:nvPr>
            <p:ph type="title"/>
          </p:nvPr>
        </p:nvSpPr>
        <p:spPr>
          <a:xfrm>
            <a:off x="685800" y="1844675"/>
            <a:ext cx="7772400" cy="20415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p:nvPr>
            <p:ph type="body" idx="1"/>
          </p:nvPr>
        </p:nvSpPr>
        <p:spPr>
          <a:xfrm>
            <a:off x="1371600" y="3886200"/>
            <a:ext cx="6400800" cy="2971800"/>
          </a:xfrm>
          <a:prstGeom prst="rect">
            <a:avLst/>
          </a:prstGeom>
        </p:spPr>
        <p:txBody>
          <a:bodyPr/>
          <a:lstStyle>
            <a:lvl1pPr marL="0" indent="0" algn="ctr">
              <a:buClrTx/>
              <a:buSzTx/>
              <a:buFontTx/>
              <a:buNone/>
              <a:defRPr>
                <a:solidFill>
                  <a:srgbClr val="9A9A9A"/>
                </a:solidFill>
                <a:uFill>
                  <a:solidFill>
                    <a:srgbClr val="9A9A9A"/>
                  </a:solidFill>
                </a:uFill>
              </a:defRPr>
            </a:lvl1pPr>
            <a:lvl2pPr marL="0" indent="457200" algn="ctr">
              <a:buClrTx/>
              <a:buSzTx/>
              <a:buFontTx/>
              <a:buNone/>
              <a:defRPr>
                <a:solidFill>
                  <a:srgbClr val="9A9A9A"/>
                </a:solidFill>
                <a:uFill>
                  <a:solidFill>
                    <a:srgbClr val="9A9A9A"/>
                  </a:solidFill>
                </a:uFill>
              </a:defRPr>
            </a:lvl2pPr>
            <a:lvl3pPr marL="0" indent="914400" algn="ctr">
              <a:buClrTx/>
              <a:buSzTx/>
              <a:buFontTx/>
              <a:buNone/>
              <a:defRPr>
                <a:solidFill>
                  <a:srgbClr val="9A9A9A"/>
                </a:solidFill>
                <a:uFill>
                  <a:solidFill>
                    <a:srgbClr val="9A9A9A"/>
                  </a:solidFill>
                </a:uFill>
              </a:defRPr>
            </a:lvl3pPr>
            <a:lvl4pPr marL="0" indent="1371600" algn="ctr">
              <a:buClrTx/>
              <a:buSzTx/>
              <a:buFontTx/>
              <a:buNone/>
              <a:defRPr>
                <a:solidFill>
                  <a:srgbClr val="9A9A9A"/>
                </a:solidFill>
                <a:uFill>
                  <a:solidFill>
                    <a:srgbClr val="9A9A9A"/>
                  </a:solidFill>
                </a:uFill>
              </a:defRPr>
            </a:lvl4pPr>
            <a:lvl5pPr marL="0" indent="1828800" algn="ctr">
              <a:buClrTx/>
              <a:buSzTx/>
              <a:buFontTx/>
              <a:buNone/>
              <a:defRPr>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endParaRPr sz="3200">
              <a:solidFill>
                <a:srgbClr val="9A9A9A"/>
              </a:solidFill>
              <a:uFill>
                <a:solidFill>
                  <a:srgbClr val="9A9A9A"/>
                </a:solidFill>
              </a:uFill>
            </a:endParaRPr>
          </a:p>
          <a:p>
            <a:pPr lvl="1">
              <a:defRPr sz="1800">
                <a:solidFill>
                  <a:srgbClr val="000000"/>
                </a:solidFill>
                <a:uFillTx/>
              </a:defRPr>
            </a:pPr>
            <a:r>
              <a:rPr sz="3200">
                <a:solidFill>
                  <a:srgbClr val="9A9A9A"/>
                </a:solidFill>
                <a:uFill>
                  <a:solidFill>
                    <a:srgbClr val="9A9A9A"/>
                  </a:solidFill>
                </a:uFill>
              </a:rPr>
              <a:t>Body Level Two</a:t>
            </a:r>
            <a:endParaRPr sz="3200">
              <a:solidFill>
                <a:srgbClr val="9A9A9A"/>
              </a:solidFill>
              <a:uFill>
                <a:solidFill>
                  <a:srgbClr val="9A9A9A"/>
                </a:solidFill>
              </a:uFill>
            </a:endParaRPr>
          </a:p>
          <a:p>
            <a:pPr lvl="2">
              <a:defRPr sz="1800">
                <a:solidFill>
                  <a:srgbClr val="000000"/>
                </a:solidFill>
                <a:uFillTx/>
              </a:defRPr>
            </a:pPr>
            <a:r>
              <a:rPr sz="3200">
                <a:solidFill>
                  <a:srgbClr val="9A9A9A"/>
                </a:solidFill>
                <a:uFill>
                  <a:solidFill>
                    <a:srgbClr val="9A9A9A"/>
                  </a:solidFill>
                </a:uFill>
              </a:rPr>
              <a:t>Body Level Three</a:t>
            </a:r>
            <a:endParaRPr sz="3200">
              <a:solidFill>
                <a:srgbClr val="9A9A9A"/>
              </a:solidFill>
              <a:uFill>
                <a:solidFill>
                  <a:srgbClr val="9A9A9A"/>
                </a:solidFill>
              </a:uFill>
            </a:endParaRPr>
          </a:p>
          <a:p>
            <a:pPr lvl="3">
              <a:defRPr sz="1800">
                <a:solidFill>
                  <a:srgbClr val="000000"/>
                </a:solidFill>
                <a:uFillTx/>
              </a:defRPr>
            </a:pPr>
            <a:r>
              <a:rPr sz="3200">
                <a:solidFill>
                  <a:srgbClr val="9A9A9A"/>
                </a:solidFill>
                <a:uFill>
                  <a:solidFill>
                    <a:srgbClr val="9A9A9A"/>
                  </a:solidFill>
                </a:uFill>
              </a:rPr>
              <a:t>Body Level Four</a:t>
            </a:r>
            <a:endParaRPr sz="3200">
              <a:solidFill>
                <a:srgbClr val="9A9A9A"/>
              </a:solidFill>
              <a:uFill>
                <a:solidFill>
                  <a:srgbClr val="9A9A9A"/>
                </a:solidFill>
              </a:uFill>
            </a:endParaRPr>
          </a:p>
          <a:p>
            <a:pPr lvl="4">
              <a:defRPr sz="1800">
                <a:solidFill>
                  <a:srgbClr val="000000"/>
                </a:solidFill>
                <a:uFillTx/>
              </a:defRPr>
            </a:pPr>
            <a:r>
              <a:rPr sz="3200">
                <a:solidFill>
                  <a:srgbClr val="9A9A9A"/>
                </a:solidFill>
                <a:uFill>
                  <a:solidFill>
                    <a:srgbClr val="9A9A9A"/>
                  </a:solidFill>
                </a:uFill>
              </a:rPr>
              <a:t>Body Level Five</a:t>
            </a:r>
          </a:p>
        </p:txBody>
      </p:sp>
      <p:sp>
        <p:nvSpPr>
          <p:cNvPr id="10" name="Shape 1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Content">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p:nvPr>
            <p:ph type="body" idx="1"/>
          </p:nvPr>
        </p:nvSpPr>
        <p:spPr>
          <a:prstGeom prst="rect">
            <a:avLst/>
          </a:prstGeom>
        </p:spPr>
        <p:txBody>
          <a:bodyPr/>
          <a:lstStyle/>
          <a:p>
            <a:pPr lvl="0">
              <a:defRPr sz="1800">
                <a:uFillTx/>
              </a:defRPr>
            </a:pPr>
            <a:r>
              <a:rPr sz="3200">
                <a:uFill>
                  <a:solidFill/>
                </a:uFill>
              </a:rPr>
              <a:t>Body Level One</a:t>
            </a:r>
            <a:endParaRPr sz="3200">
              <a:uFill>
                <a:solidFill/>
              </a:uFill>
            </a:endParaRPr>
          </a:p>
          <a:p>
            <a:pPr lvl="1">
              <a:defRPr sz="1800">
                <a:uFillTx/>
              </a:defRPr>
            </a:pPr>
            <a:r>
              <a:rPr sz="3200">
                <a:uFill>
                  <a:solidFill/>
                </a:uFill>
              </a:rPr>
              <a:t>Body Level Two</a:t>
            </a:r>
            <a:endParaRPr sz="3200">
              <a:uFill>
                <a:solidFill/>
              </a:uFill>
            </a:endParaRPr>
          </a:p>
          <a:p>
            <a:pPr lvl="2">
              <a:defRPr sz="1800">
                <a:uFillTx/>
              </a:defRPr>
            </a:pPr>
            <a:r>
              <a:rPr sz="3200">
                <a:uFill>
                  <a:solidFill/>
                </a:uFill>
              </a:rPr>
              <a:t>Body Level Three</a:t>
            </a:r>
            <a:endParaRPr sz="3200">
              <a:uFill>
                <a:solidFill/>
              </a:uFill>
            </a:endParaRPr>
          </a:p>
          <a:p>
            <a:pPr lvl="3">
              <a:defRPr sz="1800">
                <a:uFillTx/>
              </a:defRPr>
            </a:pPr>
            <a:r>
              <a:rPr sz="3200">
                <a:uFill>
                  <a:solidFill/>
                </a:uFill>
              </a:rPr>
              <a:t>Body Level Four</a:t>
            </a:r>
            <a:endParaRPr sz="3200">
              <a:uFill>
                <a:solidFill/>
              </a:uFill>
            </a:endParaRPr>
          </a:p>
          <a:p>
            <a:pPr lvl="4">
              <a:defRPr sz="1800">
                <a:uFillTx/>
              </a:defRPr>
            </a:pPr>
            <a:r>
              <a:rPr sz="3200">
                <a:uFill>
                  <a:solidFill/>
                </a:uFill>
              </a:rPr>
              <a:t>Body Level Five</a:t>
            </a:r>
          </a:p>
        </p:txBody>
      </p:sp>
      <p:sp>
        <p:nvSpPr>
          <p:cNvPr id="14" name="Shape 1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 name="Shape 3"/>
          <p:cNvSpPr/>
          <p:nvPr>
            <p:ph type="title"/>
          </p:nvPr>
        </p:nvSpPr>
        <p:spPr>
          <a:xfrm>
            <a:off x="457200" y="92075"/>
            <a:ext cx="8229600" cy="150812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p:nvPr>
            <p:ph type="body" idx="1"/>
          </p:nvPr>
        </p:nvSpPr>
        <p:spPr>
          <a:xfrm>
            <a:off x="457200" y="1600199"/>
            <a:ext cx="8229600" cy="5257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lvl="0">
              <a:defRPr sz="1800">
                <a:uFillTx/>
              </a:defRPr>
            </a:pPr>
            <a:r>
              <a:rPr sz="3200">
                <a:uFill>
                  <a:solidFill/>
                </a:uFill>
              </a:rPr>
              <a:t>Body Level One</a:t>
            </a:r>
            <a:endParaRPr sz="3200">
              <a:uFill>
                <a:solidFill/>
              </a:uFill>
            </a:endParaRPr>
          </a:p>
          <a:p>
            <a:pPr lvl="1">
              <a:defRPr sz="1800">
                <a:uFillTx/>
              </a:defRPr>
            </a:pPr>
            <a:r>
              <a:rPr sz="3200">
                <a:uFill>
                  <a:solidFill/>
                </a:uFill>
              </a:rPr>
              <a:t>Body Level Two</a:t>
            </a:r>
            <a:endParaRPr sz="3200">
              <a:uFill>
                <a:solidFill/>
              </a:uFill>
            </a:endParaRPr>
          </a:p>
          <a:p>
            <a:pPr lvl="2">
              <a:defRPr sz="1800">
                <a:uFillTx/>
              </a:defRPr>
            </a:pPr>
            <a:r>
              <a:rPr sz="3200">
                <a:uFill>
                  <a:solidFill/>
                </a:uFill>
              </a:rPr>
              <a:t>Body Level Three</a:t>
            </a:r>
            <a:endParaRPr sz="3200">
              <a:uFill>
                <a:solidFill/>
              </a:uFill>
            </a:endParaRPr>
          </a:p>
          <a:p>
            <a:pPr lvl="3">
              <a:defRPr sz="1800">
                <a:uFillTx/>
              </a:defRPr>
            </a:pPr>
            <a:r>
              <a:rPr sz="3200">
                <a:uFill>
                  <a:solidFill/>
                </a:uFill>
              </a:rPr>
              <a:t>Body Level Four</a:t>
            </a:r>
            <a:endParaRPr sz="3200">
              <a:uFill>
                <a:solidFill/>
              </a:uFill>
            </a:endParaRPr>
          </a:p>
          <a:p>
            <a:pPr lvl="4">
              <a:defRPr sz="1800">
                <a:uFillTx/>
              </a:defRPr>
            </a:pPr>
            <a:r>
              <a:rPr sz="3200">
                <a:uFill>
                  <a:solidFill/>
                </a:uFill>
              </a:rPr>
              <a:t>Body Level Five</a:t>
            </a:r>
          </a:p>
        </p:txBody>
      </p:sp>
      <p:sp>
        <p:nvSpPr>
          <p:cNvPr id="5" name="Shape 5"/>
          <p:cNvSpPr/>
          <p:nvPr>
            <p:ph type="sldNum" sz="quarter" idx="2"/>
          </p:nvPr>
        </p:nvSpPr>
        <p:spPr>
          <a:xfrm>
            <a:off x="8438058" y="6480175"/>
            <a:ext cx="248742" cy="254001"/>
          </a:xfrm>
          <a:prstGeom prst="rect">
            <a:avLst/>
          </a:prstGeom>
          <a:ln w="12700">
            <a:miter lim="400000"/>
          </a:ln>
        </p:spPr>
        <p:txBody>
          <a:bodyPr wrap="none" lIns="38100" tIns="38100" rIns="38100" bIns="38100" anchor="ctr">
            <a:spAutoFit/>
          </a:bodyPr>
          <a:lstStyle>
            <a:lvl1pPr algn="r">
              <a:defRPr sz="1200">
                <a:solidFill>
                  <a:srgbClr val="9A9A9A"/>
                </a:solidFill>
                <a:uFill>
                  <a:solidFill>
                    <a:srgbClr val="9A9A9A"/>
                  </a:solidFill>
                </a:u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Lst>
  <p:transition spd="med" advClick="1"/>
  <p:txStyles>
    <p:titleStyle>
      <a:lvl1pPr>
        <a:defRPr sz="4400">
          <a:solidFill>
            <a:srgbClr val="1D4871"/>
          </a:solidFill>
          <a:uFill>
            <a:solidFill>
              <a:srgbClr val="1D4871"/>
            </a:solidFill>
          </a:uFill>
          <a:latin typeface="Calibri"/>
          <a:ea typeface="Calibri"/>
          <a:cs typeface="Calibri"/>
          <a:sym typeface="Calibri"/>
        </a:defRPr>
      </a:lvl1pPr>
      <a:lvl2pPr>
        <a:defRPr sz="4400">
          <a:solidFill>
            <a:srgbClr val="1D4871"/>
          </a:solidFill>
          <a:uFill>
            <a:solidFill>
              <a:srgbClr val="1D4871"/>
            </a:solidFill>
          </a:uFill>
          <a:latin typeface="Calibri"/>
          <a:ea typeface="Calibri"/>
          <a:cs typeface="Calibri"/>
          <a:sym typeface="Calibri"/>
        </a:defRPr>
      </a:lvl2pPr>
      <a:lvl3pPr>
        <a:defRPr sz="4400">
          <a:solidFill>
            <a:srgbClr val="1D4871"/>
          </a:solidFill>
          <a:uFill>
            <a:solidFill>
              <a:srgbClr val="1D4871"/>
            </a:solidFill>
          </a:uFill>
          <a:latin typeface="Calibri"/>
          <a:ea typeface="Calibri"/>
          <a:cs typeface="Calibri"/>
          <a:sym typeface="Calibri"/>
        </a:defRPr>
      </a:lvl3pPr>
      <a:lvl4pPr>
        <a:defRPr sz="4400">
          <a:solidFill>
            <a:srgbClr val="1D4871"/>
          </a:solidFill>
          <a:uFill>
            <a:solidFill>
              <a:srgbClr val="1D4871"/>
            </a:solidFill>
          </a:uFill>
          <a:latin typeface="Calibri"/>
          <a:ea typeface="Calibri"/>
          <a:cs typeface="Calibri"/>
          <a:sym typeface="Calibri"/>
        </a:defRPr>
      </a:lvl4pPr>
      <a:lvl5pPr>
        <a:defRPr sz="4400">
          <a:solidFill>
            <a:srgbClr val="1D4871"/>
          </a:solidFill>
          <a:uFill>
            <a:solidFill>
              <a:srgbClr val="1D4871"/>
            </a:solidFill>
          </a:uFill>
          <a:latin typeface="Calibri"/>
          <a:ea typeface="Calibri"/>
          <a:cs typeface="Calibri"/>
          <a:sym typeface="Calibri"/>
        </a:defRPr>
      </a:lvl5pPr>
      <a:lvl6pPr>
        <a:defRPr sz="4400">
          <a:solidFill>
            <a:srgbClr val="1D4871"/>
          </a:solidFill>
          <a:uFill>
            <a:solidFill>
              <a:srgbClr val="1D4871"/>
            </a:solidFill>
          </a:uFill>
          <a:latin typeface="Calibri"/>
          <a:ea typeface="Calibri"/>
          <a:cs typeface="Calibri"/>
          <a:sym typeface="Calibri"/>
        </a:defRPr>
      </a:lvl6pPr>
      <a:lvl7pPr>
        <a:defRPr sz="4400">
          <a:solidFill>
            <a:srgbClr val="1D4871"/>
          </a:solidFill>
          <a:uFill>
            <a:solidFill>
              <a:srgbClr val="1D4871"/>
            </a:solidFill>
          </a:uFill>
          <a:latin typeface="Calibri"/>
          <a:ea typeface="Calibri"/>
          <a:cs typeface="Calibri"/>
          <a:sym typeface="Calibri"/>
        </a:defRPr>
      </a:lvl7pPr>
      <a:lvl8pPr>
        <a:defRPr sz="4400">
          <a:solidFill>
            <a:srgbClr val="1D4871"/>
          </a:solidFill>
          <a:uFill>
            <a:solidFill>
              <a:srgbClr val="1D4871"/>
            </a:solidFill>
          </a:uFill>
          <a:latin typeface="Calibri"/>
          <a:ea typeface="Calibri"/>
          <a:cs typeface="Calibri"/>
          <a:sym typeface="Calibri"/>
        </a:defRPr>
      </a:lvl8pPr>
      <a:lvl9pPr>
        <a:defRPr sz="4400">
          <a:solidFill>
            <a:srgbClr val="1D4871"/>
          </a:solidFill>
          <a:uFill>
            <a:solidFill>
              <a:srgbClr val="1D4871"/>
            </a:solidFill>
          </a:uFill>
          <a:latin typeface="Calibri"/>
          <a:ea typeface="Calibri"/>
          <a:cs typeface="Calibri"/>
          <a:sym typeface="Calibri"/>
        </a:defRPr>
      </a:lvl9pPr>
    </p:titleStyle>
    <p:bodyStyle>
      <a:lvl1pPr marL="342900" indent="-342900">
        <a:spcBef>
          <a:spcPts val="700"/>
        </a:spcBef>
        <a:buClr>
          <a:srgbClr val="000000"/>
        </a:buClr>
        <a:buSzPct val="100000"/>
        <a:buFont typeface="Arial"/>
        <a:buChar char="•"/>
        <a:defRPr sz="3200">
          <a:uFill>
            <a:solidFill/>
          </a:uFill>
          <a:latin typeface="Calibri"/>
          <a:ea typeface="Calibri"/>
          <a:cs typeface="Calibri"/>
          <a:sym typeface="Calibri"/>
        </a:defRPr>
      </a:lvl1pPr>
      <a:lvl2pPr marL="783771" indent="-326571">
        <a:spcBef>
          <a:spcPts val="700"/>
        </a:spcBef>
        <a:buClr>
          <a:srgbClr val="000000"/>
        </a:buClr>
        <a:buSzPct val="100000"/>
        <a:buFont typeface="Arial"/>
        <a:buChar char="–"/>
        <a:defRPr sz="3200">
          <a:uFill>
            <a:solidFill/>
          </a:uFill>
          <a:latin typeface="Calibri"/>
          <a:ea typeface="Calibri"/>
          <a:cs typeface="Calibri"/>
          <a:sym typeface="Calibri"/>
        </a:defRPr>
      </a:lvl2pPr>
      <a:lvl3pPr marL="1219200" indent="-304800">
        <a:spcBef>
          <a:spcPts val="700"/>
        </a:spcBef>
        <a:buClr>
          <a:srgbClr val="000000"/>
        </a:buClr>
        <a:buSzPct val="100000"/>
        <a:buFont typeface="Arial"/>
        <a:buChar char="•"/>
        <a:defRPr sz="3200">
          <a:uFill>
            <a:solidFill/>
          </a:uFill>
          <a:latin typeface="Calibri"/>
          <a:ea typeface="Calibri"/>
          <a:cs typeface="Calibri"/>
          <a:sym typeface="Calibri"/>
        </a:defRPr>
      </a:lvl3pPr>
      <a:lvl4pPr marL="1737360" indent="-365760">
        <a:spcBef>
          <a:spcPts val="700"/>
        </a:spcBef>
        <a:buClr>
          <a:srgbClr val="000000"/>
        </a:buClr>
        <a:buSzPct val="100000"/>
        <a:buFont typeface="Arial"/>
        <a:buChar char="–"/>
        <a:defRPr sz="3200">
          <a:uFill>
            <a:solidFill/>
          </a:uFill>
          <a:latin typeface="Calibri"/>
          <a:ea typeface="Calibri"/>
          <a:cs typeface="Calibri"/>
          <a:sym typeface="Calibri"/>
        </a:defRPr>
      </a:lvl4pPr>
      <a:lvl5pPr marL="2194560" indent="-365760">
        <a:spcBef>
          <a:spcPts val="700"/>
        </a:spcBef>
        <a:buClr>
          <a:srgbClr val="000000"/>
        </a:buClr>
        <a:buSzPct val="100000"/>
        <a:buFont typeface="Arial"/>
        <a:buChar char="»"/>
        <a:defRPr sz="3200">
          <a:uFill>
            <a:solidFill/>
          </a:uFill>
          <a:latin typeface="Calibri"/>
          <a:ea typeface="Calibri"/>
          <a:cs typeface="Calibri"/>
          <a:sym typeface="Calibri"/>
        </a:defRPr>
      </a:lvl5pPr>
      <a:lvl6pPr marL="3365500" indent="-914400">
        <a:spcBef>
          <a:spcPts val="700"/>
        </a:spcBef>
        <a:buClr>
          <a:srgbClr val="000000"/>
        </a:buClr>
        <a:buSzPct val="171000"/>
        <a:buFont typeface="Arial"/>
        <a:buChar char="•"/>
        <a:defRPr sz="3200">
          <a:uFill>
            <a:solidFill/>
          </a:uFill>
          <a:latin typeface="Calibri"/>
          <a:ea typeface="Calibri"/>
          <a:cs typeface="Calibri"/>
          <a:sym typeface="Calibri"/>
        </a:defRPr>
      </a:lvl6pPr>
      <a:lvl7pPr marL="3721100" indent="-914400">
        <a:spcBef>
          <a:spcPts val="700"/>
        </a:spcBef>
        <a:buClr>
          <a:srgbClr val="000000"/>
        </a:buClr>
        <a:buSzPct val="171000"/>
        <a:buFont typeface="Arial"/>
        <a:buChar char="•"/>
        <a:defRPr sz="3200">
          <a:uFill>
            <a:solidFill/>
          </a:uFill>
          <a:latin typeface="Calibri"/>
          <a:ea typeface="Calibri"/>
          <a:cs typeface="Calibri"/>
          <a:sym typeface="Calibri"/>
        </a:defRPr>
      </a:lvl7pPr>
      <a:lvl8pPr marL="4076700" indent="-914400">
        <a:spcBef>
          <a:spcPts val="700"/>
        </a:spcBef>
        <a:buClr>
          <a:srgbClr val="000000"/>
        </a:buClr>
        <a:buSzPct val="171000"/>
        <a:buFont typeface="Arial"/>
        <a:buChar char="•"/>
        <a:defRPr sz="3200">
          <a:uFill>
            <a:solidFill/>
          </a:uFill>
          <a:latin typeface="Calibri"/>
          <a:ea typeface="Calibri"/>
          <a:cs typeface="Calibri"/>
          <a:sym typeface="Calibri"/>
        </a:defRPr>
      </a:lvl8pPr>
      <a:lvl9pPr marL="4432300" indent="-914400">
        <a:spcBef>
          <a:spcPts val="700"/>
        </a:spcBef>
        <a:buClr>
          <a:srgbClr val="000000"/>
        </a:buClr>
        <a:buSzPct val="171000"/>
        <a:buFont typeface="Arial"/>
        <a:buChar char="•"/>
        <a:defRPr sz="3200">
          <a:uFill>
            <a:solidFill/>
          </a:uFill>
          <a:latin typeface="Calibri"/>
          <a:ea typeface="Calibri"/>
          <a:cs typeface="Calibri"/>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agilewarrior.wordpress.com/" TargetMode="External"/><Relationship Id="rId5"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p:nvPr>
            <p:ph type="title"/>
          </p:nvPr>
        </p:nvSpPr>
        <p:spPr>
          <a:xfrm>
            <a:off x="685800" y="2130425"/>
            <a:ext cx="7772400" cy="1470025"/>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p:nvPr>
            <p:ph type="body" idx="1"/>
          </p:nvPr>
        </p:nvSpPr>
        <p:spPr>
          <a:xfrm>
            <a:off x="1371600" y="3886200"/>
            <a:ext cx="6400800" cy="1752600"/>
          </a:xfrm>
          <a:prstGeom prst="rect">
            <a:avLst/>
          </a:prstGeom>
        </p:spPr>
        <p:txBody>
          <a:bodyPr lIns="0" tIns="0" rIns="0" bIns="0">
            <a:normAutofit fontScale="100000" lnSpcReduction="0"/>
          </a:bodyPr>
          <a:lstStyle/>
          <a:p>
            <a:pPr lvl="0">
              <a:defRPr sz="1800">
                <a:solidFill>
                  <a:srgbClr val="000000"/>
                </a:solidFill>
                <a:uFillTx/>
              </a:defRPr>
            </a:pPr>
            <a:r>
              <a:rPr sz="3200">
                <a:solidFill>
                  <a:srgbClr val="9A9A9A"/>
                </a:solidFill>
                <a:uFill>
                  <a:solidFill>
                    <a:srgbClr val="9A9A9A"/>
                  </a:solidFill>
                </a:uFill>
              </a:rPr>
              <a:t>Template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13" name="Shape 113"/>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L’équipe de choc</a:t>
            </a:r>
          </a:p>
        </p:txBody>
      </p:sp>
      <p:graphicFrame>
        <p:nvGraphicFramePr>
          <p:cNvPr id="114" name="Table 114"/>
          <p:cNvGraphicFramePr/>
          <p:nvPr/>
        </p:nvGraphicFramePr>
        <p:xfrm>
          <a:off x="685800" y="1396999"/>
          <a:ext cx="7924800" cy="50102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9600"/>
                <a:gridCol w="1752600"/>
                <a:gridCol w="5562600"/>
              </a:tblGrid>
              <a:tr h="516890">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a:t>
                      </a:r>
                    </a:p>
                  </a:txBody>
                  <a:tcPr marL="38100" marR="38100" marT="38100" marB="38100" anchor="t" anchorCtr="0" horzOverflow="overflow"/>
                </a:tc>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Role</a:t>
                      </a:r>
                    </a:p>
                  </a:txBody>
                  <a:tcPr marL="38100" marR="38100" marT="38100" marB="38100" anchor="t" anchorCtr="0" horzOverflow="overflow"/>
                </a:tc>
                <a:tc>
                  <a:txBody>
                    <a:bodyPr/>
                    <a:lstStyle/>
                    <a:p>
                      <a:pPr lvl="0" algn="l">
                        <a:tabLst>
                          <a:tab pos="914400" algn="l"/>
                        </a:tabLst>
                        <a:defRPr b="0" sz="1800">
                          <a:solidFill>
                            <a:srgbClr val="000000"/>
                          </a:solidFill>
                          <a:uFillTx/>
                        </a:defRPr>
                      </a:pPr>
                      <a:r>
                        <a:rPr sz="2400">
                          <a:solidFill>
                            <a:srgbClr val="FFFFFF"/>
                          </a:solidFill>
                          <a:uFill>
                            <a:solidFill>
                              <a:srgbClr val="FFFFFF"/>
                            </a:solidFill>
                          </a:uFill>
                        </a:rPr>
                        <a:t>Competences/Attentes</a:t>
                      </a:r>
                    </a:p>
                  </a:txBody>
                  <a:tcPr marL="38100" marR="38100" marT="38100" marB="38100" anchor="t" anchorCtr="0" horzOverflow="overflow"/>
                </a:tc>
              </a:tr>
              <a:tr h="647809">
                <a:tc>
                  <a:txBody>
                    <a:bodyPr/>
                    <a:lstStyle/>
                    <a:p>
                      <a:pPr lvl="0" algn="l">
                        <a:tabLst>
                          <a:tab pos="914400" algn="l"/>
                        </a:tabLst>
                        <a:defRPr b="0" i="0" sz="1800">
                          <a:uFillTx/>
                        </a:defRPr>
                      </a:pPr>
                      <a:r>
                        <a:rPr>
                          <a:uFill>
                            <a:solidFill/>
                          </a:uFill>
                        </a:rPr>
                        <a:t>1</a:t>
                      </a:r>
                    </a:p>
                  </a:txBody>
                  <a:tcPr marL="38100" marR="38100" marT="38100" marB="38100" anchor="t" anchorCtr="0" horzOverflow="overflow"/>
                </a:tc>
                <a:tc>
                  <a:txBody>
                    <a:bodyPr/>
                    <a:lstStyle/>
                    <a:p>
                      <a:pPr lvl="0" algn="l">
                        <a:tabLst>
                          <a:tab pos="914400" algn="l"/>
                        </a:tabLst>
                        <a:defRPr b="0" i="0" sz="1800">
                          <a:uFillTx/>
                        </a:defRPr>
                      </a:pPr>
                      <a:r>
                        <a:rPr>
                          <a:uFill>
                            <a:solidFill/>
                          </a:uFill>
                        </a:rPr>
                        <a:t>Analyste</a:t>
                      </a:r>
                    </a:p>
                  </a:txBody>
                  <a:tcPr marL="38100" marR="38100" marT="38100" marB="38100" anchor="t" anchorCtr="0" horzOverflow="overflow"/>
                </a:tc>
                <a:tc>
                  <a:txBody>
                    <a:bodyPr/>
                    <a:lstStyle/>
                    <a:p>
                      <a:pPr lvl="0" algn="l">
                        <a:tabLst>
                          <a:tab pos="914400" algn="l"/>
                        </a:tabLst>
                        <a:defRPr b="0" i="0" sz="1800">
                          <a:uFillTx/>
                        </a:defRPr>
                      </a:pPr>
                      <a:r>
                        <a:rPr>
                          <a:uFill>
                            <a:solidFill/>
                          </a:uFill>
                        </a:rPr>
                        <a:t>A l’aise avec les spécifications de dernière minute.</a:t>
                      </a:r>
                      <a:endParaRPr>
                        <a:uFill>
                          <a:solidFill/>
                        </a:uFill>
                      </a:endParaRPr>
                    </a:p>
                    <a:p>
                      <a:pPr lvl="0" algn="l">
                        <a:tabLst>
                          <a:tab pos="914400" algn="l"/>
                        </a:tabLst>
                        <a:defRPr b="0" i="0" sz="1800">
                          <a:uFillTx/>
                        </a:defRPr>
                      </a:pPr>
                      <a:r>
                        <a:rPr>
                          <a:uFill>
                            <a:solidFill/>
                          </a:uFill>
                        </a:rPr>
                        <a:t>Aime tester.</a:t>
                      </a:r>
                      <a:endParaRPr>
                        <a:uFill>
                          <a:solidFill/>
                        </a:uFill>
                      </a:endParaRPr>
                    </a:p>
                    <a:p>
                      <a:pPr lvl="0" algn="l">
                        <a:tabLst>
                          <a:tab pos="914400" algn="l"/>
                        </a:tabLst>
                        <a:defRPr b="0" i="0" sz="1800">
                          <a:uFillTx/>
                        </a:defRPr>
                      </a:pPr>
                      <a:r>
                        <a:rPr>
                          <a:uFill>
                            <a:solidFill/>
                          </a:uFill>
                        </a:rPr>
                        <a:t>Comfortable with rapid iterative development.</a:t>
                      </a:r>
                    </a:p>
                  </a:txBody>
                  <a:tcPr marL="38100" marR="38100" marT="38100" marB="38100" anchor="t" anchorCtr="0" horzOverflow="overflow"/>
                </a:tc>
              </a:tr>
              <a:tr h="889000">
                <a:tc>
                  <a:txBody>
                    <a:bodyPr/>
                    <a:lstStyle/>
                    <a:p>
                      <a:pPr lvl="0" algn="l">
                        <a:tabLst>
                          <a:tab pos="914400" algn="l"/>
                        </a:tabLst>
                        <a:defRPr b="0" i="0" sz="1800">
                          <a:uFillTx/>
                        </a:defRPr>
                      </a:pPr>
                      <a:r>
                        <a:rPr>
                          <a:uFill>
                            <a:solidFill/>
                          </a:uFill>
                        </a:rPr>
                        <a:t>2</a:t>
                      </a:r>
                    </a:p>
                  </a:txBody>
                  <a:tcPr marL="38100" marR="38100" marT="38100" marB="38100" anchor="t" anchorCtr="0" horzOverflow="overflow"/>
                </a:tc>
                <a:tc>
                  <a:txBody>
                    <a:bodyPr/>
                    <a:lstStyle/>
                    <a:p>
                      <a:pPr lvl="0" algn="l">
                        <a:tabLst>
                          <a:tab pos="914400" algn="l"/>
                        </a:tabLst>
                        <a:defRPr b="0" i="0" sz="1800">
                          <a:uFillTx/>
                        </a:defRPr>
                      </a:pPr>
                      <a:r>
                        <a:rPr>
                          <a:uFill>
                            <a:solidFill/>
                          </a:uFill>
                        </a:rPr>
                        <a:t>Developpeurs</a:t>
                      </a:r>
                    </a:p>
                  </a:txBody>
                  <a:tcPr marL="38100" marR="38100" marT="38100" marB="38100" anchor="t" anchorCtr="0" horzOverflow="overflow"/>
                </a:tc>
                <a:tc>
                  <a:txBody>
                    <a:bodyPr/>
                    <a:lstStyle/>
                    <a:p>
                      <a:pPr lvl="0" algn="l">
                        <a:tabLst>
                          <a:tab pos="914400" algn="l"/>
                        </a:tabLst>
                        <a:defRPr b="0" i="0" sz="1800">
                          <a:uFillTx/>
                        </a:defRPr>
                      </a:pPr>
                      <a:r>
                        <a:rPr>
                          <a:uFill>
                            <a:solidFill/>
                          </a:uFill>
                        </a:rPr>
                        <a:t>C#, MVC.NET, jQuery, SQL</a:t>
                      </a:r>
                      <a:endParaRPr>
                        <a:uFill>
                          <a:solidFill/>
                        </a:uFill>
                      </a:endParaRPr>
                    </a:p>
                    <a:p>
                      <a:pPr lvl="0" algn="l">
                        <a:tabLst>
                          <a:tab pos="914400" algn="l"/>
                        </a:tabLst>
                        <a:defRPr b="0" i="0" sz="1800">
                          <a:uFillTx/>
                        </a:defRPr>
                      </a:pPr>
                      <a:r>
                        <a:rPr>
                          <a:uFill>
                            <a:solidFill/>
                          </a:uFill>
                        </a:rPr>
                        <a:t>Unit testing, refactoring, TDD, continuous integration</a:t>
                      </a:r>
                    </a:p>
                  </a:txBody>
                  <a:tcPr marL="38100" marR="38100" marT="38100" marB="38100" anchor="t" anchorCtr="0" horzOverflow="overflow"/>
                </a:tc>
              </a:tr>
              <a:tr h="889000">
                <a:tc>
                  <a:txBody>
                    <a:bodyPr/>
                    <a:lstStyle/>
                    <a:p>
                      <a:pPr lvl="0" algn="l">
                        <a:tabLst>
                          <a:tab pos="914400" algn="l"/>
                        </a:tabLst>
                        <a:defRPr b="0" i="0" sz="1800">
                          <a:uFillTx/>
                        </a:defRPr>
                      </a:pPr>
                      <a:r>
                        <a:rPr>
                          <a:uFill>
                            <a:solidFill/>
                          </a:uFill>
                        </a:rPr>
                        <a:t>0.5</a:t>
                      </a:r>
                    </a:p>
                  </a:txBody>
                  <a:tcPr marL="38100" marR="38100" marT="38100" marB="38100" anchor="t" anchorCtr="0" horzOverflow="overflow"/>
                </a:tc>
                <a:tc>
                  <a:txBody>
                    <a:bodyPr/>
                    <a:lstStyle/>
                    <a:p>
                      <a:pPr lvl="0" algn="l">
                        <a:tabLst>
                          <a:tab pos="914400" algn="l"/>
                        </a:tabLst>
                        <a:defRPr b="0" i="0" sz="1800">
                          <a:uFillTx/>
                        </a:defRPr>
                      </a:pPr>
                      <a:r>
                        <a:rPr>
                          <a:uFill>
                            <a:solidFill/>
                          </a:uFill>
                        </a:rPr>
                        <a:t>Manager</a:t>
                      </a:r>
                    </a:p>
                  </a:txBody>
                  <a:tcPr marL="38100" marR="38100" marT="38100" marB="38100" anchor="t" anchorCtr="0" horzOverflow="overflow"/>
                </a:tc>
                <a:tc>
                  <a:txBody>
                    <a:bodyPr/>
                    <a:lstStyle/>
                    <a:p>
                      <a:pPr lvl="0" algn="l">
                        <a:tabLst>
                          <a:tab pos="914400" algn="l"/>
                        </a:tabLst>
                        <a:defRPr b="0" i="0" sz="1800">
                          <a:uFillTx/>
                        </a:defRPr>
                      </a:pPr>
                      <a:r>
                        <a:t>Responsable de la communication avec l’extérieur de l’équipe.</a:t>
                      </a:r>
                      <a:r>
                        <a:rPr>
                          <a:uFill>
                            <a:solidFill/>
                          </a:uFill>
                        </a:rPr>
                        <a:t> Rapport de status, de champs, budget et rapports</a:t>
                      </a:r>
                    </a:p>
                  </a:txBody>
                  <a:tcPr marL="38100" marR="38100" marT="38100" marB="38100" anchor="t" anchorCtr="0" horzOverflow="overflow"/>
                </a:tc>
              </a:tr>
              <a:tr h="516890">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516890">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516890">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516890">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bl>
          </a:graphicData>
        </a:graphic>
      </p:graphicFrame>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8" name="image11.png"/>
          <p:cNvPicPr/>
          <p:nvPr/>
        </p:nvPicPr>
        <p:blipFill>
          <a:blip r:embed="rId3">
            <a:extLst/>
          </a:blip>
          <a:stretch>
            <a:fillRect/>
          </a:stretch>
        </p:blipFill>
        <p:spPr>
          <a:xfrm flipH="1">
            <a:off x="431800" y="2741950"/>
            <a:ext cx="1066800" cy="839451"/>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De quelle taille on parle?</a:t>
            </a:r>
          </a:p>
        </p:txBody>
      </p:sp>
      <p:sp>
        <p:nvSpPr>
          <p:cNvPr id="121" name="Shape 121"/>
          <p:cNvSpPr/>
          <p:nvPr/>
        </p:nvSpPr>
        <p:spPr>
          <a:xfrm>
            <a:off x="1661310" y="2819400"/>
            <a:ext cx="6172202" cy="685800"/>
          </a:xfrm>
          <a:prstGeom prst="chevron">
            <a:avLst>
              <a:gd name="adj" fmla="val 50000"/>
            </a:avLst>
          </a:prstGeom>
          <a:solidFill>
            <a:srgbClr val="6095C9"/>
          </a:solidFill>
          <a:ln w="25400">
            <a:solidFill>
              <a:srgbClr val="49729C"/>
            </a:solidFill>
            <a:round/>
          </a:ln>
        </p:spPr>
        <p:txBody>
          <a:bodyPr lIns="0" tIns="0" rIns="0" bIns="0"/>
          <a:lstStyle/>
          <a:p>
            <a:pPr lvl="0" defTabSz="457200">
              <a:defRPr sz="1200">
                <a:uFillTx/>
                <a:latin typeface="+mn-lt"/>
                <a:ea typeface="+mn-ea"/>
                <a:cs typeface="+mn-cs"/>
                <a:sym typeface="Helvetica"/>
              </a:defRPr>
            </a:pPr>
          </a:p>
        </p:txBody>
      </p:sp>
      <p:sp>
        <p:nvSpPr>
          <p:cNvPr id="122" name="Shape 122"/>
          <p:cNvSpPr/>
          <p:nvPr/>
        </p:nvSpPr>
        <p:spPr>
          <a:xfrm rot="5400000">
            <a:off x="3490109" y="2514599"/>
            <a:ext cx="83820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123" name="Shape 123"/>
          <p:cNvSpPr/>
          <p:nvPr/>
        </p:nvSpPr>
        <p:spPr>
          <a:xfrm rot="5400000">
            <a:off x="5471309" y="2514599"/>
            <a:ext cx="83820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124" name="Shape 124"/>
          <p:cNvSpPr/>
          <p:nvPr/>
        </p:nvSpPr>
        <p:spPr>
          <a:xfrm rot="5400000">
            <a:off x="7452510" y="2514599"/>
            <a:ext cx="83820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125" name="Shape 125"/>
          <p:cNvSpPr/>
          <p:nvPr/>
        </p:nvSpPr>
        <p:spPr>
          <a:xfrm>
            <a:off x="7071510" y="1371599"/>
            <a:ext cx="1678633" cy="6731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Lancé!</a:t>
            </a:r>
          </a:p>
        </p:txBody>
      </p:sp>
      <p:sp>
        <p:nvSpPr>
          <p:cNvPr id="126" name="Shape 126"/>
          <p:cNvSpPr/>
          <p:nvPr/>
        </p:nvSpPr>
        <p:spPr>
          <a:xfrm>
            <a:off x="1661309" y="2209800"/>
            <a:ext cx="2107730"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01130"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09" y="2219979"/>
            <a:ext cx="873895"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Tests</a:t>
            </a:r>
          </a:p>
        </p:txBody>
      </p:sp>
      <p:sp>
        <p:nvSpPr>
          <p:cNvPr id="129" name="Shape 129"/>
          <p:cNvSpPr/>
          <p:nvPr/>
        </p:nvSpPr>
        <p:spPr>
          <a:xfrm>
            <a:off x="2042310" y="2895600"/>
            <a:ext cx="1621384"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933624"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933624"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898107" y="3905249"/>
            <a:ext cx="7698582" cy="5461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3200"/>
            </a:lvl1pPr>
          </a:lstStyle>
          <a:p>
            <a:pPr lvl="0">
              <a:defRPr b="0" sz="1800">
                <a:uFillTx/>
              </a:defRPr>
            </a:pPr>
            <a:r>
              <a:rPr b="1" sz="3200">
                <a:uFill>
                  <a:solidFill/>
                </a:uFill>
              </a:rPr>
              <a:t>C’est une estimation.Pas une promesse.</a:t>
            </a:r>
          </a:p>
        </p:txBody>
      </p:sp>
      <p:sp>
        <p:nvSpPr>
          <p:cNvPr id="133" name="Shape 133"/>
          <p:cNvSpPr/>
          <p:nvPr/>
        </p:nvSpPr>
        <p:spPr>
          <a:xfrm>
            <a:off x="2067075" y="4480559"/>
            <a:ext cx="4713481" cy="701042"/>
          </a:xfrm>
          <a:custGeom>
            <a:avLst/>
            <a:gdLst/>
            <a:ahLst/>
            <a:cxnLst>
              <a:cxn ang="0">
                <a:pos x="wd2" y="hd2"/>
              </a:cxn>
              <a:cxn ang="5400000">
                <a:pos x="wd2" y="hd2"/>
              </a:cxn>
              <a:cxn ang="10800000">
                <a:pos x="wd2" y="hd2"/>
              </a:cxn>
              <a:cxn ang="16200000">
                <a:pos x="wd2" y="hd2"/>
              </a:cxn>
            </a:cxnLst>
            <a:rect l="0" t="0" r="r" b="b"/>
            <a:pathLst>
              <a:path w="20953" h="21600" fill="norm" stroke="1"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defRPr sz="1200">
                <a:uFillTx/>
                <a:latin typeface="+mn-lt"/>
                <a:ea typeface="+mn-ea"/>
                <a:cs typeface="+mn-cs"/>
                <a:sym typeface="Helvetica"/>
              </a:defRPr>
            </a:pP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0" tIns="0" rIns="0" bIns="0" anchor="ctr"/>
          <a:lstStyle/>
          <a:p>
            <a:pPr lvl="0" algn="ctr">
              <a:defRPr>
                <a:solidFill>
                  <a:srgbClr val="FFFFFF"/>
                </a:solidFill>
                <a:uFill>
                  <a:solidFill>
                    <a:srgbClr val="FFFFFF"/>
                  </a:solidFill>
                </a:uFill>
              </a:defRPr>
            </a:pPr>
          </a:p>
        </p:txBody>
      </p:sp>
      <p:sp>
        <p:nvSpPr>
          <p:cNvPr id="139" name="Shape 139"/>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Bouton de compromis</a:t>
            </a:r>
          </a:p>
        </p:txBody>
      </p:sp>
      <p:graphicFrame>
        <p:nvGraphicFramePr>
          <p:cNvPr id="140" name="Table 140"/>
          <p:cNvGraphicFramePr/>
          <p:nvPr/>
        </p:nvGraphicFramePr>
        <p:xfrm>
          <a:off x="457200" y="1371600"/>
          <a:ext cx="8229600" cy="253626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48000"/>
                <a:gridCol w="5181600"/>
              </a:tblGrid>
              <a:tr h="442565">
                <a:tc>
                  <a:txBody>
                    <a:bodyPr/>
                    <a:lstStyle/>
                    <a:p>
                      <a:pPr lvl="0" algn="l">
                        <a:tabLst>
                          <a:tab pos="914400" algn="l"/>
                        </a:tabLst>
                        <a:defRPr b="0" sz="1800">
                          <a:solidFill>
                            <a:srgbClr val="000000"/>
                          </a:solidFill>
                          <a:uFillTx/>
                        </a:defRPr>
                      </a:pPr>
                      <a:r>
                        <a:rPr>
                          <a:solidFill>
                            <a:srgbClr val="FFFFFF"/>
                          </a:solidFill>
                          <a:uFill>
                            <a:solidFill>
                              <a:srgbClr val="FFFFFF"/>
                            </a:solidFill>
                          </a:uFill>
                        </a:rPr>
                        <a:t/>
                      </a:r>
                    </a:p>
                  </a:txBody>
                  <a:tcPr marL="38100" marR="38100" marT="38100" marB="38100" anchor="ctr" anchorCtr="0" horzOverflow="overflow"/>
                </a:tc>
                <a:tc>
                  <a:txBody>
                    <a:bodyPr/>
                    <a:lstStyle/>
                    <a:p>
                      <a:pPr lvl="0" algn="l">
                        <a:tabLst>
                          <a:tab pos="914400" algn="l"/>
                        </a:tabLst>
                        <a:defRPr b="0" sz="1800">
                          <a:solidFill>
                            <a:srgbClr val="000000"/>
                          </a:solidFill>
                          <a:uFillTx/>
                        </a:defRPr>
                      </a:pPr>
                      <a:r>
                        <a:rPr sz="2800">
                          <a:solidFill>
                            <a:srgbClr val="FFFFFF"/>
                          </a:solidFill>
                          <a:uFill>
                            <a:solidFill>
                              <a:srgbClr val="FFFFFF"/>
                            </a:solidFill>
                          </a:uFill>
                        </a:rPr>
                        <a:t>Les quatre classiques</a:t>
                      </a:r>
                    </a:p>
                  </a:txBody>
                  <a:tcPr marL="38100" marR="38100" marT="38100" marB="38100" anchor="ctr" anchorCtr="0" horzOverflow="overflow"/>
                </a:tc>
              </a:tr>
              <a:tr h="612775">
                <a:tc>
                  <a:txBody>
                    <a:bodyPr/>
                    <a:lstStyle/>
                    <a:p>
                      <a:pPr lvl="0" algn="l">
                        <a:tabLst>
                          <a:tab pos="914400" algn="l"/>
                        </a:tabLst>
                        <a:defRPr b="0" i="0" sz="1800">
                          <a:uFillTx/>
                        </a:defRPr>
                      </a:pPr>
                      <a:r>
                        <a:rPr>
                          <a:uFill>
                            <a:solidFill/>
                          </a:uFill>
                        </a:rPr>
                        <a:t/>
                      </a:r>
                    </a:p>
                  </a:txBody>
                  <a:tcPr marL="63500" marR="63500" marT="63500" marB="63500" anchor="ctr" anchorCtr="0" horzOverflow="overflow"/>
                </a:tc>
                <a:tc>
                  <a:txBody>
                    <a:bodyPr/>
                    <a:lstStyle/>
                    <a:p>
                      <a:pPr lvl="0" algn="l">
                        <a:tabLst>
                          <a:tab pos="914400" algn="l"/>
                        </a:tabLst>
                        <a:defRPr b="0" i="0" sz="1800">
                          <a:uFillTx/>
                        </a:defRPr>
                      </a:pPr>
                      <a:r>
                        <a:rPr sz="2400">
                          <a:uFill>
                            <a:solidFill/>
                          </a:uFill>
                        </a:rPr>
                        <a:t>Fonctionnalités (scope)</a:t>
                      </a:r>
                    </a:p>
                  </a:txBody>
                  <a:tcPr marL="88900" marR="88900" marT="88900" marB="88900" anchor="ctr" anchorCtr="0" horzOverflow="overflow"/>
                </a:tc>
              </a:tr>
              <a:tr h="520700">
                <a:tc>
                  <a:txBody>
                    <a:bodyPr/>
                    <a:lstStyle/>
                    <a:p>
                      <a:pPr lvl="0" algn="l">
                        <a:tabLst>
                          <a:tab pos="914400" algn="l"/>
                        </a:tabLst>
                        <a:defRPr b="0" i="0" sz="1800">
                          <a:uFillTx/>
                        </a:defRPr>
                      </a:pPr>
                      <a:r>
                        <a:rPr>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Rester dans le budget (budget)</a:t>
                      </a:r>
                    </a:p>
                  </a:txBody>
                  <a:tcPr marL="38100" marR="38100" marT="38100" marB="38100" anchor="ctr" anchorCtr="0" horzOverflow="overflow"/>
                </a:tc>
              </a:tr>
              <a:tr h="582395">
                <a:tc>
                  <a:txBody>
                    <a:bodyPr/>
                    <a:lstStyle/>
                    <a:p>
                      <a:pPr lvl="0" algn="l">
                        <a:tabLst>
                          <a:tab pos="914400" algn="l"/>
                        </a:tabLst>
                        <a:defRPr b="0" i="0" sz="1800">
                          <a:uFillTx/>
                        </a:defRPr>
                      </a:pPr>
                      <a:r>
                        <a:rPr sz="2000">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Délivrer à temps (time)</a:t>
                      </a:r>
                    </a:p>
                  </a:txBody>
                  <a:tcPr marL="38100" marR="38100" marT="38100" marB="38100" anchor="ctr" anchorCtr="0" horzOverflow="overflow"/>
                </a:tc>
              </a:tr>
              <a:tr h="377825">
                <a:tc>
                  <a:txBody>
                    <a:bodyPr/>
                    <a:lstStyle/>
                    <a:p>
                      <a:pPr lvl="0" algn="l">
                        <a:tabLst>
                          <a:tab pos="914400" algn="l"/>
                        </a:tabLst>
                        <a:defRPr b="0" i="0" sz="1800">
                          <a:uFillTx/>
                        </a:defRPr>
                      </a:pPr>
                      <a:r>
                        <a:rPr sz="2000">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Haute qualité, peu de problèmes (quality)</a:t>
                      </a:r>
                    </a:p>
                  </a:txBody>
                  <a:tcPr marL="38100" marR="38100" marT="38100" marB="38100" anchor="ctr" anchorCtr="0" horzOverflow="overflow"/>
                </a:tc>
              </a:tr>
            </a:tbl>
          </a:graphicData>
        </a:graphic>
      </p:graphicFrame>
      <p:grpSp>
        <p:nvGrpSpPr>
          <p:cNvPr id="147" name="Group 147"/>
          <p:cNvGrpSpPr/>
          <p:nvPr/>
        </p:nvGrpSpPr>
        <p:grpSpPr>
          <a:xfrm>
            <a:off x="677525" y="1922463"/>
            <a:ext cx="2442317" cy="274640"/>
            <a:chOff x="0" y="0"/>
            <a:chExt cx="2442316" cy="274639"/>
          </a:xfrm>
        </p:grpSpPr>
        <p:sp>
          <p:nvSpPr>
            <p:cNvPr id="141" name="Shape 141"/>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42" name="Shape 142"/>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43" name="Shape 143"/>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44" name="Shape 144"/>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45" name="Shape 145"/>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46" name="Shape 146"/>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aphicFrame>
        <p:nvGraphicFramePr>
          <p:cNvPr id="148" name="Table 148"/>
          <p:cNvGraphicFramePr/>
          <p:nvPr/>
        </p:nvGraphicFramePr>
        <p:xfrm>
          <a:off x="457200" y="4157879"/>
          <a:ext cx="8229600" cy="253755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48000"/>
                <a:gridCol w="5181600"/>
              </a:tblGrid>
              <a:tr h="443855">
                <a:tc>
                  <a:txBody>
                    <a:bodyPr/>
                    <a:lstStyle/>
                    <a:p>
                      <a:pPr lvl="0" algn="l">
                        <a:tabLst>
                          <a:tab pos="914400" algn="l"/>
                        </a:tabLst>
                        <a:defRPr b="0" sz="1800">
                          <a:solidFill>
                            <a:srgbClr val="000000"/>
                          </a:solidFill>
                          <a:uFillTx/>
                        </a:defRPr>
                      </a:pPr>
                      <a:r>
                        <a:rPr>
                          <a:solidFill>
                            <a:srgbClr val="FFFFFF"/>
                          </a:solidFill>
                          <a:uFill>
                            <a:solidFill>
                              <a:srgbClr val="FFFFFF"/>
                            </a:solidFill>
                          </a:uFill>
                        </a:rPr>
                        <a:t/>
                      </a:r>
                    </a:p>
                  </a:txBody>
                  <a:tcPr marL="38100" marR="38100" marT="38100" marB="38100" anchor="ctr" anchorCtr="0" horzOverflow="overflow"/>
                </a:tc>
                <a:tc>
                  <a:txBody>
                    <a:bodyPr/>
                    <a:lstStyle/>
                    <a:p>
                      <a:pPr lvl="0" algn="l">
                        <a:tabLst>
                          <a:tab pos="914400" algn="l"/>
                        </a:tabLst>
                        <a:defRPr b="0" sz="1800">
                          <a:solidFill>
                            <a:srgbClr val="000000"/>
                          </a:solidFill>
                          <a:uFillTx/>
                        </a:defRPr>
                      </a:pPr>
                      <a:r>
                        <a:rPr sz="2800">
                          <a:solidFill>
                            <a:srgbClr val="FFFFFF"/>
                          </a:solidFill>
                          <a:uFill>
                            <a:solidFill>
                              <a:srgbClr val="FFFFFF"/>
                            </a:solidFill>
                          </a:uFill>
                        </a:rPr>
                        <a:t>Autres facteurs importants</a:t>
                      </a:r>
                    </a:p>
                  </a:txBody>
                  <a:tcPr marL="38100" marR="38100" marT="38100" marB="38100" anchor="ctr" anchorCtr="0" horzOverflow="overflow"/>
                </a:tc>
              </a:tr>
              <a:tr h="508000">
                <a:tc>
                  <a:txBody>
                    <a:bodyPr/>
                    <a:lstStyle/>
                    <a:p>
                      <a:pPr lvl="0" algn="l">
                        <a:tabLst>
                          <a:tab pos="914400" algn="l"/>
                        </a:tabLst>
                        <a:defRPr b="0" i="0" sz="1800">
                          <a:uFillTx/>
                        </a:defRPr>
                      </a:pPr>
                      <a:r>
                        <a:rPr>
                          <a:uFill>
                            <a:solidFill/>
                          </a:uFill>
                        </a:rPr>
                        <a:t/>
                      </a:r>
                    </a:p>
                  </a:txBody>
                  <a:tcPr marL="63500" marR="63500" marT="63500" marB="63500" anchor="ctr" anchorCtr="0" horzOverflow="overflow"/>
                </a:tc>
                <a:tc>
                  <a:txBody>
                    <a:bodyPr/>
                    <a:lstStyle/>
                    <a:p>
                      <a:pPr lvl="0" algn="l">
                        <a:tabLst>
                          <a:tab pos="914400" algn="l"/>
                        </a:tabLst>
                        <a:defRPr b="0" i="0" sz="1800">
                          <a:uFillTx/>
                        </a:defRPr>
                      </a:pPr>
                      <a:r>
                        <a:rPr sz="2400">
                          <a:uFill>
                            <a:solidFill/>
                          </a:uFill>
                        </a:rPr>
                        <a:t>Usabilité</a:t>
                      </a:r>
                    </a:p>
                  </a:txBody>
                  <a:tcPr marL="88900" marR="88900" marT="88900" marB="88900" anchor="ctr" anchorCtr="0" horzOverflow="overflow"/>
                </a:tc>
              </a:tr>
              <a:tr h="569695">
                <a:tc>
                  <a:txBody>
                    <a:bodyPr/>
                    <a:lstStyle/>
                    <a:p>
                      <a:pPr lvl="0" algn="l">
                        <a:tabLst>
                          <a:tab pos="914400" algn="l"/>
                        </a:tabLst>
                        <a:defRPr b="0" i="0" sz="1800">
                          <a:uFillTx/>
                        </a:defRPr>
                      </a:pPr>
                      <a:r>
                        <a:rPr>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Securité</a:t>
                      </a:r>
                    </a:p>
                  </a:txBody>
                  <a:tcPr marL="38100" marR="38100" marT="38100" marB="38100" anchor="ctr" anchorCtr="0" horzOverflow="overflow"/>
                </a:tc>
              </a:tr>
              <a:tr h="469900">
                <a:tc>
                  <a:txBody>
                    <a:bodyPr/>
                    <a:lstStyle/>
                    <a:p>
                      <a:pPr lvl="0" algn="l">
                        <a:tabLst>
                          <a:tab pos="914400" algn="l"/>
                        </a:tabLst>
                        <a:defRPr b="0" i="0" sz="1800">
                          <a:uFillTx/>
                        </a:defRPr>
                      </a:pPr>
                      <a:r>
                        <a:rPr sz="2000">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Audits détaillé (log everything)</a:t>
                      </a:r>
                    </a:p>
                  </a:txBody>
                  <a:tcPr marL="38100" marR="38100" marT="38100" marB="38100" anchor="ctr" anchorCtr="0" horzOverflow="overflow"/>
                </a:tc>
              </a:tr>
              <a:tr h="546099">
                <a:tc>
                  <a:txBody>
                    <a:bodyPr/>
                    <a:lstStyle/>
                    <a:p>
                      <a:pPr lvl="0" algn="l">
                        <a:tabLst>
                          <a:tab pos="914400" algn="l"/>
                        </a:tabLst>
                        <a:defRPr b="0" i="0" sz="1800">
                          <a:uFillTx/>
                        </a:defRPr>
                      </a:pPr>
                      <a:r>
                        <a:rPr sz="2000">
                          <a:uFill>
                            <a:solidFill/>
                          </a:uFill>
                        </a:rPr>
                        <a:t/>
                      </a:r>
                    </a:p>
                  </a:txBody>
                  <a:tcPr marL="38100" marR="38100" marT="38100" marB="38100" anchor="ctr" anchorCtr="0" horzOverflow="overflow"/>
                </a:tc>
                <a:tc>
                  <a:txBody>
                    <a:bodyPr/>
                    <a:lstStyle/>
                    <a:p>
                      <a:pPr lvl="0" algn="l">
                        <a:tabLst>
                          <a:tab pos="914400" algn="l"/>
                        </a:tabLst>
                        <a:defRPr b="0" i="0" sz="1800">
                          <a:uFillTx/>
                        </a:defRPr>
                      </a:pPr>
                      <a:r>
                        <a:rPr sz="2400">
                          <a:uFill>
                            <a:solidFill/>
                          </a:uFill>
                        </a:rPr>
                        <a:t>&lt;insert yours&gt;</a:t>
                      </a:r>
                    </a:p>
                  </a:txBody>
                  <a:tcPr marL="38100" marR="38100" marT="38100" marB="38100" anchor="ctr" anchorCtr="0" horzOverflow="overflow"/>
                </a:tc>
              </a:tr>
            </a:tbl>
          </a:graphicData>
        </a:graphic>
      </p:graphicFrame>
      <p:grpSp>
        <p:nvGrpSpPr>
          <p:cNvPr id="155" name="Group 155"/>
          <p:cNvGrpSpPr/>
          <p:nvPr/>
        </p:nvGrpSpPr>
        <p:grpSpPr>
          <a:xfrm>
            <a:off x="677525" y="2501899"/>
            <a:ext cx="2442317" cy="274639"/>
            <a:chOff x="0" y="0"/>
            <a:chExt cx="2442316" cy="274637"/>
          </a:xfrm>
        </p:grpSpPr>
        <p:sp>
          <p:nvSpPr>
            <p:cNvPr id="149" name="Shape 149"/>
            <p:cNvSpPr/>
            <p:nvPr/>
          </p:nvSpPr>
          <p:spPr>
            <a:xfrm>
              <a:off x="0" y="0"/>
              <a:ext cx="440209"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50" name="Shape 150"/>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51" name="Shape 151"/>
            <p:cNvSpPr/>
            <p:nvPr/>
          </p:nvSpPr>
          <p:spPr>
            <a:xfrm>
              <a:off x="2116295" y="0"/>
              <a:ext cx="326022" cy="26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52" name="Shape 152"/>
            <p:cNvSpPr/>
            <p:nvPr/>
          </p:nvSpPr>
          <p:spPr>
            <a:xfrm>
              <a:off x="1271901" y="0"/>
              <a:ext cx="2"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53" name="Shape 153"/>
            <p:cNvSpPr/>
            <p:nvPr/>
          </p:nvSpPr>
          <p:spPr>
            <a:xfrm>
              <a:off x="920071" y="0"/>
              <a:ext cx="2"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54" name="Shape 154"/>
            <p:cNvSpPr/>
            <p:nvPr/>
          </p:nvSpPr>
          <p:spPr>
            <a:xfrm>
              <a:off x="1623733" y="0"/>
              <a:ext cx="2"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62" name="Group 162"/>
          <p:cNvGrpSpPr/>
          <p:nvPr/>
        </p:nvGrpSpPr>
        <p:grpSpPr>
          <a:xfrm>
            <a:off x="677525" y="3047999"/>
            <a:ext cx="2442317" cy="274640"/>
            <a:chOff x="0" y="0"/>
            <a:chExt cx="2442316" cy="274639"/>
          </a:xfrm>
        </p:grpSpPr>
        <p:sp>
          <p:nvSpPr>
            <p:cNvPr id="156" name="Shape 156"/>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57" name="Shape 157"/>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58" name="Shape 158"/>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59" name="Shape 159"/>
            <p:cNvSpPr/>
            <p:nvPr/>
          </p:nvSpPr>
          <p:spPr>
            <a:xfrm>
              <a:off x="1271901" y="0"/>
              <a:ext cx="2" cy="27464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60" name="Shape 160"/>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61" name="Shape 161"/>
            <p:cNvSpPr/>
            <p:nvPr/>
          </p:nvSpPr>
          <p:spPr>
            <a:xfrm>
              <a:off x="1623733" y="0"/>
              <a:ext cx="2" cy="274640"/>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69" name="Group 169"/>
          <p:cNvGrpSpPr/>
          <p:nvPr/>
        </p:nvGrpSpPr>
        <p:grpSpPr>
          <a:xfrm>
            <a:off x="677525" y="3505199"/>
            <a:ext cx="2442317" cy="274640"/>
            <a:chOff x="0" y="0"/>
            <a:chExt cx="2442316" cy="274639"/>
          </a:xfrm>
        </p:grpSpPr>
        <p:sp>
          <p:nvSpPr>
            <p:cNvPr id="163" name="Shape 163"/>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64" name="Shape 164"/>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65" name="Shape 165"/>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66" name="Shape 166"/>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67" name="Shape 167"/>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68" name="Shape 168"/>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76" name="Group 176"/>
          <p:cNvGrpSpPr/>
          <p:nvPr/>
        </p:nvGrpSpPr>
        <p:grpSpPr>
          <a:xfrm>
            <a:off x="677525" y="4657724"/>
            <a:ext cx="2442317" cy="274640"/>
            <a:chOff x="0" y="0"/>
            <a:chExt cx="2442316" cy="274639"/>
          </a:xfrm>
        </p:grpSpPr>
        <p:sp>
          <p:nvSpPr>
            <p:cNvPr id="170" name="Shape 170"/>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71" name="Shape 171"/>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72" name="Shape 172"/>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73" name="Shape 173"/>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74" name="Shape 174"/>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75" name="Shape 175"/>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83" name="Group 183"/>
          <p:cNvGrpSpPr/>
          <p:nvPr/>
        </p:nvGrpSpPr>
        <p:grpSpPr>
          <a:xfrm>
            <a:off x="677525" y="5122862"/>
            <a:ext cx="2442317" cy="274640"/>
            <a:chOff x="0" y="0"/>
            <a:chExt cx="2442316" cy="274639"/>
          </a:xfrm>
        </p:grpSpPr>
        <p:sp>
          <p:nvSpPr>
            <p:cNvPr id="177" name="Shape 177"/>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78" name="Shape 178"/>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79" name="Shape 179"/>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80" name="Shape 180"/>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81" name="Shape 181"/>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82" name="Shape 182"/>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90" name="Group 190"/>
          <p:cNvGrpSpPr/>
          <p:nvPr/>
        </p:nvGrpSpPr>
        <p:grpSpPr>
          <a:xfrm>
            <a:off x="677525" y="5618162"/>
            <a:ext cx="2442317" cy="274640"/>
            <a:chOff x="0" y="0"/>
            <a:chExt cx="2442316" cy="274639"/>
          </a:xfrm>
        </p:grpSpPr>
        <p:sp>
          <p:nvSpPr>
            <p:cNvPr id="184" name="Shape 184"/>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85" name="Shape 185"/>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86" name="Shape 186"/>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87" name="Shape 187"/>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88" name="Shape 188"/>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89" name="Shape 189"/>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grpSp>
        <p:nvGrpSpPr>
          <p:cNvPr id="197" name="Group 197"/>
          <p:cNvGrpSpPr/>
          <p:nvPr/>
        </p:nvGrpSpPr>
        <p:grpSpPr>
          <a:xfrm>
            <a:off x="677525" y="6202362"/>
            <a:ext cx="2442317" cy="274640"/>
            <a:chOff x="0" y="0"/>
            <a:chExt cx="2442316" cy="274639"/>
          </a:xfrm>
        </p:grpSpPr>
        <p:sp>
          <p:nvSpPr>
            <p:cNvPr id="191" name="Shape 191"/>
            <p:cNvSpPr/>
            <p:nvPr/>
          </p:nvSpPr>
          <p:spPr>
            <a:xfrm>
              <a:off x="0" y="0"/>
              <a:ext cx="44020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r">
                <a:spcBef>
                  <a:spcPts val="1000"/>
                </a:spcBef>
                <a:defRPr b="1"/>
              </a:lvl1pPr>
            </a:lstStyle>
            <a:p>
              <a:pPr lvl="0">
                <a:defRPr b="0">
                  <a:uFillTx/>
                </a:defRPr>
              </a:pPr>
              <a:r>
                <a:rPr b="1">
                  <a:uFill>
                    <a:solidFill/>
                  </a:uFill>
                </a:rPr>
                <a:t>OFF</a:t>
              </a:r>
            </a:p>
          </p:txBody>
        </p:sp>
        <p:sp>
          <p:nvSpPr>
            <p:cNvPr id="192" name="Shape 192"/>
            <p:cNvSpPr/>
            <p:nvPr/>
          </p:nvSpPr>
          <p:spPr>
            <a:xfrm>
              <a:off x="427508" y="138112"/>
              <a:ext cx="1688789" cy="2"/>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93" name="Shape 193"/>
            <p:cNvSpPr/>
            <p:nvPr/>
          </p:nvSpPr>
          <p:spPr>
            <a:xfrm>
              <a:off x="2116295" y="0"/>
              <a:ext cx="326022"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spcBef>
                  <a:spcPts val="1000"/>
                </a:spcBef>
                <a:defRPr b="1"/>
              </a:lvl1pPr>
            </a:lstStyle>
            <a:p>
              <a:pPr lvl="0">
                <a:defRPr b="0">
                  <a:uFillTx/>
                </a:defRPr>
              </a:pPr>
              <a:r>
                <a:rPr b="1">
                  <a:uFill>
                    <a:solidFill/>
                  </a:uFill>
                </a:rPr>
                <a:t>ON</a:t>
              </a:r>
            </a:p>
          </p:txBody>
        </p:sp>
        <p:sp>
          <p:nvSpPr>
            <p:cNvPr id="194" name="Shape 194"/>
            <p:cNvSpPr/>
            <p:nvPr/>
          </p:nvSpPr>
          <p:spPr>
            <a:xfrm>
              <a:off x="127190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95" name="Shape 195"/>
            <p:cNvSpPr/>
            <p:nvPr/>
          </p:nvSpPr>
          <p:spPr>
            <a:xfrm>
              <a:off x="920071"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sp>
          <p:nvSpPr>
            <p:cNvPr id="196" name="Shape 196"/>
            <p:cNvSpPr/>
            <p:nvPr/>
          </p:nvSpPr>
          <p:spPr>
            <a:xfrm>
              <a:off x="1623733" y="-1"/>
              <a:ext cx="2" cy="274641"/>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defRPr sz="1200">
                  <a:uFillTx/>
                  <a:latin typeface="+mn-lt"/>
                  <a:ea typeface="+mn-ea"/>
                  <a:cs typeface="+mn-cs"/>
                  <a:sym typeface="Helvetica"/>
                </a:defRPr>
              </a:pPr>
            </a:p>
          </p:txBody>
        </p:sp>
      </p:grpSp>
      <p:sp>
        <p:nvSpPr>
          <p:cNvPr id="198" name="Shape 198"/>
          <p:cNvSpPr/>
          <p:nvPr/>
        </p:nvSpPr>
        <p:spPr>
          <a:xfrm>
            <a:off x="2362197" y="18160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199" name="Shape 199"/>
          <p:cNvSpPr/>
          <p:nvPr/>
        </p:nvSpPr>
        <p:spPr>
          <a:xfrm>
            <a:off x="1219197" y="24129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0" name="Shape 200"/>
          <p:cNvSpPr/>
          <p:nvPr/>
        </p:nvSpPr>
        <p:spPr>
          <a:xfrm>
            <a:off x="1828797" y="28955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1" name="Shape 201"/>
          <p:cNvSpPr/>
          <p:nvPr/>
        </p:nvSpPr>
        <p:spPr>
          <a:xfrm>
            <a:off x="1447797" y="34289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2" name="Shape 202"/>
          <p:cNvSpPr/>
          <p:nvPr/>
        </p:nvSpPr>
        <p:spPr>
          <a:xfrm>
            <a:off x="1295397" y="46481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3" name="Shape 203"/>
          <p:cNvSpPr/>
          <p:nvPr/>
        </p:nvSpPr>
        <p:spPr>
          <a:xfrm>
            <a:off x="2057397" y="50291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4" name="Shape 204"/>
          <p:cNvSpPr/>
          <p:nvPr/>
        </p:nvSpPr>
        <p:spPr>
          <a:xfrm>
            <a:off x="1600197" y="55117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
        <p:nvSpPr>
          <p:cNvPr id="205" name="Shape 205"/>
          <p:cNvSpPr/>
          <p:nvPr/>
        </p:nvSpPr>
        <p:spPr>
          <a:xfrm>
            <a:off x="2209797" y="6095993"/>
            <a:ext cx="228596" cy="4571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defRPr sz="1200">
                <a:uFillTx/>
                <a:latin typeface="+mn-lt"/>
                <a:ea typeface="+mn-ea"/>
                <a:cs typeface="+mn-cs"/>
                <a:sym typeface="Helvetica"/>
              </a:defRPr>
            </a:p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Le premier lancement</a:t>
            </a:r>
          </a:p>
        </p:txBody>
      </p:sp>
      <p:sp>
        <p:nvSpPr>
          <p:cNvPr id="211" name="Shape 211"/>
          <p:cNvSpPr/>
          <p:nvPr/>
        </p:nvSpPr>
        <p:spPr>
          <a:xfrm>
            <a:off x="1438275" y="3276600"/>
            <a:ext cx="6172202" cy="685800"/>
          </a:xfrm>
          <a:prstGeom prst="chevron">
            <a:avLst>
              <a:gd name="adj" fmla="val 50000"/>
            </a:avLst>
          </a:prstGeom>
          <a:solidFill>
            <a:srgbClr val="6095C9"/>
          </a:solidFill>
          <a:ln w="25400">
            <a:solidFill>
              <a:srgbClr val="49729C"/>
            </a:solidFill>
            <a:round/>
          </a:ln>
        </p:spPr>
        <p:txBody>
          <a:bodyPr lIns="0" tIns="0" rIns="0" bIns="0"/>
          <a:lstStyle/>
          <a:p>
            <a:pPr lvl="0" defTabSz="457200">
              <a:defRPr sz="1200">
                <a:uFillTx/>
                <a:latin typeface="+mn-lt"/>
                <a:ea typeface="+mn-ea"/>
                <a:cs typeface="+mn-cs"/>
                <a:sym typeface="Helvetica"/>
              </a:defRPr>
            </a:pPr>
          </a:p>
        </p:txBody>
      </p:sp>
      <p:sp>
        <p:nvSpPr>
          <p:cNvPr id="212" name="Shape 212"/>
          <p:cNvSpPr/>
          <p:nvPr/>
        </p:nvSpPr>
        <p:spPr>
          <a:xfrm rot="5400000">
            <a:off x="3267076" y="2971799"/>
            <a:ext cx="83820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213" name="Shape 213"/>
          <p:cNvSpPr/>
          <p:nvPr/>
        </p:nvSpPr>
        <p:spPr>
          <a:xfrm rot="5400000">
            <a:off x="5248276" y="2971799"/>
            <a:ext cx="83820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214" name="Shape 214"/>
          <p:cNvSpPr/>
          <p:nvPr/>
        </p:nvSpPr>
        <p:spPr>
          <a:xfrm rot="5400000">
            <a:off x="7229475" y="2971799"/>
            <a:ext cx="8382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defRPr sz="1200">
                <a:uFillTx/>
                <a:latin typeface="+mn-lt"/>
                <a:ea typeface="+mn-ea"/>
                <a:cs typeface="+mn-cs"/>
                <a:sym typeface="Helvetica"/>
              </a:defRPr>
            </a:pPr>
          </a:p>
        </p:txBody>
      </p:sp>
      <p:sp>
        <p:nvSpPr>
          <p:cNvPr id="215" name="Shape 215"/>
          <p:cNvSpPr/>
          <p:nvPr/>
        </p:nvSpPr>
        <p:spPr>
          <a:xfrm>
            <a:off x="6848474" y="1828800"/>
            <a:ext cx="1678634" cy="6731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Lancé!</a:t>
            </a:r>
          </a:p>
        </p:txBody>
      </p:sp>
      <p:sp>
        <p:nvSpPr>
          <p:cNvPr id="216" name="Shape 216"/>
          <p:cNvSpPr/>
          <p:nvPr/>
        </p:nvSpPr>
        <p:spPr>
          <a:xfrm>
            <a:off x="1438274" y="2667000"/>
            <a:ext cx="2107730"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01130"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4" y="2677179"/>
            <a:ext cx="873895"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Tests</a:t>
            </a:r>
          </a:p>
        </p:txBody>
      </p:sp>
      <p:sp>
        <p:nvSpPr>
          <p:cNvPr id="219" name="Shape 219"/>
          <p:cNvSpPr/>
          <p:nvPr/>
        </p:nvSpPr>
        <p:spPr>
          <a:xfrm>
            <a:off x="1819275" y="3352800"/>
            <a:ext cx="1621384"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933624"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4" y="3352800"/>
            <a:ext cx="933625"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2.png"/>
          <p:cNvPicPr/>
          <p:nvPr/>
        </p:nvPicPr>
        <p:blipFill>
          <a:blip r:embed="rId4">
            <a:extLst/>
          </a:blip>
          <a:stretch>
            <a:fillRect/>
          </a:stretch>
        </p:blipFill>
        <p:spPr>
          <a:xfrm>
            <a:off x="228600" y="3200400"/>
            <a:ext cx="1057276" cy="800100"/>
          </a:xfrm>
          <a:prstGeom prst="rect">
            <a:avLst/>
          </a:prstGeom>
          <a:ln w="12700">
            <a:miter lim="400000"/>
          </a:ln>
        </p:spPr>
      </p:pic>
      <p:sp>
        <p:nvSpPr>
          <p:cNvPr id="223" name="Shape 223"/>
          <p:cNvSpPr/>
          <p:nvPr/>
        </p:nvSpPr>
        <p:spPr>
          <a:xfrm>
            <a:off x="1383188" y="4114800"/>
            <a:ext cx="7256464" cy="6731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4000"/>
            </a:lvl1pPr>
          </a:lstStyle>
          <a:p>
            <a:pPr lvl="0">
              <a:defRPr b="0" sz="1800">
                <a:uFillTx/>
              </a:defRPr>
            </a:pPr>
            <a:r>
              <a:rPr b="1" sz="4000">
                <a:uFill>
                  <a:solidFill/>
                </a:uFill>
              </a:rPr>
              <a:t>3 personnes, 3 ½ mois, €250K</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Plus d’informations</a:t>
            </a:r>
          </a:p>
        </p:txBody>
      </p:sp>
      <p:sp>
        <p:nvSpPr>
          <p:cNvPr id="229" name="Shape 229"/>
          <p:cNvSpPr/>
          <p:nvPr>
            <p:ph type="body" idx="1"/>
          </p:nvPr>
        </p:nvSpPr>
        <p:spPr>
          <a:xfrm>
            <a:off x="457200" y="1600199"/>
            <a:ext cx="8229600" cy="4525965"/>
          </a:xfrm>
          <a:prstGeom prst="rect">
            <a:avLst/>
          </a:prstGeom>
        </p:spPr>
        <p:txBody>
          <a:bodyPr lIns="0" tIns="0" rIns="0" bIns="0">
            <a:normAutofit fontScale="100000" lnSpcReduction="0"/>
          </a:bodyPr>
          <a:lstStyle/>
          <a:p>
            <a:pPr lvl="0" marL="609600" indent="-609600">
              <a:defRPr sz="1800">
                <a:uFillTx/>
              </a:defRPr>
            </a:pPr>
            <a:r>
              <a:rPr sz="3200">
                <a:hlinkClick r:id="rId4" invalidUrl="" action="" tgtFrame="" tooltip="" history="1" highlightClick="0" endSnd="0"/>
              </a:rPr>
              <a:t>http://agilewarrior.wordpress.com</a:t>
            </a:r>
          </a:p>
          <a:p>
            <a:pPr lvl="0" marL="609600" indent="-609600">
              <a:defRPr sz="1800">
                <a:uFillTx/>
              </a:defRPr>
            </a:pPr>
            <a:r>
              <a:rPr sz="3200">
                <a:uFill>
                  <a:solidFill/>
                </a:uFill>
              </a:rPr>
              <a:t>Acheter le livre!</a:t>
            </a:r>
            <a:endParaRPr sz="3200">
              <a:uFill>
                <a:solidFill/>
              </a:uFill>
            </a:endParaRPr>
          </a:p>
          <a:p>
            <a:pPr lvl="0">
              <a:defRPr sz="1800">
                <a:uFillTx/>
              </a:defRPr>
            </a:pPr>
            <a:endParaRPr sz="3200">
              <a:uFill>
                <a:solidFill/>
              </a:uFill>
            </a:endParaRPr>
          </a:p>
          <a:p>
            <a:pPr lvl="0" marL="609600" indent="-609600">
              <a:defRPr sz="1800">
                <a:uFillTx/>
              </a:defRPr>
            </a:pPr>
            <a:r>
              <a:rPr sz="3200">
                <a:uFill>
                  <a:solidFill/>
                </a:uFill>
              </a:rPr>
              <a:t>Twitter:</a:t>
            </a:r>
            <a:endParaRPr sz="3200">
              <a:uFill>
                <a:solidFill/>
              </a:uFill>
            </a:endParaRPr>
          </a:p>
          <a:p>
            <a:pPr lvl="1" marL="901700" indent="-444500">
              <a:spcBef>
                <a:spcPts val="600"/>
              </a:spcBef>
              <a:defRPr sz="1800">
                <a:uFillTx/>
              </a:defRPr>
            </a:pPr>
            <a:r>
              <a:rPr sz="2800">
                <a:uFill>
                  <a:solidFill/>
                </a:uFill>
              </a:rPr>
              <a:t>@jrasmusson</a:t>
            </a:r>
            <a:endParaRPr sz="2800">
              <a:uFill>
                <a:solidFill/>
              </a:uFill>
            </a:endParaRPr>
          </a:p>
          <a:p>
            <a:pPr lvl="0" marL="280736" indent="-280736">
              <a:spcBef>
                <a:spcPts val="600"/>
              </a:spcBef>
              <a:buClrTx/>
              <a:buFontTx/>
              <a:defRPr sz="1800">
                <a:uFillTx/>
              </a:defRPr>
            </a:pPr>
            <a:r>
              <a:rPr sz="2800">
                <a:uFill>
                  <a:solidFill/>
                </a:uFill>
              </a:rPr>
              <a:t>Traduction:</a:t>
            </a:r>
            <a:endParaRPr sz="2800">
              <a:uFill>
                <a:solidFill/>
              </a:uFill>
            </a:endParaRPr>
          </a:p>
          <a:p>
            <a:pPr lvl="1" marL="661736" indent="-280736">
              <a:spcBef>
                <a:spcPts val="600"/>
              </a:spcBef>
              <a:buClrTx/>
              <a:buFontTx/>
              <a:buChar char="•"/>
              <a:defRPr sz="1800">
                <a:uFillTx/>
              </a:defRPr>
            </a:pPr>
            <a:r>
              <a:rPr sz="2800">
                <a:uFill>
                  <a:solidFill/>
                </a:uFill>
              </a:rPr>
              <a:t>@shenril</a:t>
            </a:r>
          </a:p>
        </p:txBody>
      </p:sp>
      <p:pic>
        <p:nvPicPr>
          <p:cNvPr id="230" name="image13.png"/>
          <p:cNvPicPr/>
          <p:nvPr/>
        </p:nvPicPr>
        <p:blipFill>
          <a:blip r:embed="rId5">
            <a:extLst/>
          </a:blip>
          <a:stretch>
            <a:fillRect/>
          </a:stretch>
        </p:blipFill>
        <p:spPr>
          <a:xfrm>
            <a:off x="4258733" y="2172909"/>
            <a:ext cx="3175677" cy="4092791"/>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p:nvPr>
            <p:ph type="title"/>
          </p:nvPr>
        </p:nvSpPr>
        <p:spPr>
          <a:xfrm>
            <a:off x="685800" y="2130425"/>
            <a:ext cx="7772400" cy="1470025"/>
          </a:xfrm>
          <a:prstGeom prst="rect">
            <a:avLst/>
          </a:prstGeom>
        </p:spPr>
        <p:txBody>
          <a:bodyPr lIns="0" tIns="0" rIns="0" bIns="0">
            <a:normAutofit fontScale="100000" lnSpcReduction="0"/>
          </a:bodyPr>
          <a:lstStyle>
            <a:lvl1pPr algn="ctr"/>
          </a:lstStyle>
          <a:p>
            <a:pPr lvl="0">
              <a:defRPr sz="1800">
                <a:solidFill>
                  <a:srgbClr val="000000"/>
                </a:solidFill>
                <a:uFillTx/>
              </a:defRPr>
            </a:pPr>
            <a:r>
              <a:rPr sz="4400">
                <a:solidFill>
                  <a:srgbClr val="1D4871"/>
                </a:solidFill>
                <a:uFill>
                  <a:solidFill>
                    <a:srgbClr val="1D4871"/>
                  </a:solidFill>
                </a:uFill>
              </a:rPr>
              <a:t>&lt;Nom du Projet&gt;</a:t>
            </a:r>
          </a:p>
        </p:txBody>
      </p:sp>
      <p:sp>
        <p:nvSpPr>
          <p:cNvPr id="26" name="Shape 26"/>
          <p:cNvSpPr/>
          <p:nvPr>
            <p:ph type="body" idx="1"/>
          </p:nvPr>
        </p:nvSpPr>
        <p:spPr>
          <a:xfrm>
            <a:off x="1473200" y="3886200"/>
            <a:ext cx="6400800" cy="1752600"/>
          </a:xfrm>
          <a:prstGeom prst="rect">
            <a:avLst/>
          </a:prstGeom>
        </p:spPr>
        <p:txBody>
          <a:bodyPr lIns="0" tIns="0" rIns="0" bIns="0">
            <a:normAutofit fontScale="100000" lnSpcReduction="0"/>
          </a:bodyPr>
          <a:lstStyle/>
          <a:p>
            <a:pPr lvl="0">
              <a:defRPr sz="1800">
                <a:solidFill>
                  <a:srgbClr val="000000"/>
                </a:solidFill>
                <a:uFillTx/>
              </a:defRPr>
            </a:pPr>
            <a:r>
              <a:rPr sz="3200">
                <a:solidFill>
                  <a:srgbClr val="9A9A9A"/>
                </a:solidFill>
                <a:uFill>
                  <a:solidFill>
                    <a:srgbClr val="9A9A9A"/>
                  </a:solidFill>
                </a:uFill>
              </a:rPr>
              <a:t>&lt;Vos sponsors&gt;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Pourquoi sommes nous la?</a:t>
            </a:r>
          </a:p>
        </p:txBody>
      </p:sp>
      <p:sp>
        <p:nvSpPr>
          <p:cNvPr id="32" name="Shape 32"/>
          <p:cNvSpPr/>
          <p:nvPr>
            <p:ph type="body" idx="1"/>
          </p:nvPr>
        </p:nvSpPr>
        <p:spPr>
          <a:xfrm>
            <a:off x="457200" y="1600199"/>
            <a:ext cx="8229600" cy="4525965"/>
          </a:xfrm>
          <a:prstGeom prst="rect">
            <a:avLst/>
          </a:prstGeom>
        </p:spPr>
        <p:txBody>
          <a:bodyPr lIns="0" tIns="0" rIns="0" bIns="0">
            <a:normAutofit fontScale="100000" lnSpcReduction="0"/>
          </a:bodyPr>
          <a:lstStyle/>
          <a:p>
            <a:pPr lvl="0" marL="609600" indent="-609600">
              <a:defRPr sz="1800">
                <a:uFillTx/>
              </a:defRPr>
            </a:pPr>
            <a:r>
              <a:rPr sz="3200">
                <a:uFill>
                  <a:solidFill/>
                </a:uFill>
              </a:rPr>
              <a:t>Raison importante #1</a:t>
            </a:r>
            <a:endParaRPr sz="3200">
              <a:uFill>
                <a:solidFill/>
              </a:uFill>
            </a:endParaRPr>
          </a:p>
          <a:p>
            <a:pPr lvl="0" marL="609600" indent="-609600">
              <a:defRPr sz="1800">
                <a:uFillTx/>
              </a:defRPr>
            </a:pPr>
            <a:r>
              <a:rPr sz="3200">
                <a:uFill>
                  <a:solidFill/>
                </a:uFill>
              </a:rPr>
              <a:t>Raison importante #2</a:t>
            </a:r>
            <a:endParaRPr sz="3200">
              <a:uFill>
                <a:solidFill/>
              </a:uFill>
            </a:endParaRPr>
          </a:p>
          <a:p>
            <a:pPr lvl="0" marL="609600" indent="-609600">
              <a:defRPr sz="1800">
                <a:uFillTx/>
              </a:defRPr>
            </a:pPr>
            <a:r>
              <a:rPr sz="3200">
                <a:uFill>
                  <a:solidFill/>
                </a:uFill>
              </a:rPr>
              <a:t>Raison importante #3</a:t>
            </a:r>
          </a:p>
        </p:txBody>
      </p:sp>
      <p:sp>
        <p:nvSpPr>
          <p:cNvPr id="33" name="Shape 33"/>
          <p:cNvSpPr/>
          <p:nvPr/>
        </p:nvSpPr>
        <p:spPr>
          <a:xfrm>
            <a:off x="812799" y="4800600"/>
            <a:ext cx="7189119" cy="609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3600"/>
            </a:lvl1pPr>
          </a:lstStyle>
          <a:p>
            <a:pPr lvl="0">
              <a:defRPr sz="1800">
                <a:uFillTx/>
              </a:defRPr>
            </a:pPr>
            <a:r>
              <a:rPr sz="3600">
                <a:uFill>
                  <a:solidFill/>
                </a:uFill>
              </a:rPr>
              <a:t>&lt;#1 raison pour réaliser ce projet&gt;</a:t>
            </a:r>
          </a:p>
        </p:txBody>
      </p:sp>
      <p:pic>
        <p:nvPicPr>
          <p:cNvPr id="34" name="image3.png"/>
          <p:cNvPicPr/>
          <p:nvPr/>
        </p:nvPicPr>
        <p:blipFill>
          <a:blip r:embed="rId4">
            <a:extLst/>
          </a:blip>
          <a:stretch>
            <a:fillRect/>
          </a:stretch>
        </p:blipFill>
        <p:spPr>
          <a:xfrm>
            <a:off x="350836" y="4100207"/>
            <a:ext cx="8569427" cy="1753929"/>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Le pitch d’ascenseur</a:t>
            </a:r>
          </a:p>
        </p:txBody>
      </p:sp>
      <p:sp>
        <p:nvSpPr>
          <p:cNvPr id="40" name="Shape 40"/>
          <p:cNvSpPr/>
          <p:nvPr>
            <p:ph type="body" idx="1"/>
          </p:nvPr>
        </p:nvSpPr>
        <p:spPr>
          <a:xfrm>
            <a:off x="457200" y="1600199"/>
            <a:ext cx="8229600" cy="4525965"/>
          </a:xfrm>
          <a:prstGeom prst="rect">
            <a:avLst/>
          </a:prstGeom>
        </p:spPr>
        <p:txBody>
          <a:bodyPr lIns="0" tIns="0" rIns="0" bIns="0">
            <a:normAutofit fontScale="100000" lnSpcReduction="0"/>
          </a:bodyPr>
          <a:lstStyle/>
          <a:p>
            <a:pPr lvl="0" marL="609600" indent="-609600">
              <a:lnSpc>
                <a:spcPct val="90000"/>
              </a:lnSpc>
              <a:defRPr sz="1800">
                <a:uFillTx/>
              </a:defRPr>
            </a:pPr>
            <a:r>
              <a:rPr sz="3200">
                <a:uFill>
                  <a:solidFill/>
                </a:uFill>
              </a:rPr>
              <a:t>Pour les </a:t>
            </a:r>
            <a:r>
              <a:rPr sz="3200">
                <a:solidFill>
                  <a:srgbClr val="008F00"/>
                </a:solidFill>
                <a:uFill>
                  <a:solidFill>
                    <a:srgbClr val="008F00"/>
                  </a:solidFill>
                </a:uFill>
              </a:rPr>
              <a:t>[clients cibles]</a:t>
            </a:r>
            <a:endParaRPr sz="3200">
              <a:solidFill>
                <a:srgbClr val="008F00"/>
              </a:solidFill>
              <a:uFill>
                <a:solidFill>
                  <a:srgbClr val="008F00"/>
                </a:solidFill>
              </a:uFill>
            </a:endParaRPr>
          </a:p>
          <a:p>
            <a:pPr lvl="0" marL="609600" indent="-609600">
              <a:lnSpc>
                <a:spcPct val="90000"/>
              </a:lnSpc>
              <a:defRPr sz="1800">
                <a:uFillTx/>
              </a:defRPr>
            </a:pPr>
            <a:r>
              <a:rPr sz="3200">
                <a:uFill>
                  <a:solidFill/>
                </a:uFill>
              </a:rPr>
              <a:t>qui </a:t>
            </a:r>
            <a:r>
              <a:rPr sz="3200">
                <a:solidFill>
                  <a:srgbClr val="008F00"/>
                </a:solidFill>
                <a:uFill>
                  <a:solidFill>
                    <a:srgbClr val="008F00"/>
                  </a:solidFill>
                </a:uFill>
              </a:rPr>
              <a:t>[besoin ou opportunité]</a:t>
            </a:r>
            <a:endParaRPr sz="3200">
              <a:solidFill>
                <a:srgbClr val="008F00"/>
              </a:solidFill>
              <a:uFill>
                <a:solidFill>
                  <a:srgbClr val="008F00"/>
                </a:solidFill>
              </a:uFill>
            </a:endParaRPr>
          </a:p>
          <a:p>
            <a:pPr lvl="0" marL="609600" indent="-609600">
              <a:lnSpc>
                <a:spcPct val="90000"/>
              </a:lnSpc>
              <a:defRPr sz="1800">
                <a:uFillTx/>
              </a:defRPr>
            </a:pPr>
            <a:r>
              <a:rPr sz="3200">
                <a:uFill>
                  <a:solidFill/>
                </a:uFill>
              </a:rPr>
              <a:t>le </a:t>
            </a:r>
            <a:r>
              <a:rPr sz="3200">
                <a:solidFill>
                  <a:srgbClr val="008F00"/>
                </a:solidFill>
                <a:uFill>
                  <a:solidFill>
                    <a:srgbClr val="008F00"/>
                  </a:solidFill>
                </a:uFill>
              </a:rPr>
              <a:t>[nom du projet]</a:t>
            </a:r>
            <a:endParaRPr sz="3200">
              <a:solidFill>
                <a:srgbClr val="008F00"/>
              </a:solidFill>
              <a:uFill>
                <a:solidFill>
                  <a:srgbClr val="008F00"/>
                </a:solidFill>
              </a:uFill>
            </a:endParaRPr>
          </a:p>
          <a:p>
            <a:pPr lvl="0" marL="609600" indent="-609600">
              <a:lnSpc>
                <a:spcPct val="90000"/>
              </a:lnSpc>
              <a:defRPr sz="1800">
                <a:uFillTx/>
              </a:defRPr>
            </a:pPr>
            <a:r>
              <a:rPr sz="3200">
                <a:uFill>
                  <a:solidFill/>
                </a:uFill>
              </a:rPr>
              <a:t>est un </a:t>
            </a:r>
            <a:r>
              <a:rPr sz="3200">
                <a:solidFill>
                  <a:srgbClr val="008F00"/>
                </a:solidFill>
                <a:uFill>
                  <a:solidFill>
                    <a:srgbClr val="008F00"/>
                  </a:solidFill>
                </a:uFill>
              </a:rPr>
              <a:t>[catégorie du produit]</a:t>
            </a:r>
            <a:endParaRPr sz="3200">
              <a:solidFill>
                <a:srgbClr val="008F00"/>
              </a:solidFill>
              <a:uFill>
                <a:solidFill>
                  <a:srgbClr val="008F00"/>
                </a:solidFill>
              </a:uFill>
            </a:endParaRPr>
          </a:p>
          <a:p>
            <a:pPr lvl="0" marL="609600" indent="-609600">
              <a:lnSpc>
                <a:spcPct val="90000"/>
              </a:lnSpc>
              <a:defRPr sz="1800">
                <a:uFillTx/>
              </a:defRPr>
            </a:pPr>
            <a:r>
              <a:rPr sz="3200">
                <a:uFill>
                  <a:solidFill/>
                </a:uFill>
              </a:rPr>
              <a:t>qui </a:t>
            </a:r>
            <a:r>
              <a:rPr sz="3200">
                <a:solidFill>
                  <a:srgbClr val="008F00"/>
                </a:solidFill>
                <a:uFill>
                  <a:solidFill>
                    <a:srgbClr val="008F00"/>
                  </a:solidFill>
                </a:uFill>
              </a:rPr>
              <a:t>[bénéfices clé, raison d’acheter]</a:t>
            </a:r>
            <a:r>
              <a:rPr sz="3200">
                <a:uFill>
                  <a:solidFill/>
                </a:uFill>
              </a:rPr>
              <a:t>.</a:t>
            </a:r>
            <a:endParaRPr sz="3200">
              <a:uFill>
                <a:solidFill/>
              </a:uFill>
            </a:endParaRPr>
          </a:p>
          <a:p>
            <a:pPr lvl="0" marL="609600" indent="-609600">
              <a:lnSpc>
                <a:spcPct val="90000"/>
              </a:lnSpc>
              <a:defRPr sz="1800">
                <a:uFillTx/>
              </a:defRPr>
            </a:pPr>
            <a:r>
              <a:rPr sz="3200">
                <a:uFill>
                  <a:solidFill/>
                </a:uFill>
              </a:rPr>
              <a:t>contrairement à </a:t>
            </a:r>
            <a:r>
              <a:rPr sz="3200">
                <a:solidFill>
                  <a:srgbClr val="008F00"/>
                </a:solidFill>
                <a:uFill>
                  <a:solidFill>
                    <a:srgbClr val="008F00"/>
                  </a:solidFill>
                </a:uFill>
              </a:rPr>
              <a:t>[concurrents]</a:t>
            </a:r>
            <a:endParaRPr sz="3200">
              <a:solidFill>
                <a:srgbClr val="008F00"/>
              </a:solidFill>
              <a:uFill>
                <a:solidFill>
                  <a:srgbClr val="008F00"/>
                </a:solidFill>
              </a:uFill>
            </a:endParaRPr>
          </a:p>
          <a:p>
            <a:pPr lvl="0" marL="609600" indent="-609600">
              <a:lnSpc>
                <a:spcPct val="90000"/>
              </a:lnSpc>
              <a:defRPr sz="1800">
                <a:uFillTx/>
              </a:defRPr>
            </a:pPr>
            <a:r>
              <a:rPr sz="3200">
                <a:uFill>
                  <a:solidFill/>
                </a:uFill>
              </a:rPr>
              <a:t>notre projet </a:t>
            </a:r>
            <a:r>
              <a:rPr sz="3200">
                <a:solidFill>
                  <a:srgbClr val="008F00"/>
                </a:solidFill>
                <a:uFill>
                  <a:solidFill>
                    <a:srgbClr val="008F00"/>
                  </a:solidFill>
                </a:uFill>
              </a:rPr>
              <a:t>[facteurs différenciateurs]</a:t>
            </a:r>
            <a:r>
              <a:rPr sz="3200">
                <a:uFill>
                  <a:solidFill/>
                </a:uFill>
              </a:rPr>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0" tIns="0" rIns="0" bIns="0" anchor="ctr"/>
          <a:lstStyle/>
          <a:p>
            <a:pPr lvl="0" algn="ctr">
              <a:defRPr sz="1100">
                <a:solidFill>
                  <a:srgbClr val="FFFFFF"/>
                </a:solidFill>
                <a:uFill>
                  <a:solidFill>
                    <a:srgbClr val="FFFFFF"/>
                  </a:solidFill>
                </a:uFill>
              </a:defRPr>
            </a:pPr>
          </a:p>
        </p:txBody>
      </p:sp>
      <p:sp>
        <p:nvSpPr>
          <p:cNvPr id="44" name="Shape 44"/>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Boite produit</a:t>
            </a:r>
          </a:p>
        </p:txBody>
      </p:sp>
      <p:sp>
        <p:nvSpPr>
          <p:cNvPr id="45" name="Shape 45"/>
          <p:cNvSpPr/>
          <p:nvPr/>
        </p:nvSpPr>
        <p:spPr>
          <a:xfrm>
            <a:off x="3276599" y="1915179"/>
            <a:ext cx="2943425"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&lt;Nom du produit&gt;</a:t>
            </a: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0" tIns="0" rIns="0" bIns="0" anchor="ctr"/>
          <a:lstStyle/>
          <a:p>
            <a:pPr lvl="0" algn="ctr">
              <a:defRPr>
                <a:solidFill>
                  <a:srgbClr val="FFFFFF"/>
                </a:solidFill>
                <a:uFill>
                  <a:solidFill>
                    <a:srgbClr val="FFFFFF"/>
                  </a:solidFill>
                </a:uFill>
              </a:defRPr>
            </a:pPr>
          </a:p>
        </p:txBody>
      </p:sp>
      <p:sp>
        <p:nvSpPr>
          <p:cNvPr id="47" name="Shape 47"/>
          <p:cNvSpPr/>
          <p:nvPr/>
        </p:nvSpPr>
        <p:spPr>
          <a:xfrm>
            <a:off x="3383471" y="3035300"/>
            <a:ext cx="2542159"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image originale</a:t>
            </a:r>
          </a:p>
        </p:txBody>
      </p:sp>
      <p:sp>
        <p:nvSpPr>
          <p:cNvPr id="48" name="Shape 48"/>
          <p:cNvSpPr/>
          <p:nvPr/>
        </p:nvSpPr>
        <p:spPr>
          <a:xfrm>
            <a:off x="3855966" y="4048778"/>
            <a:ext cx="1461121"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&lt;slogan&gt;</a:t>
            </a:r>
          </a:p>
        </p:txBody>
      </p:sp>
      <p:sp>
        <p:nvSpPr>
          <p:cNvPr id="49" name="Shape 49"/>
          <p:cNvSpPr/>
          <p:nvPr/>
        </p:nvSpPr>
        <p:spPr>
          <a:xfrm>
            <a:off x="3561422" y="4658378"/>
            <a:ext cx="2325118"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&lt;bénéfice #1&gt;</a:t>
            </a:r>
          </a:p>
        </p:txBody>
      </p:sp>
      <p:sp>
        <p:nvSpPr>
          <p:cNvPr id="50" name="Shape 50"/>
          <p:cNvSpPr/>
          <p:nvPr/>
        </p:nvSpPr>
        <p:spPr>
          <a:xfrm>
            <a:off x="3561422" y="5115578"/>
            <a:ext cx="2325118"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&lt;bénéfice #2&gt;</a:t>
            </a:r>
          </a:p>
        </p:txBody>
      </p:sp>
      <p:sp>
        <p:nvSpPr>
          <p:cNvPr id="51" name="Shape 51"/>
          <p:cNvSpPr/>
          <p:nvPr/>
        </p:nvSpPr>
        <p:spPr>
          <a:xfrm>
            <a:off x="3561422" y="5572778"/>
            <a:ext cx="2325118"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&lt;bénéfice #3&gt;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0" tIns="0" rIns="0" bIns="0" anchor="ctr"/>
          <a:lstStyle/>
          <a:p>
            <a:pPr lvl="0" algn="ctr">
              <a:defRPr>
                <a:solidFill>
                  <a:srgbClr val="FFFFFF"/>
                </a:solidFill>
                <a:uFill>
                  <a:solidFill>
                    <a:srgbClr val="FFFFFF"/>
                  </a:solidFill>
                </a:uFill>
              </a:defRPr>
            </a:p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0" tIns="0" rIns="0" bIns="0" anchor="ctr"/>
          <a:lstStyle/>
          <a:p>
            <a:pPr lvl="0" algn="ctr">
              <a:defRPr>
                <a:solidFill>
                  <a:srgbClr val="FFFFFF"/>
                </a:solidFill>
                <a:uFill>
                  <a:solidFill>
                    <a:srgbClr val="FFFFFF"/>
                  </a:solidFill>
                </a:uFill>
              </a:defRPr>
            </a:pPr>
          </a:p>
        </p:txBody>
      </p:sp>
      <p:sp>
        <p:nvSpPr>
          <p:cNvPr id="58" name="Shape 58"/>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La NON liste</a:t>
            </a:r>
          </a:p>
        </p:txBody>
      </p:sp>
      <p:graphicFrame>
        <p:nvGraphicFramePr>
          <p:cNvPr id="59" name="Table 59"/>
          <p:cNvGraphicFramePr/>
          <p:nvPr/>
        </p:nvGraphicFramePr>
        <p:xfrm>
          <a:off x="381000" y="1396999"/>
          <a:ext cx="8458200" cy="286810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29100"/>
                <a:gridCol w="4229100"/>
              </a:tblGrid>
              <a:tr h="464540">
                <a:tc>
                  <a:txBody>
                    <a:bodyPr/>
                    <a:lstStyle/>
                    <a:p>
                      <a:pPr lvl="0" algn="ctr">
                        <a:tabLst>
                          <a:tab pos="914400" algn="l"/>
                        </a:tabLst>
                        <a:defRPr b="0" sz="1800">
                          <a:solidFill>
                            <a:srgbClr val="000000"/>
                          </a:solidFill>
                          <a:uFillTx/>
                        </a:defRPr>
                      </a:pPr>
                      <a:r>
                        <a:rPr sz="3200">
                          <a:solidFill>
                            <a:srgbClr val="FFFFFF"/>
                          </a:solidFill>
                          <a:uFill>
                            <a:solidFill>
                              <a:srgbClr val="FFFFFF"/>
                            </a:solidFill>
                          </a:uFill>
                        </a:rPr>
                        <a:t>Inclus</a:t>
                      </a:r>
                    </a:p>
                  </a:txBody>
                  <a:tcPr marL="38100" marR="38100" marT="38100" marB="38100" anchor="t" anchorCtr="0" horzOverflow="overflow"/>
                </a:tc>
                <a:tc>
                  <a:txBody>
                    <a:bodyPr/>
                    <a:lstStyle/>
                    <a:p>
                      <a:pPr lvl="0" algn="ctr">
                        <a:tabLst>
                          <a:tab pos="914400" algn="l"/>
                        </a:tabLst>
                        <a:defRPr b="0" sz="1800">
                          <a:solidFill>
                            <a:srgbClr val="000000"/>
                          </a:solidFill>
                          <a:uFillTx/>
                        </a:defRPr>
                      </a:pPr>
                      <a:r>
                        <a:rPr sz="2800">
                          <a:solidFill>
                            <a:srgbClr val="FFFFFF"/>
                          </a:solidFill>
                          <a:uFill>
                            <a:solidFill>
                              <a:srgbClr val="FFFFFF"/>
                            </a:solidFill>
                          </a:uFill>
                        </a:rPr>
                        <a:t>Exclus</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00594">
                <a:tc>
                  <a:txBody>
                    <a:bodyPr/>
                    <a:lstStyle/>
                    <a:p>
                      <a:pPr lvl="0" algn="l">
                        <a:tabLst>
                          <a:tab pos="914400" algn="l"/>
                        </a:tabLst>
                        <a:defRPr b="0" i="0" sz="1800">
                          <a:uFillTx/>
                        </a:defRPr>
                      </a:pPr>
                      <a:r>
                        <a:rPr>
                          <a:uFill>
                            <a:solidFill/>
                          </a:uFill>
                        </a:rPr>
                        <a:t/>
                      </a:r>
                    </a:p>
                  </a:txBody>
                  <a:tcPr marL="38100" marR="38100" marT="38100" marB="38100" anchor="t" anchorCtr="0" horzOverflow="overflow"/>
                </a:tc>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bl>
          </a:graphicData>
        </a:graphic>
      </p:graphicFrame>
      <p:graphicFrame>
        <p:nvGraphicFramePr>
          <p:cNvPr id="60" name="Table 60"/>
          <p:cNvGraphicFramePr/>
          <p:nvPr/>
        </p:nvGraphicFramePr>
        <p:xfrm>
          <a:off x="381000" y="4343400"/>
          <a:ext cx="8458200" cy="213069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458200"/>
              </a:tblGrid>
              <a:tr h="480708">
                <a:tc>
                  <a:txBody>
                    <a:bodyPr/>
                    <a:lstStyle/>
                    <a:p>
                      <a:pPr lvl="0" algn="ctr">
                        <a:tabLst>
                          <a:tab pos="914400" algn="l"/>
                        </a:tabLst>
                        <a:defRPr b="0" sz="1800">
                          <a:solidFill>
                            <a:srgbClr val="000000"/>
                          </a:solidFill>
                          <a:uFillTx/>
                        </a:defRPr>
                      </a:pPr>
                      <a:r>
                        <a:rPr sz="3200">
                          <a:solidFill>
                            <a:srgbClr val="FFFFFF"/>
                          </a:solidFill>
                          <a:uFill>
                            <a:solidFill>
                              <a:srgbClr val="FFFFFF"/>
                            </a:solidFill>
                          </a:uFill>
                        </a:rPr>
                        <a:t>Non résolu</a:t>
                      </a:r>
                    </a:p>
                  </a:txBody>
                  <a:tcPr marL="38100" marR="38100" marT="38100" marB="38100" anchor="t" anchorCtr="0" horzOverflow="overflow"/>
                </a:tc>
              </a:tr>
              <a:tr h="412496">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12496">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12496">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r h="412496">
                <a:tc>
                  <a:txBody>
                    <a:bodyPr/>
                    <a:lstStyle/>
                    <a:p>
                      <a:pPr lvl="0" algn="l">
                        <a:tabLst>
                          <a:tab pos="914400" algn="l"/>
                        </a:tabLst>
                        <a:defRPr b="0" i="0" sz="1800">
                          <a:uFillTx/>
                        </a:defRPr>
                      </a:pPr>
                      <a:r>
                        <a:rPr>
                          <a:uFill>
                            <a:solidFill/>
                          </a:uFill>
                        </a:rPr>
                        <a:t/>
                      </a:r>
                    </a:p>
                  </a:txBody>
                  <a:tcPr marL="38100" marR="38100" marT="38100" marB="38100" anchor="t" anchorCtr="0" horzOverflow="overflow"/>
                </a:tc>
              </a:tr>
            </a:tbl>
          </a:graphicData>
        </a:graphic>
      </p:graphicFrame>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Votre communauté de projet</a:t>
            </a:r>
          </a:p>
        </p:txBody>
      </p:sp>
      <p:sp>
        <p:nvSpPr>
          <p:cNvPr id="66" name="Shape 66"/>
          <p:cNvSpPr/>
          <p:nvPr/>
        </p:nvSpPr>
        <p:spPr>
          <a:xfrm>
            <a:off x="2743157" y="2819385"/>
            <a:ext cx="3352716" cy="106677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defRPr sz="1200">
                <a:uFillTx/>
                <a:latin typeface="+mn-lt"/>
                <a:ea typeface="+mn-ea"/>
                <a:cs typeface="+mn-cs"/>
                <a:sym typeface="Helvetica"/>
              </a:defRPr>
            </a:pPr>
          </a:p>
        </p:txBody>
      </p:sp>
      <p:sp>
        <p:nvSpPr>
          <p:cNvPr id="67" name="Shape 67"/>
          <p:cNvSpPr/>
          <p:nvPr/>
        </p:nvSpPr>
        <p:spPr>
          <a:xfrm>
            <a:off x="2692042" y="3090862"/>
            <a:ext cx="3454946"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Votre équipe de base</a:t>
            </a:r>
          </a:p>
        </p:txBody>
      </p:sp>
      <p:sp>
        <p:nvSpPr>
          <p:cNvPr id="68" name="Shape 68"/>
          <p:cNvSpPr/>
          <p:nvPr/>
        </p:nvSpPr>
        <p:spPr>
          <a:xfrm>
            <a:off x="6137274" y="3911600"/>
            <a:ext cx="2035846"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&lt;groupe #1&gt;</a:t>
            </a:r>
          </a:p>
        </p:txBody>
      </p:sp>
      <p:sp>
        <p:nvSpPr>
          <p:cNvPr id="69" name="Shape 69"/>
          <p:cNvSpPr/>
          <p:nvPr/>
        </p:nvSpPr>
        <p:spPr>
          <a:xfrm>
            <a:off x="838199" y="3276600"/>
            <a:ext cx="2021782"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&lt;équipe #2&gt;</a:t>
            </a:r>
          </a:p>
        </p:txBody>
      </p:sp>
      <p:sp>
        <p:nvSpPr>
          <p:cNvPr id="70" name="Shape 70"/>
          <p:cNvSpPr/>
          <p:nvPr/>
        </p:nvSpPr>
        <p:spPr>
          <a:xfrm>
            <a:off x="3200400" y="1828800"/>
            <a:ext cx="3003848"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&lt;communauté #3&gt;</a:t>
            </a:r>
          </a:p>
        </p:txBody>
      </p:sp>
      <p:sp>
        <p:nvSpPr>
          <p:cNvPr id="71" name="Shape 71"/>
          <p:cNvSpPr/>
          <p:nvPr/>
        </p:nvSpPr>
        <p:spPr>
          <a:xfrm>
            <a:off x="3276599" y="4352925"/>
            <a:ext cx="3297809" cy="482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Le reste du monde !</a:t>
            </a:r>
          </a:p>
        </p:txBody>
      </p:sp>
      <p:sp>
        <p:nvSpPr>
          <p:cNvPr id="72" name="Shape 72"/>
          <p:cNvSpPr/>
          <p:nvPr/>
        </p:nvSpPr>
        <p:spPr>
          <a:xfrm>
            <a:off x="405953" y="5435600"/>
            <a:ext cx="8592742" cy="10160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sz="3200"/>
            </a:lvl1pPr>
          </a:lstStyle>
          <a:p>
            <a:pPr lvl="0">
              <a:defRPr b="0" sz="1800">
                <a:uFillTx/>
              </a:defRPr>
            </a:pPr>
            <a:r>
              <a:rPr b="1" sz="3200">
                <a:uFill>
                  <a:solidFill/>
                </a:uFill>
              </a:rPr>
              <a:t>... est toujours plus grande que ce que vous imaginez!</a:t>
            </a:r>
          </a:p>
        </p:txBody>
      </p:sp>
      <p:pic>
        <p:nvPicPr>
          <p:cNvPr id="73" name="image4.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5.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6.png"/>
          <p:cNvPicPr/>
          <p:nvPr/>
        </p:nvPicPr>
        <p:blipFill>
          <a:blip r:embed="rId6">
            <a:extLst/>
          </a:blip>
          <a:stretch>
            <a:fillRect/>
          </a:stretch>
        </p:blipFill>
        <p:spPr>
          <a:xfrm>
            <a:off x="1206500" y="3924300"/>
            <a:ext cx="800100" cy="92710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0" tIns="0" rIns="0" bIns="0" anchor="ctr"/>
          <a:lstStyle/>
          <a:p>
            <a:pPr lvl="0" algn="ctr">
              <a:defRPr>
                <a:solidFill>
                  <a:srgbClr val="FFFFFF"/>
                </a:solidFill>
                <a:uFill>
                  <a:solidFill>
                    <a:srgbClr val="FFFFFF"/>
                  </a:solidFill>
                </a:uFill>
              </a:defRPr>
            </a:pPr>
          </a:p>
        </p:txBody>
      </p:sp>
      <p:sp>
        <p:nvSpPr>
          <p:cNvPr id="81" name="Shape 81"/>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Solution technique</a:t>
            </a:r>
          </a:p>
        </p:txBody>
      </p:sp>
      <p:grpSp>
        <p:nvGrpSpPr>
          <p:cNvPr id="84" name="Group 84"/>
          <p:cNvGrpSpPr/>
          <p:nvPr/>
        </p:nvGrpSpPr>
        <p:grpSpPr>
          <a:xfrm>
            <a:off x="2208358" y="1910972"/>
            <a:ext cx="1754951" cy="914852"/>
            <a:chOff x="37" y="-27"/>
            <a:chExt cx="1754949" cy="914850"/>
          </a:xfrm>
        </p:grpSpPr>
        <p:sp>
          <p:nvSpPr>
            <p:cNvPr id="82" name="Shape 82"/>
            <p:cNvSpPr/>
            <p:nvPr/>
          </p:nvSpPr>
          <p:spPr>
            <a:xfrm>
              <a:off x="37" y="-28"/>
              <a:ext cx="1754951" cy="914852"/>
            </a:xfrm>
            <a:custGeom>
              <a:avLst/>
              <a:gdLst/>
              <a:ahLst/>
              <a:cxnLst>
                <a:cxn ang="0">
                  <a:pos x="wd2" y="hd2"/>
                </a:cxn>
                <a:cxn ang="5400000">
                  <a:pos x="wd2" y="hd2"/>
                </a:cxn>
                <a:cxn ang="10800000">
                  <a:pos x="wd2" y="hd2"/>
                </a:cxn>
                <a:cxn ang="16200000">
                  <a:pos x="wd2" y="hd2"/>
                </a:cxn>
              </a:cxnLst>
              <a:rect l="0" t="0" r="r" b="b"/>
              <a:pathLst>
                <a:path w="20879" h="20683" fill="norm" stroke="1" extrusionOk="0">
                  <a:moveTo>
                    <a:pt x="1901" y="6810"/>
                  </a:moveTo>
                  <a:cubicBezTo>
                    <a:pt x="1658" y="4404"/>
                    <a:pt x="2907" y="2187"/>
                    <a:pt x="4691" y="1860"/>
                  </a:cubicBezTo>
                  <a:cubicBezTo>
                    <a:pt x="5414" y="1727"/>
                    <a:pt x="6149" y="1926"/>
                    <a:pt x="6778" y="2423"/>
                  </a:cubicBezTo>
                  <a:cubicBezTo>
                    <a:pt x="7445" y="727"/>
                    <a:pt x="9003" y="82"/>
                    <a:pt x="10259" y="983"/>
                  </a:cubicBezTo>
                  <a:cubicBezTo>
                    <a:pt x="10478" y="1141"/>
                    <a:pt x="10680" y="1341"/>
                    <a:pt x="10857" y="1576"/>
                  </a:cubicBezTo>
                  <a:cubicBezTo>
                    <a:pt x="11377" y="170"/>
                    <a:pt x="12642" y="-401"/>
                    <a:pt x="13683" y="300"/>
                  </a:cubicBezTo>
                  <a:cubicBezTo>
                    <a:pt x="13971" y="494"/>
                    <a:pt x="14222" y="775"/>
                    <a:pt x="14418" y="1121"/>
                  </a:cubicBezTo>
                  <a:cubicBezTo>
                    <a:pt x="15255" y="-209"/>
                    <a:pt x="16734" y="-373"/>
                    <a:pt x="17722" y="754"/>
                  </a:cubicBezTo>
                  <a:cubicBezTo>
                    <a:pt x="18137" y="1228"/>
                    <a:pt x="18417" y="1881"/>
                    <a:pt x="18513" y="2602"/>
                  </a:cubicBezTo>
                  <a:cubicBezTo>
                    <a:pt x="19885" y="3107"/>
                    <a:pt x="20694" y="5020"/>
                    <a:pt x="20321" y="6875"/>
                  </a:cubicBezTo>
                  <a:cubicBezTo>
                    <a:pt x="20289" y="7031"/>
                    <a:pt x="20250" y="7183"/>
                    <a:pt x="20203" y="7332"/>
                  </a:cubicBezTo>
                  <a:cubicBezTo>
                    <a:pt x="21303" y="9265"/>
                    <a:pt x="21034" y="12034"/>
                    <a:pt x="19601" y="13519"/>
                  </a:cubicBezTo>
                  <a:cubicBezTo>
                    <a:pt x="19155" y="13981"/>
                    <a:pt x="18629" y="14280"/>
                    <a:pt x="18072" y="14387"/>
                  </a:cubicBezTo>
                  <a:cubicBezTo>
                    <a:pt x="18060" y="16466"/>
                    <a:pt x="16800" y="18138"/>
                    <a:pt x="15258" y="18122"/>
                  </a:cubicBezTo>
                  <a:cubicBezTo>
                    <a:pt x="14743" y="18116"/>
                    <a:pt x="14238" y="17918"/>
                    <a:pt x="13801" y="17551"/>
                  </a:cubicBezTo>
                  <a:cubicBezTo>
                    <a:pt x="13280" y="19882"/>
                    <a:pt x="11460" y="21199"/>
                    <a:pt x="9738" y="20493"/>
                  </a:cubicBezTo>
                  <a:cubicBezTo>
                    <a:pt x="9016" y="20197"/>
                    <a:pt x="8392" y="19572"/>
                    <a:pt x="7973" y="18723"/>
                  </a:cubicBezTo>
                  <a:cubicBezTo>
                    <a:pt x="6209" y="20159"/>
                    <a:pt x="3920" y="19387"/>
                    <a:pt x="2859" y="16999"/>
                  </a:cubicBezTo>
                  <a:cubicBezTo>
                    <a:pt x="2846" y="16969"/>
                    <a:pt x="2833" y="16938"/>
                    <a:pt x="2820" y="16908"/>
                  </a:cubicBezTo>
                  <a:cubicBezTo>
                    <a:pt x="1666" y="17090"/>
                    <a:pt x="620" y="15979"/>
                    <a:pt x="485" y="14425"/>
                  </a:cubicBezTo>
                  <a:cubicBezTo>
                    <a:pt x="412" y="13597"/>
                    <a:pt x="615" y="12768"/>
                    <a:pt x="1038" y="12160"/>
                  </a:cubicBezTo>
                  <a:cubicBezTo>
                    <a:pt x="39" y="11366"/>
                    <a:pt x="-297" y="9623"/>
                    <a:pt x="288" y="8267"/>
                  </a:cubicBezTo>
                  <a:cubicBezTo>
                    <a:pt x="626" y="7485"/>
                    <a:pt x="1218" y="6968"/>
                    <a:pt x="1883" y="6875"/>
                  </a:cubicBezTo>
                  <a:close/>
                </a:path>
              </a:pathLst>
            </a:custGeom>
            <a:noFill/>
            <a:ln w="25400" cap="flat">
              <a:solidFill>
                <a:srgbClr val="49729C"/>
              </a:solidFill>
              <a:prstDash val="solid"/>
              <a:round/>
            </a:ln>
            <a:effectLst/>
          </p:spPr>
          <p:txBody>
            <a:bodyPr wrap="square" lIns="0" tIns="0" rIns="0" bIns="0" numCol="1" anchor="t">
              <a:noAutofit/>
            </a:bodyPr>
            <a:lstStyle/>
            <a:p>
              <a:pPr lvl="0"/>
            </a:p>
          </p:txBody>
        </p:sp>
        <p:sp>
          <p:nvSpPr>
            <p:cNvPr id="83" name="Shape 83"/>
            <p:cNvSpPr/>
            <p:nvPr/>
          </p:nvSpPr>
          <p:spPr>
            <a:xfrm>
              <a:off x="89103" y="46586"/>
              <a:ext cx="1608098" cy="777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0" tIns="0" rIns="0" bIns="0" numCol="1" anchor="t">
              <a:noAutofit/>
            </a:bodyPr>
            <a:lstStyle/>
            <a:p>
              <a:pPr lvl="0"/>
            </a:p>
          </p:txBody>
        </p:sp>
      </p:grpSp>
      <p:sp>
        <p:nvSpPr>
          <p:cNvPr id="85" name="Shape 85"/>
          <p:cNvSpPr/>
          <p:nvPr/>
        </p:nvSpPr>
        <p:spPr>
          <a:xfrm>
            <a:off x="4572000" y="1831848"/>
            <a:ext cx="1612900" cy="2286002"/>
          </a:xfrm>
          <a:prstGeom prst="rect">
            <a:avLst/>
          </a:prstGeom>
          <a:solidFill>
            <a:srgbClr val="6095C9"/>
          </a:solidFill>
          <a:ln w="25400">
            <a:solidFill>
              <a:srgbClr val="49729C"/>
            </a:solidFill>
            <a:round/>
          </a:ln>
        </p:spPr>
        <p:txBody>
          <a:bodyPr lIns="0" tIns="0" rIns="0" bIns="0" anchor="ctr"/>
          <a:lstStyle/>
          <a:p>
            <a:pPr lvl="0" algn="ctr">
              <a:defRPr>
                <a:solidFill>
                  <a:srgbClr val="FFFFFF"/>
                </a:solidFill>
                <a:uFill>
                  <a:solidFill>
                    <a:srgbClr val="FFFFFF"/>
                  </a:solidFill>
                </a:uFill>
              </a:defRPr>
            </a:pPr>
          </a:p>
        </p:txBody>
      </p:sp>
      <p:sp>
        <p:nvSpPr>
          <p:cNvPr id="86" name="Shape 86"/>
          <p:cNvSpPr/>
          <p:nvPr/>
        </p:nvSpPr>
        <p:spPr>
          <a:xfrm>
            <a:off x="4800600" y="2060448"/>
            <a:ext cx="1155700" cy="457202"/>
          </a:xfrm>
          <a:prstGeom prst="rect">
            <a:avLst/>
          </a:prstGeom>
          <a:solidFill>
            <a:srgbClr val="FFFFFF"/>
          </a:solidFill>
          <a:ln w="25400">
            <a:solidFill>
              <a:srgbClr val="49729C"/>
            </a:solidFill>
            <a:round/>
          </a:ln>
        </p:spPr>
        <p:txBody>
          <a:bodyPr lIns="0" tIns="0" rIns="0" bIns="0" anchor="ctr"/>
          <a:lstStyle/>
          <a:p>
            <a:pPr lvl="0" algn="ctr">
              <a:defRPr>
                <a:solidFill>
                  <a:srgbClr val="FFFFFF"/>
                </a:solidFill>
                <a:uFill>
                  <a:solidFill>
                    <a:srgbClr val="FFFFFF"/>
                  </a:solidFill>
                </a:uFill>
              </a:defRPr>
            </a:pPr>
          </a:p>
        </p:txBody>
      </p:sp>
      <p:grpSp>
        <p:nvGrpSpPr>
          <p:cNvPr id="90" name="Group 90"/>
          <p:cNvGrpSpPr/>
          <p:nvPr/>
        </p:nvGrpSpPr>
        <p:grpSpPr>
          <a:xfrm>
            <a:off x="7086599" y="1679448"/>
            <a:ext cx="914401" cy="1216155"/>
            <a:chOff x="0" y="0"/>
            <a:chExt cx="914400" cy="1216154"/>
          </a:xfrm>
        </p:grpSpPr>
        <p:sp>
          <p:nvSpPr>
            <p:cNvPr id="87" name="Shape 87"/>
            <p:cNvSpPr/>
            <p:nvPr/>
          </p:nvSpPr>
          <p:spPr>
            <a:xfrm>
              <a:off x="-1" y="-1"/>
              <a:ext cx="914401" cy="121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12700" cap="flat">
              <a:noFill/>
              <a:miter lim="400000"/>
            </a:ln>
            <a:effectLst/>
          </p:spPr>
          <p:txBody>
            <a:bodyPr wrap="square" lIns="0" tIns="0" rIns="0" bIns="0" numCol="1" anchor="t">
              <a:noAutofit/>
            </a:bodyPr>
            <a:lstStyle/>
            <a:p>
              <a:pPr lvl="0"/>
            </a:p>
          </p:txBody>
        </p:sp>
        <p:sp>
          <p:nvSpPr>
            <p:cNvPr id="88" name="Shape 88"/>
            <p:cNvSpPr/>
            <p:nvPr/>
          </p:nvSpPr>
          <p:spPr>
            <a:xfrm>
              <a:off x="-1" y="-1"/>
              <a:ext cx="914401" cy="228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t">
              <a:noAutofit/>
            </a:bodyPr>
            <a:lstStyle/>
            <a:p>
              <a:pPr lvl="0"/>
            </a:p>
          </p:txBody>
        </p:sp>
        <p:sp>
          <p:nvSpPr>
            <p:cNvPr id="89" name="Shape 89"/>
            <p:cNvSpPr/>
            <p:nvPr/>
          </p:nvSpPr>
          <p:spPr>
            <a:xfrm>
              <a:off x="-1" y="-1"/>
              <a:ext cx="914401" cy="121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0" tIns="0" rIns="0" bIns="0" numCol="1" anchor="t">
              <a:noAutofit/>
            </a:bodyPr>
            <a:lstStyle/>
            <a:p>
              <a:pPr lvl="0"/>
            </a:p>
          </p:txBody>
        </p:sp>
      </p:grpSp>
      <p:grpSp>
        <p:nvGrpSpPr>
          <p:cNvPr id="94" name="Group 94"/>
          <p:cNvGrpSpPr/>
          <p:nvPr/>
        </p:nvGrpSpPr>
        <p:grpSpPr>
          <a:xfrm>
            <a:off x="7086599" y="3203446"/>
            <a:ext cx="914401" cy="1216155"/>
            <a:chOff x="0" y="0"/>
            <a:chExt cx="914400" cy="1216154"/>
          </a:xfrm>
        </p:grpSpPr>
        <p:sp>
          <p:nvSpPr>
            <p:cNvPr id="91" name="Shape 91"/>
            <p:cNvSpPr/>
            <p:nvPr/>
          </p:nvSpPr>
          <p:spPr>
            <a:xfrm>
              <a:off x="-1" y="-1"/>
              <a:ext cx="914401" cy="121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12700" cap="flat">
              <a:noFill/>
              <a:miter lim="400000"/>
            </a:ln>
            <a:effectLst/>
          </p:spPr>
          <p:txBody>
            <a:bodyPr wrap="square" lIns="0" tIns="0" rIns="0" bIns="0" numCol="1" anchor="t">
              <a:noAutofit/>
            </a:bodyPr>
            <a:lstStyle/>
            <a:p>
              <a:pPr lvl="0"/>
            </a:p>
          </p:txBody>
        </p:sp>
        <p:sp>
          <p:nvSpPr>
            <p:cNvPr id="92" name="Shape 92"/>
            <p:cNvSpPr/>
            <p:nvPr/>
          </p:nvSpPr>
          <p:spPr>
            <a:xfrm>
              <a:off x="-1" y="-1"/>
              <a:ext cx="914401" cy="228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t">
              <a:noAutofit/>
            </a:bodyPr>
            <a:lstStyle/>
            <a:p>
              <a:pPr lvl="0"/>
            </a:p>
          </p:txBody>
        </p:sp>
        <p:sp>
          <p:nvSpPr>
            <p:cNvPr id="93" name="Shape 93"/>
            <p:cNvSpPr/>
            <p:nvPr/>
          </p:nvSpPr>
          <p:spPr>
            <a:xfrm>
              <a:off x="-1" y="-1"/>
              <a:ext cx="914401" cy="121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0" tIns="0" rIns="0" bIns="0" numCol="1" anchor="t">
              <a:noAutofit/>
            </a:bodyPr>
            <a:lstStyle/>
            <a:p>
              <a:pPr lvl="0"/>
            </a:p>
          </p:txBody>
        </p:sp>
      </p:grpSp>
      <p:pic>
        <p:nvPicPr>
          <p:cNvPr id="95" name="image7.png"/>
          <p:cNvPicPr/>
          <p:nvPr/>
        </p:nvPicPr>
        <p:blipFill>
          <a:blip r:embed="rId4">
            <a:extLst/>
          </a:blip>
          <a:stretch>
            <a:fillRect/>
          </a:stretch>
        </p:blipFill>
        <p:spPr>
          <a:xfrm>
            <a:off x="5670996" y="4790182"/>
            <a:ext cx="1174305" cy="825502"/>
          </a:xfrm>
          <a:prstGeom prst="rect">
            <a:avLst/>
          </a:prstGeom>
          <a:ln w="12700">
            <a:miter lim="400000"/>
          </a:ln>
        </p:spPr>
      </p:pic>
      <p:pic>
        <p:nvPicPr>
          <p:cNvPr id="96" name="image8.png"/>
          <p:cNvPicPr/>
          <p:nvPr/>
        </p:nvPicPr>
        <p:blipFill>
          <a:blip r:embed="rId5">
            <a:extLst/>
          </a:blip>
          <a:stretch>
            <a:fillRect/>
          </a:stretch>
        </p:blipFill>
        <p:spPr>
          <a:xfrm>
            <a:off x="5791200" y="5854710"/>
            <a:ext cx="863600" cy="688074"/>
          </a:xfrm>
          <a:prstGeom prst="rect">
            <a:avLst/>
          </a:prstGeom>
          <a:ln w="12700">
            <a:miter lim="400000"/>
          </a:ln>
        </p:spPr>
      </p:pic>
      <p:pic>
        <p:nvPicPr>
          <p:cNvPr id="97" name="image9.png"/>
          <p:cNvPicPr/>
          <p:nvPr/>
        </p:nvPicPr>
        <p:blipFill>
          <a:blip r:embed="rId6">
            <a:extLst/>
          </a:blip>
          <a:stretch>
            <a:fillRect/>
          </a:stretch>
        </p:blipFill>
        <p:spPr>
          <a:xfrm>
            <a:off x="990600" y="1831848"/>
            <a:ext cx="800100" cy="927102"/>
          </a:xfrm>
          <a:prstGeom prst="rect">
            <a:avLst/>
          </a:prstGeom>
          <a:ln w="12700">
            <a:miter lim="400000"/>
          </a:ln>
        </p:spPr>
      </p:pic>
      <p:sp>
        <p:nvSpPr>
          <p:cNvPr id="98" name="Shape 98"/>
          <p:cNvSpPr/>
          <p:nvPr/>
        </p:nvSpPr>
        <p:spPr>
          <a:xfrm>
            <a:off x="7086600" y="4866382"/>
            <a:ext cx="1841500" cy="5461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16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Hors Champs</a:t>
            </a:r>
          </a:p>
        </p:txBody>
      </p:sp>
      <p:sp>
        <p:nvSpPr>
          <p:cNvPr id="100" name="Shape 100"/>
          <p:cNvSpPr/>
          <p:nvPr/>
        </p:nvSpPr>
        <p:spPr>
          <a:xfrm>
            <a:off x="626184" y="4495800"/>
            <a:ext cx="2329955" cy="1854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a:uFillTx/>
              </a:defRPr>
            </a:pPr>
            <a:r>
              <a:rPr b="1" sz="2400">
                <a:uFill>
                  <a:solidFill/>
                </a:uFill>
              </a:rPr>
              <a:t>Technologies:</a:t>
            </a:r>
            <a:endParaRPr b="1" sz="2400">
              <a:uFill>
                <a:solidFill/>
              </a:uFill>
            </a:endParaRPr>
          </a:p>
          <a:p>
            <a:pPr lvl="0">
              <a:buClr>
                <a:srgbClr val="000000"/>
              </a:buClr>
              <a:buSzPct val="100000"/>
              <a:buChar char="-"/>
              <a:defRPr>
                <a:uFillTx/>
              </a:defRPr>
            </a:pPr>
            <a:r>
              <a:rPr sz="2400">
                <a:uFill>
                  <a:solidFill/>
                </a:uFill>
              </a:rPr>
              <a:t> &lt;langage&gt;</a:t>
            </a:r>
            <a:endParaRPr sz="2400">
              <a:uFill>
                <a:solidFill/>
              </a:uFill>
            </a:endParaRPr>
          </a:p>
          <a:p>
            <a:pPr lvl="0">
              <a:buClr>
                <a:srgbClr val="000000"/>
              </a:buClr>
              <a:buSzPct val="100000"/>
              <a:buChar char="-"/>
              <a:defRPr>
                <a:uFillTx/>
              </a:defRPr>
            </a:pPr>
            <a:r>
              <a:rPr sz="2400">
                <a:uFill>
                  <a:solidFill/>
                </a:uFill>
              </a:rPr>
              <a:t> &lt;librairies&gt;</a:t>
            </a:r>
            <a:endParaRPr sz="2400">
              <a:uFill>
                <a:solidFill/>
              </a:uFill>
            </a:endParaRPr>
          </a:p>
          <a:p>
            <a:pPr lvl="0">
              <a:buClr>
                <a:srgbClr val="000000"/>
              </a:buClr>
              <a:buSzPct val="100000"/>
              <a:buChar char="-"/>
              <a:defRPr>
                <a:uFillTx/>
              </a:defRPr>
            </a:pPr>
            <a:r>
              <a:rPr sz="2400">
                <a:uFill>
                  <a:solidFill/>
                </a:uFill>
              </a:rPr>
              <a:t> &lt;outils&gt;</a:t>
            </a:r>
            <a:endParaRPr sz="2400">
              <a:uFill>
                <a:solidFill/>
              </a:uFill>
            </a:endParaRPr>
          </a:p>
          <a:p>
            <a:pPr lvl="0">
              <a:buClr>
                <a:srgbClr val="000000"/>
              </a:buClr>
              <a:buSzPct val="100000"/>
              <a:buChar char="-"/>
              <a:defRPr>
                <a:uFillTx/>
              </a:defRPr>
            </a:pPr>
            <a:r>
              <a:rPr sz="2400">
                <a:uFill>
                  <a:solidFill/>
                </a:uFill>
              </a:rPr>
              <a:t> &lt;technologies&gt;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p:nvPr>
            <p:ph type="title"/>
          </p:nvPr>
        </p:nvSpPr>
        <p:spPr>
          <a:xfrm>
            <a:off x="457200" y="274637"/>
            <a:ext cx="8229600" cy="1143001"/>
          </a:xfrm>
          <a:prstGeom prst="rect">
            <a:avLst/>
          </a:prstGeom>
        </p:spPr>
        <p:txBody>
          <a:bodyPr lIns="0" tIns="0" rIns="0" bIns="0">
            <a:normAutofit fontScale="100000" lnSpcReduction="0"/>
          </a:bodyPr>
          <a:lstStyle/>
          <a:p>
            <a:pPr lvl="0">
              <a:defRPr sz="1800">
                <a:solidFill>
                  <a:srgbClr val="000000"/>
                </a:solidFill>
                <a:uFillTx/>
              </a:defRPr>
            </a:pPr>
            <a:r>
              <a:rPr sz="4400">
                <a:solidFill>
                  <a:srgbClr val="1D4871"/>
                </a:solidFill>
                <a:uFill>
                  <a:solidFill>
                    <a:srgbClr val="1D4871"/>
                  </a:solidFill>
                </a:uFill>
              </a:rPr>
              <a:t>Ce qui vous tiens éveillé la nuit</a:t>
            </a:r>
          </a:p>
        </p:txBody>
      </p:sp>
      <p:sp>
        <p:nvSpPr>
          <p:cNvPr id="106" name="Shape 106"/>
          <p:cNvSpPr/>
          <p:nvPr>
            <p:ph type="body" idx="1"/>
          </p:nvPr>
        </p:nvSpPr>
        <p:spPr>
          <a:xfrm>
            <a:off x="457200" y="1600199"/>
            <a:ext cx="8229600" cy="4525965"/>
          </a:xfrm>
          <a:prstGeom prst="rect">
            <a:avLst/>
          </a:prstGeom>
        </p:spPr>
        <p:txBody>
          <a:bodyPr lIns="0" tIns="0" rIns="0" bIns="0">
            <a:normAutofit fontScale="100000" lnSpcReduction="0"/>
          </a:bodyPr>
          <a:lstStyle/>
          <a:p>
            <a:pPr lvl="0" marL="609600" indent="-609600">
              <a:defRPr sz="1800">
                <a:uFillTx/>
              </a:defRPr>
            </a:pPr>
            <a:r>
              <a:rPr sz="3200">
                <a:uFill>
                  <a:solidFill/>
                </a:uFill>
              </a:rPr>
              <a:t>&lt;peur #1&gt;</a:t>
            </a:r>
            <a:endParaRPr sz="3200">
              <a:uFill>
                <a:solidFill/>
              </a:uFill>
            </a:endParaRPr>
          </a:p>
          <a:p>
            <a:pPr lvl="0" marL="609600" indent="-609600">
              <a:defRPr sz="1800">
                <a:uFillTx/>
              </a:defRPr>
            </a:pPr>
            <a:r>
              <a:rPr sz="3200">
                <a:uFill>
                  <a:solidFill/>
                </a:uFill>
              </a:rPr>
              <a:t>&lt;peur #2&gt;</a:t>
            </a:r>
            <a:endParaRPr sz="3200">
              <a:uFill>
                <a:solidFill/>
              </a:uFill>
            </a:endParaRPr>
          </a:p>
          <a:p>
            <a:pPr lvl="0" marL="609600" indent="-609600">
              <a:defRPr sz="1800">
                <a:uFillTx/>
              </a:defRPr>
            </a:pPr>
            <a:r>
              <a:rPr sz="3200">
                <a:uFill>
                  <a:solidFill/>
                </a:uFill>
              </a:rPr>
              <a:t>&lt;peur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0" tIns="0" rIns="0" bIns="0" anchor="ctr"/>
          <a:lstStyle/>
          <a:p>
            <a:pPr lvl="0" algn="ctr">
              <a:defRPr>
                <a:solidFill>
                  <a:srgbClr val="FFFFFF"/>
                </a:solidFill>
                <a:uFill>
                  <a:solidFill>
                    <a:srgbClr val="FFFFFF"/>
                  </a:solidFill>
                </a:uFill>
              </a:defRPr>
            </a:pPr>
          </a:p>
        </p:txBody>
      </p:sp>
      <p:pic>
        <p:nvPicPr>
          <p:cNvPr id="108" name="image10.png"/>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