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3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9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64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91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15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34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4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9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8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98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7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5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47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59DCA-206C-46B9-BBCD-3423BA6A19D6}" type="datetimeFigureOut">
              <a:rPr lang="it-IT" smtClean="0"/>
              <a:t>21/09/2024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E20AA3-C243-4BC5-9B9F-46C8F46094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5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2429E-4973-E712-6A2E-16B2161A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79721"/>
            <a:ext cx="7766936" cy="2537637"/>
          </a:xfrm>
        </p:spPr>
        <p:txBody>
          <a:bodyPr/>
          <a:lstStyle/>
          <a:p>
            <a:pPr algn="ctr"/>
            <a:r>
              <a:rPr lang="it-IT" dirty="0"/>
              <a:t>Algoritmo di </a:t>
            </a:r>
            <a:br>
              <a:rPr lang="it-IT" dirty="0"/>
            </a:br>
            <a:r>
              <a:rPr lang="it-IT" dirty="0" err="1"/>
              <a:t>Chandy-Lamport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6C5867-1763-2A1E-5E27-1C4F12CAA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Sistemi Distribuiti e Cloud Computing</a:t>
            </a:r>
          </a:p>
          <a:p>
            <a:pPr algn="ctr"/>
            <a:r>
              <a:rPr lang="it-IT" dirty="0"/>
              <a:t>Leonardo Pompili - 0353499</a:t>
            </a:r>
          </a:p>
        </p:txBody>
      </p:sp>
      <p:pic>
        <p:nvPicPr>
          <p:cNvPr id="6" name="Immagine 5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BAD1BB97-7146-1E43-C3D0-A31723ED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" y="4935795"/>
            <a:ext cx="1890823" cy="18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Implementazione dell’algoritmo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95661C-EB3C-F68A-82B7-DD05BE7E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50909"/>
            <a:ext cx="8962854" cy="4097761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Struct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ChandyLamportServer</a:t>
            </a:r>
            <a:r>
              <a:rPr lang="it-IT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LocalState</a:t>
            </a:r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, Version, </a:t>
            </a:r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SeenMarkers</a:t>
            </a:r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, Recording, </a:t>
            </a:r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SeenMarkerForTheFirstTime</a:t>
            </a:r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SeenMarkerFrom</a:t>
            </a:r>
            <a:r>
              <a:rPr lang="it-IT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ChannelState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chemeClr val="tx1"/>
                </a:solidFill>
              </a:rPr>
              <a:t>Funzioni principali:</a:t>
            </a:r>
          </a:p>
          <a:p>
            <a:pPr lvl="1"/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UnaryServerInterceptor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 err="1">
                <a:solidFill>
                  <a:srgbClr val="FFC000"/>
                </a:solidFill>
                <a:latin typeface="Consolas" panose="020B0609020204030204" pitchFamily="49" charset="0"/>
              </a:rPr>
              <a:t>grpc</a:t>
            </a:r>
            <a:r>
              <a:rPr lang="it-IT" dirty="0" err="1">
                <a:latin typeface="Consolas" panose="020B0609020204030204" pitchFamily="49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nsolas" panose="020B0609020204030204" pitchFamily="49" charset="0"/>
              </a:rPr>
              <a:t>UnaryServerInterceptor</a:t>
            </a:r>
            <a:endParaRPr lang="it-IT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StopRecordingOnChannel</a:t>
            </a:r>
            <a:r>
              <a:rPr lang="it-IT" dirty="0">
                <a:latin typeface="Consolas" panose="020B0609020204030204" pitchFamily="49" charset="0"/>
              </a:rPr>
              <a:t> (</a:t>
            </a:r>
            <a:r>
              <a:rPr lang="it-IT" dirty="0" err="1">
                <a:latin typeface="Consolas" panose="020B0609020204030204" pitchFamily="49" charset="0"/>
              </a:rPr>
              <a:t>node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4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SendMarkerToOutgoingChannels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</a:rPr>
              <a:t>node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chemeClr val="accent4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it-IT" dirty="0" err="1">
                <a:solidFill>
                  <a:srgbClr val="0070C0"/>
                </a:solidFill>
                <a:latin typeface="Consolas" panose="020B0609020204030204" pitchFamily="49" charset="0"/>
              </a:rPr>
              <a:t>ReceiveMarker</a:t>
            </a:r>
            <a:r>
              <a:rPr lang="it-IT" dirty="0">
                <a:latin typeface="Consolas" panose="020B0609020204030204" pitchFamily="49" charset="0"/>
              </a:rPr>
              <a:t> (</a:t>
            </a:r>
            <a:r>
              <a:rPr lang="it-IT" dirty="0" err="1">
                <a:latin typeface="Consolas" panose="020B0609020204030204" pitchFamily="49" charset="0"/>
              </a:rPr>
              <a:t>ctx.</a:t>
            </a:r>
            <a:r>
              <a:rPr lang="it-IT" dirty="0" err="1">
                <a:solidFill>
                  <a:srgbClr val="FFC000"/>
                </a:solidFill>
                <a:latin typeface="Consolas" panose="020B0609020204030204" pitchFamily="49" charset="0"/>
              </a:rPr>
              <a:t>context</a:t>
            </a:r>
            <a:r>
              <a:rPr lang="it-IT" dirty="0" err="1">
                <a:latin typeface="Consolas" panose="020B0609020204030204" pitchFamily="49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nsolas" panose="020B0609020204030204" pitchFamily="49" charset="0"/>
              </a:rPr>
              <a:t>Context</a:t>
            </a:r>
            <a:r>
              <a:rPr lang="it-IT" dirty="0">
                <a:latin typeface="Consolas" panose="020B0609020204030204" pitchFamily="49" charset="0"/>
              </a:rPr>
              <a:t>, msg *</a:t>
            </a:r>
            <a:r>
              <a:rPr lang="it-IT" dirty="0" err="1">
                <a:solidFill>
                  <a:srgbClr val="FFC000"/>
                </a:solidFill>
                <a:latin typeface="Consolas" panose="020B0609020204030204" pitchFamily="49" charset="0"/>
              </a:rPr>
              <a:t>pbNode</a:t>
            </a:r>
            <a:r>
              <a:rPr lang="it-IT" dirty="0" err="1">
                <a:latin typeface="Consolas" panose="020B0609020204030204" pitchFamily="49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nsolas" panose="020B0609020204030204" pitchFamily="49" charset="0"/>
              </a:rPr>
              <a:t>MarkerMessage</a:t>
            </a:r>
            <a:r>
              <a:rPr lang="it-IT" dirty="0">
                <a:latin typeface="Consolas" panose="020B0609020204030204" pitchFamily="49" charset="0"/>
              </a:rPr>
              <a:t>) (*</a:t>
            </a:r>
            <a:r>
              <a:rPr lang="it-IT" dirty="0" err="1">
                <a:solidFill>
                  <a:srgbClr val="FFC000"/>
                </a:solidFill>
                <a:latin typeface="Consolas" panose="020B0609020204030204" pitchFamily="49" charset="0"/>
              </a:rPr>
              <a:t>pbNode</a:t>
            </a:r>
            <a:r>
              <a:rPr lang="it-IT" dirty="0" err="1">
                <a:latin typeface="Consolas" panose="020B0609020204030204" pitchFamily="49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nsolas" panose="020B0609020204030204" pitchFamily="49" charset="0"/>
              </a:rPr>
              <a:t>Empty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chemeClr val="accent4"/>
                </a:solidFill>
                <a:latin typeface="Consolas" panose="020B0609020204030204" pitchFamily="49" charset="0"/>
              </a:rPr>
              <a:t>error</a:t>
            </a:r>
            <a:r>
              <a:rPr lang="it-IT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26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2429E-4973-E712-6A2E-16B2161A1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75367"/>
            <a:ext cx="7766936" cy="1041991"/>
          </a:xfrm>
        </p:spPr>
        <p:txBody>
          <a:bodyPr/>
          <a:lstStyle/>
          <a:p>
            <a:pPr algn="ctr"/>
            <a:r>
              <a:rPr lang="it-IT" dirty="0"/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6C5867-1763-2A1E-5E27-1C4F12CAA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Sistemi distribuiti e cloud computing</a:t>
            </a:r>
          </a:p>
          <a:p>
            <a:pPr algn="ctr"/>
            <a:r>
              <a:rPr lang="it-IT" dirty="0"/>
              <a:t>Leonardo Pompili - 0353499</a:t>
            </a:r>
          </a:p>
        </p:txBody>
      </p:sp>
      <p:pic>
        <p:nvPicPr>
          <p:cNvPr id="6" name="Immagine 5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850408F2-5175-2CBB-6C70-04392395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" y="4935795"/>
            <a:ext cx="1890823" cy="18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95661C-EB3C-F68A-82B7-DD05BE7E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909"/>
            <a:ext cx="8339075" cy="1778091"/>
          </a:xfrm>
        </p:spPr>
        <p:txBody>
          <a:bodyPr/>
          <a:lstStyle/>
          <a:p>
            <a:r>
              <a:rPr lang="it-IT" dirty="0"/>
              <a:t>Sviluppato da Leslie </a:t>
            </a:r>
            <a:r>
              <a:rPr lang="it-IT" dirty="0" err="1"/>
              <a:t>Lamport</a:t>
            </a:r>
            <a:r>
              <a:rPr lang="it-IT" dirty="0"/>
              <a:t> e K. Mani </a:t>
            </a:r>
            <a:r>
              <a:rPr lang="it-IT" dirty="0" err="1"/>
              <a:t>Chandy</a:t>
            </a:r>
            <a:endParaRPr lang="it-IT" dirty="0"/>
          </a:p>
          <a:p>
            <a:r>
              <a:rPr lang="it-IT" dirty="0"/>
              <a:t>Ha lo scopo di registrare uno stato globale consistente di un sistema distribuito asincrono</a:t>
            </a:r>
          </a:p>
          <a:p>
            <a:r>
              <a:rPr lang="it-IT" i="1" dirty="0"/>
              <a:t>Distributed Snapshots: </a:t>
            </a:r>
            <a:r>
              <a:rPr lang="it-IT" i="1" dirty="0" err="1"/>
              <a:t>Determining</a:t>
            </a:r>
            <a:r>
              <a:rPr lang="it-IT" i="1" dirty="0"/>
              <a:t> Global States of Distributed Systems (1 Febbraio 1985) 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49FF04-E139-3824-067C-26934EE1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77" y="3698358"/>
            <a:ext cx="2402203" cy="24915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0CDDF23-ABE4-F9A8-D863-677213B3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99"/>
          <a:stretch/>
        </p:blipFill>
        <p:spPr>
          <a:xfrm>
            <a:off x="4846871" y="3698358"/>
            <a:ext cx="2371869" cy="24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Assunzioni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95661C-EB3C-F68A-82B7-DD05BE7E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909"/>
            <a:ext cx="8596668" cy="3410189"/>
          </a:xfrm>
        </p:spPr>
        <p:txBody>
          <a:bodyPr/>
          <a:lstStyle/>
          <a:p>
            <a:r>
              <a:rPr lang="it-IT" dirty="0"/>
              <a:t>I processi non falliscono e tutti i messaggi arrivano una sola volta ed integri</a:t>
            </a:r>
          </a:p>
          <a:p>
            <a:r>
              <a:rPr lang="it-IT" dirty="0"/>
              <a:t>I canali di comunicazione sono unidirezionali e seguono una struttura FIFO</a:t>
            </a:r>
          </a:p>
          <a:p>
            <a:r>
              <a:rPr lang="it-IT" dirty="0"/>
              <a:t>Esiste un percorso di comunicazione tra tutti i processi del sistema</a:t>
            </a:r>
          </a:p>
          <a:p>
            <a:r>
              <a:rPr lang="it-IT" dirty="0"/>
              <a:t>Qualsiasi processo può avviare l’algoritmo </a:t>
            </a:r>
          </a:p>
          <a:p>
            <a:r>
              <a:rPr lang="it-IT" dirty="0"/>
              <a:t>L’esecuzione dell’algoritmo non influisce la normale esecuzione del processo</a:t>
            </a:r>
          </a:p>
          <a:p>
            <a:r>
              <a:rPr lang="it-IT" dirty="0"/>
              <a:t>Ogni processo registra solo il suo stato locale e lo stato dei suoi canali in ingresso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961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Pseudocodice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0909"/>
                <a:ext cx="8835261" cy="504760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Il processo che inizia l’algoritmo (uno o più):</a:t>
                </a:r>
              </a:p>
              <a:p>
                <a:pPr lvl="1"/>
                <a:r>
                  <a:rPr lang="it-IT" dirty="0"/>
                  <a:t>Registra il suo stato</a:t>
                </a:r>
              </a:p>
              <a:p>
                <a:pPr lvl="1"/>
                <a:r>
                  <a:rPr lang="it-IT" dirty="0"/>
                  <a:t>Invia un messaggio di «marker» su tutti i suoi canali in uscita</a:t>
                </a:r>
              </a:p>
              <a:p>
                <a:pPr lvl="1"/>
                <a:r>
                  <a:rPr lang="it-IT" dirty="0"/>
                  <a:t>Inizia a registrare i messaggi che riceve su tutti i suoi canali in entrata</a:t>
                </a:r>
              </a:p>
              <a:p>
                <a:r>
                  <a:rPr lang="it-IT" dirty="0"/>
                  <a:t>Quando il generico processo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riceve un messaggio di «marker» sul canale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:</a:t>
                </a:r>
              </a:p>
              <a:p>
                <a:pPr lvl="1"/>
                <a:r>
                  <a:rPr lang="it-IT" dirty="0"/>
                  <a:t>Se è il primo messaggio di «marker»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ha visto (inviato o ricevuto):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marca il canale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 come vuoto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invia un messaggio di «marker» su tutti i suoi canali in uscita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inizia a registrare su tutti i suoi canali in entrata, eccetto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Altrimenti: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smette di registrare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0909"/>
                <a:ext cx="8835261" cy="5047603"/>
              </a:xfrm>
              <a:blipFill>
                <a:blip r:embed="rId2"/>
                <a:stretch>
                  <a:fillRect l="-138" t="-8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Esempio (1)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Sistema con 3 processi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: canale di comunicazione dal processo k al processo i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Messaggio dell’applicazione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rgbClr val="FF0000"/>
                    </a:solidFill>
                  </a:rPr>
                  <a:t>Messaggio di «marker»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  <a:blipFill>
                <a:blip r:embed="rId2"/>
                <a:stretch>
                  <a:fillRect l="-346" t="-1042" r="-27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34C50F7D-BB96-2EED-B818-3B66B32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084" y="1106541"/>
            <a:ext cx="4830979" cy="4644917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AA01AE-33FA-506D-3363-B8EA8C22BA07}"/>
              </a:ext>
            </a:extLst>
          </p:cNvPr>
          <p:cNvCxnSpPr/>
          <p:nvPr/>
        </p:nvCxnSpPr>
        <p:spPr>
          <a:xfrm>
            <a:off x="1750828" y="3400647"/>
            <a:ext cx="1155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0FF956E-711E-74C3-A986-370AD9A206CB}"/>
              </a:ext>
            </a:extLst>
          </p:cNvPr>
          <p:cNvCxnSpPr/>
          <p:nvPr/>
        </p:nvCxnSpPr>
        <p:spPr>
          <a:xfrm>
            <a:off x="1750827" y="4658833"/>
            <a:ext cx="115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2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Esempio (2)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Sistema con 3 processi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: canale di comunicazione dal processo k al processo i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Messaggio dell’applicazione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rgbClr val="FF0000"/>
                    </a:solidFill>
                  </a:rPr>
                  <a:t>Messaggio di «marker»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  <a:blipFill>
                <a:blip r:embed="rId2"/>
                <a:stretch>
                  <a:fillRect l="-346" t="-1042" r="-27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AA01AE-33FA-506D-3363-B8EA8C22BA07}"/>
              </a:ext>
            </a:extLst>
          </p:cNvPr>
          <p:cNvCxnSpPr/>
          <p:nvPr/>
        </p:nvCxnSpPr>
        <p:spPr>
          <a:xfrm>
            <a:off x="1750828" y="3400647"/>
            <a:ext cx="1155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0FF956E-711E-74C3-A986-370AD9A206CB}"/>
              </a:ext>
            </a:extLst>
          </p:cNvPr>
          <p:cNvCxnSpPr/>
          <p:nvPr/>
        </p:nvCxnSpPr>
        <p:spPr>
          <a:xfrm>
            <a:off x="1750827" y="4658833"/>
            <a:ext cx="115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07858231-E45B-740F-4EAB-8FF1FB6B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736" y="1175084"/>
            <a:ext cx="4772885" cy="46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Esempio (3)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Sistema con 3 processi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: canale di comunicazione dal processo k al processo i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Messaggio dell’applicazione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rgbClr val="FF0000"/>
                    </a:solidFill>
                  </a:rPr>
                  <a:t>Messaggio di «marker»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  <a:blipFill>
                <a:blip r:embed="rId2"/>
                <a:stretch>
                  <a:fillRect l="-346" t="-1042" r="-27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AA01AE-33FA-506D-3363-B8EA8C22BA07}"/>
              </a:ext>
            </a:extLst>
          </p:cNvPr>
          <p:cNvCxnSpPr/>
          <p:nvPr/>
        </p:nvCxnSpPr>
        <p:spPr>
          <a:xfrm>
            <a:off x="1750828" y="3400647"/>
            <a:ext cx="1155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0FF956E-711E-74C3-A986-370AD9A206CB}"/>
              </a:ext>
            </a:extLst>
          </p:cNvPr>
          <p:cNvCxnSpPr/>
          <p:nvPr/>
        </p:nvCxnSpPr>
        <p:spPr>
          <a:xfrm>
            <a:off x="1750827" y="4658833"/>
            <a:ext cx="115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B480CAD-2DA2-ACEC-0C2A-613AB644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64" y="1215264"/>
            <a:ext cx="4749209" cy="4561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EE1B180-EA7D-C801-5224-0E4466238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184" y="5509780"/>
                <a:ext cx="2098159" cy="477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EE1B180-EA7D-C801-5224-0E446623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84" y="5509780"/>
                <a:ext cx="2098159" cy="477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75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Esempio (4)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Sistema con 3 processi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it-IT" dirty="0"/>
                  <a:t>: canale di comunicazione dal processo k al processo i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r>
                  <a:rPr lang="it-IT" dirty="0"/>
                  <a:t>Messaggio dell’applicazione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it-IT" dirty="0">
                    <a:solidFill>
                      <a:srgbClr val="FF0000"/>
                    </a:solidFill>
                  </a:rPr>
                  <a:t>Messaggio di «marker»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95661C-EB3C-F68A-82B7-DD05BE7EA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50909"/>
                <a:ext cx="3519862" cy="4097761"/>
              </a:xfrm>
              <a:blipFill>
                <a:blip r:embed="rId2"/>
                <a:stretch>
                  <a:fillRect l="-346" t="-1042" r="-27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DAA01AE-33FA-506D-3363-B8EA8C22BA07}"/>
              </a:ext>
            </a:extLst>
          </p:cNvPr>
          <p:cNvCxnSpPr/>
          <p:nvPr/>
        </p:nvCxnSpPr>
        <p:spPr>
          <a:xfrm>
            <a:off x="1750828" y="3400647"/>
            <a:ext cx="11554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0FF956E-711E-74C3-A986-370AD9A206CB}"/>
              </a:ext>
            </a:extLst>
          </p:cNvPr>
          <p:cNvCxnSpPr/>
          <p:nvPr/>
        </p:nvCxnSpPr>
        <p:spPr>
          <a:xfrm>
            <a:off x="1750827" y="4658833"/>
            <a:ext cx="115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EE1B180-EA7D-C801-5224-0E44662382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184" y="5509780"/>
                <a:ext cx="2098159" cy="477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AEE1B180-EA7D-C801-5224-0E446623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84" y="5509780"/>
                <a:ext cx="2098159" cy="477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BB924D-2B64-6380-6698-94ED52AC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84" y="1281962"/>
            <a:ext cx="5165644" cy="44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54CD0-4F82-7789-5616-536654C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605"/>
          </a:xfrm>
        </p:spPr>
        <p:txBody>
          <a:bodyPr/>
          <a:lstStyle/>
          <a:p>
            <a:r>
              <a:rPr lang="it-IT" dirty="0"/>
              <a:t>Applicazione sviluppata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95661C-EB3C-F68A-82B7-DD05BE7E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50909"/>
            <a:ext cx="8842351" cy="4097761"/>
          </a:xfrm>
        </p:spPr>
        <p:txBody>
          <a:bodyPr>
            <a:normAutofit/>
          </a:bodyPr>
          <a:lstStyle/>
          <a:p>
            <a:r>
              <a:rPr lang="it-IT" dirty="0"/>
              <a:t>Applicazione pipeline distribuita</a:t>
            </a:r>
          </a:p>
          <a:p>
            <a:r>
              <a:rPr lang="it-IT" dirty="0">
                <a:solidFill>
                  <a:schemeClr val="tx1"/>
                </a:solidFill>
              </a:rPr>
              <a:t>Transazioni in ambienti </a:t>
            </a:r>
            <a:r>
              <a:rPr lang="it-IT" dirty="0" err="1">
                <a:solidFill>
                  <a:schemeClr val="tx1"/>
                </a:solidFill>
              </a:rPr>
              <a:t>untrusted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Tre componenti: </a:t>
            </a:r>
            <a:r>
              <a:rPr lang="it-IT" dirty="0" err="1">
                <a:solidFill>
                  <a:schemeClr val="tx1"/>
                </a:solidFill>
              </a:rPr>
              <a:t>sender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receiver</a:t>
            </a:r>
            <a:r>
              <a:rPr lang="it-IT" dirty="0">
                <a:solidFill>
                  <a:schemeClr val="tx1"/>
                </a:solidFill>
              </a:rPr>
              <a:t>, controllore</a:t>
            </a:r>
          </a:p>
          <a:p>
            <a:r>
              <a:rPr lang="it-IT" dirty="0">
                <a:solidFill>
                  <a:schemeClr val="tx1"/>
                </a:solidFill>
              </a:rPr>
              <a:t>Il client richiede una transazione</a:t>
            </a:r>
          </a:p>
          <a:p>
            <a:r>
              <a:rPr lang="it-IT" dirty="0">
                <a:solidFill>
                  <a:schemeClr val="tx1"/>
                </a:solidFill>
              </a:rPr>
              <a:t>Stato del peer: operazione eseguita/in corso</a:t>
            </a:r>
            <a:endParaRPr lang="it-IT" dirty="0"/>
          </a:p>
        </p:txBody>
      </p:sp>
      <p:pic>
        <p:nvPicPr>
          <p:cNvPr id="4" name="Immagine 3" descr="Immagine che contiene testo, computer, diagramma, schermata&#10;&#10;Descrizione generata automaticamente">
            <a:extLst>
              <a:ext uri="{FF2B5EF4-FFF2-40B4-BE49-F238E27FC236}">
                <a16:creationId xmlns:a16="http://schemas.microsoft.com/office/drawing/2014/main" id="{1EE0AF57-B012-1D2A-DE55-10D58B4E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02" y="4174966"/>
            <a:ext cx="5139497" cy="1650994"/>
          </a:xfrm>
          <a:prstGeom prst="rect">
            <a:avLst/>
          </a:prstGeom>
        </p:spPr>
      </p:pic>
      <p:pic>
        <p:nvPicPr>
          <p:cNvPr id="10" name="Immagine 9" descr="Immagine che contiene clipart, Cartoni animati, cartone animato&#10;&#10;Descrizione generata automaticamente">
            <a:extLst>
              <a:ext uri="{FF2B5EF4-FFF2-40B4-BE49-F238E27FC236}">
                <a16:creationId xmlns:a16="http://schemas.microsoft.com/office/drawing/2014/main" id="{201E3738-6DD6-8AEF-656D-AFD232C04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7" y="4484385"/>
            <a:ext cx="1032156" cy="1032156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730B65E-7FEE-38B6-AAC4-F8D87AFDC37D}"/>
              </a:ext>
            </a:extLst>
          </p:cNvPr>
          <p:cNvCxnSpPr/>
          <p:nvPr/>
        </p:nvCxnSpPr>
        <p:spPr>
          <a:xfrm>
            <a:off x="2169042" y="5113019"/>
            <a:ext cx="517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1136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Consolas</vt:lpstr>
      <vt:lpstr>Trebuchet MS</vt:lpstr>
      <vt:lpstr>Wingdings 3</vt:lpstr>
      <vt:lpstr>Sfaccettatura</vt:lpstr>
      <vt:lpstr>Algoritmo di  Chandy-Lamport</vt:lpstr>
      <vt:lpstr>Introduzione</vt:lpstr>
      <vt:lpstr>Assunzioni</vt:lpstr>
      <vt:lpstr>Pseudocodice</vt:lpstr>
      <vt:lpstr>Esempio (1) </vt:lpstr>
      <vt:lpstr>Esempio (2) </vt:lpstr>
      <vt:lpstr>Esempio (3) </vt:lpstr>
      <vt:lpstr>Esempio (4) </vt:lpstr>
      <vt:lpstr>Applicazione sviluppata </vt:lpstr>
      <vt:lpstr>Implementazione dell’algoritmo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pompili</dc:creator>
  <cp:lastModifiedBy>leonardo pompili</cp:lastModifiedBy>
  <cp:revision>8</cp:revision>
  <dcterms:created xsi:type="dcterms:W3CDTF">2024-09-16T14:02:17Z</dcterms:created>
  <dcterms:modified xsi:type="dcterms:W3CDTF">2024-09-21T09:44:57Z</dcterms:modified>
</cp:coreProperties>
</file>