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sldIdLst>
    <p:sldId id="256" r:id="rId2"/>
    <p:sldId id="276" r:id="rId3"/>
    <p:sldId id="261" r:id="rId4"/>
    <p:sldId id="280" r:id="rId5"/>
    <p:sldId id="283" r:id="rId6"/>
    <p:sldId id="279" r:id="rId7"/>
    <p:sldId id="278" r:id="rId8"/>
    <p:sldId id="281" r:id="rId9"/>
    <p:sldId id="269" r:id="rId10"/>
    <p:sldId id="270" r:id="rId11"/>
    <p:sldId id="282" r:id="rId12"/>
    <p:sldId id="28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1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02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代理，客户端和服务器端的中间人，截获交互数据流，对其进行协议上的处理，利用函数处理成能够看得懂的脚本语句</a:t>
            </a:r>
            <a:endParaRPr lang="en-US" altLang="zh-CN" dirty="0" smtClean="0"/>
          </a:p>
          <a:p>
            <a:r>
              <a:rPr lang="zh-CN" altLang="en-US" dirty="0" smtClean="0"/>
              <a:t>压力生成器，根据脚本内容产生实际的负载，</a:t>
            </a:r>
            <a:endParaRPr lang="en-US" altLang="zh-CN" dirty="0" smtClean="0"/>
          </a:p>
          <a:p>
            <a:r>
              <a:rPr lang="zh-CN" altLang="en-US" dirty="0" smtClean="0"/>
              <a:t>压力调度：虚拟用户数量，集合点</a:t>
            </a:r>
            <a:endParaRPr lang="en-US" altLang="zh-CN" dirty="0" smtClean="0"/>
          </a:p>
          <a:p>
            <a:r>
              <a:rPr lang="zh-CN" altLang="en-US" dirty="0" smtClean="0"/>
              <a:t>监控：服务器，中间件进行分析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DC2B8-2A7B-44C4-98FD-22737670E07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分别是</a:t>
            </a:r>
            <a:r>
              <a:rPr lang="en-US" altLang="zh-CN" dirty="0" smtClean="0"/>
              <a:t>Virtual User Generator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，这三大部分帮助我们解决了性能测试中最关键的用户行为模拟、负载生成及监控、数据收集分析整理</a:t>
            </a:r>
            <a:endParaRPr lang="en-US" altLang="zh-CN" dirty="0" smtClean="0"/>
          </a:p>
          <a:p>
            <a:r>
              <a:rPr lang="zh-CN" altLang="en-US" dirty="0" smtClean="0"/>
              <a:t>性能测试工具录制的都是协议，而不是操作。因为操作录制下载无法有效的性能多用户模拟，而协议就可以。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是一个基于协议的性能测试工具，它可以录制你的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相互交流的协议内容，然后通过回放欺骗服务器，从而完成用户行为模拟。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就是将单用户克隆成多用户的工具。三世，天族与鬼族打仗。</a:t>
            </a:r>
            <a:endParaRPr lang="en-US" altLang="zh-CN" dirty="0" smtClean="0"/>
          </a:p>
          <a:p>
            <a:r>
              <a:rPr lang="en-US" altLang="zh-CN" dirty="0" smtClean="0"/>
              <a:t>Analysis</a:t>
            </a:r>
            <a:r>
              <a:rPr lang="zh-CN" altLang="en-US" dirty="0" smtClean="0"/>
              <a:t>它当做一个数据收集器，或者是一个巨大的数据表格，放在里面就是各种数据各种表，好像没啥好用的，但是你要从这些数据中找出问题，并且通过它做出美观实用的报告就是有些难度的了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323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为什么不是都跑在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考虑带宽，局域网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Ｍ，普通用户的带宽</a:t>
            </a:r>
            <a:r>
              <a:rPr lang="en-US" altLang="zh-CN" dirty="0" smtClean="0"/>
              <a:t>2M</a:t>
            </a:r>
            <a:r>
              <a:rPr lang="zh-CN" altLang="en-US" dirty="0" smtClean="0"/>
              <a:t>。一根网线最多承载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个用户。</a:t>
            </a:r>
            <a:endParaRPr lang="en-US" altLang="zh-CN" dirty="0" smtClean="0"/>
          </a:p>
          <a:p>
            <a:r>
              <a:rPr lang="zh-CN" altLang="en-US" dirty="0" smtClean="0"/>
              <a:t>施压，监控，返回结果给</a:t>
            </a:r>
            <a:r>
              <a:rPr lang="en-US" altLang="zh-CN" dirty="0" smtClean="0"/>
              <a:t>analysis.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56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</a:rPr>
              <a:t>03 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性能测试工具选型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箭头连接符 83"/>
          <p:cNvCxnSpPr/>
          <p:nvPr/>
        </p:nvCxnSpPr>
        <p:spPr bwMode="auto">
          <a:xfrm flipV="1">
            <a:off x="4595000" y="1265627"/>
            <a:ext cx="2021383" cy="8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5423508" y="2515307"/>
            <a:ext cx="3322320" cy="2057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原理与工作流程（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续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1792" y="5359961"/>
            <a:ext cx="797142" cy="7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39631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9217" y="85723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315" y="5112127"/>
            <a:ext cx="854528" cy="84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6491422" y="4162318"/>
            <a:ext cx="137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被测试系统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0693" y="2943932"/>
            <a:ext cx="2647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接箭头连接符 18"/>
          <p:cNvCxnSpPr/>
          <p:nvPr/>
        </p:nvCxnSpPr>
        <p:spPr bwMode="auto">
          <a:xfrm flipV="1">
            <a:off x="5164428" y="5578548"/>
            <a:ext cx="1432560" cy="457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 flipH="1" flipV="1">
            <a:off x="4777011" y="4162030"/>
            <a:ext cx="1377215" cy="7852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80933" y="289630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/>
          <a:srcRect b="22926"/>
          <a:stretch>
            <a:fillRect/>
          </a:stretch>
        </p:blipFill>
        <p:spPr bwMode="auto">
          <a:xfrm>
            <a:off x="2496173" y="1875227"/>
            <a:ext cx="886264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云形标注 36"/>
          <p:cNvSpPr/>
          <p:nvPr/>
        </p:nvSpPr>
        <p:spPr bwMode="auto">
          <a:xfrm>
            <a:off x="851508" y="1585667"/>
            <a:ext cx="1386840" cy="1173480"/>
          </a:xfrm>
          <a:prstGeom prst="cloudCallout">
            <a:avLst>
              <a:gd name="adj1" fmla="val 75834"/>
              <a:gd name="adj2" fmla="val 20172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云形标注 41"/>
          <p:cNvSpPr/>
          <p:nvPr/>
        </p:nvSpPr>
        <p:spPr bwMode="auto">
          <a:xfrm>
            <a:off x="805788" y="2865827"/>
            <a:ext cx="1386840" cy="1173480"/>
          </a:xfrm>
          <a:prstGeom prst="cloudCallout">
            <a:avLst>
              <a:gd name="adj1" fmla="val 81329"/>
              <a:gd name="adj2" fmla="val -1906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云形标注 45"/>
          <p:cNvSpPr/>
          <p:nvPr/>
        </p:nvSpPr>
        <p:spPr bwMode="auto">
          <a:xfrm>
            <a:off x="714348" y="4130747"/>
            <a:ext cx="1524000" cy="1264920"/>
          </a:xfrm>
          <a:prstGeom prst="cloudCallout">
            <a:avLst>
              <a:gd name="adj1" fmla="val 80230"/>
              <a:gd name="adj2" fmla="val -18789"/>
            </a:avLst>
          </a:prstGeom>
          <a:solidFill>
            <a:srgbClr val="F8F8F8"/>
          </a:solidFill>
          <a:ln w="9525" cap="flat" cmpd="sng" algn="ctr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7"/>
          <a:srcRect t="30568" r="80671" b="11231"/>
          <a:stretch>
            <a:fillRect/>
          </a:stretch>
        </p:blipFill>
        <p:spPr bwMode="auto">
          <a:xfrm>
            <a:off x="4235031" y="1189427"/>
            <a:ext cx="456958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7"/>
          <a:srcRect l="29643" t="-4352"/>
          <a:stretch>
            <a:fillRect/>
          </a:stretch>
        </p:blipFill>
        <p:spPr bwMode="auto">
          <a:xfrm>
            <a:off x="3228948" y="1037027"/>
            <a:ext cx="1039602" cy="4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肘形连接符 56"/>
          <p:cNvCxnSpPr/>
          <p:nvPr/>
        </p:nvCxnSpPr>
        <p:spPr bwMode="auto">
          <a:xfrm rot="10800000">
            <a:off x="3228949" y="1318165"/>
            <a:ext cx="1184367" cy="4291493"/>
          </a:xfrm>
          <a:prstGeom prst="bentConnector3">
            <a:avLst>
              <a:gd name="adj1" fmla="val 33033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5" idx="3"/>
          </p:cNvCxnSpPr>
          <p:nvPr/>
        </p:nvCxnSpPr>
        <p:spPr bwMode="auto">
          <a:xfrm flipV="1">
            <a:off x="3382437" y="1631387"/>
            <a:ext cx="1065711" cy="6934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7" name="直接箭头连接符 66"/>
          <p:cNvCxnSpPr>
            <a:stCxn id="34" idx="3"/>
            <a:endCxn id="52" idx="2"/>
          </p:cNvCxnSpPr>
          <p:nvPr/>
        </p:nvCxnSpPr>
        <p:spPr bwMode="auto">
          <a:xfrm flipV="1">
            <a:off x="3367197" y="1600907"/>
            <a:ext cx="1096313" cy="1744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0" name="直接箭头连接符 69"/>
          <p:cNvCxnSpPr>
            <a:stCxn id="1027" idx="3"/>
          </p:cNvCxnSpPr>
          <p:nvPr/>
        </p:nvCxnSpPr>
        <p:spPr bwMode="auto">
          <a:xfrm flipV="1">
            <a:off x="3382437" y="1692347"/>
            <a:ext cx="1065711" cy="2720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73" name="直接箭头连接符 72"/>
          <p:cNvCxnSpPr>
            <a:endCxn id="16" idx="2"/>
          </p:cNvCxnSpPr>
          <p:nvPr/>
        </p:nvCxnSpPr>
        <p:spPr bwMode="auto">
          <a:xfrm>
            <a:off x="3457548" y="2317187"/>
            <a:ext cx="1965960" cy="12268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6" name="直接箭头连接符 75"/>
          <p:cNvCxnSpPr>
            <a:stCxn id="34" idx="3"/>
            <a:endCxn id="16" idx="2"/>
          </p:cNvCxnSpPr>
          <p:nvPr/>
        </p:nvCxnSpPr>
        <p:spPr bwMode="auto">
          <a:xfrm>
            <a:off x="3367197" y="3345887"/>
            <a:ext cx="2056311" cy="198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9" name="直接箭头连接符 78"/>
          <p:cNvCxnSpPr>
            <a:stCxn id="1027" idx="3"/>
          </p:cNvCxnSpPr>
          <p:nvPr/>
        </p:nvCxnSpPr>
        <p:spPr bwMode="auto">
          <a:xfrm flipV="1">
            <a:off x="3382437" y="3582107"/>
            <a:ext cx="2010591" cy="830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7617" y="872472"/>
            <a:ext cx="800099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/>
          <a:srcRect t="12682" r="73160" b="7163"/>
          <a:stretch>
            <a:fillRect/>
          </a:stretch>
        </p:blipFill>
        <p:spPr bwMode="auto">
          <a:xfrm>
            <a:off x="6645414" y="1198250"/>
            <a:ext cx="515454" cy="4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8"/>
          <a:srcRect l="31543" t="17999"/>
          <a:stretch>
            <a:fillRect/>
          </a:stretch>
        </p:blipFill>
        <p:spPr bwMode="auto">
          <a:xfrm>
            <a:off x="7511388" y="1128467"/>
            <a:ext cx="887127" cy="33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2207868" y="489274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Load  Generator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9588" y="5913827"/>
            <a:ext cx="176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VuGen</a:t>
            </a:r>
            <a:endParaRPr lang="zh-CN" altLang="en-US" sz="16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6200000" flipH="1">
            <a:off x="5350335" y="4357929"/>
            <a:ext cx="1749583" cy="765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8" name="乘号 97"/>
          <p:cNvSpPr/>
          <p:nvPr/>
        </p:nvSpPr>
        <p:spPr bwMode="auto">
          <a:xfrm>
            <a:off x="5941668" y="4664147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9" name="图片 9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358" y="1859988"/>
            <a:ext cx="589280" cy="441960"/>
          </a:xfrm>
          <a:prstGeom prst="rect">
            <a:avLst/>
          </a:prstGeom>
        </p:spPr>
      </p:pic>
      <p:pic>
        <p:nvPicPr>
          <p:cNvPr id="102" name="图片 10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3140148"/>
            <a:ext cx="589280" cy="441960"/>
          </a:xfrm>
          <a:prstGeom prst="rect">
            <a:avLst/>
          </a:prstGeom>
        </p:spPr>
      </p:pic>
      <p:pic>
        <p:nvPicPr>
          <p:cNvPr id="108" name="图片 107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918" y="1768548"/>
            <a:ext cx="589280" cy="441960"/>
          </a:xfrm>
          <a:prstGeom prst="rect">
            <a:avLst/>
          </a:prstGeom>
        </p:spPr>
      </p:pic>
      <p:pic>
        <p:nvPicPr>
          <p:cNvPr id="109" name="图片 108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58" y="2164788"/>
            <a:ext cx="589280" cy="441960"/>
          </a:xfrm>
          <a:prstGeom prst="rect">
            <a:avLst/>
          </a:prstGeom>
        </p:spPr>
      </p:pic>
      <p:pic>
        <p:nvPicPr>
          <p:cNvPr id="110" name="图片 109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398" y="4450788"/>
            <a:ext cx="589280" cy="441960"/>
          </a:xfrm>
          <a:prstGeom prst="rect">
            <a:avLst/>
          </a:prstGeom>
        </p:spPr>
      </p:pic>
      <p:pic>
        <p:nvPicPr>
          <p:cNvPr id="111" name="图片 110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4359348"/>
            <a:ext cx="589280" cy="441960"/>
          </a:xfrm>
          <a:prstGeom prst="rect">
            <a:avLst/>
          </a:prstGeom>
        </p:spPr>
      </p:pic>
      <p:pic>
        <p:nvPicPr>
          <p:cNvPr id="112" name="图片 111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198" y="4755588"/>
            <a:ext cx="589280" cy="441960"/>
          </a:xfrm>
          <a:prstGeom prst="rect">
            <a:avLst/>
          </a:prstGeom>
        </p:spPr>
      </p:pic>
      <p:pic>
        <p:nvPicPr>
          <p:cNvPr id="113" name="图片 112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718" y="3033468"/>
            <a:ext cx="589280" cy="441960"/>
          </a:xfrm>
          <a:prstGeom prst="rect">
            <a:avLst/>
          </a:prstGeom>
        </p:spPr>
      </p:pic>
      <p:pic>
        <p:nvPicPr>
          <p:cNvPr id="114" name="图片 113" descr="u=729551530,1354921537&amp;fm=0&amp;gp=0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958" y="3429708"/>
            <a:ext cx="589280" cy="441960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 bwMode="auto">
          <a:xfrm rot="16200000" flipH="1">
            <a:off x="4707227" y="1768548"/>
            <a:ext cx="1508762" cy="1143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951068" y="1646627"/>
            <a:ext cx="2026919" cy="1478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996788" y="1570427"/>
            <a:ext cx="3078480" cy="14935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442308" y="175330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9908" y="262198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228" y="359734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FF"/>
                </a:solidFill>
              </a:rPr>
              <a:t>脚本</a:t>
            </a:r>
            <a:endParaRPr lang="zh-CN" altLang="en-US" sz="1600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4708" y="20276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3268" y="286582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7548" y="3871667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日志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82696" y="1920948"/>
            <a:ext cx="103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7030A0"/>
                </a:solidFill>
              </a:rPr>
              <a:t>系统资源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002" y="5464236"/>
            <a:ext cx="788057" cy="6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直接箭头连接符 58"/>
          <p:cNvCxnSpPr/>
          <p:nvPr/>
        </p:nvCxnSpPr>
        <p:spPr bwMode="auto">
          <a:xfrm>
            <a:off x="5858249" y="3882094"/>
            <a:ext cx="1812758" cy="17325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0188" y="5167459"/>
            <a:ext cx="717936" cy="633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直接箭头连接符 61"/>
          <p:cNvCxnSpPr/>
          <p:nvPr/>
        </p:nvCxnSpPr>
        <p:spPr bwMode="auto">
          <a:xfrm>
            <a:off x="5906375" y="3866052"/>
            <a:ext cx="2358193" cy="1443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8" name="乘号 77"/>
          <p:cNvSpPr/>
          <p:nvPr/>
        </p:nvSpPr>
        <p:spPr bwMode="auto">
          <a:xfrm>
            <a:off x="6575332" y="4688210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乘号 79"/>
          <p:cNvSpPr/>
          <p:nvPr/>
        </p:nvSpPr>
        <p:spPr bwMode="auto">
          <a:xfrm>
            <a:off x="7233057" y="4672168"/>
            <a:ext cx="579120" cy="36576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4026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98" grpId="0" animBg="1"/>
      <p:bldP spid="54" grpId="0"/>
      <p:bldP spid="55" grpId="0"/>
      <p:bldP spid="56" grpId="0"/>
      <p:bldP spid="61" grpId="0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348" y="1556792"/>
            <a:ext cx="9073008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使用</a:t>
            </a:r>
            <a:r>
              <a:rPr lang="zh-CN" altLang="en-US" sz="2800" dirty="0">
                <a:latin typeface="+mn-ea"/>
              </a:rPr>
              <a:t>环境</a:t>
            </a:r>
            <a:r>
              <a:rPr lang="zh-CN" altLang="en-US" sz="2800" dirty="0" smtClean="0">
                <a:latin typeface="+mn-ea"/>
              </a:rPr>
              <a:t>干净、操作系统</a:t>
            </a:r>
            <a:r>
              <a:rPr lang="zh-CN" altLang="en-US" sz="2800" dirty="0">
                <a:latin typeface="+mn-ea"/>
              </a:rPr>
              <a:t>干净、浏览器干净、关闭杀毒和</a:t>
            </a:r>
            <a:r>
              <a:rPr lang="zh-CN" altLang="en-US" sz="2800" dirty="0" smtClean="0">
                <a:latin typeface="+mn-ea"/>
              </a:rPr>
              <a:t>防火墙</a:t>
            </a:r>
            <a:endParaRPr lang="zh-CN" altLang="en-US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必要时可以使用虚拟机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的安装</a:t>
            </a:r>
            <a:r>
              <a:rPr lang="en-US" altLang="zh-CN" sz="2800" dirty="0">
                <a:latin typeface="+mn-ea"/>
              </a:rPr>
              <a:t>ISO</a:t>
            </a:r>
            <a:r>
              <a:rPr lang="zh-CN" altLang="en-US" sz="2800" dirty="0">
                <a:latin typeface="+mn-ea"/>
              </a:rPr>
              <a:t>大于</a:t>
            </a:r>
            <a:r>
              <a:rPr lang="en-US" altLang="zh-CN" sz="2800" dirty="0">
                <a:latin typeface="+mn-ea"/>
              </a:rPr>
              <a:t>4G</a:t>
            </a:r>
            <a:r>
              <a:rPr lang="zh-CN" altLang="en-US" sz="2800" dirty="0">
                <a:latin typeface="+mn-ea"/>
              </a:rPr>
              <a:t>， 需要放在</a:t>
            </a:r>
            <a:r>
              <a:rPr lang="en-US" altLang="zh-CN" sz="2800" dirty="0" err="1">
                <a:latin typeface="+mn-ea"/>
              </a:rPr>
              <a:t>NTFS</a:t>
            </a:r>
            <a:r>
              <a:rPr lang="zh-CN" altLang="en-US" sz="2800" dirty="0">
                <a:latin typeface="+mn-ea"/>
              </a:rPr>
              <a:t>分区上，安装不建议使用汉化，</a:t>
            </a:r>
            <a:r>
              <a:rPr lang="zh-CN" altLang="en-US" sz="2800" dirty="0" smtClean="0">
                <a:latin typeface="+mn-ea"/>
              </a:rPr>
              <a:t>最好是英文</a:t>
            </a:r>
            <a:r>
              <a:rPr lang="zh-CN" altLang="en-US" sz="2800" dirty="0">
                <a:latin typeface="+mn-ea"/>
              </a:rPr>
              <a:t>的</a:t>
            </a:r>
          </a:p>
          <a:p>
            <a:r>
              <a:rPr lang="en-US" altLang="zh-CN" sz="2800" dirty="0" err="1">
                <a:latin typeface="+mn-ea"/>
              </a:rPr>
              <a:t>Loadrunner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目前在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平台只有负载生成器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安装和使用需要注意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0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轻松创建虚拟用户</a:t>
            </a:r>
            <a:endParaRPr lang="en-US" altLang="zh-CN" dirty="0" smtClean="0"/>
          </a:p>
          <a:p>
            <a:r>
              <a:rPr lang="zh-CN" altLang="en-US" dirty="0" smtClean="0"/>
              <a:t>创建真实的负载</a:t>
            </a:r>
            <a:endParaRPr lang="en-US" altLang="zh-CN" dirty="0" smtClean="0"/>
          </a:p>
          <a:p>
            <a:r>
              <a:rPr lang="zh-CN" altLang="en-US" dirty="0" smtClean="0"/>
              <a:t>定位性能问题</a:t>
            </a:r>
            <a:endParaRPr lang="en-US" altLang="zh-CN" dirty="0" smtClean="0"/>
          </a:p>
          <a:p>
            <a:r>
              <a:rPr lang="zh-CN" altLang="en-US" dirty="0" smtClean="0"/>
              <a:t>分析结果以精确定位问题所在</a:t>
            </a:r>
            <a:endParaRPr lang="en-US" altLang="zh-CN" dirty="0" smtClean="0"/>
          </a:p>
          <a:p>
            <a:r>
              <a:rPr lang="zh-CN" altLang="en-US" dirty="0" smtClean="0"/>
              <a:t>重复测试保证系统发布的高性能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性能测试工具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性能测试是系统测试的一种，和具体使用什么工具关系不大，使用工具只是提高性能测试效率和准确性的一种方法和手段。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性能测试不等于</a:t>
            </a:r>
            <a:r>
              <a:rPr lang="en-US" altLang="zh-CN" dirty="0" err="1" smtClean="0"/>
              <a:t>LoadRunner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</a:rPr>
              <a:t>自动化测试工具和性能测试工具的区别：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性能测试工具一般是</a:t>
            </a:r>
            <a:r>
              <a:rPr lang="zh-CN" altLang="en-US" dirty="0" smtClean="0">
                <a:solidFill>
                  <a:srgbClr val="FF0000"/>
                </a:solidFill>
              </a:rPr>
              <a:t>基于协议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UI </a:t>
            </a:r>
            <a:r>
              <a:rPr lang="zh-CN" altLang="en-US" dirty="0" smtClean="0"/>
              <a:t>自动化使用的是</a:t>
            </a:r>
            <a:r>
              <a:rPr lang="zh-CN" altLang="en-US" dirty="0" smtClean="0">
                <a:solidFill>
                  <a:srgbClr val="FF0000"/>
                </a:solidFill>
              </a:rPr>
              <a:t>对象识别技术</a:t>
            </a:r>
            <a:r>
              <a:rPr lang="zh-CN" altLang="en-US" dirty="0" smtClean="0"/>
              <a:t>，自动化无法造成负载或者很难造成负载，但是通过协议却很容易。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</a:t>
            </a:r>
          </a:p>
        </p:txBody>
      </p:sp>
    </p:spTree>
    <p:extLst>
      <p:ext uri="{BB962C8B-B14F-4D97-AF65-F5344CB8AC3E}">
        <p14:creationId xmlns:p14="http://schemas.microsoft.com/office/powerpoint/2010/main" val="178831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1124744"/>
            <a:ext cx="345638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工具成本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学习成本</a:t>
            </a:r>
            <a:endParaRPr lang="en-US" altLang="zh-CN" dirty="0" smtClean="0"/>
          </a:p>
          <a:p>
            <a:r>
              <a:rPr lang="zh-CN" altLang="en-US" dirty="0" smtClean="0"/>
              <a:t>通信协议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标准协议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自</a:t>
            </a:r>
            <a:r>
              <a:rPr lang="zh-CN" altLang="en-US" dirty="0" smtClean="0"/>
              <a:t>有协议</a:t>
            </a:r>
            <a:endParaRPr lang="en-US" altLang="zh-CN" dirty="0" smtClean="0"/>
          </a:p>
          <a:p>
            <a:r>
              <a:rPr lang="zh-CN" altLang="en-US" dirty="0" smtClean="0"/>
              <a:t>生命力</a:t>
            </a:r>
            <a:endParaRPr lang="en-US" altLang="zh-CN" dirty="0" smtClean="0"/>
          </a:p>
          <a:p>
            <a:r>
              <a:rPr lang="zh-CN" altLang="en-US" dirty="0"/>
              <a:t>跨平台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性能测试工具选型</a:t>
            </a:r>
          </a:p>
        </p:txBody>
      </p:sp>
    </p:spTree>
    <p:extLst>
      <p:ext uri="{BB962C8B-B14F-4D97-AF65-F5344CB8AC3E}">
        <p14:creationId xmlns:p14="http://schemas.microsoft.com/office/powerpoint/2010/main" val="1356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性能测试工具原理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2554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脚本生成器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554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压力生成器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71283" y="2007187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结果分析器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71283" y="3861048"/>
            <a:ext cx="252028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压力控制器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主流性能测试工具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Loadrunner</a:t>
            </a:r>
            <a:r>
              <a:rPr lang="zh-CN" altLang="en-US" dirty="0" smtClean="0">
                <a:solidFill>
                  <a:srgbClr val="FF0000"/>
                </a:solidFill>
              </a:rPr>
              <a:t>（类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IBM </a:t>
            </a:r>
            <a:r>
              <a:rPr lang="en-US" altLang="zh-CN" dirty="0" err="1"/>
              <a:t>RPT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Jmeter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Locust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python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Gatling</a:t>
            </a:r>
            <a:r>
              <a:rPr lang="zh-CN" altLang="en-US" dirty="0" smtClean="0"/>
              <a:t>（</a:t>
            </a:r>
            <a:r>
              <a:rPr lang="en-US" altLang="zh-CN" dirty="0" err="1"/>
              <a:t>Scala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apache </a:t>
            </a:r>
            <a:r>
              <a:rPr lang="en-US" altLang="zh-CN" dirty="0" err="1" smtClean="0">
                <a:solidFill>
                  <a:srgbClr val="FF0000"/>
                </a:solidFill>
              </a:rPr>
              <a:t>ab</a:t>
            </a:r>
            <a:r>
              <a:rPr lang="zh-CN" altLang="en-US" dirty="0" smtClean="0">
                <a:solidFill>
                  <a:srgbClr val="FF0000"/>
                </a:solidFill>
              </a:rPr>
              <a:t>（针对单个</a:t>
            </a:r>
            <a:r>
              <a:rPr lang="en-US" altLang="zh-CN" dirty="0" err="1" smtClean="0">
                <a:solidFill>
                  <a:srgbClr val="FF0000"/>
                </a:solidFill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monkey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</a:rPr>
              <a:t>的一个命令，</a:t>
            </a:r>
            <a:r>
              <a:rPr lang="en-US" altLang="zh-CN" dirty="0" smtClean="0">
                <a:solidFill>
                  <a:srgbClr val="FF0000"/>
                </a:solidFill>
              </a:rPr>
              <a:t>android</a:t>
            </a:r>
            <a:r>
              <a:rPr lang="zh-CN" altLang="en-US" dirty="0" smtClean="0">
                <a:solidFill>
                  <a:srgbClr val="FF0000"/>
                </a:solidFill>
              </a:rPr>
              <a:t>测试）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性能测试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LoadRunner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原理与工作流程</a:t>
            </a:r>
          </a:p>
          <a:p>
            <a:endParaRPr lang="zh-CN" altLang="en-US" dirty="0">
              <a:solidFill>
                <a:srgbClr val="2A1C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69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CN" dirty="0" err="1"/>
              <a:t>LoadRunner</a:t>
            </a:r>
            <a:r>
              <a:rPr lang="zh-CN" altLang="en-US" dirty="0"/>
              <a:t>是一种预测系统行为和性能的负载测试工具。通过以模拟上千万用户实施并发负载及</a:t>
            </a:r>
            <a:r>
              <a:rPr lang="zh-CN" altLang="en-US" dirty="0" smtClean="0"/>
              <a:t>实时性能</a:t>
            </a:r>
            <a:r>
              <a:rPr lang="zh-CN" altLang="en-US" dirty="0"/>
              <a:t>监测的方式来确认和查找问题，</a:t>
            </a:r>
            <a:r>
              <a:rPr lang="en-US" altLang="zh-CN" dirty="0" err="1"/>
              <a:t>LoadRunner</a:t>
            </a:r>
            <a:r>
              <a:rPr lang="zh-CN" altLang="en-US" dirty="0"/>
              <a:t>能够对整个企业架构进行测试。通过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LoadRunner</a:t>
            </a:r>
            <a:r>
              <a:rPr lang="zh-CN" altLang="en-US" dirty="0"/>
              <a:t>，企业能最大限度地缩短测试时间，优化性能和加速应用系统的发布周期。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LoadRunner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9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836712"/>
            <a:ext cx="8507288" cy="5289451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虚拟用户生成器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Vitual</a:t>
            </a:r>
            <a:r>
              <a:rPr lang="en-US" altLang="zh-CN" dirty="0" smtClean="0">
                <a:solidFill>
                  <a:schemeClr val="tx1"/>
                </a:solidFill>
              </a:rPr>
              <a:t>  User Generator</a:t>
            </a:r>
            <a:r>
              <a:rPr lang="zh-CN" altLang="en-US" dirty="0" smtClean="0">
                <a:solidFill>
                  <a:schemeClr val="tx1"/>
                </a:solidFill>
              </a:rPr>
              <a:t>实际是一个集成开发环境</a:t>
            </a:r>
            <a:r>
              <a:rPr lang="zh-CN" altLang="en-US" dirty="0" smtClean="0"/>
              <a:t>，录制最终的用户业务流程，并创建脚本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压力调度和监控中心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Controller </a:t>
            </a:r>
            <a:r>
              <a:rPr lang="zh-CN" altLang="en-US" dirty="0" smtClean="0">
                <a:solidFill>
                  <a:schemeClr val="tx1"/>
                </a:solidFill>
              </a:rPr>
              <a:t>是框架程序和监控程序，用于组织、驱动、管理并监控负载测试。负责将</a:t>
            </a:r>
            <a:r>
              <a:rPr lang="en-US" dirty="0" smtClean="0">
                <a:solidFill>
                  <a:schemeClr val="tx1"/>
                </a:solidFill>
              </a:rPr>
              <a:t>VuGen</a:t>
            </a:r>
            <a:r>
              <a:rPr lang="zh-CN" altLang="en-US" dirty="0" smtClean="0">
                <a:solidFill>
                  <a:schemeClr val="tx1"/>
                </a:solidFill>
              </a:rPr>
              <a:t>开发的脚本以多进程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多线程的方式在</a:t>
            </a:r>
            <a:r>
              <a:rPr lang="en-US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chemeClr val="tx1"/>
                </a:solidFill>
              </a:rPr>
              <a:t>机器上运行。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压力结果分析工具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r>
              <a:rPr lang="zh-CN" altLang="en-US" dirty="0" smtClean="0">
                <a:solidFill>
                  <a:schemeClr val="tx1"/>
                </a:solidFill>
              </a:rPr>
              <a:t>是一个数据分析工具，用于查看、剖析和比较性能结果。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压力产生器</a:t>
            </a:r>
            <a:r>
              <a:rPr lang="en-US" altLang="zh-CN" dirty="0"/>
              <a:t>/</a:t>
            </a:r>
            <a:r>
              <a:rPr lang="zh-CN" altLang="en-US" dirty="0"/>
              <a:t>负载发生器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Load  Generator</a:t>
            </a:r>
          </a:p>
          <a:p>
            <a:pPr lvl="1"/>
            <a:endParaRPr lang="zh-CN" altLang="en-US" dirty="0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原理与工作流程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313776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1301</TotalTime>
  <Words>743</Words>
  <Application>Microsoft Office PowerPoint</Application>
  <PresentationFormat>全屏显示(4:3)</PresentationFormat>
  <Paragraphs>83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华文楷体</vt:lpstr>
      <vt:lpstr>宋体</vt:lpstr>
      <vt:lpstr>微软雅黑</vt:lpstr>
      <vt:lpstr>Arial</vt:lpstr>
      <vt:lpstr>Calibri</vt:lpstr>
      <vt:lpstr>Times New Roman</vt:lpstr>
      <vt:lpstr>Wingdings</vt:lpstr>
      <vt:lpstr>moban</vt:lpstr>
      <vt:lpstr>PowerPoint 演示文稿</vt:lpstr>
      <vt:lpstr>本章大纲</vt:lpstr>
      <vt:lpstr>性能测试工具</vt:lpstr>
      <vt:lpstr>性能测试工具选型</vt:lpstr>
      <vt:lpstr>性能测试工具原理</vt:lpstr>
      <vt:lpstr>主流性能测试工具</vt:lpstr>
      <vt:lpstr>本章大纲</vt:lpstr>
      <vt:lpstr>关于LoadRunner</vt:lpstr>
      <vt:lpstr>LoadRunner原理与工作流程——组成</vt:lpstr>
      <vt:lpstr>LoadRunner原理与工作流程（续）</vt:lpstr>
      <vt:lpstr>安装和使用需要注意的</vt:lpstr>
      <vt:lpstr>LoadRunner的功能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71</cp:revision>
  <dcterms:created xsi:type="dcterms:W3CDTF">2017-03-16T04:59:09Z</dcterms:created>
  <dcterms:modified xsi:type="dcterms:W3CDTF">2019-02-17T13:15:04Z</dcterms:modified>
</cp:coreProperties>
</file>