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4"/>
  </p:notesMasterIdLst>
  <p:sldIdLst>
    <p:sldId id="256" r:id="rId2"/>
    <p:sldId id="276" r:id="rId3"/>
    <p:sldId id="278" r:id="rId4"/>
    <p:sldId id="279" r:id="rId5"/>
    <p:sldId id="335" r:id="rId6"/>
    <p:sldId id="281" r:id="rId7"/>
    <p:sldId id="282" r:id="rId8"/>
    <p:sldId id="283" r:id="rId9"/>
    <p:sldId id="331" r:id="rId10"/>
    <p:sldId id="284" r:id="rId11"/>
    <p:sldId id="333" r:id="rId12"/>
    <p:sldId id="285" r:id="rId13"/>
    <p:sldId id="286" r:id="rId14"/>
    <p:sldId id="332" r:id="rId15"/>
    <p:sldId id="334" r:id="rId16"/>
    <p:sldId id="288" r:id="rId17"/>
    <p:sldId id="289" r:id="rId18"/>
    <p:sldId id="290" r:id="rId19"/>
    <p:sldId id="336" r:id="rId20"/>
    <p:sldId id="292" r:id="rId21"/>
    <p:sldId id="337" r:id="rId22"/>
    <p:sldId id="293" r:id="rId23"/>
    <p:sldId id="338" r:id="rId24"/>
    <p:sldId id="294" r:id="rId25"/>
    <p:sldId id="340" r:id="rId26"/>
    <p:sldId id="341" r:id="rId27"/>
    <p:sldId id="342" r:id="rId28"/>
    <p:sldId id="343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44" r:id="rId37"/>
    <p:sldId id="304" r:id="rId38"/>
    <p:sldId id="305" r:id="rId39"/>
    <p:sldId id="306" r:id="rId40"/>
    <p:sldId id="307" r:id="rId41"/>
    <p:sldId id="345" r:id="rId42"/>
    <p:sldId id="309" r:id="rId43"/>
    <p:sldId id="310" r:id="rId44"/>
    <p:sldId id="311" r:id="rId45"/>
    <p:sldId id="312" r:id="rId46"/>
    <p:sldId id="352" r:id="rId47"/>
    <p:sldId id="346" r:id="rId48"/>
    <p:sldId id="314" r:id="rId49"/>
    <p:sldId id="349" r:id="rId50"/>
    <p:sldId id="350" r:id="rId51"/>
    <p:sldId id="330" r:id="rId52"/>
    <p:sldId id="316" r:id="rId53"/>
    <p:sldId id="317" r:id="rId54"/>
    <p:sldId id="318" r:id="rId55"/>
    <p:sldId id="347" r:id="rId56"/>
    <p:sldId id="320" r:id="rId57"/>
    <p:sldId id="351" r:id="rId58"/>
    <p:sldId id="321" r:id="rId59"/>
    <p:sldId id="322" r:id="rId60"/>
    <p:sldId id="323" r:id="rId61"/>
    <p:sldId id="324" r:id="rId62"/>
    <p:sldId id="353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406" autoAdjust="0"/>
  </p:normalViewPr>
  <p:slideViewPr>
    <p:cSldViewPr>
      <p:cViewPr varScale="1">
        <p:scale>
          <a:sx n="74" d="100"/>
          <a:sy n="74" d="100"/>
        </p:scale>
        <p:origin x="12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17036-4097-4A67-B82A-FD5C6195453D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130AA-67D2-4DB7-A4EE-A3ADA8CA71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0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增强的意义，</a:t>
            </a:r>
            <a:r>
              <a:rPr lang="en-US" altLang="zh-CN" b="1" dirty="0" smtClean="0">
                <a:solidFill>
                  <a:srgbClr val="7030A0"/>
                </a:solidFill>
              </a:rPr>
              <a:t>why</a:t>
            </a:r>
            <a:r>
              <a:rPr lang="en-US" altLang="zh-CN" b="1" baseline="0" dirty="0" smtClean="0">
                <a:solidFill>
                  <a:srgbClr val="7030A0"/>
                </a:solidFill>
              </a:rPr>
              <a:t> how</a:t>
            </a:r>
          </a:p>
          <a:p>
            <a:r>
              <a:rPr lang="en-US" altLang="zh-CN" b="1" baseline="0" dirty="0" smtClean="0">
                <a:solidFill>
                  <a:srgbClr val="7030A0"/>
                </a:solidFill>
              </a:rPr>
              <a:t>1.</a:t>
            </a:r>
            <a:r>
              <a:rPr lang="zh-CN" altLang="en-US" b="1" baseline="0" dirty="0" smtClean="0">
                <a:solidFill>
                  <a:srgbClr val="7030A0"/>
                </a:solidFill>
              </a:rPr>
              <a:t>看不到多长时间</a:t>
            </a:r>
            <a:endParaRPr lang="en-US" altLang="zh-CN" b="1" baseline="0" dirty="0" smtClean="0">
              <a:solidFill>
                <a:srgbClr val="7030A0"/>
              </a:solidFill>
            </a:endParaRPr>
          </a:p>
          <a:p>
            <a:r>
              <a:rPr lang="en-US" altLang="zh-CN" b="1" baseline="0" dirty="0" smtClean="0">
                <a:solidFill>
                  <a:srgbClr val="7030A0"/>
                </a:solidFill>
              </a:rPr>
              <a:t>2.</a:t>
            </a:r>
            <a:r>
              <a:rPr lang="zh-CN" altLang="en-US" b="1" baseline="0" dirty="0" smtClean="0">
                <a:solidFill>
                  <a:srgbClr val="7030A0"/>
                </a:solidFill>
              </a:rPr>
              <a:t>无法同时</a:t>
            </a:r>
            <a:endParaRPr lang="en-US" altLang="zh-CN" b="1" baseline="0" dirty="0" smtClean="0">
              <a:solidFill>
                <a:srgbClr val="7030A0"/>
              </a:solidFill>
            </a:endParaRPr>
          </a:p>
          <a:p>
            <a:r>
              <a:rPr lang="en-US" altLang="zh-CN" b="1" baseline="0" dirty="0" smtClean="0">
                <a:solidFill>
                  <a:srgbClr val="7030A0"/>
                </a:solidFill>
              </a:rPr>
              <a:t>3</a:t>
            </a:r>
            <a:r>
              <a:rPr lang="zh-CN" altLang="en-US" b="1" baseline="0" dirty="0" smtClean="0">
                <a:solidFill>
                  <a:srgbClr val="7030A0"/>
                </a:solidFill>
              </a:rPr>
              <a:t>。使用不同的用户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DAC84-4E7E-4389-878F-1C922B11CF9D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364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1670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6642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首先假定我们先录制了这样的一个脚本</a:t>
            </a:r>
            <a:r>
              <a:rPr lang="en-US" altLang="zh-CN" dirty="0" smtClean="0"/>
              <a:t> </a:t>
            </a:r>
            <a:r>
              <a:rPr lang="zh-CN" altLang="en-US" dirty="0" smtClean="0"/>
              <a:t>脚本描述的业务是</a:t>
            </a:r>
            <a:r>
              <a:rPr lang="en-US" altLang="zh-CN" dirty="0" smtClean="0"/>
              <a:t>…   </a:t>
            </a:r>
            <a:r>
              <a:rPr lang="zh-CN" altLang="en-US" dirty="0" smtClean="0"/>
              <a:t>那现在要进行性能测试 检验</a:t>
            </a:r>
            <a:r>
              <a:rPr lang="en-US" altLang="zh-CN" dirty="0" smtClean="0"/>
              <a:t>500</a:t>
            </a:r>
            <a:r>
              <a:rPr lang="zh-CN" altLang="en-US" dirty="0" smtClean="0"/>
              <a:t>人同时进行上述操作时系统性能是否正常</a:t>
            </a:r>
            <a:r>
              <a:rPr lang="zh-CN" altLang="en-US" baseline="0" dirty="0" smtClean="0"/>
              <a:t>  那我们是不是可以这样设置，设置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个用户让他们同一时间开始执行上面的这个脚本  那大家思考一下这样的方式是否能真正实现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人真实的模拟上述业务呢？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打开几个问题</a:t>
            </a:r>
            <a:endParaRPr lang="en-US" altLang="zh-CN" baseline="0" dirty="0" smtClean="0"/>
          </a:p>
          <a:p>
            <a:r>
              <a:rPr lang="zh-CN" altLang="en-US" baseline="0" dirty="0" smtClean="0"/>
              <a:t>答案肯定是不能够很真实的模拟  比如</a:t>
            </a:r>
            <a:r>
              <a:rPr lang="en-US" altLang="zh-CN" baseline="0" dirty="0" smtClean="0"/>
              <a:t>……  </a:t>
            </a:r>
          </a:p>
          <a:p>
            <a:r>
              <a:rPr lang="zh-CN" altLang="en-US" baseline="0" dirty="0" smtClean="0"/>
              <a:t>显然真实情况不是这样的  我们需要让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个用户用不同的测试数据来进行操作  </a:t>
            </a:r>
            <a:endParaRPr lang="en-US" altLang="zh-CN" baseline="0" dirty="0" smtClean="0"/>
          </a:p>
          <a:p>
            <a:r>
              <a:rPr lang="zh-CN" altLang="en-US" baseline="0" dirty="0" smtClean="0"/>
              <a:t>那有人说很简单 录制</a:t>
            </a:r>
            <a:r>
              <a:rPr lang="en-US" altLang="zh-CN" baseline="0" dirty="0" smtClean="0"/>
              <a:t>500</a:t>
            </a:r>
            <a:r>
              <a:rPr lang="zh-CN" altLang="en-US" baseline="0" dirty="0" smtClean="0"/>
              <a:t>个不同的脚本吧 呵呵 这样是不是太复杂并且效率太低了</a:t>
            </a:r>
            <a:endParaRPr lang="en-US" altLang="zh-CN" baseline="0" dirty="0" smtClean="0"/>
          </a:p>
          <a:p>
            <a:r>
              <a:rPr lang="zh-CN" altLang="en-US" baseline="0" dirty="0" smtClean="0"/>
              <a:t>基于上面的介绍，我们既想让脚本真实模拟业务，又想让脚本简单化，这样就要对已经录制好的脚本进行参数化操作了</a:t>
            </a:r>
            <a:endParaRPr lang="en-US" altLang="zh-CN" baseline="0" dirty="0" smtClean="0"/>
          </a:p>
          <a:p>
            <a:r>
              <a:rPr lang="zh-CN" altLang="en-US" dirty="0" smtClean="0"/>
              <a:t>现在大家已经对参数化有些理解啦</a:t>
            </a:r>
            <a:r>
              <a:rPr lang="zh-CN" altLang="en-US" baseline="0" dirty="0" smtClean="0"/>
              <a:t>  下面就来给大家点透  让大家更清楚认识 到底什么是参数化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6488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实质为用参数替代常量。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参数，即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LoadRunner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自带的高级变量。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换句话讲“参数化是变量替代常量，变量是来自于参数表中的值”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例如登录飞机订票系统的用户名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jojo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，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将</a:t>
            </a:r>
            <a:r>
              <a:rPr lang="zh-CN" altLang="en-US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该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常量使用</a:t>
            </a:r>
            <a:r>
              <a:rPr lang="zh-CN" altLang="en-US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设定好的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“参数表”替代，在“参数表”中可存放多个的实际用户名。在脚本每次运行时，可调用“参数表”中的值替换常量（即固定值）“</a:t>
            </a:r>
            <a:r>
              <a:rPr lang="en-US" altLang="zh-CN" sz="1200" b="1" kern="1200" dirty="0" err="1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jojo</a:t>
            </a:r>
            <a:r>
              <a:rPr lang="en-US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/bean</a:t>
            </a:r>
            <a:r>
              <a:rPr lang="zh-CN" altLang="zh-CN" sz="1200" b="1" kern="1200" dirty="0" smtClean="0">
                <a:solidFill>
                  <a:srgbClr val="FF0000"/>
                </a:solidFill>
                <a:effectLst/>
                <a:latin typeface="Arial" charset="0"/>
                <a:ea typeface="+mn-ea"/>
                <a:cs typeface="+mn-cs"/>
              </a:rPr>
              <a:t>”，从而更加真实地模拟实际业务操作。</a:t>
            </a:r>
            <a:endParaRPr lang="en-US" altLang="zh-CN" sz="1200" b="1" kern="1200" dirty="0" smtClean="0">
              <a:solidFill>
                <a:srgbClr val="FF0000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zh-CN" altLang="en-US" baseline="0" dirty="0" smtClean="0"/>
              <a:t>这样是不是就更真实了  并且只是在脚本里简单修改 脚本长度也没有过多变化 </a:t>
            </a:r>
            <a:endParaRPr lang="en-US" altLang="zh-CN" baseline="0" dirty="0" smtClean="0"/>
          </a:p>
          <a:p>
            <a:endParaRPr lang="en-US" altLang="zh-CN" b="1" dirty="0" smtClean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9039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采用刚才咱们使用过的登录  这里呢就是刚才输入的用户名和密码  现在咱们要对这里进行参数化</a:t>
            </a:r>
            <a:endParaRPr lang="en-US" altLang="zh-CN" dirty="0" smtClean="0"/>
          </a:p>
          <a:p>
            <a:r>
              <a:rPr lang="zh-CN" altLang="en-US" dirty="0" smtClean="0"/>
              <a:t>对用户名使用第一种</a:t>
            </a:r>
            <a:r>
              <a:rPr lang="zh-CN" altLang="en-US" baseline="0" dirty="0" smtClean="0"/>
              <a:t>  右键参数化的形式  首先选中需要参数化的常量 点击鼠标右键  会打开，，， 填写名称 好记好理解为主  设置类型 很多种依据实际进行选择  如对日期型的常量进行参数化时可采用日期型  等等还有其它类型  十分类似这里不再赘述 可查看实验手册  这里咱们选用</a:t>
            </a:r>
            <a:r>
              <a:rPr lang="en-US" altLang="zh-CN" baseline="0" dirty="0" smtClean="0"/>
              <a:t>file</a:t>
            </a:r>
            <a:r>
              <a:rPr lang="zh-CN" altLang="en-US" baseline="0" dirty="0" smtClean="0"/>
              <a:t>型进行演示  这里注意初始值的显示  这是刚才提到了一个区别  这里想一下另外一种形式就应该是不显示初始值  所有值都要再次输入  点击属性 进入参数化列表页面  其实随着刚才命名已经给咱们自动创建了参数表  点击</a:t>
            </a:r>
            <a:r>
              <a:rPr lang="en-US" altLang="zh-CN" baseline="0" dirty="0" err="1" smtClean="0"/>
              <a:t>creat</a:t>
            </a:r>
            <a:r>
              <a:rPr lang="en-US" altLang="zh-CN" baseline="0" dirty="0" smtClean="0"/>
              <a:t> table </a:t>
            </a:r>
            <a:r>
              <a:rPr lang="zh-CN" altLang="en-US" baseline="0" dirty="0" smtClean="0"/>
              <a:t>可以添加行和列   这里可以把刚才说的所有的需要参数化的地方都写在一张表里  也可以分别写在不同的表里  这里注意</a:t>
            </a:r>
            <a:r>
              <a:rPr lang="en-US" altLang="zh-CN" baseline="0" dirty="0" smtClean="0"/>
              <a:t>table</a:t>
            </a:r>
            <a:r>
              <a:rPr lang="zh-CN" altLang="en-US" baseline="0" dirty="0" smtClean="0"/>
              <a:t>中只能显示</a:t>
            </a:r>
            <a:r>
              <a:rPr lang="en-US" altLang="zh-CN" baseline="0" dirty="0" smtClean="0"/>
              <a:t>100</a:t>
            </a:r>
            <a:r>
              <a:rPr lang="zh-CN" altLang="en-US" baseline="0" dirty="0" smtClean="0"/>
              <a:t>行数据  超过的需要在文件里编辑  另外要说明的是参数化数据可以这样手动创建 也可以从数据库中进行批量导入  用这个按钮 但是具体怎样操作留作课下思考题  下次课继续讲</a:t>
            </a:r>
            <a:endParaRPr lang="en-US" altLang="zh-CN" baseline="0" dirty="0" smtClean="0"/>
          </a:p>
          <a:p>
            <a:r>
              <a:rPr lang="zh-CN" altLang="en-US" baseline="0" dirty="0" smtClean="0"/>
              <a:t>下面解释一下字段含义  </a:t>
            </a:r>
            <a:endParaRPr lang="en-US" altLang="zh-CN" baseline="0" dirty="0" smtClean="0"/>
          </a:p>
          <a:p>
            <a:r>
              <a:rPr lang="en-US" altLang="zh-CN" baseline="0" dirty="0" smtClean="0"/>
              <a:t>	</a:t>
            </a:r>
            <a:r>
              <a:rPr lang="zh-CN" altLang="en-US" baseline="0" dirty="0" smtClean="0"/>
              <a:t>列分隔符 含义是列和列之间用什么来分隔 逗号还是空格等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第一行数据  刚才选择了列  这里是要确定一下第一行数据是哪个 从哪个数据作为第一次执行的数据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选择下一行 是在确定了第一行数据之后 当第二次执行这个脚本时 来看一下要选择哪一行数据来使用 可以。。。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         </a:t>
            </a:r>
            <a:r>
              <a:rPr lang="zh-CN" altLang="en-US" baseline="0" dirty="0" smtClean="0"/>
              <a:t>更新时间  有个前提 比如说在这个脚本中 登录的时候用到了用户名  进入系统后订票时填写订票人姓名又用到了姓名这个参数表 这里就是要设置一下对于这个参数表数据更新的时间 </a:t>
            </a:r>
            <a:endParaRPr lang="en-US" altLang="zh-CN" baseline="0" dirty="0" smtClean="0"/>
          </a:p>
          <a:p>
            <a:r>
              <a:rPr lang="zh-CN" altLang="en-US" baseline="0" dirty="0" smtClean="0"/>
              <a:t>下面对密码使用创建参数化列表形式进行参数化  首先点击图表打开参数化列表页面  这里没有初始值  我们要先创建一张参数表  然后再表里添加数据同刚才  唯一要说的一点是：选择下一行中  如果有用户名三个  密码</a:t>
            </a:r>
            <a:r>
              <a:rPr lang="en-US" altLang="zh-CN" baseline="0" dirty="0" smtClean="0"/>
              <a:t>4</a:t>
            </a:r>
            <a:r>
              <a:rPr lang="zh-CN" altLang="en-US" baseline="0" dirty="0" smtClean="0"/>
              <a:t>个 很可能就会使用户名和密码选择的不对应 而导致不能登陆进去系统 所以为了解决这个问题   这里可以选择。。。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 之后选中要替换的常量  点击右键选择使用现有参数替换即可</a:t>
            </a:r>
            <a:endParaRPr lang="en-US" altLang="zh-CN" baseline="0" dirty="0" smtClean="0"/>
          </a:p>
          <a:p>
            <a:r>
              <a:rPr lang="zh-CN" altLang="en-US" baseline="0" dirty="0" smtClean="0"/>
              <a:t>然后运行一下脚本吧  查看结果发现只是迭代了一次 也就是默认情况下</a:t>
            </a:r>
            <a:r>
              <a:rPr lang="en-US" altLang="zh-CN" baseline="0" dirty="0" err="1" smtClean="0"/>
              <a:t>lr</a:t>
            </a:r>
            <a:r>
              <a:rPr lang="zh-CN" altLang="en-US" baseline="0" dirty="0" smtClean="0"/>
              <a:t>脚本只执行了一次 即只执行了一个用户名密码  所以这里就要注意提醒大家的 要想让参数化生效就一定要设置迭代次数  方法是</a:t>
            </a:r>
            <a:endParaRPr lang="en-US" altLang="zh-CN" baseline="0" dirty="0" smtClean="0"/>
          </a:p>
          <a:p>
            <a:r>
              <a:rPr lang="zh-CN" altLang="en-US" baseline="0" dirty="0" smtClean="0"/>
              <a:t>然后再运行脚本  看到确实迭代了</a:t>
            </a:r>
            <a:r>
              <a:rPr lang="en-US" altLang="zh-CN" baseline="0" dirty="0" smtClean="0"/>
              <a:t>3</a:t>
            </a:r>
            <a:r>
              <a:rPr lang="zh-CN" altLang="en-US" baseline="0" dirty="0" smtClean="0"/>
              <a:t>次   那咱们预期应该每一次迭代都使用不同的用户名和密码  但是咱们不能确定  所以要使用这样的一个输出函数来进行回放日志的查看   复制过来函数  回放一下查看回放日志</a:t>
            </a:r>
            <a:endParaRPr lang="en-US" altLang="zh-CN" dirty="0" smtClean="0"/>
          </a:p>
          <a:p>
            <a:r>
              <a:rPr lang="zh-CN" altLang="en-US" dirty="0" smtClean="0"/>
              <a:t>参数化之后要修改  </a:t>
            </a:r>
            <a:r>
              <a:rPr lang="en-US" altLang="zh-CN" dirty="0" smtClean="0"/>
              <a:t>run</a:t>
            </a:r>
            <a:r>
              <a:rPr lang="en-US" altLang="zh-CN" baseline="0" dirty="0" smtClean="0"/>
              <a:t> time setting  </a:t>
            </a:r>
            <a:r>
              <a:rPr lang="zh-CN" altLang="en-US" baseline="0" dirty="0" smtClean="0"/>
              <a:t>次数为</a:t>
            </a:r>
            <a:r>
              <a:rPr lang="en-US" altLang="zh-CN" baseline="0" dirty="0" smtClean="0"/>
              <a:t>3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5850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9088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lr_log_message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函数。将消息输出到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日志文件，而并非是发送到输出窗口。通过阅读日志文件发送错误消息或其他信息性消息，可将该函数用于调试。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lr_log_message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（2）lr_message函数。将消息输出到Vuser日志，同时，输出到窗口。在 VuGen 中运行时，输出文件为 output.txt。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（3）lr_output_message函数。输出非特定错误消息的特殊通知。将带有脚本部分和行号的消息发送到输出窗口和日志文件。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lr_output_message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（4）lr_error_message函数。将错误信息到输出窗口和 Vuser 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lr_error_message (const char * format, exp1, exp2,...expn. 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6440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9374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lr_log_message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函数。将消息输出到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日志文件，而并非是发送到输出窗口。通过阅读日志文件发送错误消息或其他信息性消息，可将该函数用于调试。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lr_log_message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（2）lr_message函数。将消息输出到Vuser日志，同时，输出到窗口。在 VuGen 中运行时，输出文件为 output.txt。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（3）lr_output_message函数。输出非特定错误消息的特殊通知。将带有脚本部分和行号的消息发送到输出窗口和日志文件。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lr_output_message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（4）lr_error_message函数。将错误信息到输出窗口和 Vuser 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lr_error_message (const char * format, exp1, exp2,...expn. 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4144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lr_log_message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函数。将消息输出到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Vuser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日志文件，而并非是发送到输出窗口。通过阅读日志文件发送错误消息或其他信息性消息，可将该函数用于调试。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lr_log_message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（2）lr_message函数。将消息输出到Vuser日志，同时，输出到窗口。在 VuGen 中运行时，输出文件为 output.txt。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（3）lr_output_message函数。输出非特定错误消息的特殊通知。将带有脚本部分和行号的消息发送到输出窗口和日志文件。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lr_output_message (const char * format, exp1, exp2,...expn.);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（4）lr_error_message函数。将错误信息到输出窗口和 Vuser 日志文件。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函数定义：int lr_error_message (const char * format, exp1, exp2,...expn. 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1906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3075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929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0770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LR</a:t>
            </a:r>
            <a:r>
              <a:rPr lang="zh-CN" altLang="en-US" dirty="0" smtClean="0"/>
              <a:t>默认是从协议层进行判断</a:t>
            </a:r>
            <a:r>
              <a:rPr lang="en-US" altLang="zh-CN" dirty="0" smtClean="0"/>
              <a:t>500</a:t>
            </a:r>
            <a:r>
              <a:rPr lang="zh-CN" altLang="en-US" dirty="0" smtClean="0"/>
              <a:t>，失败的业务可以设置代码返回</a:t>
            </a:r>
            <a:r>
              <a:rPr lang="en-US" altLang="zh-CN" dirty="0" smtClean="0"/>
              <a:t>200</a:t>
            </a:r>
            <a:r>
              <a:rPr lang="zh-CN" altLang="en-US" smtClean="0"/>
              <a:t>，业务层的判断需要从检查点进行判断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130AA-67D2-4DB7-A4EE-A3ADA8CA71A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375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7955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7551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26789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1681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37258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45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137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781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57454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smtClean="0"/>
              <a:t>15369208291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01212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21869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00574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59270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从新录一遍脚本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58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66232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61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7449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LR</a:t>
            </a:r>
            <a:r>
              <a:rPr lang="zh-CN" altLang="en-US" dirty="0" smtClean="0"/>
              <a:t>事务四种状态，在默认情况下使用</a:t>
            </a:r>
            <a:r>
              <a:rPr lang="en-US" altLang="zh-CN" dirty="0" err="1" smtClean="0"/>
              <a:t>LR_AUTO</a:t>
            </a:r>
            <a:r>
              <a:rPr lang="zh-CN" altLang="en-US" dirty="0" smtClean="0"/>
              <a:t>来作为事务状态： 　</a:t>
            </a:r>
            <a:endParaRPr lang="en-US" altLang="zh-CN" dirty="0" smtClean="0"/>
          </a:p>
          <a:p>
            <a:r>
              <a:rPr lang="zh-CN" altLang="en-US" b="1" dirty="0" smtClean="0"/>
              <a:t>　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LR_AUTO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LR_AUTO</a:t>
            </a:r>
            <a:r>
              <a:rPr lang="zh-CN" altLang="en-US" dirty="0" smtClean="0"/>
              <a:t>是指事务的状态有系统自动根据默认规则来判断，结果为</a:t>
            </a:r>
            <a:r>
              <a:rPr lang="en-US" altLang="zh-CN" dirty="0" smtClean="0"/>
              <a:t>PASS/FAIL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　　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LR_PASS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LR_PASS</a:t>
            </a:r>
            <a:r>
              <a:rPr lang="zh-CN" altLang="en-US" dirty="0" smtClean="0"/>
              <a:t>是指事务是以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状态通过的，说明该事务正确的完成了，并且记录下对应的时间，这个时间就是指做这件事情所需要消耗的响应时间。</a:t>
            </a:r>
          </a:p>
          <a:p>
            <a:r>
              <a:rPr lang="zh-CN" altLang="en-US" dirty="0" smtClean="0"/>
              <a:t>　　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LR_FAIL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LR_FAIL</a:t>
            </a:r>
            <a:r>
              <a:rPr lang="zh-CN" altLang="en-US" dirty="0" smtClean="0"/>
              <a:t>是指事务以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状态结束，该事务是一个失败的事务，没有完成事务中脚本应该达到的效果，得到的时间不是正确操作的时间，这个时间在后期的统计中将被独立统计。</a:t>
            </a:r>
          </a:p>
          <a:p>
            <a:r>
              <a:rPr lang="zh-CN" altLang="en-US" dirty="0" smtClean="0"/>
              <a:t>　　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err="1" smtClean="0"/>
              <a:t>LR_STOP</a:t>
            </a:r>
            <a:endParaRPr lang="zh-CN" altLang="en-US" dirty="0" smtClean="0"/>
          </a:p>
          <a:p>
            <a:r>
              <a:rPr lang="zh-CN" altLang="en-US" dirty="0" smtClean="0"/>
              <a:t>　　</a:t>
            </a:r>
            <a:r>
              <a:rPr lang="en-US" altLang="zh-CN" dirty="0" err="1" smtClean="0"/>
              <a:t>LR_STOP</a:t>
            </a:r>
            <a:r>
              <a:rPr lang="zh-CN" altLang="en-US" dirty="0" smtClean="0"/>
              <a:t>将事务以</a:t>
            </a:r>
            <a:r>
              <a:rPr lang="en-US" altLang="zh-CN" dirty="0" smtClean="0"/>
              <a:t>STOP</a:t>
            </a:r>
            <a:r>
              <a:rPr lang="zh-CN" altLang="en-US" dirty="0" smtClean="0"/>
              <a:t>状态停止。事务的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FAIL</a:t>
            </a:r>
            <a:r>
              <a:rPr lang="zh-CN" altLang="en-US" dirty="0" smtClean="0"/>
              <a:t>状态会在场景的对应计数器中记录，包括通过的次数和事务的响应时间，方便后期分析该事务的吞吐量以及响应时间的变化情况。</a:t>
            </a:r>
          </a:p>
          <a:p>
            <a:r>
              <a:rPr lang="zh-CN" altLang="en-US" dirty="0" smtClean="0"/>
              <a:t>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817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http://www.360doc.com/content/14/0521/16/17255096_379655934.shtml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6115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565539-1346-44A4-954F-10AB955F0E30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907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3444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060E57-2597-4886-99DA-3D12E33994EF}" type="slidenum">
              <a:rPr lang="en-US" altLang="ko-KR" smtClean="0"/>
              <a:pPr/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733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1D6E51-342B-4E7F-81D6-1FAAC9E4E6D9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236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06" y="818866"/>
            <a:ext cx="9144000" cy="621088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65" y="-1"/>
            <a:ext cx="9022231" cy="81886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052736"/>
            <a:ext cx="7666037" cy="4641850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82638" y="6309320"/>
            <a:ext cx="1053058" cy="4264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9145588" cy="818867"/>
          </a:xfrm>
          <a:prstGeom prst="rect">
            <a:avLst/>
          </a:prstGeom>
          <a:solidFill>
            <a:srgbClr val="0053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7963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35.gif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539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979712" y="1844824"/>
            <a:ext cx="7488832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4800" b="1" dirty="0" err="1">
                <a:solidFill>
                  <a:schemeClr val="bg1"/>
                </a:solidFill>
                <a:latin typeface="+mn-ea"/>
                <a:ea typeface="+mn-ea"/>
              </a:rPr>
              <a:t>VuGen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脚本</a:t>
            </a:r>
            <a:r>
              <a:rPr lang="zh-CN" altLang="en-US" sz="4800" b="1" dirty="0" smtClean="0">
                <a:solidFill>
                  <a:schemeClr val="bg1"/>
                </a:solidFill>
                <a:latin typeface="+mn-ea"/>
                <a:ea typeface="+mn-ea"/>
              </a:rPr>
              <a:t>增强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9810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插入事务（续）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941876"/>
            <a:ext cx="3817938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6300" y="990600"/>
            <a:ext cx="39116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544246" y="5939880"/>
            <a:ext cx="239520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4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思考时间的位置</a:t>
            </a:r>
            <a:endParaRPr lang="zh-CN" altLang="en-US" sz="24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9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r>
              <a:rPr lang="zh-CN" altLang="en-US" dirty="0"/>
              <a:t>中不要插入日志函数</a:t>
            </a:r>
          </a:p>
          <a:p>
            <a:r>
              <a:rPr lang="zh-CN" altLang="en-US" dirty="0" smtClean="0"/>
              <a:t>事务中不要</a:t>
            </a:r>
            <a:r>
              <a:rPr lang="zh-CN" altLang="en-US" dirty="0"/>
              <a:t>插入集合点函数</a:t>
            </a:r>
          </a:p>
          <a:p>
            <a:r>
              <a:rPr lang="zh-CN" altLang="en-US" dirty="0" smtClean="0"/>
              <a:t>事务中尽量</a:t>
            </a:r>
            <a:r>
              <a:rPr lang="zh-CN" altLang="en-US" dirty="0"/>
              <a:t>不要插入思考时间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脚本增强方式</a:t>
            </a:r>
            <a:r>
              <a:rPr lang="en-US" altLang="zh-CN" dirty="0"/>
              <a:t>——</a:t>
            </a:r>
            <a:r>
              <a:rPr lang="zh-CN" altLang="en-US" dirty="0"/>
              <a:t>插入事务（续）</a:t>
            </a:r>
          </a:p>
        </p:txBody>
      </p:sp>
    </p:spTree>
    <p:extLst>
      <p:ext uri="{BB962C8B-B14F-4D97-AF65-F5344CB8AC3E}">
        <p14:creationId xmlns:p14="http://schemas.microsoft.com/office/powerpoint/2010/main" val="971174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插入事务的作用与优势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374184" y="1032106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能够对事务进行单独分析，更便于查看“一系列操作”的响应时间指标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+mn-ea"/>
              </a:rPr>
              <a:t>方式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：脚本回放后，通过回放日志查看</a:t>
            </a:r>
            <a:r>
              <a:rPr lang="zh-CN" altLang="zh-CN" dirty="0" smtClean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+mn-ea"/>
              </a:rPr>
              <a:t>方式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：在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Controller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Analysis</a:t>
            </a:r>
            <a:r>
              <a:rPr lang="zh-CN" altLang="zh-CN" dirty="0">
                <a:solidFill>
                  <a:schemeClr val="tx1"/>
                </a:solidFill>
                <a:latin typeface="+mn-ea"/>
              </a:rPr>
              <a:t>中，查看生成的响应时间图。</a:t>
            </a:r>
          </a:p>
          <a:p>
            <a:pPr marL="168275" lvl="1" indent="0">
              <a:buNone/>
            </a:pPr>
            <a:endParaRPr lang="zh-CN" altLang="zh-CN" dirty="0">
              <a:solidFill>
                <a:schemeClr val="tx1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70606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图片 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10203"/>
            <a:ext cx="3290139" cy="246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959" y="3930463"/>
            <a:ext cx="43148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216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插入事务的作用与优势（续）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8275" lvl="1" indent="0">
              <a:buNone/>
            </a:pPr>
            <a:endParaRPr lang="zh-CN" altLang="zh-CN" dirty="0">
              <a:solidFill>
                <a:schemeClr val="tx1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70606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1319491"/>
            <a:ext cx="8562975" cy="436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90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/>
              <a:t>lr_get_transaction_status</a:t>
            </a:r>
            <a:r>
              <a:rPr lang="zh-CN" altLang="en-US" b="1" dirty="0"/>
              <a:t>用于获取事务的状态</a:t>
            </a:r>
            <a:endParaRPr lang="en-US" altLang="zh-CN" b="1" dirty="0"/>
          </a:p>
          <a:p>
            <a:r>
              <a:rPr lang="en-US" altLang="zh-CN" b="1" dirty="0" err="1"/>
              <a:t>lr_get_transaction_duration</a:t>
            </a:r>
            <a:r>
              <a:rPr lang="en-US" altLang="zh-CN" b="1" dirty="0"/>
              <a:t> </a:t>
            </a:r>
            <a:r>
              <a:rPr lang="zh-CN" altLang="en-US" b="1" dirty="0"/>
              <a:t>用于获取事务所消耗的</a:t>
            </a:r>
            <a:r>
              <a:rPr lang="zh-CN" altLang="en-US" b="1" dirty="0" smtClean="0"/>
              <a:t>时间</a:t>
            </a:r>
            <a:endParaRPr lang="en-US" altLang="zh-CN" b="1" dirty="0" smtClean="0"/>
          </a:p>
          <a:p>
            <a:r>
              <a:rPr lang="en-US" altLang="zh-CN" b="1" dirty="0" err="1" smtClean="0"/>
              <a:t>lr_set_transaction_instance_status</a:t>
            </a:r>
            <a:r>
              <a:rPr lang="en-US" altLang="zh-CN" b="1" dirty="0" smtClean="0"/>
              <a:t> </a:t>
            </a:r>
            <a:r>
              <a:rPr lang="zh-CN" altLang="en-US" b="1" dirty="0"/>
              <a:t>用于设置事务的状态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事务常用的函数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2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增强之集合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点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0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306" y="918859"/>
            <a:ext cx="7465724" cy="503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脚本增强的方式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>
                <a:solidFill>
                  <a:srgbClr val="FFFF00"/>
                </a:solidFill>
              </a:rPr>
              <a:t>how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2193084" y="1767849"/>
            <a:ext cx="5373128" cy="67055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84691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插入集合点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70606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745" y="1188581"/>
            <a:ext cx="52197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5652120" y="2780928"/>
            <a:ext cx="3224471" cy="156966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插入集合点方式：</a:t>
            </a:r>
            <a:endParaRPr lang="en-US" altLang="zh-CN" sz="2400" b="1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手动输入函数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菜单栏插入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工具栏插入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01472" y="1164109"/>
            <a:ext cx="484729" cy="48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323528" y="4514040"/>
            <a:ext cx="608371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注意：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）只能在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action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中插入，不能在</a:t>
            </a:r>
            <a:r>
              <a:rPr lang="en-US" altLang="zh-CN" sz="2000" dirty="0" err="1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init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end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中</a:t>
            </a:r>
            <a:endParaRPr lang="en-US" altLang="zh-CN" sz="2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2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）一定要插入到某操作的前面 </a:t>
            </a:r>
            <a:endParaRPr lang="en-US" altLang="zh-CN" sz="2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  3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）要插入到事务之外</a:t>
            </a:r>
            <a:endParaRPr lang="en-US" altLang="zh-CN" sz="2000" dirty="0" smtClean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23" y="1140376"/>
            <a:ext cx="476529" cy="48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364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插入集合点拓展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25450" y="1196752"/>
            <a:ext cx="8229600" cy="4525963"/>
          </a:xfrm>
        </p:spPr>
        <p:txBody>
          <a:bodyPr/>
          <a:lstStyle/>
          <a:p>
            <a:r>
              <a:rPr lang="en-US" altLang="zh-CN" dirty="0" err="1">
                <a:latin typeface="+mn-ea"/>
              </a:rPr>
              <a:t>LoadRunner</a:t>
            </a:r>
            <a:r>
              <a:rPr lang="zh-CN" altLang="en-US" dirty="0">
                <a:latin typeface="+mn-ea"/>
              </a:rPr>
              <a:t>允许测试人员对集合点的执行过程进行更详细的</a:t>
            </a:r>
            <a:r>
              <a:rPr lang="zh-CN" altLang="en-US" dirty="0" smtClean="0">
                <a:latin typeface="+mn-ea"/>
              </a:rPr>
              <a:t>设定。</a:t>
            </a:r>
            <a:endParaRPr lang="zh-CN" altLang="en-US" dirty="0">
              <a:latin typeface="+mn-ea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70606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2" name="图片 1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54" y="2285439"/>
            <a:ext cx="3136775" cy="352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89" y="3561509"/>
            <a:ext cx="4302223" cy="16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261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增强之参数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化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0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50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313383" y="126876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脚本：</a:t>
            </a:r>
            <a:r>
              <a:rPr lang="zh-CN" altLang="en-US" dirty="0" smtClean="0">
                <a:latin typeface="+mn-ea"/>
              </a:rPr>
              <a:t>用户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登录飞机订票系统，订了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张</a:t>
            </a:r>
            <a:r>
              <a:rPr lang="en-US" altLang="zh-CN" dirty="0" smtClean="0">
                <a:latin typeface="+mn-ea"/>
              </a:rPr>
              <a:t>2017</a:t>
            </a:r>
            <a:r>
              <a:rPr lang="zh-CN" altLang="en-US" dirty="0" smtClean="0">
                <a:latin typeface="+mn-ea"/>
              </a:rPr>
              <a:t>年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月</a:t>
            </a:r>
            <a:r>
              <a:rPr lang="en-US" altLang="zh-CN" dirty="0" smtClean="0">
                <a:latin typeface="+mn-ea"/>
              </a:rPr>
              <a:t>25</a:t>
            </a:r>
            <a:r>
              <a:rPr lang="zh-CN" altLang="en-US" dirty="0" smtClean="0">
                <a:latin typeface="+mn-ea"/>
              </a:rPr>
              <a:t>日从</a:t>
            </a:r>
            <a:r>
              <a:rPr lang="zh-CN" altLang="en-US" dirty="0">
                <a:latin typeface="+mn-ea"/>
              </a:rPr>
              <a:t>伦敦</a:t>
            </a:r>
            <a:r>
              <a:rPr lang="zh-CN" altLang="en-US" dirty="0" smtClean="0">
                <a:latin typeface="+mn-ea"/>
              </a:rPr>
              <a:t>始发、终点为</a:t>
            </a:r>
            <a:r>
              <a:rPr lang="zh-CN" altLang="en-US" dirty="0">
                <a:latin typeface="+mn-ea"/>
              </a:rPr>
              <a:t>巴黎</a:t>
            </a:r>
            <a:r>
              <a:rPr lang="zh-CN" altLang="en-US" dirty="0" smtClean="0">
                <a:latin typeface="+mn-ea"/>
              </a:rPr>
              <a:t>的票，且为经济舱中靠窗户的一个座位。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个用户使用同一用户名、密码登录？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个用户每次都订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张票？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2018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年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25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的票？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个用户都是订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伦敦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始发、到达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巴黎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的票？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个用户都订经济舱？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个用户都订靠窗户的座位？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zh-CN" dirty="0" err="1" smtClean="0">
                <a:latin typeface="+mn-ea"/>
              </a:rPr>
              <a:t>LR</a:t>
            </a:r>
            <a:r>
              <a:rPr lang="zh-CN" altLang="en-US" dirty="0" smtClean="0">
                <a:latin typeface="+mn-ea"/>
              </a:rPr>
              <a:t>的参数化功能是为了更加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真实</a:t>
            </a:r>
            <a:r>
              <a:rPr lang="zh-CN" altLang="en-US" dirty="0" smtClean="0">
                <a:latin typeface="+mn-ea"/>
              </a:rPr>
              <a:t>的模拟实际用户操作而设置的，并且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简化</a:t>
            </a:r>
            <a:r>
              <a:rPr lang="zh-CN" altLang="en-US" dirty="0" smtClean="0">
                <a:latin typeface="+mn-ea"/>
              </a:rPr>
              <a:t>脚本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127413" y="0"/>
            <a:ext cx="9022231" cy="818867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为什么要参数化？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6" name="图片 5" descr="BQ200951317403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7769" y="2987803"/>
            <a:ext cx="1357608" cy="1357608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 bwMode="auto">
          <a:xfrm>
            <a:off x="4572000" y="903598"/>
            <a:ext cx="6226175" cy="565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eaLnBrk="1" hangingPunct="1">
              <a:defRPr sz="2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zh-CN" altLang="en-US" dirty="0">
                <a:solidFill>
                  <a:srgbClr val="FFFF00"/>
                </a:solidFill>
              </a:rPr>
              <a:t>更真实！更简化！   </a:t>
            </a:r>
          </a:p>
        </p:txBody>
      </p:sp>
      <p:sp>
        <p:nvSpPr>
          <p:cNvPr id="3" name="矩形 2"/>
          <p:cNvSpPr/>
          <p:nvPr/>
        </p:nvSpPr>
        <p:spPr>
          <a:xfrm>
            <a:off x="6904723" y="2064473"/>
            <a:ext cx="1919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500</a:t>
            </a:r>
            <a:r>
              <a:rPr lang="zh-CN" altLang="en-US" sz="5400" b="1" cap="none" spc="0" dirty="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人</a:t>
            </a:r>
            <a:endParaRPr lang="zh-CN" altLang="en-US" sz="5400" b="1" cap="none" spc="0" dirty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6522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3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33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脚本开发遇到的问题：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被</a:t>
            </a:r>
            <a:r>
              <a:rPr lang="zh-CN" altLang="en-US" dirty="0"/>
              <a:t>业务场景所迫： 所有用户都输入相同的数据，不能体现出真实的业务环境。（</a:t>
            </a:r>
            <a:r>
              <a:rPr lang="zh-CN" altLang="en-US" dirty="0" smtClean="0"/>
              <a:t>搜索操作</a:t>
            </a:r>
            <a:r>
              <a:rPr lang="zh-CN" altLang="en-US" dirty="0"/>
              <a:t>）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被</a:t>
            </a:r>
            <a:r>
              <a:rPr lang="zh-CN" altLang="en-US" dirty="0"/>
              <a:t>系统体系所迫： 存在缓存，不能体现出真正的性能。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被</a:t>
            </a:r>
            <a:r>
              <a:rPr lang="zh-CN" altLang="en-US" dirty="0"/>
              <a:t>系统业务约束所迫： 有些系统禁止一个用户多次登陆的</a:t>
            </a:r>
            <a:r>
              <a:rPr lang="zh-CN" altLang="en-US" dirty="0" smtClean="0"/>
              <a:t>系统</a:t>
            </a:r>
            <a:r>
              <a:rPr lang="zh-CN" altLang="en-US" dirty="0"/>
              <a:t>，</a:t>
            </a:r>
            <a:r>
              <a:rPr lang="zh-CN" altLang="en-US" dirty="0" smtClean="0"/>
              <a:t>也</a:t>
            </a:r>
            <a:r>
              <a:rPr lang="zh-CN" altLang="en-US" dirty="0"/>
              <a:t>就严重到无法测试</a:t>
            </a:r>
            <a:r>
              <a:rPr lang="zh-CN" altLang="en-US" dirty="0" smtClean="0"/>
              <a:t>的地步</a:t>
            </a:r>
            <a:r>
              <a:rPr lang="zh-CN" altLang="en-US" dirty="0"/>
              <a:t>了。</a:t>
            </a:r>
          </a:p>
          <a:p>
            <a:pPr marL="457200" lvl="1" indent="0">
              <a:buNone/>
            </a:pPr>
            <a:r>
              <a:rPr lang="en-US" altLang="zh-CN" dirty="0" err="1"/>
              <a:t>Loadrunner</a:t>
            </a:r>
            <a:r>
              <a:rPr lang="zh-CN" altLang="en-US" dirty="0"/>
              <a:t>中提供一种机制帮助解决上述问题， 叫参数化（</a:t>
            </a:r>
            <a:r>
              <a:rPr lang="en-US" altLang="zh-CN" dirty="0"/>
              <a:t>parameterization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为什么要参数化？</a:t>
            </a:r>
          </a:p>
        </p:txBody>
      </p:sp>
    </p:spTree>
    <p:extLst>
      <p:ext uri="{BB962C8B-B14F-4D97-AF65-F5344CB8AC3E}">
        <p14:creationId xmlns:p14="http://schemas.microsoft.com/office/powerpoint/2010/main" val="3645497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>
                <a:latin typeface="+mn-ea"/>
              </a:rPr>
              <a:t>实质：用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参数</a:t>
            </a:r>
            <a:r>
              <a:rPr lang="zh-CN" altLang="en-US" dirty="0" smtClean="0">
                <a:latin typeface="+mn-ea"/>
              </a:rPr>
              <a:t>替代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常量 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说明：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参数</a:t>
            </a:r>
            <a:r>
              <a:rPr lang="zh-CN" altLang="en-US" dirty="0">
                <a:latin typeface="+mn-ea"/>
              </a:rPr>
              <a:t>即</a:t>
            </a:r>
            <a:r>
              <a:rPr lang="en-US" altLang="zh-CN" dirty="0">
                <a:latin typeface="+mn-ea"/>
              </a:rPr>
              <a:t>LoadRunner</a:t>
            </a:r>
            <a:r>
              <a:rPr lang="zh-CN" altLang="zh-CN" dirty="0">
                <a:latin typeface="+mn-ea"/>
              </a:rPr>
              <a:t>自带的</a:t>
            </a:r>
            <a:r>
              <a:rPr lang="zh-CN" altLang="zh-CN" dirty="0">
                <a:solidFill>
                  <a:srgbClr val="FF0000"/>
                </a:solidFill>
                <a:latin typeface="+mn-ea"/>
              </a:rPr>
              <a:t>高级</a:t>
            </a:r>
            <a:r>
              <a:rPr lang="zh-CN" altLang="zh-CN" dirty="0" smtClean="0">
                <a:solidFill>
                  <a:srgbClr val="FF0000"/>
                </a:solidFill>
                <a:latin typeface="+mn-ea"/>
              </a:rPr>
              <a:t>变量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实例</a:t>
            </a:r>
            <a:r>
              <a:rPr lang="zh-CN" altLang="en-US" dirty="0">
                <a:latin typeface="+mn-ea"/>
              </a:rPr>
              <a:t>：常量</a:t>
            </a:r>
            <a:r>
              <a:rPr lang="zh-CN" altLang="en-US" dirty="0" smtClean="0">
                <a:latin typeface="+mn-ea"/>
              </a:rPr>
              <a:t>“</a:t>
            </a:r>
            <a:r>
              <a:rPr lang="zh-CN" altLang="zh-CN" dirty="0" smtClean="0">
                <a:latin typeface="+mn-ea"/>
              </a:rPr>
              <a:t>用户名</a:t>
            </a:r>
            <a:r>
              <a:rPr lang="zh-CN" altLang="en-US" dirty="0" smtClean="0">
                <a:latin typeface="+mn-ea"/>
              </a:rPr>
              <a:t>”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个用户使用同一用户名、密码登录？           用户名、密码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个用户每次都订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张票？                              数量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2010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25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的票？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                  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日期               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个用户都是订中国始发、到达伦敦的票？     始发地、到达地  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个用户都订经济舱？                                   机票类型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500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个用户都订靠窗户的座位？                         位置    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endParaRPr lang="en-US" altLang="zh-CN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什么是参数化？      </a:t>
            </a:r>
            <a:r>
              <a:rPr lang="zh-CN" altLang="en-US" b="1" dirty="0">
                <a:solidFill>
                  <a:srgbClr val="FFFF00"/>
                </a:solidFill>
              </a:rPr>
              <a:t>替代！</a:t>
            </a:r>
            <a:br>
              <a:rPr lang="zh-CN" altLang="en-US" b="1" dirty="0">
                <a:solidFill>
                  <a:srgbClr val="FFFF00"/>
                </a:solidFill>
              </a:rPr>
            </a:br>
            <a:endParaRPr lang="zh-CN" altLang="en-US" b="1" dirty="0">
              <a:solidFill>
                <a:srgbClr val="FFFF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3753853" y="2691972"/>
            <a:ext cx="3208421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612" y="1660983"/>
            <a:ext cx="1619253" cy="144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09901" y="2753451"/>
            <a:ext cx="239485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次循环！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多次替代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54015" y="3103169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Arial" charset="0"/>
              </a:rPr>
              <a:t>{username}</a:t>
            </a:r>
            <a:endParaRPr lang="zh-CN" alt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20" y="2388260"/>
            <a:ext cx="3106576" cy="18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62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3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3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33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33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33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33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3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33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大部分</a:t>
            </a:r>
            <a:r>
              <a:rPr lang="zh-CN" altLang="en-US" dirty="0"/>
              <a:t>情况下只有</a:t>
            </a:r>
            <a:r>
              <a:rPr lang="zh-CN" altLang="en-US" dirty="0">
                <a:solidFill>
                  <a:srgbClr val="FF0000"/>
                </a:solidFill>
              </a:rPr>
              <a:t>函数的参数</a:t>
            </a:r>
            <a:r>
              <a:rPr lang="zh-CN" altLang="en-US" dirty="0"/>
              <a:t>才能参数化</a:t>
            </a:r>
            <a:r>
              <a:rPr lang="zh-CN" altLang="en-US" dirty="0" smtClean="0"/>
              <a:t>，需要</a:t>
            </a:r>
            <a:r>
              <a:rPr lang="zh-CN" altLang="en-US" dirty="0"/>
              <a:t>参数化</a:t>
            </a:r>
            <a:r>
              <a:rPr lang="zh-CN" altLang="en-US" dirty="0" smtClean="0"/>
              <a:t>的，但不是所有函数的参数都可以参数化。</a:t>
            </a:r>
            <a:endParaRPr lang="en-US" altLang="zh-CN" dirty="0" smtClean="0"/>
          </a:p>
          <a:p>
            <a:r>
              <a:rPr lang="zh-CN" altLang="en-US" dirty="0" smtClean="0"/>
              <a:t>需要参数化的：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登陆认证信息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与时间</a:t>
            </a:r>
            <a:r>
              <a:rPr lang="zh-CN" altLang="en-US" dirty="0"/>
              <a:t>相关的，违反时间约束的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受</a:t>
            </a:r>
            <a:r>
              <a:rPr lang="zh-CN" altLang="en-US" dirty="0"/>
              <a:t>其他字段约束的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来自</a:t>
            </a:r>
            <a:r>
              <a:rPr lang="zh-CN" altLang="en-US" dirty="0"/>
              <a:t>于其他数据源（例如数据库的）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其他</a:t>
            </a:r>
            <a:r>
              <a:rPr lang="zh-CN" altLang="en-US" dirty="0"/>
              <a:t>在运行过程中需要变动的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2262" y="0"/>
            <a:ext cx="9022231" cy="818867"/>
          </a:xfrm>
        </p:spPr>
        <p:txBody>
          <a:bodyPr/>
          <a:lstStyle/>
          <a:p>
            <a:r>
              <a:rPr lang="zh-CN" altLang="en-US" b="0" dirty="0"/>
              <a:t>哪些需要参数化？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053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323528" y="775245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参数化方式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右键参数化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先替换常量再建参数化列表、保存默认值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建参数化列表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先建表再替换、不保存默认值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本质区别：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是否默认显示脚本中初始值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演示对用户名、密码进行参数化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jojo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/bean      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tom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/123456      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zhangsan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zhangsan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如何进行参数化？</a:t>
            </a:r>
          </a:p>
        </p:txBody>
      </p:sp>
      <p:sp>
        <p:nvSpPr>
          <p:cNvPr id="10" name="矩形 9"/>
          <p:cNvSpPr/>
          <p:nvPr/>
        </p:nvSpPr>
        <p:spPr>
          <a:xfrm>
            <a:off x="952275" y="4941168"/>
            <a:ext cx="7372272" cy="1661993"/>
          </a:xfrm>
          <a:prstGeom prst="rect">
            <a:avLst/>
          </a:prstGeom>
          <a:solidFill>
            <a:srgbClr val="FFFF99"/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：设置迭代次数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400" cap="all" spc="0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Vuser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运行时设置”</a:t>
            </a:r>
            <a:endParaRPr lang="en-US" altLang="zh-CN" sz="24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effectLst>
                <a:reflection blurRad="12700" stA="28000" endPos="45000" dist="1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en-US" altLang="zh-CN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回放查看结果</a:t>
            </a:r>
            <a:r>
              <a:rPr lang="en-US" altLang="zh-CN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“输出函数”</a:t>
            </a:r>
            <a:r>
              <a:rPr lang="en-US" altLang="zh-CN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240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扩展日志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  </a:t>
            </a:r>
          </a:p>
          <a:p>
            <a:pPr lvl="1"/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>
                    <a:lumMod val="10000"/>
                  </a:schemeClr>
                </a:solidFill>
              </a:rPr>
              <a:t>lr_log_message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("</a:t>
            </a:r>
            <a:r>
              <a:rPr lang="zh-CN" altLang="en-US" sz="1800" dirty="0" smtClean="0">
                <a:solidFill>
                  <a:schemeClr val="tx1">
                    <a:lumMod val="10000"/>
                  </a:schemeClr>
                </a:solidFill>
              </a:rPr>
              <a:t>用户名为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:%s",lr_eval_string("{username}"));</a:t>
            </a:r>
          </a:p>
          <a:p>
            <a:pPr lvl="1"/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    </a:t>
            </a:r>
            <a:r>
              <a:rPr lang="en-US" altLang="zh-CN" sz="1800" dirty="0" err="1" smtClean="0">
                <a:solidFill>
                  <a:schemeClr val="tx1">
                    <a:lumMod val="10000"/>
                  </a:schemeClr>
                </a:solidFill>
              </a:rPr>
              <a:t>lr_log_message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("</a:t>
            </a:r>
            <a:r>
              <a:rPr lang="zh-CN" altLang="en-US" sz="1800" dirty="0" smtClean="0">
                <a:solidFill>
                  <a:schemeClr val="tx1">
                    <a:lumMod val="10000"/>
                  </a:schemeClr>
                </a:solidFill>
              </a:rPr>
              <a:t>密码为</a:t>
            </a:r>
            <a:r>
              <a:rPr lang="en-US" altLang="zh-CN" sz="1800" dirty="0" smtClean="0">
                <a:solidFill>
                  <a:schemeClr val="tx1">
                    <a:lumMod val="10000"/>
                  </a:schemeClr>
                </a:solidFill>
              </a:rPr>
              <a:t>:%s",lr_eval_string("{password}"));</a:t>
            </a:r>
          </a:p>
        </p:txBody>
      </p:sp>
    </p:spTree>
    <p:extLst>
      <p:ext uri="{BB962C8B-B14F-4D97-AF65-F5344CB8AC3E}">
        <p14:creationId xmlns:p14="http://schemas.microsoft.com/office/powerpoint/2010/main" val="1560337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/>
          <a:p>
            <a:r>
              <a:rPr lang="zh-CN" altLang="en-US" dirty="0"/>
              <a:t>参数化取值方法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select next row : </a:t>
            </a:r>
            <a:r>
              <a:rPr lang="zh-CN" altLang="en-US" dirty="0"/>
              <a:t>获取下一行数据的方式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update value on : </a:t>
            </a:r>
            <a:r>
              <a:rPr lang="zh-CN" altLang="en-US" dirty="0"/>
              <a:t>重新获取下一个参数的</a:t>
            </a:r>
            <a:r>
              <a:rPr lang="zh-CN" altLang="en-US" dirty="0" smtClean="0"/>
              <a:t>时机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68960"/>
            <a:ext cx="517207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96136" y="4221088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顺序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随机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唯一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与某一个参数对应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082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508104" y="1340768"/>
            <a:ext cx="3250704" cy="4525963"/>
          </a:xfrm>
        </p:spPr>
        <p:txBody>
          <a:bodyPr/>
          <a:lstStyle/>
          <a:p>
            <a:r>
              <a:rPr lang="zh-CN" altLang="en-US" dirty="0" smtClean="0"/>
              <a:t>每次迭代</a:t>
            </a:r>
            <a:endParaRPr lang="en-US" altLang="zh-CN" dirty="0" smtClean="0"/>
          </a:p>
          <a:p>
            <a:r>
              <a:rPr lang="zh-CN" altLang="en-US" dirty="0" smtClean="0"/>
              <a:t>每次出现</a:t>
            </a:r>
            <a:endParaRPr lang="en-US" altLang="zh-CN" dirty="0" smtClean="0"/>
          </a:p>
          <a:p>
            <a:r>
              <a:rPr lang="zh-CN" altLang="en-US" dirty="0" smtClean="0"/>
              <a:t>一直不变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51054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899592" y="3792072"/>
            <a:ext cx="6336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/>
          </a:p>
          <a:p>
            <a:r>
              <a:rPr lang="zh-CN" altLang="en-US" dirty="0" smtClean="0"/>
              <a:t>实验：针对订票程序实现注册的参数化操作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从数据库中提取数据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884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196752"/>
            <a:ext cx="8229600" cy="4958011"/>
          </a:xfrm>
        </p:spPr>
        <p:txBody>
          <a:bodyPr/>
          <a:lstStyle/>
          <a:p>
            <a:r>
              <a:rPr lang="zh-CN" altLang="en-US" dirty="0" smtClean="0"/>
              <a:t>变量和参数化的区别：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zh-CN" altLang="en-US" sz="2800" dirty="0" smtClean="0"/>
              <a:t>参数</a:t>
            </a:r>
            <a:r>
              <a:rPr lang="zh-CN" altLang="en-US" sz="2800" dirty="0"/>
              <a:t>作用域远远大于局部变量，在一个</a:t>
            </a:r>
            <a:r>
              <a:rPr lang="en-US" altLang="zh-CN" sz="2800" dirty="0"/>
              <a:t>action</a:t>
            </a:r>
            <a:r>
              <a:rPr lang="zh-CN" altLang="en-US" sz="2800" dirty="0"/>
              <a:t>中的参数可以再另一个函数使用，而局部变量不行，</a:t>
            </a:r>
            <a:r>
              <a:rPr lang="zh-CN" altLang="en-US" sz="2800" dirty="0" smtClean="0"/>
              <a:t>除非</a:t>
            </a:r>
            <a:r>
              <a:rPr lang="zh-CN" altLang="en-US" sz="2800" dirty="0"/>
              <a:t>是全局变量。</a:t>
            </a:r>
          </a:p>
          <a:p>
            <a:r>
              <a:rPr lang="zh-CN" altLang="en-US" dirty="0" smtClean="0"/>
              <a:t>参数</a:t>
            </a:r>
            <a:r>
              <a:rPr lang="zh-CN" altLang="en-US" dirty="0"/>
              <a:t>和变量的转换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参数转换</a:t>
            </a:r>
            <a:r>
              <a:rPr lang="zh-CN" altLang="en-US" dirty="0"/>
              <a:t>成变量 </a:t>
            </a:r>
            <a:r>
              <a:rPr lang="en-US" altLang="zh-CN" dirty="0" err="1"/>
              <a:t>lr_eval_string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 smtClean="0"/>
              <a:t>变量</a:t>
            </a:r>
            <a:r>
              <a:rPr lang="zh-CN" altLang="en-US" dirty="0"/>
              <a:t>转换成参数 </a:t>
            </a:r>
            <a:r>
              <a:rPr lang="en-US" altLang="zh-CN" dirty="0" err="1"/>
              <a:t>lr_save_string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参数化和变量</a:t>
            </a:r>
          </a:p>
        </p:txBody>
      </p:sp>
    </p:spTree>
    <p:extLst>
      <p:ext uri="{BB962C8B-B14F-4D97-AF65-F5344CB8AC3E}">
        <p14:creationId xmlns:p14="http://schemas.microsoft.com/office/powerpoint/2010/main" val="22807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增强之输出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函数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306" y="918859"/>
            <a:ext cx="7465724" cy="503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脚本增强的方式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>
                <a:solidFill>
                  <a:srgbClr val="FFFF00"/>
                </a:solidFill>
              </a:rPr>
              <a:t>how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2193084" y="3148382"/>
            <a:ext cx="4996608" cy="10471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51097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9175" y="1993693"/>
            <a:ext cx="4039167" cy="370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云形标注 11"/>
          <p:cNvSpPr/>
          <p:nvPr/>
        </p:nvSpPr>
        <p:spPr bwMode="auto">
          <a:xfrm>
            <a:off x="59961" y="3677814"/>
            <a:ext cx="2733116" cy="867295"/>
          </a:xfrm>
          <a:prstGeom prst="cloudCallout">
            <a:avLst>
              <a:gd name="adj1" fmla="val 61209"/>
              <a:gd name="adj2" fmla="val -24820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云形标注 12"/>
          <p:cNvSpPr/>
          <p:nvPr/>
        </p:nvSpPr>
        <p:spPr bwMode="auto">
          <a:xfrm>
            <a:off x="377251" y="4738228"/>
            <a:ext cx="2788171" cy="1184223"/>
          </a:xfrm>
          <a:prstGeom prst="cloudCallout">
            <a:avLst>
              <a:gd name="adj1" fmla="val 58832"/>
              <a:gd name="adj2" fmla="val -31543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云形标注 13"/>
          <p:cNvSpPr/>
          <p:nvPr/>
        </p:nvSpPr>
        <p:spPr bwMode="auto">
          <a:xfrm>
            <a:off x="6160958" y="4766872"/>
            <a:ext cx="2683239" cy="1094282"/>
          </a:xfrm>
          <a:prstGeom prst="cloudCallout">
            <a:avLst>
              <a:gd name="adj1" fmla="val -74206"/>
              <a:gd name="adj2" fmla="val -15548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云形标注 14"/>
          <p:cNvSpPr/>
          <p:nvPr/>
        </p:nvSpPr>
        <p:spPr bwMode="auto">
          <a:xfrm>
            <a:off x="6850504" y="2728214"/>
            <a:ext cx="2203554" cy="1231692"/>
          </a:xfrm>
          <a:prstGeom prst="cloudCallout">
            <a:avLst>
              <a:gd name="adj1" fmla="val -67913"/>
              <a:gd name="adj2" fmla="val 31833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云形标注 15"/>
          <p:cNvSpPr/>
          <p:nvPr/>
        </p:nvSpPr>
        <p:spPr bwMode="auto">
          <a:xfrm>
            <a:off x="6523224" y="1156764"/>
            <a:ext cx="2203554" cy="1231692"/>
          </a:xfrm>
          <a:prstGeom prst="cloudCallout">
            <a:avLst>
              <a:gd name="adj1" fmla="val -67913"/>
              <a:gd name="adj2" fmla="val 40351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云形标注 10"/>
          <p:cNvSpPr/>
          <p:nvPr/>
        </p:nvSpPr>
        <p:spPr bwMode="auto">
          <a:xfrm>
            <a:off x="419725" y="1304144"/>
            <a:ext cx="2728209" cy="1184223"/>
          </a:xfrm>
          <a:prstGeom prst="cloudCallout">
            <a:avLst>
              <a:gd name="adj1" fmla="val 57124"/>
              <a:gd name="adj2" fmla="val 18196"/>
            </a:avLst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74" name="矩形 10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为什么要增强脚本？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21" name="AutoShape 6"/>
          <p:cNvSpPr>
            <a:spLocks noChangeArrowheads="1"/>
          </p:cNvSpPr>
          <p:nvPr/>
        </p:nvSpPr>
        <p:spPr bwMode="auto">
          <a:xfrm>
            <a:off x="4002367" y="2863121"/>
            <a:ext cx="1424069" cy="1753849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>
            <a:noFill/>
            <a:prstDash val="sysDot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r>
              <a:rPr lang="en-US" altLang="zh-CN" sz="1600" b="1" dirty="0" smtClean="0">
                <a:solidFill>
                  <a:srgbClr val="2A1C00"/>
                </a:solidFill>
              </a:rPr>
              <a:t> </a:t>
            </a:r>
          </a:p>
          <a:p>
            <a:endParaRPr lang="en-US" altLang="zh-CN" sz="1600" b="1" dirty="0" smtClean="0">
              <a:solidFill>
                <a:srgbClr val="2A1C00"/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Action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（）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{</a:t>
            </a: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登录；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查询；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订票；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dirty="0" smtClean="0">
                <a:solidFill>
                  <a:schemeClr val="tx1">
                    <a:lumMod val="10000"/>
                  </a:schemeClr>
                </a:solidFill>
              </a:rPr>
              <a:t>      </a:t>
            </a:r>
            <a:r>
              <a:rPr lang="zh-CN" altLang="en-US" sz="1600" dirty="0" smtClean="0">
                <a:solidFill>
                  <a:schemeClr val="tx1">
                    <a:lumMod val="10000"/>
                  </a:schemeClr>
                </a:solidFill>
              </a:rPr>
              <a:t>退出；</a:t>
            </a:r>
            <a:endParaRPr lang="en-US" altLang="zh-CN" sz="1600" dirty="0" smtClean="0">
              <a:solidFill>
                <a:schemeClr val="tx1">
                  <a:lumMod val="10000"/>
                </a:schemeClr>
              </a:solidFill>
            </a:endParaRPr>
          </a:p>
          <a:p>
            <a:r>
              <a:rPr lang="en-US" altLang="zh-CN" sz="1600" b="1" dirty="0" smtClean="0">
                <a:solidFill>
                  <a:schemeClr val="tx1">
                    <a:lumMod val="10000"/>
                  </a:schemeClr>
                </a:solidFill>
              </a:rPr>
              <a:t>  }</a:t>
            </a:r>
          </a:p>
          <a:p>
            <a:endParaRPr lang="en-US" altLang="zh-CN" sz="1600" b="1" dirty="0" smtClean="0">
              <a:solidFill>
                <a:srgbClr val="2A1C00"/>
              </a:solidFill>
            </a:endParaRPr>
          </a:p>
          <a:p>
            <a:endParaRPr lang="zh-TW" altLang="en-US" sz="1600" dirty="0">
              <a:solidFill>
                <a:srgbClr val="C0C0C0"/>
              </a:solidFill>
              <a:latin typeface="Courier"/>
              <a:ea typeface="標楷體"/>
              <a:cs typeface="Tahoma" pitchFamily="34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6548714" y="1576616"/>
            <a:ext cx="223651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50</a:t>
            </a:r>
            <a:r>
              <a:rPr lang="zh-CN" altLang="en-US" sz="200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人完全</a:t>
            </a:r>
            <a:r>
              <a:rPr lang="zh-CN" altLang="en-US" sz="2000" cap="none" spc="0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同时订票</a:t>
            </a:r>
            <a:endParaRPr lang="zh-CN" altLang="en-US" sz="2000" cap="none" spc="0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7002850" y="2862407"/>
            <a:ext cx="199125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黑体" pitchFamily="2" charset="-122"/>
                <a:ea typeface="黑体" pitchFamily="2" charset="-122"/>
              </a:rPr>
              <a:t>每次执行用的</a:t>
            </a:r>
            <a:endParaRPr lang="en-US" altLang="zh-CN" sz="2000" b="1" cap="none" spc="0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黑体" pitchFamily="2" charset="-122"/>
                <a:ea typeface="黑体" pitchFamily="2" charset="-122"/>
              </a:rPr>
              <a:t>哪个用户名呢？</a:t>
            </a:r>
            <a:endParaRPr lang="zh-CN" altLang="en-US" sz="2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6274853" y="4862820"/>
            <a:ext cx="25074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zh-CN" altLang="en-US" sz="2000" b="1" cap="none" spc="0" dirty="0" smtClean="0">
                <a:ln w="50800"/>
                <a:solidFill>
                  <a:srgbClr val="7030A0"/>
                </a:solidFill>
                <a:effectLst/>
                <a:latin typeface="黑体" pitchFamily="2" charset="-122"/>
                <a:ea typeface="黑体" pitchFamily="2" charset="-122"/>
              </a:rPr>
              <a:t>刚录制的脚本</a:t>
            </a:r>
            <a:endParaRPr lang="en-US" altLang="zh-CN" sz="2000" b="1" cap="none" spc="0" dirty="0" smtClean="0">
              <a:ln w="50800"/>
              <a:solidFill>
                <a:srgbClr val="7030A0"/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dirty="0" smtClean="0">
                <a:ln w="50800"/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怎么回放就出错呢</a:t>
            </a:r>
            <a:r>
              <a:rPr lang="zh-CN" altLang="en-US" sz="2000" b="1" cap="none" spc="0" dirty="0" smtClean="0">
                <a:ln w="50800"/>
                <a:solidFill>
                  <a:srgbClr val="7030A0"/>
                </a:solidFill>
                <a:effectLst/>
                <a:latin typeface="黑体" pitchFamily="2" charset="-122"/>
                <a:ea typeface="黑体" pitchFamily="2" charset="-122"/>
              </a:rPr>
              <a:t>？</a:t>
            </a:r>
            <a:endParaRPr lang="zh-CN" altLang="en-US" sz="2000" b="1" cap="none" spc="0" dirty="0">
              <a:ln w="50800"/>
              <a:solidFill>
                <a:srgbClr val="7030A0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773220" y="1528280"/>
            <a:ext cx="22493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秒</a:t>
            </a:r>
            <a:endParaRPr lang="en-US" altLang="zh-CN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可以完成</a:t>
            </a:r>
            <a:r>
              <a:rPr lang="zh-CN" altLang="en-US" sz="2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黑体" pitchFamily="2" charset="-122"/>
                <a:ea typeface="黑体" pitchFamily="2" charset="-122"/>
              </a:rPr>
              <a:t>订票吗？</a:t>
            </a:r>
            <a:endParaRPr lang="zh-CN" altLang="en-US" sz="2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640509" y="5115858"/>
            <a:ext cx="25074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2000" b="1" dirty="0" smtClean="0">
                <a:ln w="11430"/>
                <a:solidFill>
                  <a:srgbClr val="0066FF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打开的页面正确吗？</a:t>
            </a:r>
            <a:endParaRPr lang="zh-CN" altLang="en-US" sz="2000" b="1" cap="none" spc="0" dirty="0">
              <a:ln w="11430"/>
              <a:solidFill>
                <a:srgbClr val="0066FF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186053" y="3700498"/>
            <a:ext cx="26372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50</a:t>
            </a:r>
            <a:r>
              <a:rPr lang="zh-CN" altLang="en-US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人难道都用</a:t>
            </a:r>
            <a:endParaRPr lang="en-US" altLang="zh-CN" sz="2000" b="1" cap="none" spc="0" dirty="0" smtClean="0">
              <a:ln w="50800"/>
              <a:solidFill>
                <a:schemeClr val="tx2">
                  <a:lumMod val="7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同一个用户名</a:t>
            </a:r>
            <a:r>
              <a:rPr lang="en-US" altLang="zh-CN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cap="none" spc="0" dirty="0" smtClean="0">
                <a:ln w="50800"/>
                <a:solidFill>
                  <a:schemeClr val="tx2">
                    <a:lumMod val="75000"/>
                  </a:schemeClr>
                </a:solidFill>
                <a:effectLst/>
                <a:latin typeface="黑体" pitchFamily="2" charset="-122"/>
                <a:ea typeface="黑体" pitchFamily="2" charset="-122"/>
              </a:rPr>
              <a:t>密码？</a:t>
            </a:r>
            <a:endParaRPr lang="zh-CN" altLang="en-US" sz="2000" b="1" cap="none" spc="0" dirty="0">
              <a:ln w="50800"/>
              <a:solidFill>
                <a:schemeClr val="tx2">
                  <a:lumMod val="75000"/>
                </a:schemeClr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60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1" grpId="0" animBg="1"/>
      <p:bldP spid="222" grpId="0"/>
      <p:bldP spid="223" grpId="0"/>
      <p:bldP spid="224" grpId="0"/>
      <p:bldP spid="225" grpId="0"/>
      <p:bldP spid="226" grpId="0"/>
      <p:bldP spid="22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脚本增强方式</a:t>
            </a:r>
            <a:r>
              <a:rPr lang="en-US" altLang="zh-CN" b="1" dirty="0" smtClean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3567" y="1052736"/>
            <a:ext cx="8209411" cy="464185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lr_message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lr_output_message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lr_message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char *format, exp1, exp2,...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expn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.);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函数说明：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将信息发送到输出窗口和日志文件。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lr_output_message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char *format, exp1, exp2,...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n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zh-CN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函数说明</a:t>
            </a:r>
            <a:r>
              <a:rPr lang="zh-CN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带有脚本的</a:t>
            </a:r>
            <a:r>
              <a:rPr lang="zh-CN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行号的消息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发送到输出窗口和日志文件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char *format, exp1, exp2,...</a:t>
            </a:r>
            <a:r>
              <a:rPr lang="en-US" altLang="zh-CN" b="1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exp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n</a:t>
            </a:r>
            <a:r>
              <a:rPr lang="en-US" altLang="zh-CN" b="1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en-US" altLang="zh-CN" b="1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函数说明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消息发送到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Vuser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日志文件，而不是发送到输出窗口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其实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还有很多类似函数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284157"/>
            <a:ext cx="5125237" cy="92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485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插入输出函数（续）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3568" y="1052736"/>
            <a:ext cx="7971482" cy="4641850"/>
          </a:xfrm>
        </p:spPr>
        <p:txBody>
          <a:bodyPr/>
          <a:lstStyle/>
          <a:p>
            <a:r>
              <a:rPr lang="en-US" altLang="zh-CN" dirty="0" err="1" smtClean="0"/>
              <a:t>lr_message</a:t>
            </a:r>
            <a:r>
              <a:rPr lang="en-US" altLang="zh-CN" dirty="0" smtClean="0"/>
              <a:t>()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06" y="1998319"/>
            <a:ext cx="7605246" cy="32858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978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插入输出函数（续）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83568" y="1052736"/>
            <a:ext cx="7971482" cy="4641850"/>
          </a:xfrm>
        </p:spPr>
        <p:txBody>
          <a:bodyPr/>
          <a:lstStyle/>
          <a:p>
            <a:r>
              <a:rPr lang="en-US" altLang="zh-CN" dirty="0" err="1"/>
              <a:t>lr_output_message</a:t>
            </a:r>
            <a:r>
              <a:rPr lang="en-US" altLang="zh-CN" dirty="0" smtClean="0"/>
              <a:t>()</a:t>
            </a:r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06" y="1998319"/>
            <a:ext cx="7605246" cy="32858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327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rgbClr val="FFFF00"/>
                </a:solidFill>
              </a:rPr>
              <a:t>插入输出函数（续）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15804" y="908720"/>
            <a:ext cx="7971482" cy="4641850"/>
          </a:xfrm>
        </p:spPr>
        <p:txBody>
          <a:bodyPr/>
          <a:lstStyle/>
          <a:p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用户名为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:%s",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lr_eval_string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("{username}"));</a:t>
            </a:r>
          </a:p>
          <a:p>
            <a:pPr lvl="1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lr_log_message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密码为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:%s",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lr_eval_string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("{password}"));</a:t>
            </a:r>
          </a:p>
          <a:p>
            <a:pPr lvl="1"/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图片 1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554279"/>
            <a:ext cx="4042827" cy="33037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12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相关函数拓展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rgbClr val="FFFF00"/>
                </a:solidFill>
              </a:rPr>
              <a:t>lr_save_string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76060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用于将非空字符串保存到指定的参数中，可以在某些关联场景中将处理过的字符串保存起来，便于后面进行参数化。</a:t>
            </a: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将常量赋值给参数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2996952"/>
            <a:ext cx="6792969" cy="229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329" y="2636912"/>
            <a:ext cx="3479558" cy="2101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331640" y="5661248"/>
            <a:ext cx="82926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lr_save_string</a:t>
            </a:r>
            <a:r>
              <a:rPr lang="en-US" dirty="0" smtClean="0"/>
              <a:t>("http://software.hebtu.edu.cn/","website"); </a:t>
            </a:r>
            <a:r>
              <a:rPr lang="en-US" dirty="0" err="1" smtClean="0"/>
              <a:t>web_url</a:t>
            </a:r>
            <a:r>
              <a:rPr lang="en-US" dirty="0" smtClean="0"/>
              <a:t>("</a:t>
            </a:r>
            <a:r>
              <a:rPr lang="en-US" dirty="0" err="1" smtClean="0"/>
              <a:t>software","URL</a:t>
            </a:r>
            <a:r>
              <a:rPr lang="en-US" dirty="0" smtClean="0"/>
              <a:t>={website}",LAST);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80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460432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相关函数拓展（续）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rgbClr val="FFFF00"/>
                </a:solidFill>
              </a:rPr>
              <a:t>lr_eval_string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54299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用于返回参数中的实际字符串值，可使用该函数查看参数化取值是否正确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提取参数值。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如：</a:t>
            </a:r>
            <a:r>
              <a:rPr lang="en-US" altLang="zh-CN" dirty="0" err="1" smtClean="0">
                <a:solidFill>
                  <a:schemeClr val="tx1"/>
                </a:solidFill>
              </a:rPr>
              <a:t>lr_log_message</a:t>
            </a:r>
            <a:r>
              <a:rPr lang="en-US" altLang="zh-CN" dirty="0" smtClean="0">
                <a:solidFill>
                  <a:schemeClr val="tx1"/>
                </a:solidFill>
              </a:rPr>
              <a:t>("</a:t>
            </a:r>
            <a:r>
              <a:rPr lang="zh-CN" altLang="en-US" dirty="0" smtClean="0">
                <a:solidFill>
                  <a:schemeClr val="tx1"/>
                </a:solidFill>
              </a:rPr>
              <a:t>用户名为</a:t>
            </a:r>
            <a:r>
              <a:rPr lang="en-US" altLang="zh-CN" dirty="0" smtClean="0">
                <a:solidFill>
                  <a:schemeClr val="tx1"/>
                </a:solidFill>
              </a:rPr>
              <a:t>:%s",lr_eval_string("{username}"));</a:t>
            </a: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</a:rPr>
              <a:t>lr_log_message</a:t>
            </a:r>
            <a:r>
              <a:rPr lang="en-US" altLang="zh-CN" dirty="0" smtClean="0">
                <a:solidFill>
                  <a:schemeClr val="tx1"/>
                </a:solidFill>
              </a:rPr>
              <a:t>("</a:t>
            </a:r>
            <a:r>
              <a:rPr lang="zh-CN" altLang="en-US" dirty="0" smtClean="0">
                <a:solidFill>
                  <a:schemeClr val="tx1"/>
                </a:solidFill>
              </a:rPr>
              <a:t>密码为</a:t>
            </a:r>
            <a:r>
              <a:rPr lang="en-US" altLang="zh-CN" dirty="0" smtClean="0">
                <a:solidFill>
                  <a:schemeClr val="tx1"/>
                </a:solidFill>
              </a:rPr>
              <a:t>:%s",lr_eval_string("{password}"));</a:t>
            </a:r>
            <a:endParaRPr lang="zh-CN" altLang="en-US" dirty="0" smtClean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731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之</a:t>
            </a:r>
            <a:r>
              <a:rPr lang="en-US" altLang="zh-CN" dirty="0" err="1" smtClean="0">
                <a:solidFill>
                  <a:srgbClr val="FF0000"/>
                </a:solidFill>
                <a:latin typeface="+mn-ea"/>
              </a:rPr>
              <a:t>web_find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检查点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脚本增强之</a:t>
            </a:r>
            <a:r>
              <a:rPr lang="en-US" altLang="zh-CN" dirty="0" err="1" smtClean="0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检查点插入的原因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44735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思考：回放结果是否通过？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16"/>
          <a:stretch/>
        </p:blipFill>
        <p:spPr bwMode="auto">
          <a:xfrm>
            <a:off x="828112" y="1963817"/>
            <a:ext cx="338529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278937"/>
            <a:ext cx="3546100" cy="260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681" y="4163625"/>
            <a:ext cx="3546100" cy="2711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4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83161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检查点插入的类型与方式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chemeClr val="bg1"/>
                </a:solidFill>
              </a:rPr>
              <a:t>web_find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82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9542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0012" y="1301653"/>
            <a:ext cx="251643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79300" y="1297031"/>
            <a:ext cx="329973" cy="329973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6750" y="986116"/>
            <a:ext cx="46101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29050" y="2553351"/>
            <a:ext cx="4762500" cy="356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15032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83161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温馨提示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82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39542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"/>
          <a:stretch/>
        </p:blipFill>
        <p:spPr bwMode="auto">
          <a:xfrm>
            <a:off x="1264024" y="923925"/>
            <a:ext cx="6716339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420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什么是脚本增强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函数！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508" y="911620"/>
            <a:ext cx="7591665" cy="5115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11894372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83161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web_find</a:t>
            </a:r>
            <a:r>
              <a:rPr lang="zh-CN" altLang="en-US" b="1" dirty="0">
                <a:solidFill>
                  <a:schemeClr val="bg1"/>
                </a:solidFill>
              </a:rPr>
              <a:t>函数总结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函数作用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页面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中查找相应的内容。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函数用法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函数用于查找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页面中的内容，故须放在待查找内容的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后面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举例：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("web_find","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RighOf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=a","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LeftOf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b","What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jojo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",LAST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82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91858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web_reg_find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检查点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</a:t>
            </a:r>
            <a:r>
              <a:rPr lang="zh-CN" altLang="en-US" b="1" dirty="0">
                <a:solidFill>
                  <a:srgbClr val="FFFF00"/>
                </a:solidFill>
              </a:rPr>
              <a:t>类型</a:t>
            </a:r>
            <a:r>
              <a:rPr lang="zh-CN" altLang="en-US" b="1" dirty="0">
                <a:solidFill>
                  <a:schemeClr val="bg1"/>
                </a:solidFill>
              </a:rPr>
              <a:t>与方式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检查点类型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文本检查点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图像检查点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web_image_check</a:t>
            </a:r>
            <a:r>
              <a:rPr lang="zh-CN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115081"/>
            <a:ext cx="27146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850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检查点插入的类型与</a:t>
            </a:r>
            <a:r>
              <a:rPr lang="zh-CN" altLang="en-US" b="1" dirty="0">
                <a:solidFill>
                  <a:srgbClr val="FFFF00"/>
                </a:solidFill>
              </a:rPr>
              <a:t>方式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478693" y="1052736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录制中加入检查点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鼠标右键插入检查点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插入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新建步骤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插入检查点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插入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新建步骤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服务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树形视图下直接插入检查点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1127" y="4233785"/>
            <a:ext cx="6124732" cy="169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01571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952501"/>
            <a:ext cx="3429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" y="914401"/>
            <a:ext cx="3638550" cy="249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47303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检查点插入的类型与方式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en-US" altLang="zh-CN" b="1" dirty="0" err="1">
                <a:solidFill>
                  <a:srgbClr val="FFFF00"/>
                </a:solidFill>
              </a:rPr>
              <a:t>web_reg_find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614350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170352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1027" name="Picture 3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0842" y="4554028"/>
            <a:ext cx="329973" cy="329973"/>
          </a:xfrm>
          <a:prstGeom prst="rect">
            <a:avLst/>
          </a:prstGeom>
          <a:noFill/>
        </p:spPr>
      </p:pic>
      <p:pic>
        <p:nvPicPr>
          <p:cNvPr id="13" name="图片 12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9936" y="3619233"/>
            <a:ext cx="3710178" cy="2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4779" y="4302842"/>
            <a:ext cx="1952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 descr="C:\Program Files\Microsoft Office\MEDIA\OFFICE12\Bullets\BD21298_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24980" y="5480151"/>
            <a:ext cx="329973" cy="329973"/>
          </a:xfrm>
          <a:prstGeom prst="rect">
            <a:avLst/>
          </a:prstGeom>
          <a:noFill/>
        </p:spPr>
      </p:pic>
      <p:pic>
        <p:nvPicPr>
          <p:cNvPr id="20" name="图片 19"/>
          <p:cNvPicPr/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26030" y="5273658"/>
            <a:ext cx="2085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86893" y="2146530"/>
            <a:ext cx="447307" cy="435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690339" y="1597741"/>
            <a:ext cx="384104" cy="40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149372" y="4590791"/>
            <a:ext cx="484676" cy="447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618900" y="4046024"/>
            <a:ext cx="527904" cy="51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6510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783161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web_reg_find</a:t>
            </a:r>
            <a:r>
              <a:rPr lang="zh-CN" altLang="en-US" b="1" dirty="0">
                <a:solidFill>
                  <a:schemeClr val="bg1"/>
                </a:solidFill>
              </a:rPr>
              <a:t>函数总结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5450" y="1398225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函数作用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的源文件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中查找所需内容。较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web_find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方式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（）方式查找的更加精确。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用法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（）函数是在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HTML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的源文件中查找相应的内容，故需插入在待查找内容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之前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参数举例：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web_reg_find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("Search=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jojo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","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SaveCount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name",LAST</a:t>
            </a:r>
            <a:r>
              <a:rPr lang="en-US" altLang="zh-CN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);</a:t>
            </a: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3982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123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尽量使用</a:t>
            </a:r>
            <a:r>
              <a:rPr lang="en-US" altLang="zh-CN" dirty="0" err="1" smtClean="0"/>
              <a:t>web_reg_find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检查的字符尽量不要是中文，避免不必要的麻烦</a:t>
            </a:r>
            <a:endParaRPr lang="en-US" altLang="zh-CN" dirty="0" smtClean="0"/>
          </a:p>
          <a:p>
            <a:pPr lvl="1"/>
            <a:r>
              <a:rPr lang="zh-CN" altLang="en-US" dirty="0"/>
              <a:t>运行</a:t>
            </a:r>
            <a:r>
              <a:rPr lang="zh-CN" altLang="en-US" dirty="0" smtClean="0"/>
              <a:t>时设置总的检查点选项对注册函数无效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检查点总结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7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增强之关联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基础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82626" y="260648"/>
            <a:ext cx="8282080" cy="565820"/>
          </a:xfr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为何进行脚本</a:t>
            </a:r>
            <a:r>
              <a:rPr lang="zh-CN" altLang="en-US" b="1" dirty="0" smtClean="0">
                <a:solidFill>
                  <a:schemeClr val="bg1"/>
                </a:solidFill>
              </a:rPr>
              <a:t>关联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06" y="1772816"/>
            <a:ext cx="7123113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936" y="4669685"/>
            <a:ext cx="7528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回放时，登录失败，怎么办？原因：</a:t>
            </a:r>
            <a:r>
              <a:rPr lang="en-US" altLang="zh-CN" sz="2400" dirty="0" smtClean="0">
                <a:latin typeface="+mn-ea"/>
              </a:rPr>
              <a:t>Session</a:t>
            </a:r>
            <a:r>
              <a:rPr lang="zh-CN" altLang="en-US" sz="2400" dirty="0" smtClean="0">
                <a:latin typeface="+mn-ea"/>
              </a:rPr>
              <a:t>过期。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关联是为了获取服务器动态的信息，且</a:t>
            </a:r>
            <a:r>
              <a:rPr lang="zh-CN" altLang="en-US" sz="2400" dirty="0">
                <a:latin typeface="+mn-ea"/>
              </a:rPr>
              <a:t>对业务有影响的</a:t>
            </a:r>
          </a:p>
        </p:txBody>
      </p:sp>
    </p:spTree>
    <p:extLst>
      <p:ext uri="{BB962C8B-B14F-4D97-AF65-F5344CB8AC3E}">
        <p14:creationId xmlns:p14="http://schemas.microsoft.com/office/powerpoint/2010/main" val="2742038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关联</a:t>
            </a:r>
            <a:r>
              <a:rPr lang="zh-CN" altLang="en-US" dirty="0"/>
              <a:t>（</a:t>
            </a:r>
            <a:r>
              <a:rPr lang="en-US" altLang="zh-CN" dirty="0"/>
              <a:t>correlation</a:t>
            </a:r>
            <a:r>
              <a:rPr lang="zh-CN" altLang="en-US" dirty="0"/>
              <a:t>）：脚本回放过程中，客户端发出请求，通过关联函数所定义的左右边界值（也就是关联规则），</a:t>
            </a:r>
            <a:r>
              <a:rPr lang="zh-CN" altLang="en-US" dirty="0">
                <a:solidFill>
                  <a:srgbClr val="FF0000"/>
                </a:solidFill>
              </a:rPr>
              <a:t>在服务器所响应的内容中查找，得到相应的值</a:t>
            </a:r>
            <a:r>
              <a:rPr lang="zh-CN" altLang="en-US" dirty="0" smtClean="0">
                <a:solidFill>
                  <a:srgbClr val="FF0000"/>
                </a:solidFill>
              </a:rPr>
              <a:t>，以变量</a:t>
            </a:r>
            <a:r>
              <a:rPr lang="zh-CN" altLang="en-US" dirty="0">
                <a:solidFill>
                  <a:srgbClr val="FF0000"/>
                </a:solidFill>
              </a:rPr>
              <a:t>的形式替换录制时的静态值，从而向服务器发出正确的请求，这种动态获得服务器响应内容的方法被称作关联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也</a:t>
            </a:r>
            <a:r>
              <a:rPr lang="zh-CN" altLang="en-US" dirty="0"/>
              <a:t>是把脚本中某些写死的数据，转变成动态的数据。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6125" y="0"/>
            <a:ext cx="9022231" cy="818867"/>
          </a:xfrm>
        </p:spPr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zh-CN" altLang="en-US" dirty="0" smtClean="0"/>
              <a:t>关联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9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脚本增强之事务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0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79" y="908720"/>
            <a:ext cx="9144000" cy="573325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zh-CN" altLang="en-US" dirty="0"/>
              <a:t>什么内容需要</a:t>
            </a:r>
            <a:r>
              <a:rPr lang="zh-CN" altLang="en-US" dirty="0" smtClean="0"/>
              <a:t>关联？</a:t>
            </a:r>
            <a:endParaRPr lang="en-US" altLang="zh-CN" dirty="0" smtClean="0"/>
          </a:p>
          <a:p>
            <a:pPr marL="400050" lvl="1" indent="0">
              <a:spcBef>
                <a:spcPts val="0"/>
              </a:spcBef>
              <a:buNone/>
            </a:pPr>
            <a:r>
              <a:rPr lang="zh-CN" altLang="en-US" dirty="0" smtClean="0"/>
              <a:t>当</a:t>
            </a:r>
            <a:r>
              <a:rPr lang="zh-CN" altLang="en-US" dirty="0"/>
              <a:t>脚本中的数据每次回放都发生变化时，并且这个</a:t>
            </a:r>
            <a:r>
              <a:rPr lang="zh-CN" altLang="en-US" dirty="0">
                <a:solidFill>
                  <a:srgbClr val="FF0000"/>
                </a:solidFill>
              </a:rPr>
              <a:t>动态数据在后面的请求中需要</a:t>
            </a:r>
            <a:r>
              <a:rPr lang="zh-CN" altLang="en-US" dirty="0"/>
              <a:t>发送给服务器，那么这个内容需要通过关联来询问服务器，获得该数据的变化结果。例如：</a:t>
            </a:r>
            <a:br>
              <a:rPr lang="zh-CN" altLang="en-US" dirty="0"/>
            </a:br>
            <a:r>
              <a:rPr lang="en-US" altLang="zh-CN" dirty="0" smtClean="0"/>
              <a:t>	1.</a:t>
            </a:r>
            <a:r>
              <a:rPr lang="zh-CN" altLang="en-US" dirty="0" smtClean="0"/>
              <a:t>登录字符串。带有会话 </a:t>
            </a:r>
            <a:r>
              <a:rPr lang="en-US" altLang="zh-CN" dirty="0" smtClean="0"/>
              <a:t>ID </a:t>
            </a:r>
            <a:r>
              <a:rPr lang="zh-CN" altLang="en-US" dirty="0" smtClean="0"/>
              <a:t>或时间戳等动态数据的登录字符串。</a:t>
            </a:r>
            <a:br>
              <a:rPr lang="zh-CN" altLang="en-US" dirty="0" smtClean="0"/>
            </a:br>
            <a:r>
              <a:rPr lang="en-US" altLang="zh-CN" dirty="0" smtClean="0"/>
              <a:t>	2.</a:t>
            </a:r>
            <a:r>
              <a:rPr lang="zh-CN" altLang="en-US" dirty="0" smtClean="0"/>
              <a:t>日期</a:t>
            </a:r>
            <a:r>
              <a:rPr lang="en-US" altLang="zh-CN" dirty="0" smtClean="0"/>
              <a:t>/</a:t>
            </a:r>
            <a:r>
              <a:rPr lang="zh-CN" altLang="en-US" dirty="0" smtClean="0"/>
              <a:t>时间戳。使用日期或时间戳或者其他用户凭据的任意字符串。</a:t>
            </a:r>
            <a:br>
              <a:rPr lang="zh-CN" altLang="en-US" dirty="0" smtClean="0"/>
            </a:br>
            <a:r>
              <a:rPr lang="en-US" altLang="zh-CN" dirty="0" smtClean="0"/>
              <a:t>	3.</a:t>
            </a:r>
            <a:r>
              <a:rPr lang="zh-CN" altLang="en-US" dirty="0" smtClean="0"/>
              <a:t>常见前缀。后跟字符串的常见前缀，如 </a:t>
            </a:r>
            <a:r>
              <a:rPr lang="en-US" altLang="zh-CN" dirty="0" err="1" smtClean="0"/>
              <a:t>SessionID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 </a:t>
            </a:r>
            <a:r>
              <a:rPr lang="en-US" altLang="zh-CN" dirty="0" err="1" smtClean="0"/>
              <a:t>CustomerID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关联</a:t>
            </a:r>
          </a:p>
        </p:txBody>
      </p:sp>
    </p:spTree>
    <p:extLst>
      <p:ext uri="{BB962C8B-B14F-4D97-AF65-F5344CB8AC3E}">
        <p14:creationId xmlns:p14="http://schemas.microsoft.com/office/powerpoint/2010/main" val="18980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客户端与服务器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2204864"/>
            <a:ext cx="2448272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228184" y="2204864"/>
            <a:ext cx="2592288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16216" y="1124744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服务器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55576" y="2996952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755576" y="3933056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55576" y="4941168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59832" y="2629091"/>
            <a:ext cx="30243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45823" y="2312420"/>
            <a:ext cx="199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向服务器发送登录请求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23928" y="210093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用户名，密码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059832" y="3429000"/>
            <a:ext cx="316835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5823" y="3283694"/>
            <a:ext cx="211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获得</a:t>
            </a:r>
            <a:r>
              <a:rPr lang="en-US" altLang="zh-CN" dirty="0" err="1" smtClean="0"/>
              <a:t>sessionID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2843808" y="4509120"/>
            <a:ext cx="38164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5823" y="428757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订票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635896" y="41490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sessionID</a:t>
            </a:r>
            <a:r>
              <a:rPr lang="zh-CN" altLang="en-US" dirty="0" smtClean="0"/>
              <a:t>发送新的请求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2843808" y="5229200"/>
            <a:ext cx="40324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0922" y="5229200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获得服务器的返回值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2034" y="14803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9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7"/>
          <p:cNvSpPr txBox="1">
            <a:spLocks/>
          </p:cNvSpPr>
          <p:nvPr/>
        </p:nvSpPr>
        <p:spPr bwMode="auto">
          <a:xfrm>
            <a:off x="683568" y="1052736"/>
            <a:ext cx="766603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66688" indent="-1666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rgbClr val="006F53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398463" indent="-230188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2pPr>
            <a:lvl3pPr marL="400050" indent="182563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3pPr>
            <a:lvl4pPr marL="825500" indent="-2413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>
                <a:schemeClr val="tx2"/>
              </a:buClr>
              <a:buFont typeface="Arial" charset="0"/>
              <a:buChar char="–"/>
              <a:defRPr sz="16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defTabSz="0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微软雅黑" pitchFamily="34" charset="-122"/>
              </a:defRPr>
            </a:lvl5pPr>
            <a:lvl6pPr marL="25146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defTabSz="0" rtl="0" eaLnBrk="1" fontAlgn="base" hangingPunct="1">
              <a:spcBef>
                <a:spcPct val="0"/>
              </a:spcBef>
              <a:spcAft>
                <a:spcPct val="25000"/>
              </a:spcAft>
              <a:buClr>
                <a:schemeClr val="tx2"/>
              </a:buClr>
              <a:buFont typeface="Arial" pitchFamily="34" charset="0"/>
              <a:buChar char="–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>
              <a:latin typeface="+mn-ea"/>
              <a:ea typeface="+mn-ea"/>
            </a:endParaRPr>
          </a:p>
          <a:p>
            <a:r>
              <a:rPr lang="en-US" altLang="zh-CN" dirty="0" err="1" smtClean="0">
                <a:latin typeface="+mn-ea"/>
                <a:ea typeface="+mn-ea"/>
              </a:rPr>
              <a:t>Ord</a:t>
            </a:r>
            <a:r>
              <a:rPr lang="en-US" altLang="zh-CN" dirty="0" smtClean="0">
                <a:latin typeface="+mn-ea"/>
                <a:ea typeface="+mn-ea"/>
              </a:rPr>
              <a:t>=1</a:t>
            </a:r>
            <a:r>
              <a:rPr lang="zh-CN" altLang="en-US" dirty="0">
                <a:latin typeface="+mn-ea"/>
                <a:ea typeface="+mn-ea"/>
              </a:rPr>
              <a:t>或</a:t>
            </a:r>
            <a:r>
              <a:rPr lang="en-US" altLang="zh-CN" dirty="0">
                <a:latin typeface="+mn-ea"/>
                <a:ea typeface="+mn-ea"/>
              </a:rPr>
              <a:t>All</a:t>
            </a:r>
            <a:r>
              <a:rPr lang="zh-CN" altLang="en-US" dirty="0" smtClean="0">
                <a:latin typeface="+mn-ea"/>
                <a:ea typeface="+mn-ea"/>
              </a:rPr>
              <a:t>含义</a:t>
            </a:r>
            <a:endParaRPr lang="en-US" altLang="zh-CN" dirty="0" smtClean="0">
              <a:latin typeface="+mn-ea"/>
              <a:ea typeface="+mn-ea"/>
            </a:endParaRP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+mn-ea"/>
                <a:ea typeface="+mn-ea"/>
              </a:rPr>
              <a:t>Ord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某个具体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数值，例如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表示在获取动态数据中，取得第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的数据；</a:t>
            </a:r>
          </a:p>
          <a:p>
            <a:pPr lvl="1"/>
            <a:r>
              <a:rPr lang="en-US" altLang="zh-CN" dirty="0" err="1" smtClean="0">
                <a:solidFill>
                  <a:schemeClr val="tx1"/>
                </a:solidFill>
                <a:latin typeface="+mn-ea"/>
                <a:ea typeface="+mn-ea"/>
              </a:rPr>
              <a:t>Ord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  <a:ea typeface="+mn-ea"/>
              </a:rPr>
              <a:t>=All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，获取所有匹配的动态数据，并以参数数组形式进行动态数据存放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  <a:ea typeface="+mn-ea"/>
              </a:rPr>
              <a:t>。</a:t>
            </a:r>
            <a:endParaRPr lang="en-US" altLang="zh-CN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脚本关联函数解析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514600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981295" y="4070602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5122" name="图片 6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948" y="1402380"/>
            <a:ext cx="7959819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47058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脚本关联方式综述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+mn-ea"/>
              </a:rPr>
              <a:t>自动关联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最简单，有局限性。常用于在非常标准的动态数据处理中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典型实例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：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 Session ID 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注意：使用自动关联前，脚本必须要先运行一次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手动关联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最有效手段，能处理特殊的动态数据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典型实例：论坛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中置顶帖子和非置顶帖子中的顶端帖子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zh-CN" altLang="en-US" dirty="0" smtClean="0">
                <a:latin typeface="+mn-ea"/>
              </a:rPr>
              <a:t>一边录制一边关联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需操作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系统自带常见应用需要做的关联规则    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Recording Options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】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Correlation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启用选项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981295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4200" y="2307221"/>
            <a:ext cx="588352" cy="80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885073"/>
            <a:ext cx="588352" cy="80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07016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一边录制一边关联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          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2A1C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lang="en-US" altLang="zh-CN" sz="2400" b="1" kern="0" dirty="0" smtClean="0">
              <a:solidFill>
                <a:srgbClr val="2A1C00"/>
              </a:solidFill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2A1C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Char char="v"/>
              <a:tabLst/>
              <a:defRPr/>
            </a:pPr>
            <a:endParaRPr lang="en-US" altLang="zh-CN" sz="2400" b="1" kern="0" dirty="0" smtClean="0">
              <a:solidFill>
                <a:srgbClr val="2A1C00"/>
              </a:solidFill>
              <a:latin typeface="+mn-lt"/>
              <a:ea typeface="+mn-ea"/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7640" y="1246268"/>
            <a:ext cx="6253718" cy="4469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5836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增强之自动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关联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69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脚本关联方式综述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>
                <a:latin typeface="+mn-ea"/>
              </a:rPr>
              <a:t>自动关联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最简单，有局限性。常用于在非常标准的动态数据处理中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典型实例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：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 Session ID </a:t>
            </a: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注意：使用自动关联前，脚本必须要先运行一次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手动关联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最有效手段，能处理特殊的动态数据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典型实例：论坛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中置顶帖子和非置顶帖子中的顶端帖子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ID</a:t>
            </a:r>
          </a:p>
          <a:p>
            <a:r>
              <a:rPr lang="zh-CN" altLang="en-US" dirty="0" smtClean="0">
                <a:latin typeface="+mn-ea"/>
              </a:rPr>
              <a:t>一边录制一边关联</a:t>
            </a:r>
            <a:endParaRPr lang="en-US" altLang="zh-CN" dirty="0" smtClean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无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需操作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系统自带常见应用需要做的关联规则    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Recording Options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】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—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【</a:t>
            </a:r>
            <a:r>
              <a:rPr lang="en-US" dirty="0" smtClean="0">
                <a:solidFill>
                  <a:schemeClr val="tx1"/>
                </a:solidFill>
                <a:latin typeface="+mn-ea"/>
              </a:rPr>
              <a:t>Correlation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】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启用选项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981295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2276872"/>
            <a:ext cx="588352" cy="80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7729" y="884238"/>
            <a:ext cx="588352" cy="80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13326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VuGen</a:t>
            </a:r>
            <a:r>
              <a:rPr lang="zh-CN" altLang="en-US" dirty="0">
                <a:latin typeface="+mn-ea"/>
              </a:rPr>
              <a:t>脚本增强基础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脚本增强之事务</a:t>
            </a:r>
            <a:endParaRPr lang="en-US" altLang="zh-CN" dirty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增强之集合</a:t>
            </a:r>
            <a:r>
              <a:rPr lang="zh-CN" altLang="en-US" dirty="0" smtClean="0">
                <a:latin typeface="+mn-ea"/>
              </a:rPr>
              <a:t>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增强之参数</a:t>
            </a:r>
            <a:r>
              <a:rPr lang="zh-CN" altLang="en-US" dirty="0" smtClean="0">
                <a:latin typeface="+mn-ea"/>
              </a:rPr>
              <a:t>化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增强之输出</a:t>
            </a:r>
            <a:r>
              <a:rPr lang="zh-CN" altLang="en-US" dirty="0" smtClean="0">
                <a:latin typeface="+mn-ea"/>
              </a:rPr>
              <a:t>函数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</a:t>
            </a:r>
            <a:r>
              <a:rPr lang="en-US" altLang="zh-CN" dirty="0" err="1">
                <a:latin typeface="+mn-ea"/>
              </a:rPr>
              <a:t>web_reg_find</a:t>
            </a:r>
            <a:r>
              <a:rPr lang="zh-CN" altLang="en-US" dirty="0" smtClean="0">
                <a:latin typeface="+mn-ea"/>
              </a:rPr>
              <a:t>检查点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增强之关联</a:t>
            </a:r>
            <a:r>
              <a:rPr lang="zh-CN" altLang="en-US" dirty="0" smtClean="0">
                <a:latin typeface="+mn-ea"/>
              </a:rPr>
              <a:t>基础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脚本</a:t>
            </a:r>
            <a:r>
              <a:rPr lang="zh-CN" altLang="en-US" dirty="0">
                <a:latin typeface="+mn-ea"/>
              </a:rPr>
              <a:t>增强之自动</a:t>
            </a:r>
            <a:r>
              <a:rPr lang="zh-CN" altLang="en-US" dirty="0" smtClean="0">
                <a:latin typeface="+mn-ea"/>
              </a:rPr>
              <a:t>关联</a:t>
            </a:r>
            <a:endParaRPr lang="en-US" altLang="zh-CN" dirty="0" smtClean="0">
              <a:latin typeface="+mn-ea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脚本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增强之手动关联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12" y="0"/>
            <a:ext cx="9164712" cy="836712"/>
          </a:xfrm>
        </p:spPr>
        <p:txBody>
          <a:bodyPr/>
          <a:lstStyle/>
          <a:p>
            <a:r>
              <a:rPr lang="zh-CN" altLang="en-US" dirty="0" smtClean="0"/>
              <a:t>本章大纲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7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手动关联的应用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、确定要捕获的数据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回放脚本出错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使用“工具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en-US" altLang="zh-CN" dirty="0" err="1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Vuser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比较”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、找到要捕获数据的左右边界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查看服务器返回数据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“日志类型”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树视图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、添加关联函数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手动添加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\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通过“添加步骤”</a:t>
            </a:r>
            <a:endParaRPr lang="en-US" altLang="zh-CN" dirty="0" smtClean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、将动态数据替换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{</a:t>
            </a: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变量名</a:t>
            </a:r>
            <a:r>
              <a:rPr lang="en-US" altLang="zh-CN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en-US" altLang="zh-CN" dirty="0" smtClean="0"/>
              <a:t>     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82017" y="3414375"/>
            <a:ext cx="2724685" cy="179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20498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手动</a:t>
            </a:r>
            <a:r>
              <a:rPr lang="zh-CN" altLang="en-US" b="1" dirty="0">
                <a:solidFill>
                  <a:schemeClr val="bg1"/>
                </a:solidFill>
              </a:rPr>
              <a:t>关联</a:t>
            </a:r>
            <a:r>
              <a:rPr lang="zh-CN" altLang="en-US" b="1" dirty="0" smtClean="0">
                <a:solidFill>
                  <a:schemeClr val="bg1"/>
                </a:solidFill>
              </a:rPr>
              <a:t>的应用（续）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924" y="1628800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动态数据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左右</a:t>
            </a: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边界分别</a:t>
            </a:r>
            <a:r>
              <a:rPr lang="zh-CN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40" y="1319483"/>
            <a:ext cx="42957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图片 1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699" y="1712970"/>
            <a:ext cx="431482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图片 1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994931"/>
            <a:ext cx="6220463" cy="24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699" y="5685497"/>
            <a:ext cx="3563007" cy="24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图片 1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780" y="5395105"/>
            <a:ext cx="134027" cy="290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9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306" y="918859"/>
            <a:ext cx="7465724" cy="503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>
                <a:solidFill>
                  <a:schemeClr val="bg1"/>
                </a:solidFill>
              </a:rPr>
              <a:t>脚本增强的方式</a:t>
            </a:r>
            <a:r>
              <a:rPr lang="en-US" altLang="zh-CN" b="1">
                <a:solidFill>
                  <a:schemeClr val="bg1"/>
                </a:solidFill>
              </a:rPr>
              <a:t>——how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2193084" y="907257"/>
            <a:ext cx="4996608" cy="9144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704699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手动关联的应用（续）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31" name="图片 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083" y="1131509"/>
            <a:ext cx="6096557" cy="478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2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关联注意事项</a:t>
            </a:r>
          </a:p>
        </p:txBody>
      </p:sp>
      <p:sp>
        <p:nvSpPr>
          <p:cNvPr id="233477" name="Rectangle 5"/>
          <p:cNvSpPr>
            <a:spLocks noGrp="1" noChangeArrowheads="1"/>
          </p:cNvSpPr>
          <p:nvPr>
            <p:ph idx="1"/>
          </p:nvPr>
        </p:nvSpPr>
        <p:spPr>
          <a:xfrm>
            <a:off x="203317" y="833655"/>
            <a:ext cx="8229600" cy="4525963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可以去掉脚本中的思考时间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录制脚本类型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基于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HTML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的脚本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仅包含明确</a:t>
            </a:r>
            <a:r>
              <a:rPr lang="en-US" altLang="zh-CN" dirty="0" smtClean="0">
                <a:solidFill>
                  <a:schemeClr val="tx1"/>
                </a:solidFill>
                <a:latin typeface="+mn-ea"/>
              </a:rPr>
              <a:t>URL</a:t>
            </a:r>
            <a:r>
              <a:rPr lang="zh-CN" altLang="en-US" dirty="0" smtClean="0">
                <a:solidFill>
                  <a:schemeClr val="tx1"/>
                </a:solidFill>
                <a:latin typeface="+mn-ea"/>
              </a:rPr>
              <a:t>的脚本</a:t>
            </a:r>
            <a:endParaRPr lang="en-US" altLang="zh-CN" dirty="0" smtClean="0">
              <a:solidFill>
                <a:schemeClr val="tx1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关联函数一定写在请求前面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5148263" y="1863725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1045464" y="4419727"/>
            <a:ext cx="3770313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Ø"/>
            </a:pPr>
            <a:endParaRPr lang="en-US" altLang="zh-CN" sz="1300" dirty="0">
              <a:solidFill>
                <a:schemeClr val="tx1">
                  <a:lumMod val="10000"/>
                </a:schemeClr>
              </a:solidFill>
              <a:latin typeface="宋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8381" y="1326651"/>
            <a:ext cx="3445619" cy="246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3971" y="3789040"/>
            <a:ext cx="3493297" cy="248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7172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9083352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脚本开发原则：简单、正确、高效</a:t>
            </a:r>
            <a:endParaRPr lang="en-US" altLang="zh-CN" dirty="0" smtClean="0"/>
          </a:p>
          <a:p>
            <a:r>
              <a:rPr lang="zh-CN" altLang="en-US" dirty="0" smtClean="0"/>
              <a:t>脚本编译通过，不报错（</a:t>
            </a:r>
            <a:r>
              <a:rPr lang="en-US" altLang="zh-CN" dirty="0" err="1" smtClean="0"/>
              <a:t>VUG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单用户循环一次，不报错</a:t>
            </a:r>
            <a:r>
              <a:rPr lang="zh-CN" altLang="en-US" dirty="0"/>
              <a:t>（</a:t>
            </a:r>
            <a:r>
              <a:rPr lang="en-US" altLang="zh-CN" dirty="0" err="1"/>
              <a:t>VUG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 smtClean="0"/>
              <a:t>单用户循环多次，不报错（参数，设置迭代）</a:t>
            </a:r>
            <a:endParaRPr lang="en-US" altLang="zh-CN" dirty="0" smtClean="0"/>
          </a:p>
          <a:p>
            <a:r>
              <a:rPr lang="zh-CN" altLang="en-US" dirty="0" smtClean="0"/>
              <a:t>多用户循环一次，不报错（</a:t>
            </a:r>
            <a:r>
              <a:rPr lang="en-US" altLang="zh-CN" dirty="0" smtClean="0"/>
              <a:t>controller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多用户</a:t>
            </a:r>
            <a:r>
              <a:rPr lang="zh-CN" altLang="en-US" dirty="0" smtClean="0"/>
              <a:t>循环多次</a:t>
            </a:r>
            <a:r>
              <a:rPr lang="zh-CN" altLang="en-US" dirty="0"/>
              <a:t>，不报错（</a:t>
            </a:r>
            <a:r>
              <a:rPr lang="en-US" altLang="zh-CN" dirty="0"/>
              <a:t>controller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对</a:t>
            </a:r>
            <a:r>
              <a:rPr lang="zh-CN" altLang="en-US" dirty="0" smtClean="0"/>
              <a:t>关键性的业务添加业务正确性判断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脚本调试的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7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2697115"/>
            <a:ext cx="52959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插入事务</a:t>
            </a:r>
          </a:p>
        </p:txBody>
      </p:sp>
      <p:sp>
        <p:nvSpPr>
          <p:cNvPr id="7" name="矩形 6"/>
          <p:cNvSpPr/>
          <p:nvPr/>
        </p:nvSpPr>
        <p:spPr>
          <a:xfrm>
            <a:off x="5627325" y="3579912"/>
            <a:ext cx="2871537" cy="249299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插入事务方式：</a:t>
            </a:r>
            <a:endParaRPr lang="en-US" altLang="zh-CN" sz="2400" b="1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录制时插入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工具栏插入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菜单栏插入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脚本视图插入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树视图插入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tx1">
                    <a:lumMod val="10000"/>
                  </a:schemeClr>
                </a:solidFill>
                <a:latin typeface="黑体" pitchFamily="2" charset="-122"/>
                <a:ea typeface="黑体" pitchFamily="2" charset="-122"/>
              </a:rPr>
              <a:t>手动输入函数</a:t>
            </a:r>
            <a:endParaRPr lang="en-US" altLang="zh-CN" sz="2000" dirty="0" smtClean="0">
              <a:solidFill>
                <a:schemeClr val="tx1">
                  <a:lumMod val="10000"/>
                </a:schemeClr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6006" y="1401762"/>
            <a:ext cx="1052894" cy="43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066" y="2197487"/>
            <a:ext cx="1067834" cy="48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1" y="1132816"/>
            <a:ext cx="56559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+mn-ea"/>
              </a:rPr>
              <a:t>lr_start_transaction</a:t>
            </a:r>
            <a:r>
              <a:rPr lang="en-US" altLang="zh-CN" sz="2400" dirty="0">
                <a:latin typeface="+mn-ea"/>
              </a:rPr>
              <a:t>("</a:t>
            </a:r>
            <a:r>
              <a:rPr lang="zh-CN" altLang="en-US" sz="2400" dirty="0">
                <a:latin typeface="+mn-ea"/>
              </a:rPr>
              <a:t>事务名称</a:t>
            </a:r>
            <a:r>
              <a:rPr lang="en-US" altLang="zh-CN" sz="2400" dirty="0">
                <a:latin typeface="+mn-ea"/>
              </a:rPr>
              <a:t>")</a:t>
            </a:r>
            <a:r>
              <a:rPr lang="zh-CN" altLang="en-US" sz="2400" dirty="0">
                <a:latin typeface="+mn-ea"/>
              </a:rPr>
              <a:t>：事务</a:t>
            </a:r>
            <a:r>
              <a:rPr lang="zh-CN" altLang="en-US" sz="2400" dirty="0" smtClean="0">
                <a:latin typeface="+mn-ea"/>
              </a:rPr>
              <a:t>开始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err="1" smtClean="0">
                <a:latin typeface="+mn-ea"/>
              </a:rPr>
              <a:t>lr_end_transaction</a:t>
            </a:r>
            <a:r>
              <a:rPr lang="en-US" altLang="zh-CN" sz="2400" dirty="0">
                <a:latin typeface="+mn-ea"/>
              </a:rPr>
              <a:t>("</a:t>
            </a:r>
            <a:r>
              <a:rPr lang="zh-CN" altLang="en-US" sz="2400" dirty="0">
                <a:latin typeface="+mn-ea"/>
              </a:rPr>
              <a:t>事务名称</a:t>
            </a:r>
            <a:r>
              <a:rPr lang="en-US" altLang="zh-CN" sz="2400" dirty="0">
                <a:latin typeface="+mn-ea"/>
              </a:rPr>
              <a:t>","</a:t>
            </a:r>
            <a:r>
              <a:rPr lang="zh-CN" altLang="en-US" sz="2400" dirty="0">
                <a:latin typeface="+mn-ea"/>
              </a:rPr>
              <a:t>事务状态</a:t>
            </a:r>
            <a:r>
              <a:rPr lang="en-US" altLang="zh-CN" sz="2400" dirty="0">
                <a:latin typeface="+mn-ea"/>
              </a:rPr>
              <a:t>")</a:t>
            </a:r>
            <a:r>
              <a:rPr lang="zh-CN" altLang="en-US" sz="2400" dirty="0">
                <a:latin typeface="+mn-ea"/>
              </a:rPr>
              <a:t>：事务结束，结束状态</a:t>
            </a:r>
          </a:p>
        </p:txBody>
      </p:sp>
    </p:spTree>
    <p:extLst>
      <p:ext uri="{BB962C8B-B14F-4D97-AF65-F5344CB8AC3E}">
        <p14:creationId xmlns:p14="http://schemas.microsoft.com/office/powerpoint/2010/main" val="3207980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Text Box 3"/>
          <p:cNvSpPr txBox="1">
            <a:spLocks noChangeArrowheads="1"/>
          </p:cNvSpPr>
          <p:nvPr/>
        </p:nvSpPr>
        <p:spPr bwMode="auto">
          <a:xfrm>
            <a:off x="5148263" y="1481350"/>
            <a:ext cx="3506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ctr" latinLnBrk="1">
              <a:spcBef>
                <a:spcPct val="50000"/>
              </a:spcBef>
            </a:pPr>
            <a:endParaRPr kumimoji="1" lang="en-US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498475" y="958597"/>
            <a:ext cx="7961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/>
              <a:t>在需要定义事务的操作前面事务的“开始点” ，通过菜单或者工具栏插入。</a:t>
            </a:r>
            <a:endParaRPr lang="en-US" altLang="zh-CN" sz="13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zh-CN" altLang="en-US" sz="1600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altLang="zh-CN" sz="1600" b="1" dirty="0">
              <a:latin typeface="宋体" pitchFamily="2" charset="-122"/>
            </a:endParaRPr>
          </a:p>
        </p:txBody>
      </p:sp>
      <p:sp>
        <p:nvSpPr>
          <p:cNvPr id="240654" name="Rectangle 14"/>
          <p:cNvSpPr>
            <a:spLocks noChangeArrowheads="1"/>
          </p:cNvSpPr>
          <p:nvPr/>
        </p:nvSpPr>
        <p:spPr bwMode="auto">
          <a:xfrm>
            <a:off x="479424" y="3687975"/>
            <a:ext cx="87137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/>
              <a:t>插入事务的开始点后，</a:t>
            </a:r>
            <a:r>
              <a:rPr lang="zh-CN" altLang="en-US" sz="1300" dirty="0"/>
              <a:t>在</a:t>
            </a:r>
            <a:r>
              <a:rPr lang="zh-CN" altLang="zh-CN" sz="1300" dirty="0"/>
              <a:t>需要定义事务的操作后面插入事务的“结束点”。同样可以通过菜单或者工具栏插</a:t>
            </a:r>
            <a:r>
              <a:rPr lang="zh-CN" altLang="en-US" sz="1300" dirty="0"/>
              <a:t>入。</a:t>
            </a:r>
            <a:endParaRPr lang="zh-CN" altLang="zh-CN" sz="1300" dirty="0"/>
          </a:p>
        </p:txBody>
      </p:sp>
      <p:pic>
        <p:nvPicPr>
          <p:cNvPr id="240655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8475" y="4266385"/>
            <a:ext cx="4794250" cy="1692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40658" name="Rectangle 18"/>
          <p:cNvSpPr>
            <a:spLocks noChangeArrowheads="1"/>
          </p:cNvSpPr>
          <p:nvPr/>
        </p:nvSpPr>
        <p:spPr bwMode="auto">
          <a:xfrm>
            <a:off x="5365750" y="1497225"/>
            <a:ext cx="32893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>
                <a:solidFill>
                  <a:srgbClr val="FF0000"/>
                </a:solidFill>
              </a:rPr>
              <a:t>输入事务的名称。注意：事务的名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>
                <a:solidFill>
                  <a:srgbClr val="FF0000"/>
                </a:solidFill>
              </a:rPr>
              <a:t>称最好要有意义，能够清楚的说明该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en-US" sz="1300" dirty="0">
                <a:solidFill>
                  <a:srgbClr val="FF0000"/>
                </a:solidFill>
              </a:rPr>
              <a:t>事务完成的动作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endParaRPr lang="en-US" altLang="zh-CN" sz="1600" b="1" dirty="0">
              <a:solidFill>
                <a:srgbClr val="FF0000"/>
              </a:solidFill>
              <a:latin typeface="宋体" pitchFamily="2" charset="-122"/>
            </a:endParaRPr>
          </a:p>
        </p:txBody>
      </p:sp>
      <p:sp>
        <p:nvSpPr>
          <p:cNvPr id="240662" name="Rectangle 22"/>
          <p:cNvSpPr>
            <a:spLocks noChangeArrowheads="1"/>
          </p:cNvSpPr>
          <p:nvPr/>
        </p:nvSpPr>
        <p:spPr bwMode="auto">
          <a:xfrm>
            <a:off x="4140200" y="4054688"/>
            <a:ext cx="48244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>
                <a:solidFill>
                  <a:srgbClr val="FF0000"/>
                </a:solidFill>
              </a:rPr>
              <a:t>默认情况下，事务的名称列出最近的一个事务名称。一</a:t>
            </a:r>
            <a:endParaRPr lang="zh-CN" altLang="en-US" sz="13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>
                <a:solidFill>
                  <a:srgbClr val="FF0000"/>
                </a:solidFill>
              </a:rPr>
              <a:t>般情况下，事务名称不用修改。事务的状态默认情况下</a:t>
            </a:r>
            <a:endParaRPr lang="zh-CN" altLang="en-US" sz="1300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zh-CN" altLang="zh-CN" sz="1300" dirty="0">
                <a:solidFill>
                  <a:srgbClr val="FF0000"/>
                </a:solidFill>
              </a:rPr>
              <a:t>是LR_AUTO。一般情况下，我们也不需要修</a:t>
            </a:r>
            <a:r>
              <a:rPr lang="zh-CN" altLang="en-US" sz="1300" dirty="0">
                <a:solidFill>
                  <a:srgbClr val="FF0000"/>
                </a:solidFill>
              </a:rPr>
              <a:t>改。</a:t>
            </a:r>
            <a:endParaRPr lang="zh-CN" altLang="zh-CN" sz="1300" dirty="0">
              <a:solidFill>
                <a:srgbClr val="FF0000"/>
              </a:solidFill>
            </a:endParaRPr>
          </a:p>
        </p:txBody>
      </p:sp>
      <p:pic>
        <p:nvPicPr>
          <p:cNvPr id="240663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2799" y="2398925"/>
            <a:ext cx="3676650" cy="1104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40664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5824" y="4842648"/>
            <a:ext cx="3598863" cy="1149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脚本增强方式</a:t>
            </a:r>
            <a:r>
              <a:rPr lang="en-US" altLang="zh-CN" b="1" dirty="0">
                <a:solidFill>
                  <a:schemeClr val="bg1"/>
                </a:solidFill>
              </a:rPr>
              <a:t>——</a:t>
            </a:r>
            <a:r>
              <a:rPr lang="zh-CN" altLang="en-US" b="1" dirty="0">
                <a:solidFill>
                  <a:schemeClr val="bg1"/>
                </a:solidFill>
              </a:rPr>
              <a:t>插入事务（续）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3036" y="1559324"/>
            <a:ext cx="44672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2787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4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54" grpId="0"/>
      <p:bldP spid="2406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事务的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LR_AUTO</a:t>
            </a:r>
            <a:r>
              <a:rPr lang="zh-CN" altLang="en-US" dirty="0"/>
              <a:t>：自动返回检测到的状态。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LR_PASS</a:t>
            </a:r>
            <a:r>
              <a:rPr lang="zh-CN" altLang="en-US" dirty="0"/>
              <a:t>：返回“</a:t>
            </a:r>
            <a:r>
              <a:rPr lang="en-US" altLang="zh-CN" dirty="0"/>
              <a:t>pass”</a:t>
            </a:r>
            <a:r>
              <a:rPr lang="zh-CN" altLang="en-US" dirty="0"/>
              <a:t>返回代码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LR_FAIL</a:t>
            </a:r>
            <a:r>
              <a:rPr lang="zh-CN" altLang="en-US" dirty="0"/>
              <a:t>：返回“</a:t>
            </a:r>
            <a:r>
              <a:rPr lang="en-US" altLang="zh-CN" dirty="0"/>
              <a:t>Fail”</a:t>
            </a:r>
            <a:r>
              <a:rPr lang="zh-CN" altLang="en-US" dirty="0"/>
              <a:t>返回代码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 err="1" smtClean="0"/>
              <a:t>LR_STOP</a:t>
            </a:r>
            <a:r>
              <a:rPr lang="zh-CN" altLang="en-US" dirty="0"/>
              <a:t>：返回“</a:t>
            </a:r>
            <a:r>
              <a:rPr lang="en-US" altLang="zh-CN" dirty="0"/>
              <a:t>stop”</a:t>
            </a:r>
            <a:r>
              <a:rPr lang="zh-CN" altLang="en-US" dirty="0"/>
              <a:t>返回代码；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注意：事务名称不允许使用</a:t>
            </a:r>
            <a:r>
              <a:rPr lang="en-US" altLang="zh-CN" dirty="0" smtClean="0"/>
              <a:t>.”/\</a:t>
            </a:r>
            <a:r>
              <a:rPr lang="zh-CN" altLang="en-US" dirty="0" smtClean="0"/>
              <a:t>等特殊字符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脚本增强方式</a:t>
            </a:r>
            <a:r>
              <a:rPr lang="en-US" altLang="zh-CN" dirty="0"/>
              <a:t>——</a:t>
            </a:r>
            <a:r>
              <a:rPr lang="zh-CN" altLang="en-US" dirty="0"/>
              <a:t>插入事务（续）</a:t>
            </a:r>
          </a:p>
        </p:txBody>
      </p:sp>
    </p:spTree>
    <p:extLst>
      <p:ext uri="{BB962C8B-B14F-4D97-AF65-F5344CB8AC3E}">
        <p14:creationId xmlns:p14="http://schemas.microsoft.com/office/powerpoint/2010/main" val="3299290138"/>
      </p:ext>
    </p:extLst>
  </p:cSld>
  <p:clrMapOvr>
    <a:masterClrMapping/>
  </p:clrMapOvr>
</p:sld>
</file>

<file path=ppt/theme/theme1.xml><?xml version="1.0" encoding="utf-8"?>
<a:theme xmlns:a="http://schemas.openxmlformats.org/drawingml/2006/main" name="mob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 Android测试点</Template>
  <TotalTime>2086</TotalTime>
  <Words>4053</Words>
  <Application>Microsoft Office PowerPoint</Application>
  <PresentationFormat>全屏显示(4:3)</PresentationFormat>
  <Paragraphs>521</Paragraphs>
  <Slides>62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6" baseType="lpstr">
      <vt:lpstr>Courier</vt:lpstr>
      <vt:lpstr>標楷體</vt:lpstr>
      <vt:lpstr>HY헤드라인M</vt:lpstr>
      <vt:lpstr>맑은 고딕</vt:lpstr>
      <vt:lpstr>黑体</vt:lpstr>
      <vt:lpstr>华文楷体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moban</vt:lpstr>
      <vt:lpstr>PowerPoint 演示文稿</vt:lpstr>
      <vt:lpstr>本章大纲</vt:lpstr>
      <vt:lpstr>为什么要增强脚本？</vt:lpstr>
      <vt:lpstr>什么是脚本增强——函数！</vt:lpstr>
      <vt:lpstr>本章大纲</vt:lpstr>
      <vt:lpstr>脚本增强的方式——how</vt:lpstr>
      <vt:lpstr>脚本增强方式——插入事务</vt:lpstr>
      <vt:lpstr>脚本增强方式——插入事务（续）</vt:lpstr>
      <vt:lpstr>脚本增强方式——插入事务（续）</vt:lpstr>
      <vt:lpstr>脚本增强方式——插入事务（续）</vt:lpstr>
      <vt:lpstr>脚本增强方式——插入事务（续）</vt:lpstr>
      <vt:lpstr>插入事务的作用与优势</vt:lpstr>
      <vt:lpstr>插入事务的作用与优势（续）</vt:lpstr>
      <vt:lpstr>事务常用的函数</vt:lpstr>
      <vt:lpstr>本章大纲</vt:lpstr>
      <vt:lpstr>脚本增强的方式——how</vt:lpstr>
      <vt:lpstr>脚本增强方式——插入集合点</vt:lpstr>
      <vt:lpstr>插入集合点拓展</vt:lpstr>
      <vt:lpstr>本章大纲</vt:lpstr>
      <vt:lpstr>为什么要参数化？</vt:lpstr>
      <vt:lpstr>为什么要参数化？</vt:lpstr>
      <vt:lpstr>什么是参数化？      替代！ </vt:lpstr>
      <vt:lpstr>哪些需要参数化？</vt:lpstr>
      <vt:lpstr>如何进行参数化？</vt:lpstr>
      <vt:lpstr>参数化</vt:lpstr>
      <vt:lpstr>参数化</vt:lpstr>
      <vt:lpstr>参数化和变量</vt:lpstr>
      <vt:lpstr>本章大纲</vt:lpstr>
      <vt:lpstr>脚本增强的方式——how</vt:lpstr>
      <vt:lpstr>脚本增强方式——插入输出函数</vt:lpstr>
      <vt:lpstr>脚本增强方式——插入输出函数（续）</vt:lpstr>
      <vt:lpstr>脚本增强方式——插入输出函数（续）</vt:lpstr>
      <vt:lpstr>脚本增强方式——插入输出函数（续）</vt:lpstr>
      <vt:lpstr>相关函数拓展——lr_save_string</vt:lpstr>
      <vt:lpstr>相关函数拓展（续）——lr_eval_string</vt:lpstr>
      <vt:lpstr>本章大纲</vt:lpstr>
      <vt:lpstr>检查点插入的原因</vt:lpstr>
      <vt:lpstr>检查点插入的类型与方式——web_find</vt:lpstr>
      <vt:lpstr>温馨提示</vt:lpstr>
      <vt:lpstr>web_find函数总结</vt:lpstr>
      <vt:lpstr>本章大纲</vt:lpstr>
      <vt:lpstr>检查点插入的类型与方式</vt:lpstr>
      <vt:lpstr>检查点插入的类型与方式</vt:lpstr>
      <vt:lpstr>检查点插入的类型与方式——web_reg_find</vt:lpstr>
      <vt:lpstr>web_reg_find函数总结</vt:lpstr>
      <vt:lpstr>检查点总结</vt:lpstr>
      <vt:lpstr>本章大纲</vt:lpstr>
      <vt:lpstr>为何进行脚本关联</vt:lpstr>
      <vt:lpstr>什么是关联</vt:lpstr>
      <vt:lpstr>关联</vt:lpstr>
      <vt:lpstr>客户端与服务器</vt:lpstr>
      <vt:lpstr>脚本关联函数解析</vt:lpstr>
      <vt:lpstr>脚本关联方式综述</vt:lpstr>
      <vt:lpstr>一边录制一边关联</vt:lpstr>
      <vt:lpstr>本章大纲</vt:lpstr>
      <vt:lpstr>脚本关联方式综述</vt:lpstr>
      <vt:lpstr>本章大纲</vt:lpstr>
      <vt:lpstr>手动关联的应用</vt:lpstr>
      <vt:lpstr>手动关联的应用（续）</vt:lpstr>
      <vt:lpstr>手动关联的应用（续）</vt:lpstr>
      <vt:lpstr>关联注意事项</vt:lpstr>
      <vt:lpstr>脚本调试的步骤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刘兴梅</cp:lastModifiedBy>
  <cp:revision>120</cp:revision>
  <dcterms:created xsi:type="dcterms:W3CDTF">2017-03-16T04:59:09Z</dcterms:created>
  <dcterms:modified xsi:type="dcterms:W3CDTF">2019-02-17T22:19:53Z</dcterms:modified>
</cp:coreProperties>
</file>