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8"/>
  </p:notesMasterIdLst>
  <p:sldIdLst>
    <p:sldId id="256" r:id="rId2"/>
    <p:sldId id="276" r:id="rId3"/>
    <p:sldId id="277" r:id="rId4"/>
    <p:sldId id="278" r:id="rId5"/>
    <p:sldId id="279" r:id="rId6"/>
    <p:sldId id="290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360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1D6E51-342B-4E7F-81D6-1FAAC9E4E6D9}" type="slidenum">
              <a:rPr lang="zh-CN" altLang="en-US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84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3617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我的电脑</a:t>
            </a:r>
            <a:r>
              <a:rPr lang="en-US" altLang="zh-CN" dirty="0" smtClean="0"/>
              <a:t>-</a:t>
            </a:r>
            <a:r>
              <a:rPr lang="zh-CN" altLang="en-US" dirty="0" smtClean="0"/>
              <a:t>右键管理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性能</a:t>
            </a:r>
            <a:r>
              <a:rPr lang="en-US" altLang="zh-CN" dirty="0" smtClean="0"/>
              <a:t>-</a:t>
            </a:r>
            <a:r>
              <a:rPr lang="zh-CN" altLang="en-US" dirty="0" smtClean="0"/>
              <a:t>监视工具</a:t>
            </a:r>
            <a:r>
              <a:rPr lang="en-US" altLang="zh-CN" dirty="0" smtClean="0"/>
              <a:t>-</a:t>
            </a:r>
            <a:r>
              <a:rPr lang="zh-CN" altLang="en-US" dirty="0" smtClean="0"/>
              <a:t>性能监视器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1323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5115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rpc</a:t>
            </a:r>
            <a:r>
              <a:rPr lang="zh-CN" altLang="en-US" smtClean="0"/>
              <a:t>，就可以控制另一台计算机的子程序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2167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7919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3439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197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8D916-7AD1-47B1-AE9E-65C55FE6E3B0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6932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59633" y="1666818"/>
            <a:ext cx="7488832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+mn-ea"/>
                <a:ea typeface="+mn-ea"/>
              </a:rPr>
              <a:t>监控系统资源概述</a:t>
            </a: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）在待监控的</a:t>
            </a:r>
            <a:r>
              <a:rPr lang="en-US" dirty="0" smtClean="0"/>
              <a:t>Windows</a:t>
            </a:r>
            <a:r>
              <a:rPr lang="zh-CN" altLang="en-US" dirty="0" smtClean="0"/>
              <a:t>系统中开启服务。</a:t>
            </a:r>
            <a:endParaRPr lang="en-US" altLang="zh-CN" dirty="0" smtClean="0"/>
          </a:p>
          <a:p>
            <a:pPr lvl="1"/>
            <a:r>
              <a:rPr lang="x-none" dirty="0" smtClean="0">
                <a:solidFill>
                  <a:schemeClr val="tx1"/>
                </a:solidFill>
              </a:rPr>
              <a:t>服务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x-none" dirty="0" smtClean="0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Remote Procedure Call(RPC)</a:t>
            </a: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服务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Remote Registry Service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监视前期准备和步骤（</a:t>
            </a:r>
            <a:r>
              <a:rPr lang="en-US" altLang="zh-CN" b="1" dirty="0">
                <a:solidFill>
                  <a:schemeClr val="bg1"/>
                </a:solidFill>
              </a:rPr>
              <a:t>1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127483"/>
              </p:ext>
            </p:extLst>
          </p:nvPr>
        </p:nvGraphicFramePr>
        <p:xfrm>
          <a:off x="539552" y="3356992"/>
          <a:ext cx="7891396" cy="2331720"/>
        </p:xfrm>
        <a:graphic>
          <a:graphicData uri="http://schemas.openxmlformats.org/drawingml/2006/table">
            <a:tbl>
              <a:tblPr/>
              <a:tblGrid>
                <a:gridCol w="7891396"/>
              </a:tblGrid>
              <a:tr h="173146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600"/>
                        </a:spcAft>
                      </a:pPr>
                      <a:r>
                        <a:rPr lang="x-none" sz="2800" b="1" kern="100" dirty="0">
                          <a:latin typeface="华文楷体"/>
                          <a:ea typeface="宋体"/>
                          <a:cs typeface="Times New Roman"/>
                        </a:rPr>
                        <a:t>注意：</a:t>
                      </a:r>
                      <a:endParaRPr lang="zh-CN" sz="28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-13335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华文楷体"/>
                          <a:ea typeface="宋体"/>
                          <a:cs typeface="宋体"/>
                        </a:rPr>
                        <a:t>1</a:t>
                      </a:r>
                      <a:r>
                        <a:rPr lang="zh-CN" sz="2000" kern="100" dirty="0">
                          <a:latin typeface="Calibri"/>
                          <a:ea typeface="华文楷体"/>
                          <a:cs typeface="宋体"/>
                        </a:rPr>
                        <a:t>）</a:t>
                      </a:r>
                      <a:r>
                        <a:rPr lang="en-US" sz="2000" kern="100" dirty="0">
                          <a:latin typeface="Calibri"/>
                          <a:ea typeface="华文楷体"/>
                          <a:cs typeface="宋体"/>
                        </a:rPr>
                        <a:t>Remote Procedure Call(RPC)</a:t>
                      </a:r>
                      <a:r>
                        <a:rPr lang="zh-CN" sz="2000" kern="100" dirty="0">
                          <a:latin typeface="Calibri"/>
                          <a:ea typeface="华文楷体"/>
                          <a:cs typeface="宋体"/>
                        </a:rPr>
                        <a:t>：提供终结点映射程序</a:t>
                      </a:r>
                      <a:r>
                        <a:rPr lang="en-US" sz="2000" kern="100" dirty="0">
                          <a:latin typeface="Calibri"/>
                          <a:ea typeface="华文楷体"/>
                          <a:cs typeface="宋体"/>
                        </a:rPr>
                        <a:t>(endpoint </a:t>
                      </a:r>
                      <a:r>
                        <a:rPr lang="en-US" sz="2000" kern="100" dirty="0" err="1">
                          <a:latin typeface="Calibri"/>
                          <a:ea typeface="华文楷体"/>
                          <a:cs typeface="宋体"/>
                        </a:rPr>
                        <a:t>mapper</a:t>
                      </a:r>
                      <a:r>
                        <a:rPr lang="en-US" sz="2000" kern="100" dirty="0">
                          <a:latin typeface="Calibri"/>
                          <a:ea typeface="华文楷体"/>
                          <a:cs typeface="宋体"/>
                        </a:rPr>
                        <a:t>)</a:t>
                      </a:r>
                      <a:r>
                        <a:rPr lang="zh-CN" sz="2000" kern="100" dirty="0">
                          <a:latin typeface="Calibri"/>
                          <a:ea typeface="华文楷体"/>
                          <a:cs typeface="宋体"/>
                        </a:rPr>
                        <a:t>及其它</a:t>
                      </a:r>
                      <a:r>
                        <a:rPr lang="en-US" sz="2000" kern="100" dirty="0">
                          <a:latin typeface="Calibri"/>
                          <a:ea typeface="华文楷体"/>
                          <a:cs typeface="宋体"/>
                        </a:rPr>
                        <a:t>RPC</a:t>
                      </a:r>
                      <a:r>
                        <a:rPr lang="zh-CN" sz="2000" kern="100" dirty="0">
                          <a:latin typeface="Calibri"/>
                          <a:ea typeface="华文楷体"/>
                          <a:cs typeface="宋体"/>
                        </a:rPr>
                        <a:t>服务；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indent="-13335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华文楷体"/>
                          <a:ea typeface="宋体"/>
                          <a:cs typeface="宋体"/>
                        </a:rPr>
                        <a:t>2</a:t>
                      </a:r>
                      <a:r>
                        <a:rPr lang="zh-CN" sz="2000" kern="100" dirty="0">
                          <a:latin typeface="Calibri"/>
                          <a:ea typeface="华文楷体"/>
                          <a:cs typeface="宋体"/>
                        </a:rPr>
                        <a:t>）</a:t>
                      </a:r>
                      <a:r>
                        <a:rPr lang="en-US" sz="2000" kern="100" dirty="0">
                          <a:latin typeface="Calibri"/>
                          <a:ea typeface="华文楷体"/>
                          <a:cs typeface="宋体"/>
                        </a:rPr>
                        <a:t>Remote Registry Service</a:t>
                      </a:r>
                      <a:r>
                        <a:rPr lang="zh-CN" sz="2000" kern="100" dirty="0">
                          <a:latin typeface="Calibri"/>
                          <a:ea typeface="华文楷体"/>
                          <a:cs typeface="宋体"/>
                        </a:rPr>
                        <a:t>：使远程用户能修改此计算机上的注册表设置。如果此服务被终止，只有此计算机上的用户才能修改注册表。如果此服务被禁用，任何依赖它的服务将无法启动</a:t>
                      </a:r>
                      <a:r>
                        <a:rPr lang="zh-CN" sz="2000" kern="100" dirty="0" smtClean="0">
                          <a:latin typeface="Calibri"/>
                          <a:ea typeface="华文楷体"/>
                          <a:cs typeface="宋体"/>
                        </a:rPr>
                        <a:t>。</a:t>
                      </a:r>
                      <a:endParaRPr lang="en-US" altLang="zh-CN" sz="2000" kern="100" dirty="0" smtClean="0">
                        <a:latin typeface="Calibri"/>
                        <a:ea typeface="华文楷体"/>
                        <a:cs typeface="宋体"/>
                      </a:endParaRPr>
                    </a:p>
                    <a:p>
                      <a:pPr indent="-13335" algn="just">
                        <a:spcAft>
                          <a:spcPts val="0"/>
                        </a:spcAft>
                      </a:pP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FFFFFF"/>
                      </a:fgClr>
                      <a:bgClr>
                        <a:srgbClr val="F2F2F2"/>
                      </a:bgClr>
                    </a:patt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63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）在待监测的计算机上设置盘符共享（如：</a:t>
            </a:r>
            <a:r>
              <a:rPr lang="en-US" altLang="zh-CN" dirty="0" smtClean="0"/>
              <a:t>C</a:t>
            </a:r>
            <a:r>
              <a:rPr lang="zh-CN" altLang="en-US" dirty="0" smtClean="0"/>
              <a:t>盘）及对它的管理权限。</a:t>
            </a:r>
            <a:endParaRPr lang="en-US" altLang="zh-CN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监视前期准备和步骤（</a:t>
            </a:r>
            <a:r>
              <a:rPr lang="en-US" altLang="zh-CN" b="1" dirty="0">
                <a:solidFill>
                  <a:schemeClr val="bg1"/>
                </a:solidFill>
              </a:rPr>
              <a:t>2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9244" y="2780928"/>
            <a:ext cx="4956087" cy="3671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4235742" y="3450205"/>
            <a:ext cx="22429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注意验证</a:t>
            </a:r>
            <a:endParaRPr lang="zh-CN" altLang="en-US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833" y="4394431"/>
            <a:ext cx="8392438" cy="155427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j-ea"/>
                <a:ea typeface="+mj-ea"/>
              </a:rPr>
              <a:t>方法一：</a:t>
            </a:r>
            <a:r>
              <a:rPr lang="en-US" altLang="zh-CN" dirty="0" smtClean="0">
                <a:latin typeface="+mj-ea"/>
                <a:ea typeface="+mj-ea"/>
              </a:rPr>
              <a:t>【</a:t>
            </a:r>
            <a:r>
              <a:rPr lang="zh-CN" altLang="en-US" dirty="0" smtClean="0">
                <a:latin typeface="+mj-ea"/>
                <a:ea typeface="+mj-ea"/>
              </a:rPr>
              <a:t>开始</a:t>
            </a:r>
            <a:r>
              <a:rPr lang="en-US" altLang="zh-CN" dirty="0" smtClean="0">
                <a:latin typeface="+mj-ea"/>
                <a:ea typeface="+mj-ea"/>
              </a:rPr>
              <a:t>】—【</a:t>
            </a:r>
            <a:r>
              <a:rPr lang="zh-CN" altLang="en-US" dirty="0" smtClean="0">
                <a:latin typeface="+mj-ea"/>
                <a:ea typeface="+mj-ea"/>
              </a:rPr>
              <a:t>运行</a:t>
            </a:r>
            <a:r>
              <a:rPr lang="en-US" altLang="zh-CN" dirty="0" smtClean="0">
                <a:latin typeface="+mj-ea"/>
                <a:ea typeface="+mj-ea"/>
              </a:rPr>
              <a:t>】</a:t>
            </a:r>
            <a:r>
              <a:rPr lang="zh-CN" altLang="en-US" dirty="0" smtClean="0">
                <a:latin typeface="+mj-ea"/>
                <a:ea typeface="+mj-ea"/>
              </a:rPr>
              <a:t>中输入</a:t>
            </a:r>
            <a:r>
              <a:rPr lang="en-US" dirty="0" smtClean="0">
                <a:latin typeface="+mj-ea"/>
                <a:ea typeface="+mj-ea"/>
              </a:rPr>
              <a:t>\\被监视机器的IP\C$</a:t>
            </a:r>
            <a:r>
              <a:rPr lang="zh-CN" altLang="en-US" dirty="0" smtClean="0">
                <a:latin typeface="+mj-ea"/>
                <a:ea typeface="+mj-ea"/>
              </a:rPr>
              <a:t>，并在弹出的窗口中输入管理员账号和密码，当能够访问到待测计算机的</a:t>
            </a:r>
            <a:r>
              <a:rPr lang="en-US" altLang="zh-CN" dirty="0" smtClean="0">
                <a:latin typeface="+mj-ea"/>
                <a:ea typeface="+mj-ea"/>
              </a:rPr>
              <a:t>C</a:t>
            </a:r>
            <a:r>
              <a:rPr lang="zh-CN" altLang="en-US" dirty="0" smtClean="0">
                <a:latin typeface="+mj-ea"/>
                <a:ea typeface="+mj-ea"/>
              </a:rPr>
              <a:t>盘，则表明已具备了它的管理权限。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b="1" dirty="0" smtClean="0">
                <a:latin typeface="+mj-ea"/>
                <a:ea typeface="+mj-ea"/>
              </a:rPr>
              <a:t>方法二：</a:t>
            </a:r>
            <a:r>
              <a:rPr lang="x-none" b="1" dirty="0" smtClean="0">
                <a:latin typeface="+mj-ea"/>
                <a:ea typeface="+mj-ea"/>
              </a:rPr>
              <a:t> </a:t>
            </a:r>
            <a:r>
              <a:rPr lang="x-none" dirty="0" smtClean="0">
                <a:latin typeface="+mj-ea"/>
                <a:ea typeface="+mj-ea"/>
              </a:rPr>
              <a:t>执行如下命令：</a:t>
            </a:r>
            <a:endParaRPr lang="zh-CN" altLang="en-US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net use \\&lt;</a:t>
            </a:r>
            <a:r>
              <a:rPr lang="zh-CN" altLang="en-US" dirty="0" smtClean="0">
                <a:latin typeface="+mj-ea"/>
                <a:ea typeface="+mj-ea"/>
              </a:rPr>
              <a:t>计算机名</a:t>
            </a:r>
            <a:r>
              <a:rPr lang="en-US" altLang="zh-CN" dirty="0" smtClean="0">
                <a:latin typeface="+mj-ea"/>
                <a:ea typeface="+mj-ea"/>
              </a:rPr>
              <a:t>&gt;/</a:t>
            </a:r>
            <a:r>
              <a:rPr lang="zh-CN" altLang="en-US" dirty="0" smtClean="0">
                <a:latin typeface="+mj-ea"/>
                <a:ea typeface="+mj-ea"/>
              </a:rPr>
              <a:t>用户（如：</a:t>
            </a:r>
            <a:r>
              <a:rPr lang="en-US" altLang="zh-CN" dirty="0" smtClean="0">
                <a:latin typeface="+mj-ea"/>
                <a:ea typeface="+mj-ea"/>
              </a:rPr>
              <a:t>net use \\192.168.131.4 administrator</a:t>
            </a:r>
            <a:r>
              <a:rPr lang="zh-CN" altLang="en-US" dirty="0" smtClean="0">
                <a:latin typeface="+mj-ea"/>
                <a:ea typeface="+mj-ea"/>
              </a:rPr>
              <a:t>）</a:t>
            </a:r>
            <a:endParaRPr lang="en-US" altLang="zh-CN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995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576" y="3573016"/>
            <a:ext cx="360045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）启动</a:t>
            </a:r>
            <a:r>
              <a:rPr lang="en-US" dirty="0" smtClean="0"/>
              <a:t>Controller</a:t>
            </a:r>
            <a:r>
              <a:rPr lang="zh-CN" altLang="en-US" dirty="0" smtClean="0"/>
              <a:t>并添加</a:t>
            </a:r>
            <a:r>
              <a:rPr lang="en-US" dirty="0" smtClean="0"/>
              <a:t>Windows</a:t>
            </a:r>
            <a:r>
              <a:rPr lang="zh-CN" altLang="en-US" dirty="0" smtClean="0"/>
              <a:t>资源计数器。</a:t>
            </a:r>
            <a:endParaRPr lang="en-US" altLang="zh-CN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监视前期准备和步骤（</a:t>
            </a:r>
            <a:r>
              <a:rPr lang="en-US" altLang="zh-CN" b="1" dirty="0">
                <a:solidFill>
                  <a:schemeClr val="bg1"/>
                </a:solidFill>
              </a:rPr>
              <a:t>3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63888" y="2132856"/>
            <a:ext cx="4777327" cy="265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477165" y="5006396"/>
            <a:ext cx="242887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ping &lt;</a:t>
            </a:r>
            <a:r>
              <a:rPr lang="en-US" dirty="0" err="1" smtClean="0">
                <a:solidFill>
                  <a:srgbClr val="FF0000"/>
                </a:solidFill>
                <a:latin typeface="Arial" charset="0"/>
              </a:rPr>
              <a:t>server_name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&gt;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67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0032" y="2132856"/>
            <a:ext cx="4061119" cy="240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）监控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系统资源。</a:t>
            </a:r>
            <a:endParaRPr lang="en-US" altLang="zh-CN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监视前期准备和步骤（</a:t>
            </a:r>
            <a:r>
              <a:rPr lang="en-US" altLang="zh-CN" b="1" dirty="0">
                <a:solidFill>
                  <a:schemeClr val="bg1"/>
                </a:solidFill>
              </a:rPr>
              <a:t>4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528" y="4005064"/>
            <a:ext cx="4501179" cy="2245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297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监控</a:t>
            </a:r>
            <a:r>
              <a:rPr lang="en-US" altLang="zh-CN" b="1" dirty="0">
                <a:solidFill>
                  <a:schemeClr val="bg1"/>
                </a:solidFill>
              </a:rPr>
              <a:t>Windows</a:t>
            </a:r>
            <a:r>
              <a:rPr lang="zh-CN" altLang="en-US" b="1" dirty="0">
                <a:solidFill>
                  <a:schemeClr val="bg1"/>
                </a:solidFill>
              </a:rPr>
              <a:t>系统资源</a:t>
            </a:r>
            <a:br>
              <a:rPr lang="zh-CN" altLang="en-US" b="1" dirty="0">
                <a:solidFill>
                  <a:schemeClr val="bg1"/>
                </a:solidFill>
              </a:rPr>
            </a:b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Freeform 13"/>
          <p:cNvSpPr>
            <a:spLocks/>
          </p:cNvSpPr>
          <p:nvPr/>
        </p:nvSpPr>
        <p:spPr bwMode="auto">
          <a:xfrm>
            <a:off x="1876425" y="1291689"/>
            <a:ext cx="2695575" cy="3600450"/>
          </a:xfrm>
          <a:custGeom>
            <a:avLst/>
            <a:gdLst/>
            <a:ahLst/>
            <a:cxnLst>
              <a:cxn ang="0">
                <a:pos x="1698" y="0"/>
              </a:cxn>
              <a:cxn ang="0">
                <a:pos x="1698" y="2268"/>
              </a:cxn>
              <a:cxn ang="0">
                <a:pos x="0" y="1991"/>
              </a:cxn>
              <a:cxn ang="0">
                <a:pos x="718" y="1295"/>
              </a:cxn>
              <a:cxn ang="0">
                <a:pos x="1040" y="555"/>
              </a:cxn>
              <a:cxn ang="0">
                <a:pos x="531" y="555"/>
              </a:cxn>
              <a:cxn ang="0">
                <a:pos x="1698" y="0"/>
              </a:cxn>
            </a:cxnLst>
            <a:rect l="0" t="0" r="r" b="b"/>
            <a:pathLst>
              <a:path w="1698" h="2268">
                <a:moveTo>
                  <a:pt x="1698" y="0"/>
                </a:moveTo>
                <a:lnTo>
                  <a:pt x="1698" y="2268"/>
                </a:lnTo>
                <a:cubicBezTo>
                  <a:pt x="1698" y="2268"/>
                  <a:pt x="179" y="2200"/>
                  <a:pt x="0" y="1991"/>
                </a:cubicBezTo>
                <a:cubicBezTo>
                  <a:pt x="217" y="1767"/>
                  <a:pt x="509" y="1520"/>
                  <a:pt x="718" y="1295"/>
                </a:cubicBezTo>
                <a:cubicBezTo>
                  <a:pt x="927" y="1070"/>
                  <a:pt x="1071" y="678"/>
                  <a:pt x="1040" y="555"/>
                </a:cubicBezTo>
                <a:lnTo>
                  <a:pt x="531" y="555"/>
                </a:lnTo>
                <a:lnTo>
                  <a:pt x="1698" y="0"/>
                </a:lnTo>
                <a:close/>
              </a:path>
            </a:pathLst>
          </a:custGeom>
          <a:gradFill rotWithShape="0">
            <a:gsLst>
              <a:gs pos="0">
                <a:srgbClr val="99CC00"/>
              </a:gs>
              <a:gs pos="100000">
                <a:srgbClr val="FFFFFF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dist="52363" dir="6242175" algn="ctr" rotWithShape="0">
              <a:srgbClr val="66990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Freeform 19"/>
          <p:cNvSpPr>
            <a:spLocks/>
          </p:cNvSpPr>
          <p:nvPr/>
        </p:nvSpPr>
        <p:spPr bwMode="auto">
          <a:xfrm flipH="1">
            <a:off x="4572000" y="1291689"/>
            <a:ext cx="2695575" cy="3600450"/>
          </a:xfrm>
          <a:custGeom>
            <a:avLst/>
            <a:gdLst/>
            <a:ahLst/>
            <a:cxnLst>
              <a:cxn ang="0">
                <a:pos x="1698" y="0"/>
              </a:cxn>
              <a:cxn ang="0">
                <a:pos x="1698" y="2268"/>
              </a:cxn>
              <a:cxn ang="0">
                <a:pos x="0" y="1991"/>
              </a:cxn>
              <a:cxn ang="0">
                <a:pos x="718" y="1295"/>
              </a:cxn>
              <a:cxn ang="0">
                <a:pos x="1040" y="555"/>
              </a:cxn>
              <a:cxn ang="0">
                <a:pos x="531" y="555"/>
              </a:cxn>
              <a:cxn ang="0">
                <a:pos x="1698" y="0"/>
              </a:cxn>
            </a:cxnLst>
            <a:rect l="0" t="0" r="r" b="b"/>
            <a:pathLst>
              <a:path w="1698" h="2268">
                <a:moveTo>
                  <a:pt x="1698" y="0"/>
                </a:moveTo>
                <a:lnTo>
                  <a:pt x="1698" y="2268"/>
                </a:lnTo>
                <a:cubicBezTo>
                  <a:pt x="1698" y="2268"/>
                  <a:pt x="179" y="2200"/>
                  <a:pt x="0" y="1991"/>
                </a:cubicBezTo>
                <a:cubicBezTo>
                  <a:pt x="217" y="1767"/>
                  <a:pt x="509" y="1520"/>
                  <a:pt x="718" y="1295"/>
                </a:cubicBezTo>
                <a:cubicBezTo>
                  <a:pt x="927" y="1070"/>
                  <a:pt x="1071" y="678"/>
                  <a:pt x="1040" y="555"/>
                </a:cubicBezTo>
                <a:lnTo>
                  <a:pt x="531" y="555"/>
                </a:lnTo>
                <a:lnTo>
                  <a:pt x="1698" y="0"/>
                </a:lnTo>
                <a:close/>
              </a:path>
            </a:pathLst>
          </a:custGeom>
          <a:gradFill rotWithShape="0">
            <a:gsLst>
              <a:gs pos="0">
                <a:srgbClr val="99CC00"/>
              </a:gs>
              <a:gs pos="100000">
                <a:srgbClr val="FFFFFF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dist="50800" dir="5400000" algn="ctr" rotWithShape="0">
              <a:srgbClr val="66990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 flipV="1">
            <a:off x="1139825" y="2817277"/>
            <a:ext cx="6864350" cy="2189162"/>
          </a:xfrm>
          <a:custGeom>
            <a:avLst/>
            <a:gdLst>
              <a:gd name="T0" fmla="*/ 1090724164 w 21600"/>
              <a:gd name="T1" fmla="*/ 0 h 21600"/>
              <a:gd name="T2" fmla="*/ 82208208 w 21600"/>
              <a:gd name="T3" fmla="*/ 123251854 h 21600"/>
              <a:gd name="T4" fmla="*/ 1090724164 w 21600"/>
              <a:gd name="T5" fmla="*/ 15263933 h 21600"/>
              <a:gd name="T6" fmla="*/ 2099240139 w 21600"/>
              <a:gd name="T7" fmla="*/ 12325185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908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52" y="11910"/>
                </a:moveTo>
                <a:cubicBezTo>
                  <a:pt x="1508" y="11542"/>
                  <a:pt x="1486" y="11171"/>
                  <a:pt x="1486" y="10800"/>
                </a:cubicBezTo>
                <a:cubicBezTo>
                  <a:pt x="1486" y="5656"/>
                  <a:pt x="5656" y="1486"/>
                  <a:pt x="10800" y="1486"/>
                </a:cubicBezTo>
                <a:cubicBezTo>
                  <a:pt x="15943" y="1486"/>
                  <a:pt x="20114" y="5656"/>
                  <a:pt x="20114" y="10800"/>
                </a:cubicBezTo>
                <a:cubicBezTo>
                  <a:pt x="20114" y="11171"/>
                  <a:pt x="20091" y="11542"/>
                  <a:pt x="20047" y="11910"/>
                </a:cubicBezTo>
                <a:lnTo>
                  <a:pt x="21522" y="12088"/>
                </a:lnTo>
                <a:cubicBezTo>
                  <a:pt x="21574" y="11660"/>
                  <a:pt x="21600" y="11230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1230"/>
                  <a:pt x="25" y="11660"/>
                  <a:pt x="77" y="12088"/>
                </a:cubicBezTo>
                <a:close/>
              </a:path>
            </a:pathLst>
          </a:custGeom>
          <a:gradFill rotWithShape="0">
            <a:gsLst>
              <a:gs pos="0">
                <a:srgbClr val="0099CC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32"/>
          <p:cNvSpPr>
            <a:spLocks noChangeArrowheads="1"/>
          </p:cNvSpPr>
          <p:nvPr/>
        </p:nvSpPr>
        <p:spPr bwMode="auto">
          <a:xfrm flipV="1">
            <a:off x="1139825" y="2720439"/>
            <a:ext cx="6864350" cy="2189163"/>
          </a:xfrm>
          <a:custGeom>
            <a:avLst/>
            <a:gdLst>
              <a:gd name="T0" fmla="*/ 1090724164 w 21600"/>
              <a:gd name="T1" fmla="*/ 0 h 21600"/>
              <a:gd name="T2" fmla="*/ 82208208 w 21600"/>
              <a:gd name="T3" fmla="*/ 123251910 h 21600"/>
              <a:gd name="T4" fmla="*/ 1090724164 w 21600"/>
              <a:gd name="T5" fmla="*/ 15263940 h 21600"/>
              <a:gd name="T6" fmla="*/ 2099240139 w 21600"/>
              <a:gd name="T7" fmla="*/ 12325191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908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52" y="11910"/>
                </a:moveTo>
                <a:cubicBezTo>
                  <a:pt x="1508" y="11542"/>
                  <a:pt x="1486" y="11171"/>
                  <a:pt x="1486" y="10800"/>
                </a:cubicBezTo>
                <a:cubicBezTo>
                  <a:pt x="1486" y="5656"/>
                  <a:pt x="5656" y="1486"/>
                  <a:pt x="10800" y="1486"/>
                </a:cubicBezTo>
                <a:cubicBezTo>
                  <a:pt x="15943" y="1486"/>
                  <a:pt x="20114" y="5656"/>
                  <a:pt x="20114" y="10800"/>
                </a:cubicBezTo>
                <a:cubicBezTo>
                  <a:pt x="20114" y="11171"/>
                  <a:pt x="20091" y="11542"/>
                  <a:pt x="20047" y="11910"/>
                </a:cubicBezTo>
                <a:lnTo>
                  <a:pt x="21522" y="12088"/>
                </a:lnTo>
                <a:cubicBezTo>
                  <a:pt x="21574" y="11660"/>
                  <a:pt x="21600" y="11230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1230"/>
                  <a:pt x="25" y="11660"/>
                  <a:pt x="77" y="12088"/>
                </a:cubicBezTo>
                <a:close/>
              </a:path>
            </a:pathLst>
          </a:custGeom>
          <a:gradFill rotWithShape="0">
            <a:gsLst>
              <a:gs pos="0">
                <a:srgbClr val="CCECFF"/>
              </a:gs>
              <a:gs pos="100000">
                <a:srgbClr val="0099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 algn="ctr"/>
            <a:endParaRPr lang="zh-CN" altLang="zh-CN" sz="2400"/>
          </a:p>
        </p:txBody>
      </p:sp>
      <p:sp>
        <p:nvSpPr>
          <p:cNvPr id="8" name="Oval 36"/>
          <p:cNvSpPr>
            <a:spLocks noChangeArrowheads="1"/>
          </p:cNvSpPr>
          <p:nvPr/>
        </p:nvSpPr>
        <p:spPr bwMode="auto">
          <a:xfrm>
            <a:off x="419100" y="3055402"/>
            <a:ext cx="2111375" cy="1050925"/>
          </a:xfrm>
          <a:prstGeom prst="ellipse">
            <a:avLst/>
          </a:prstGeom>
          <a:gradFill rotWithShape="0">
            <a:gsLst>
              <a:gs pos="0">
                <a:srgbClr val="0099CC"/>
              </a:gs>
              <a:gs pos="100000">
                <a:srgbClr val="4EB8DC"/>
              </a:gs>
            </a:gsLst>
            <a:lin ang="5400000" scaled="1"/>
          </a:gra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FF"/>
            </a:extrusionClr>
          </a:sp3d>
        </p:spPr>
        <p:txBody>
          <a:bodyPr rot="10800000" wrap="none" anchor="ctr">
            <a:flatTx/>
          </a:bodyPr>
          <a:lstStyle/>
          <a:p>
            <a:endParaRPr lang="zh-CN" altLang="en-US"/>
          </a:p>
        </p:txBody>
      </p:sp>
      <p:sp>
        <p:nvSpPr>
          <p:cNvPr id="9" name="Oval 51"/>
          <p:cNvSpPr>
            <a:spLocks noChangeArrowheads="1"/>
          </p:cNvSpPr>
          <p:nvPr/>
        </p:nvSpPr>
        <p:spPr bwMode="auto">
          <a:xfrm>
            <a:off x="6467475" y="3055402"/>
            <a:ext cx="2111375" cy="1050925"/>
          </a:xfrm>
          <a:prstGeom prst="ellipse">
            <a:avLst/>
          </a:prstGeom>
          <a:gradFill rotWithShape="0">
            <a:gsLst>
              <a:gs pos="0">
                <a:srgbClr val="9A45C9"/>
              </a:gs>
              <a:gs pos="100000">
                <a:srgbClr val="B97EDA"/>
              </a:gs>
            </a:gsLst>
            <a:lin ang="5400000" scaled="1"/>
          </a:gradFill>
          <a:ln w="9525">
            <a:round/>
            <a:headEnd/>
            <a:tailEnd/>
          </a:ln>
          <a:scene3d>
            <a:camera prst="legacyPerspectiveBottom"/>
            <a:lightRig rig="legacyFlat4" dir="b"/>
          </a:scene3d>
          <a:sp3d extrusionH="1243000" prstMaterial="legacyMatte">
            <a:bevelT w="13500" h="13500" prst="angle"/>
            <a:bevelB w="13500" h="13500" prst="angle"/>
            <a:extrusionClr>
              <a:srgbClr val="9A45C9"/>
            </a:extrusionClr>
          </a:sp3d>
        </p:spPr>
        <p:txBody>
          <a:bodyPr rot="10800000" wrap="none" anchor="ctr">
            <a:flatTx/>
          </a:bodyPr>
          <a:lstStyle/>
          <a:p>
            <a:endParaRPr lang="zh-CN" altLang="en-US"/>
          </a:p>
        </p:txBody>
      </p:sp>
      <p:sp>
        <p:nvSpPr>
          <p:cNvPr id="10" name="Oval 53"/>
          <p:cNvSpPr>
            <a:spLocks noChangeArrowheads="1"/>
          </p:cNvSpPr>
          <p:nvPr/>
        </p:nvSpPr>
        <p:spPr bwMode="auto">
          <a:xfrm>
            <a:off x="3302000" y="4146014"/>
            <a:ext cx="2540000" cy="1263650"/>
          </a:xfrm>
          <a:prstGeom prst="ellipse">
            <a:avLst/>
          </a:prstGeom>
          <a:gradFill rotWithShape="0">
            <a:gsLst>
              <a:gs pos="0">
                <a:srgbClr val="0C4EB0"/>
              </a:gs>
              <a:gs pos="100000">
                <a:srgbClr val="5684C8"/>
              </a:gs>
            </a:gsLst>
            <a:lin ang="5400000" scaled="1"/>
          </a:gradFill>
          <a:ln w="9525">
            <a:round/>
            <a:headEnd/>
            <a:tailEnd/>
          </a:ln>
          <a:scene3d>
            <a:camera prst="legacyPerspectiveBottom"/>
            <a:lightRig rig="legacyFlat4" dir="b"/>
          </a:scene3d>
          <a:sp3d extrusionH="1243000" prstMaterial="legacyMatte">
            <a:bevelT w="13500" h="13500" prst="angle"/>
            <a:bevelB w="13500" h="13500" prst="angle"/>
            <a:extrusionClr>
              <a:srgbClr val="0C4EB0"/>
            </a:extrusionClr>
          </a:sp3d>
        </p:spPr>
        <p:txBody>
          <a:bodyPr rot="10800000" wrap="none" anchor="ctr">
            <a:flatTx/>
          </a:bodyPr>
          <a:lstStyle/>
          <a:p>
            <a:endParaRPr lang="zh-CN" altLang="en-US"/>
          </a:p>
        </p:txBody>
      </p:sp>
      <p:sp>
        <p:nvSpPr>
          <p:cNvPr id="13" name="Oval 70"/>
          <p:cNvSpPr>
            <a:spLocks noChangeArrowheads="1"/>
          </p:cNvSpPr>
          <p:nvPr/>
        </p:nvSpPr>
        <p:spPr bwMode="auto">
          <a:xfrm flipV="1">
            <a:off x="3429000" y="4165064"/>
            <a:ext cx="2286000" cy="113823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694DA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algn="ctr"/>
            <a:endParaRPr lang="ko-KR" altLang="en-US" sz="1600" dirty="0">
              <a:solidFill>
                <a:srgbClr val="00006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Oval 71"/>
          <p:cNvSpPr>
            <a:spLocks noChangeArrowheads="1"/>
          </p:cNvSpPr>
          <p:nvPr/>
        </p:nvSpPr>
        <p:spPr bwMode="auto">
          <a:xfrm flipV="1">
            <a:off x="6562725" y="3080802"/>
            <a:ext cx="1920875" cy="9556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9999FF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algn="ctr"/>
            <a:endParaRPr lang="ko-KR" altLang="en-US" sz="1600" dirty="0">
              <a:solidFill>
                <a:srgbClr val="00006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Oval 72"/>
          <p:cNvSpPr>
            <a:spLocks noChangeArrowheads="1"/>
          </p:cNvSpPr>
          <p:nvPr/>
        </p:nvSpPr>
        <p:spPr bwMode="auto">
          <a:xfrm flipV="1">
            <a:off x="496421" y="3080802"/>
            <a:ext cx="1920875" cy="95567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28D8E6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lvl="1" algn="ctr"/>
            <a:endParaRPr lang="en-US" altLang="zh-CN" dirty="0"/>
          </a:p>
        </p:txBody>
      </p:sp>
      <p:sp>
        <p:nvSpPr>
          <p:cNvPr id="16" name="Rectangle 73"/>
          <p:cNvSpPr>
            <a:spLocks noChangeArrowheads="1"/>
          </p:cNvSpPr>
          <p:nvPr/>
        </p:nvSpPr>
        <p:spPr bwMode="auto">
          <a:xfrm>
            <a:off x="2341563" y="2299752"/>
            <a:ext cx="4460875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监控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Windows</a:t>
            </a:r>
          </a:p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资源</a:t>
            </a:r>
            <a:endParaRPr lang="en-US" altLang="ko-KR" sz="2400" dirty="0">
              <a:solidFill>
                <a:srgbClr val="33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90250" y="3366278"/>
            <a:ext cx="269977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监视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思想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03159" y="4417307"/>
            <a:ext cx="2108269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监视前期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准备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监控步骤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98051" y="3240148"/>
            <a:ext cx="221246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Windows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资源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algn="ctr"/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监控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参数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112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820425" y="1257697"/>
            <a:ext cx="8229600" cy="4625164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%Processor Time</a:t>
            </a:r>
            <a:r>
              <a:rPr lang="zh-CN" altLang="en-US" dirty="0" smtClean="0"/>
              <a:t> （</a:t>
            </a:r>
            <a:r>
              <a:rPr lang="en-US" altLang="zh-CN" dirty="0" err="1" smtClean="0"/>
              <a:t>processor_total</a:t>
            </a:r>
            <a:r>
              <a:rPr lang="zh-CN" altLang="en-US" dirty="0" smtClean="0"/>
              <a:t>）      </a:t>
            </a:r>
            <a:r>
              <a:rPr lang="en-US" altLang="zh-CN" dirty="0" smtClean="0">
                <a:solidFill>
                  <a:srgbClr val="FF0000"/>
                </a:solidFill>
              </a:rPr>
              <a:t>&lt;75%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Processor Queue Length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）        </a:t>
            </a:r>
            <a:r>
              <a:rPr lang="en-US" altLang="zh-CN" dirty="0" smtClean="0">
                <a:solidFill>
                  <a:srgbClr val="FF0000"/>
                </a:solidFill>
              </a:rPr>
              <a:t>&lt;2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Available Mbytes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）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&gt;10%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Windows</a:t>
            </a:r>
            <a:r>
              <a:rPr lang="zh-CN" altLang="en-US" b="1" dirty="0">
                <a:solidFill>
                  <a:schemeClr val="bg1"/>
                </a:solidFill>
              </a:rPr>
              <a:t>资源监控参数</a:t>
            </a:r>
          </a:p>
        </p:txBody>
      </p:sp>
      <p:sp>
        <p:nvSpPr>
          <p:cNvPr id="7" name="矩形 6"/>
          <p:cNvSpPr/>
          <p:nvPr/>
        </p:nvSpPr>
        <p:spPr>
          <a:xfrm>
            <a:off x="1015248" y="3995452"/>
            <a:ext cx="70599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！</a:t>
            </a:r>
            <a:r>
              <a:rPr lang="zh-CN" alt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监控系统资源要慎重考虑监测内容</a:t>
            </a:r>
            <a:endParaRPr lang="zh-CN" altLang="en-US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997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实例：</a:t>
            </a:r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354" y="976508"/>
            <a:ext cx="8329235" cy="4984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1600192" y="2327175"/>
            <a:ext cx="6643688" cy="707886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测试服务器总的物理内存为</a:t>
            </a:r>
            <a:r>
              <a:rPr lang="en-US" sz="2000" dirty="0" smtClean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384M</a:t>
            </a:r>
            <a:r>
              <a:rPr lang="zh-CN" altLang="en-US" sz="2000" dirty="0" smtClean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，</a:t>
            </a:r>
            <a:endParaRPr lang="en-US" altLang="zh-CN" sz="2000" dirty="0" smtClean="0">
              <a:solidFill>
                <a:schemeClr val="tx1">
                  <a:lumMod val="10000"/>
                </a:schemeClr>
              </a:solidFill>
              <a:latin typeface="Arial" charset="0"/>
            </a:endParaRPr>
          </a:p>
          <a:p>
            <a:r>
              <a:rPr lang="zh-CN" altLang="en-US" sz="2000" b="1" dirty="0" smtClean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可用物理内存  </a:t>
            </a:r>
            <a:r>
              <a:rPr lang="en-US" altLang="zh-CN" sz="2000" dirty="0" smtClean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83.486/384=21.7% &gt; 10%</a:t>
            </a:r>
            <a:endParaRPr lang="zh-CN" alt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2366" y="1503785"/>
            <a:ext cx="6643688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CPU</a:t>
            </a:r>
            <a:r>
              <a:rPr lang="zh-CN" altLang="en-US" sz="2000" b="1" dirty="0" smtClean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使用率</a:t>
            </a:r>
            <a:r>
              <a:rPr lang="en-US" altLang="zh-CN" sz="2000" b="1" dirty="0" smtClean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   </a:t>
            </a:r>
            <a:r>
              <a:rPr lang="en-US" altLang="zh-CN" sz="2000" dirty="0" smtClean="0">
                <a:solidFill>
                  <a:srgbClr val="FF0000"/>
                </a:solidFill>
                <a:latin typeface="Arial" charset="0"/>
              </a:rPr>
              <a:t>53.582% </a:t>
            </a:r>
            <a:r>
              <a:rPr lang="en-US" altLang="zh-CN" sz="2000" dirty="0" smtClean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 &lt;  </a:t>
            </a:r>
            <a:r>
              <a:rPr lang="en-US" altLang="zh-CN" sz="2000" dirty="0" smtClean="0">
                <a:solidFill>
                  <a:srgbClr val="FF0000"/>
                </a:solidFill>
                <a:latin typeface="Arial" charset="0"/>
              </a:rPr>
              <a:t>75%  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latin typeface="Arial" charset="0"/>
              </a:rPr>
              <a:t>CPU</a:t>
            </a:r>
            <a:r>
              <a:rPr lang="zh-CN" altLang="en-US" sz="2000" dirty="0" smtClean="0">
                <a:solidFill>
                  <a:srgbClr val="FF0000"/>
                </a:solidFill>
                <a:latin typeface="Arial" charset="0"/>
              </a:rPr>
              <a:t>使用率达标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15911" y="3213842"/>
            <a:ext cx="664368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处理列队中线程数  </a:t>
            </a:r>
            <a:r>
              <a:rPr lang="en-US" altLang="zh-CN" sz="2000" dirty="0" smtClean="0">
                <a:solidFill>
                  <a:srgbClr val="FF0000"/>
                </a:solidFill>
                <a:latin typeface="Arial" charset="0"/>
              </a:rPr>
              <a:t>8.45</a:t>
            </a:r>
            <a:r>
              <a:rPr lang="en-US" altLang="zh-CN" sz="2000" dirty="0" smtClean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  &gt; 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Arial" charset="0"/>
              </a:rPr>
              <a:t>2 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   </a:t>
            </a:r>
            <a:r>
              <a:rPr lang="zh-CN" altLang="en-US" sz="2000" dirty="0" smtClean="0">
                <a:solidFill>
                  <a:srgbClr val="FF0000"/>
                </a:solidFill>
                <a:latin typeface="Arial" charset="0"/>
              </a:rPr>
              <a:t>不达标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84190" y="3726504"/>
            <a:ext cx="45720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zh-CN" altLang="en-US" sz="1800" b="1" dirty="0" smtClean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内存</a:t>
            </a:r>
            <a:r>
              <a:rPr lang="zh-CN" altLang="en-US" sz="1800" b="1" dirty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使用率</a:t>
            </a:r>
            <a:r>
              <a:rPr lang="zh-CN" altLang="en-US" sz="1800" dirty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为（</a:t>
            </a:r>
            <a:r>
              <a:rPr lang="en-US" altLang="zh-CN" sz="1800" dirty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384-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83.456</a:t>
            </a:r>
            <a:r>
              <a:rPr lang="zh-CN" altLang="en-US" sz="1800" dirty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）</a:t>
            </a:r>
            <a:r>
              <a:rPr lang="en-US" altLang="zh-CN" sz="1800" dirty="0">
                <a:solidFill>
                  <a:schemeClr val="tx1">
                    <a:lumMod val="10000"/>
                  </a:schemeClr>
                </a:solidFill>
                <a:latin typeface="Arial" charset="0"/>
              </a:rPr>
              <a:t>/384=78.26%  </a:t>
            </a:r>
            <a:r>
              <a:rPr lang="en-US" altLang="zh-CN" sz="1800" dirty="0">
                <a:latin typeface="Arial" charset="0"/>
              </a:rPr>
              <a:t>&gt; </a:t>
            </a:r>
            <a:r>
              <a:rPr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Arial" charset="0"/>
              </a:rPr>
              <a:t>70%   </a:t>
            </a:r>
            <a:r>
              <a:rPr lang="zh-CN" altLang="en-US" sz="1800" dirty="0">
                <a:solidFill>
                  <a:srgbClr val="FF0000"/>
                </a:solidFill>
                <a:latin typeface="Arial" charset="0"/>
              </a:rPr>
              <a:t>内存使用率不达标</a:t>
            </a:r>
            <a:endParaRPr lang="en-US" altLang="zh-CN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469407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监控系统资源概述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监控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Windows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系统资源</a:t>
            </a:r>
          </a:p>
          <a:p>
            <a:pPr marL="0" indent="0">
              <a:buNone/>
            </a:pPr>
            <a:endParaRPr lang="zh-CN" altLang="en-US" dirty="0">
              <a:solidFill>
                <a:srgbClr val="2A1C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5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系统资源监控是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监控中的重要组成部分之一。可进一步对系统的性能问题准确定位。 </a:t>
            </a:r>
            <a:endParaRPr lang="en-US" altLang="zh-CN" dirty="0" smtClean="0"/>
          </a:p>
          <a:p>
            <a:r>
              <a:rPr lang="en-US" altLang="zh-CN" dirty="0" err="1" smtClean="0"/>
              <a:t>LoadRunner</a:t>
            </a:r>
            <a:r>
              <a:rPr lang="zh-CN" altLang="en-US" dirty="0" smtClean="0"/>
              <a:t>可以监控场景运行期间的计算机各项系统资源（既包括</a:t>
            </a:r>
            <a:r>
              <a:rPr lang="zh-CN" altLang="en-US" dirty="0" smtClean="0">
                <a:solidFill>
                  <a:srgbClr val="FF0000"/>
                </a:solidFill>
              </a:rPr>
              <a:t>服务器系统资源</a:t>
            </a:r>
            <a:r>
              <a:rPr lang="zh-CN" altLang="en-US" dirty="0" smtClean="0"/>
              <a:t>也包括</a:t>
            </a:r>
            <a:r>
              <a:rPr lang="en-US" altLang="zh-CN" dirty="0" smtClean="0">
                <a:solidFill>
                  <a:srgbClr val="FF0000"/>
                </a:solidFill>
              </a:rPr>
              <a:t>Load Generator</a:t>
            </a:r>
            <a:r>
              <a:rPr lang="zh-CN" altLang="en-US" dirty="0" smtClean="0">
                <a:solidFill>
                  <a:srgbClr val="FF0000"/>
                </a:solidFill>
              </a:rPr>
              <a:t>的系统资源</a:t>
            </a:r>
            <a:r>
              <a:rPr lang="zh-CN" altLang="en-US" dirty="0" smtClean="0"/>
              <a:t>）的使用情况，并定位系统性能瓶颈。需要监控的系统资源对象种类繁多，通常包含</a:t>
            </a:r>
            <a:r>
              <a:rPr lang="zh-CN" altLang="en-US" dirty="0" smtClean="0">
                <a:solidFill>
                  <a:srgbClr val="FF0000"/>
                </a:solidFill>
              </a:rPr>
              <a:t>操作系统、数据库、中间件服务器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r>
              <a:rPr lang="zh-CN" altLang="en-US" dirty="0" smtClean="0"/>
              <a:t>以监控</a:t>
            </a:r>
            <a:r>
              <a:rPr lang="en-US" dirty="0" smtClean="0"/>
              <a:t>Windows</a:t>
            </a:r>
            <a:r>
              <a:rPr lang="zh-CN" altLang="en-US" dirty="0" smtClean="0"/>
              <a:t>系统为例</a:t>
            </a:r>
            <a:r>
              <a:rPr lang="en-US" altLang="zh-CN" dirty="0" smtClean="0"/>
              <a:t>…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监视系统资源概述</a:t>
            </a:r>
          </a:p>
        </p:txBody>
      </p:sp>
      <p:pic>
        <p:nvPicPr>
          <p:cNvPr id="11" name="图片 10" descr="u=3330903675,5745096&amp;fm=0&amp;gp=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761" y="4520728"/>
            <a:ext cx="21145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57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思考</a:t>
            </a:r>
          </a:p>
        </p:txBody>
      </p:sp>
      <p:pic>
        <p:nvPicPr>
          <p:cNvPr id="11" name="图片 10" descr="u=3330903675,5745096&amp;fm=0&amp;gp=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625" y="4334786"/>
            <a:ext cx="2114550" cy="2114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59456" y="4123427"/>
            <a:ext cx="334704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1150" y="1967445"/>
            <a:ext cx="714169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Controller</a:t>
            </a:r>
          </a:p>
          <a:p>
            <a:pPr algn="ctr"/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为什么能监控系统资源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082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为什么</a:t>
            </a:r>
            <a:r>
              <a:rPr lang="en-US" altLang="zh-CN" b="1" dirty="0">
                <a:solidFill>
                  <a:schemeClr val="bg1"/>
                </a:solidFill>
              </a:rPr>
              <a:t>Controller</a:t>
            </a:r>
            <a:r>
              <a:rPr lang="zh-CN" altLang="en-US" b="1" dirty="0">
                <a:solidFill>
                  <a:schemeClr val="bg1"/>
                </a:solidFill>
              </a:rPr>
              <a:t>能监控？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45721" y="3726608"/>
            <a:ext cx="334704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8473" y="962636"/>
            <a:ext cx="2254372" cy="251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3978" y="943778"/>
            <a:ext cx="3560875" cy="25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直接箭头连接符 12"/>
          <p:cNvCxnSpPr/>
          <p:nvPr/>
        </p:nvCxnSpPr>
        <p:spPr bwMode="auto">
          <a:xfrm rot="10800000" flipV="1">
            <a:off x="5751960" y="1570000"/>
            <a:ext cx="979701" cy="6150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94277" y="2133324"/>
            <a:ext cx="2475612" cy="2314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矩形 14"/>
          <p:cNvSpPr/>
          <p:nvPr/>
        </p:nvSpPr>
        <p:spPr>
          <a:xfrm>
            <a:off x="4784352" y="6037878"/>
            <a:ext cx="35397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系统在设计中留下的指标接口</a:t>
            </a:r>
            <a:endParaRPr lang="en-US" altLang="zh-CN" sz="2000" dirty="0" smtClean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80531" y="4829640"/>
            <a:ext cx="61000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Controller</a:t>
            </a:r>
            <a:r>
              <a:rPr lang="zh-CN" altLang="en-US" sz="2000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提供了一种直接读取系统计数器的功能，</a:t>
            </a:r>
            <a:endParaRPr lang="en-US" altLang="zh-CN" sz="20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通过添加计数器来实现对系统资源的监控</a:t>
            </a:r>
            <a:endParaRPr lang="zh-CN" altLang="en-US" sz="20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136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监控系统资源概述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监控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Windows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系统资源</a:t>
            </a:r>
          </a:p>
          <a:p>
            <a:pPr marL="0" indent="0">
              <a:buNone/>
            </a:pPr>
            <a:endParaRPr lang="zh-CN" altLang="en-US" dirty="0">
              <a:solidFill>
                <a:srgbClr val="2A1C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01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监控</a:t>
            </a:r>
            <a:r>
              <a:rPr lang="en-US" altLang="zh-CN" b="1" dirty="0">
                <a:solidFill>
                  <a:schemeClr val="bg1"/>
                </a:solidFill>
              </a:rPr>
              <a:t>Windows</a:t>
            </a:r>
            <a:r>
              <a:rPr lang="zh-CN" altLang="en-US" b="1" dirty="0">
                <a:solidFill>
                  <a:schemeClr val="bg1"/>
                </a:solidFill>
              </a:rPr>
              <a:t>系统资源</a:t>
            </a:r>
            <a:br>
              <a:rPr lang="zh-CN" altLang="en-US" b="1" dirty="0">
                <a:solidFill>
                  <a:schemeClr val="bg1"/>
                </a:solidFill>
              </a:rPr>
            </a:b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Freeform 13"/>
          <p:cNvSpPr>
            <a:spLocks/>
          </p:cNvSpPr>
          <p:nvPr/>
        </p:nvSpPr>
        <p:spPr bwMode="auto">
          <a:xfrm>
            <a:off x="1876425" y="1291689"/>
            <a:ext cx="2695575" cy="3600450"/>
          </a:xfrm>
          <a:custGeom>
            <a:avLst/>
            <a:gdLst/>
            <a:ahLst/>
            <a:cxnLst>
              <a:cxn ang="0">
                <a:pos x="1698" y="0"/>
              </a:cxn>
              <a:cxn ang="0">
                <a:pos x="1698" y="2268"/>
              </a:cxn>
              <a:cxn ang="0">
                <a:pos x="0" y="1991"/>
              </a:cxn>
              <a:cxn ang="0">
                <a:pos x="718" y="1295"/>
              </a:cxn>
              <a:cxn ang="0">
                <a:pos x="1040" y="555"/>
              </a:cxn>
              <a:cxn ang="0">
                <a:pos x="531" y="555"/>
              </a:cxn>
              <a:cxn ang="0">
                <a:pos x="1698" y="0"/>
              </a:cxn>
            </a:cxnLst>
            <a:rect l="0" t="0" r="r" b="b"/>
            <a:pathLst>
              <a:path w="1698" h="2268">
                <a:moveTo>
                  <a:pt x="1698" y="0"/>
                </a:moveTo>
                <a:lnTo>
                  <a:pt x="1698" y="2268"/>
                </a:lnTo>
                <a:cubicBezTo>
                  <a:pt x="1698" y="2268"/>
                  <a:pt x="179" y="2200"/>
                  <a:pt x="0" y="1991"/>
                </a:cubicBezTo>
                <a:cubicBezTo>
                  <a:pt x="217" y="1767"/>
                  <a:pt x="509" y="1520"/>
                  <a:pt x="718" y="1295"/>
                </a:cubicBezTo>
                <a:cubicBezTo>
                  <a:pt x="927" y="1070"/>
                  <a:pt x="1071" y="678"/>
                  <a:pt x="1040" y="555"/>
                </a:cubicBezTo>
                <a:lnTo>
                  <a:pt x="531" y="555"/>
                </a:lnTo>
                <a:lnTo>
                  <a:pt x="1698" y="0"/>
                </a:lnTo>
                <a:close/>
              </a:path>
            </a:pathLst>
          </a:custGeom>
          <a:gradFill rotWithShape="0">
            <a:gsLst>
              <a:gs pos="0">
                <a:srgbClr val="99CC00"/>
              </a:gs>
              <a:gs pos="100000">
                <a:srgbClr val="FFFFFF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dist="52363" dir="6242175" algn="ctr" rotWithShape="0">
              <a:srgbClr val="66990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Freeform 19"/>
          <p:cNvSpPr>
            <a:spLocks/>
          </p:cNvSpPr>
          <p:nvPr/>
        </p:nvSpPr>
        <p:spPr bwMode="auto">
          <a:xfrm flipH="1">
            <a:off x="4572000" y="1291689"/>
            <a:ext cx="2695575" cy="3600450"/>
          </a:xfrm>
          <a:custGeom>
            <a:avLst/>
            <a:gdLst/>
            <a:ahLst/>
            <a:cxnLst>
              <a:cxn ang="0">
                <a:pos x="1698" y="0"/>
              </a:cxn>
              <a:cxn ang="0">
                <a:pos x="1698" y="2268"/>
              </a:cxn>
              <a:cxn ang="0">
                <a:pos x="0" y="1991"/>
              </a:cxn>
              <a:cxn ang="0">
                <a:pos x="718" y="1295"/>
              </a:cxn>
              <a:cxn ang="0">
                <a:pos x="1040" y="555"/>
              </a:cxn>
              <a:cxn ang="0">
                <a:pos x="531" y="555"/>
              </a:cxn>
              <a:cxn ang="0">
                <a:pos x="1698" y="0"/>
              </a:cxn>
            </a:cxnLst>
            <a:rect l="0" t="0" r="r" b="b"/>
            <a:pathLst>
              <a:path w="1698" h="2268">
                <a:moveTo>
                  <a:pt x="1698" y="0"/>
                </a:moveTo>
                <a:lnTo>
                  <a:pt x="1698" y="2268"/>
                </a:lnTo>
                <a:cubicBezTo>
                  <a:pt x="1698" y="2268"/>
                  <a:pt x="179" y="2200"/>
                  <a:pt x="0" y="1991"/>
                </a:cubicBezTo>
                <a:cubicBezTo>
                  <a:pt x="217" y="1767"/>
                  <a:pt x="509" y="1520"/>
                  <a:pt x="718" y="1295"/>
                </a:cubicBezTo>
                <a:cubicBezTo>
                  <a:pt x="927" y="1070"/>
                  <a:pt x="1071" y="678"/>
                  <a:pt x="1040" y="555"/>
                </a:cubicBezTo>
                <a:lnTo>
                  <a:pt x="531" y="555"/>
                </a:lnTo>
                <a:lnTo>
                  <a:pt x="1698" y="0"/>
                </a:lnTo>
                <a:close/>
              </a:path>
            </a:pathLst>
          </a:custGeom>
          <a:gradFill rotWithShape="0">
            <a:gsLst>
              <a:gs pos="0">
                <a:srgbClr val="99CC00"/>
              </a:gs>
              <a:gs pos="100000">
                <a:srgbClr val="FFFFFF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dist="50800" dir="5400000" algn="ctr" rotWithShape="0">
              <a:srgbClr val="66990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 flipV="1">
            <a:off x="1139825" y="2817277"/>
            <a:ext cx="6864350" cy="2189162"/>
          </a:xfrm>
          <a:custGeom>
            <a:avLst/>
            <a:gdLst>
              <a:gd name="T0" fmla="*/ 1090724164 w 21600"/>
              <a:gd name="T1" fmla="*/ 0 h 21600"/>
              <a:gd name="T2" fmla="*/ 82208208 w 21600"/>
              <a:gd name="T3" fmla="*/ 123251854 h 21600"/>
              <a:gd name="T4" fmla="*/ 1090724164 w 21600"/>
              <a:gd name="T5" fmla="*/ 15263933 h 21600"/>
              <a:gd name="T6" fmla="*/ 2099240139 w 21600"/>
              <a:gd name="T7" fmla="*/ 12325185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908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52" y="11910"/>
                </a:moveTo>
                <a:cubicBezTo>
                  <a:pt x="1508" y="11542"/>
                  <a:pt x="1486" y="11171"/>
                  <a:pt x="1486" y="10800"/>
                </a:cubicBezTo>
                <a:cubicBezTo>
                  <a:pt x="1486" y="5656"/>
                  <a:pt x="5656" y="1486"/>
                  <a:pt x="10800" y="1486"/>
                </a:cubicBezTo>
                <a:cubicBezTo>
                  <a:pt x="15943" y="1486"/>
                  <a:pt x="20114" y="5656"/>
                  <a:pt x="20114" y="10800"/>
                </a:cubicBezTo>
                <a:cubicBezTo>
                  <a:pt x="20114" y="11171"/>
                  <a:pt x="20091" y="11542"/>
                  <a:pt x="20047" y="11910"/>
                </a:cubicBezTo>
                <a:lnTo>
                  <a:pt x="21522" y="12088"/>
                </a:lnTo>
                <a:cubicBezTo>
                  <a:pt x="21574" y="11660"/>
                  <a:pt x="21600" y="11230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1230"/>
                  <a:pt x="25" y="11660"/>
                  <a:pt x="77" y="12088"/>
                </a:cubicBezTo>
                <a:close/>
              </a:path>
            </a:pathLst>
          </a:custGeom>
          <a:gradFill rotWithShape="0">
            <a:gsLst>
              <a:gs pos="0">
                <a:srgbClr val="0099CC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32"/>
          <p:cNvSpPr>
            <a:spLocks noChangeArrowheads="1"/>
          </p:cNvSpPr>
          <p:nvPr/>
        </p:nvSpPr>
        <p:spPr bwMode="auto">
          <a:xfrm flipV="1">
            <a:off x="1139825" y="2720439"/>
            <a:ext cx="6864350" cy="2189163"/>
          </a:xfrm>
          <a:custGeom>
            <a:avLst/>
            <a:gdLst>
              <a:gd name="T0" fmla="*/ 1090724164 w 21600"/>
              <a:gd name="T1" fmla="*/ 0 h 21600"/>
              <a:gd name="T2" fmla="*/ 82208208 w 21600"/>
              <a:gd name="T3" fmla="*/ 123251910 h 21600"/>
              <a:gd name="T4" fmla="*/ 1090724164 w 21600"/>
              <a:gd name="T5" fmla="*/ 15263940 h 21600"/>
              <a:gd name="T6" fmla="*/ 2099240139 w 21600"/>
              <a:gd name="T7" fmla="*/ 12325191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908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52" y="11910"/>
                </a:moveTo>
                <a:cubicBezTo>
                  <a:pt x="1508" y="11542"/>
                  <a:pt x="1486" y="11171"/>
                  <a:pt x="1486" y="10800"/>
                </a:cubicBezTo>
                <a:cubicBezTo>
                  <a:pt x="1486" y="5656"/>
                  <a:pt x="5656" y="1486"/>
                  <a:pt x="10800" y="1486"/>
                </a:cubicBezTo>
                <a:cubicBezTo>
                  <a:pt x="15943" y="1486"/>
                  <a:pt x="20114" y="5656"/>
                  <a:pt x="20114" y="10800"/>
                </a:cubicBezTo>
                <a:cubicBezTo>
                  <a:pt x="20114" y="11171"/>
                  <a:pt x="20091" y="11542"/>
                  <a:pt x="20047" y="11910"/>
                </a:cubicBezTo>
                <a:lnTo>
                  <a:pt x="21522" y="12088"/>
                </a:lnTo>
                <a:cubicBezTo>
                  <a:pt x="21574" y="11660"/>
                  <a:pt x="21600" y="11230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1230"/>
                  <a:pt x="25" y="11660"/>
                  <a:pt x="77" y="12088"/>
                </a:cubicBezTo>
                <a:close/>
              </a:path>
            </a:pathLst>
          </a:custGeom>
          <a:gradFill rotWithShape="0">
            <a:gsLst>
              <a:gs pos="0">
                <a:srgbClr val="CCECFF"/>
              </a:gs>
              <a:gs pos="100000">
                <a:srgbClr val="0099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 algn="ctr"/>
            <a:endParaRPr lang="zh-CN" altLang="zh-CN" sz="2400"/>
          </a:p>
        </p:txBody>
      </p:sp>
      <p:sp>
        <p:nvSpPr>
          <p:cNvPr id="8" name="Oval 36"/>
          <p:cNvSpPr>
            <a:spLocks noChangeArrowheads="1"/>
          </p:cNvSpPr>
          <p:nvPr/>
        </p:nvSpPr>
        <p:spPr bwMode="auto">
          <a:xfrm>
            <a:off x="419100" y="3055402"/>
            <a:ext cx="2111375" cy="1050925"/>
          </a:xfrm>
          <a:prstGeom prst="ellipse">
            <a:avLst/>
          </a:prstGeom>
          <a:gradFill rotWithShape="0">
            <a:gsLst>
              <a:gs pos="0">
                <a:srgbClr val="0099CC"/>
              </a:gs>
              <a:gs pos="100000">
                <a:srgbClr val="4EB8DC"/>
              </a:gs>
            </a:gsLst>
            <a:lin ang="5400000" scaled="1"/>
          </a:gra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FF"/>
            </a:extrusionClr>
          </a:sp3d>
        </p:spPr>
        <p:txBody>
          <a:bodyPr rot="10800000" wrap="none" anchor="ctr">
            <a:flatTx/>
          </a:bodyPr>
          <a:lstStyle/>
          <a:p>
            <a:endParaRPr lang="zh-CN" altLang="en-US"/>
          </a:p>
        </p:txBody>
      </p:sp>
      <p:sp>
        <p:nvSpPr>
          <p:cNvPr id="9" name="Oval 51"/>
          <p:cNvSpPr>
            <a:spLocks noChangeArrowheads="1"/>
          </p:cNvSpPr>
          <p:nvPr/>
        </p:nvSpPr>
        <p:spPr bwMode="auto">
          <a:xfrm>
            <a:off x="6467475" y="3055402"/>
            <a:ext cx="2111375" cy="1050925"/>
          </a:xfrm>
          <a:prstGeom prst="ellipse">
            <a:avLst/>
          </a:prstGeom>
          <a:gradFill rotWithShape="0">
            <a:gsLst>
              <a:gs pos="0">
                <a:srgbClr val="9A45C9"/>
              </a:gs>
              <a:gs pos="100000">
                <a:srgbClr val="B97EDA"/>
              </a:gs>
            </a:gsLst>
            <a:lin ang="5400000" scaled="1"/>
          </a:gradFill>
          <a:ln w="9525">
            <a:round/>
            <a:headEnd/>
            <a:tailEnd/>
          </a:ln>
          <a:scene3d>
            <a:camera prst="legacyPerspectiveBottom"/>
            <a:lightRig rig="legacyFlat4" dir="b"/>
          </a:scene3d>
          <a:sp3d extrusionH="1243000" prstMaterial="legacyMatte">
            <a:bevelT w="13500" h="13500" prst="angle"/>
            <a:bevelB w="13500" h="13500" prst="angle"/>
            <a:extrusionClr>
              <a:srgbClr val="9A45C9"/>
            </a:extrusionClr>
          </a:sp3d>
        </p:spPr>
        <p:txBody>
          <a:bodyPr rot="10800000" wrap="none" anchor="ctr">
            <a:flatTx/>
          </a:bodyPr>
          <a:lstStyle/>
          <a:p>
            <a:endParaRPr lang="zh-CN" altLang="en-US"/>
          </a:p>
        </p:txBody>
      </p:sp>
      <p:sp>
        <p:nvSpPr>
          <p:cNvPr id="10" name="Oval 53"/>
          <p:cNvSpPr>
            <a:spLocks noChangeArrowheads="1"/>
          </p:cNvSpPr>
          <p:nvPr/>
        </p:nvSpPr>
        <p:spPr bwMode="auto">
          <a:xfrm>
            <a:off x="3302000" y="4146014"/>
            <a:ext cx="2540000" cy="1263650"/>
          </a:xfrm>
          <a:prstGeom prst="ellipse">
            <a:avLst/>
          </a:prstGeom>
          <a:gradFill rotWithShape="0">
            <a:gsLst>
              <a:gs pos="0">
                <a:srgbClr val="0C4EB0"/>
              </a:gs>
              <a:gs pos="100000">
                <a:srgbClr val="5684C8"/>
              </a:gs>
            </a:gsLst>
            <a:lin ang="5400000" scaled="1"/>
          </a:gradFill>
          <a:ln w="9525">
            <a:round/>
            <a:headEnd/>
            <a:tailEnd/>
          </a:ln>
          <a:scene3d>
            <a:camera prst="legacyPerspectiveBottom"/>
            <a:lightRig rig="legacyFlat4" dir="b"/>
          </a:scene3d>
          <a:sp3d extrusionH="1243000" prstMaterial="legacyMatte">
            <a:bevelT w="13500" h="13500" prst="angle"/>
            <a:bevelB w="13500" h="13500" prst="angle"/>
            <a:extrusionClr>
              <a:srgbClr val="0C4EB0"/>
            </a:extrusionClr>
          </a:sp3d>
        </p:spPr>
        <p:txBody>
          <a:bodyPr rot="10800000" wrap="none" anchor="ctr">
            <a:flatTx/>
          </a:bodyPr>
          <a:lstStyle/>
          <a:p>
            <a:endParaRPr lang="zh-CN" altLang="en-US"/>
          </a:p>
        </p:txBody>
      </p:sp>
      <p:sp>
        <p:nvSpPr>
          <p:cNvPr id="13" name="Oval 70"/>
          <p:cNvSpPr>
            <a:spLocks noChangeArrowheads="1"/>
          </p:cNvSpPr>
          <p:nvPr/>
        </p:nvSpPr>
        <p:spPr bwMode="auto">
          <a:xfrm flipV="1">
            <a:off x="3429000" y="4165064"/>
            <a:ext cx="2286000" cy="113823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694DA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algn="ctr"/>
            <a:endParaRPr lang="ko-KR" altLang="en-US" sz="1600" dirty="0">
              <a:solidFill>
                <a:srgbClr val="00006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Oval 71"/>
          <p:cNvSpPr>
            <a:spLocks noChangeArrowheads="1"/>
          </p:cNvSpPr>
          <p:nvPr/>
        </p:nvSpPr>
        <p:spPr bwMode="auto">
          <a:xfrm flipV="1">
            <a:off x="6562725" y="3080802"/>
            <a:ext cx="1920875" cy="9556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9999FF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algn="ctr"/>
            <a:endParaRPr lang="ko-KR" altLang="en-US" sz="1600" dirty="0">
              <a:solidFill>
                <a:srgbClr val="00006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Oval 72"/>
          <p:cNvSpPr>
            <a:spLocks noChangeArrowheads="1"/>
          </p:cNvSpPr>
          <p:nvPr/>
        </p:nvSpPr>
        <p:spPr bwMode="auto">
          <a:xfrm flipV="1">
            <a:off x="496421" y="3080802"/>
            <a:ext cx="1920875" cy="95567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28D8E6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lvl="1" algn="ctr"/>
            <a:endParaRPr lang="en-US" altLang="zh-CN" dirty="0"/>
          </a:p>
        </p:txBody>
      </p:sp>
      <p:sp>
        <p:nvSpPr>
          <p:cNvPr id="16" name="Rectangle 73"/>
          <p:cNvSpPr>
            <a:spLocks noChangeArrowheads="1"/>
          </p:cNvSpPr>
          <p:nvPr/>
        </p:nvSpPr>
        <p:spPr bwMode="auto">
          <a:xfrm>
            <a:off x="2341563" y="2299752"/>
            <a:ext cx="4460875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监控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Windows</a:t>
            </a:r>
          </a:p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资源</a:t>
            </a:r>
            <a:endParaRPr lang="en-US" altLang="ko-KR" sz="2400" dirty="0">
              <a:solidFill>
                <a:srgbClr val="33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90250" y="3366278"/>
            <a:ext cx="269977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监视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思想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03159" y="4417307"/>
            <a:ext cx="2108269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监视前期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准备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监控步骤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98051" y="3240148"/>
            <a:ext cx="221246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Windows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资源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监控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参数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590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监视</a:t>
            </a:r>
            <a:r>
              <a:rPr lang="en-US" altLang="zh-CN" b="1" dirty="0">
                <a:solidFill>
                  <a:schemeClr val="bg1"/>
                </a:solidFill>
              </a:rPr>
              <a:t>Windows</a:t>
            </a:r>
            <a:r>
              <a:rPr lang="zh-CN" altLang="en-US" b="1" dirty="0">
                <a:solidFill>
                  <a:schemeClr val="bg1"/>
                </a:solidFill>
              </a:rPr>
              <a:t>思想</a:t>
            </a:r>
          </a:p>
        </p:txBody>
      </p:sp>
      <p:sp>
        <p:nvSpPr>
          <p:cNvPr id="4" name="矩形 3"/>
          <p:cNvSpPr/>
          <p:nvPr/>
        </p:nvSpPr>
        <p:spPr>
          <a:xfrm>
            <a:off x="133350" y="910463"/>
            <a:ext cx="8839200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endParaRPr lang="en-US" altLang="zh-CN" sz="54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zh-CN" alt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+mj-ea"/>
                <a:ea typeface="+mj-ea"/>
              </a:rPr>
              <a:t>条件</a:t>
            </a:r>
            <a:endParaRPr lang="en-US" altLang="zh-CN" sz="54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+mj-ea"/>
              <a:ea typeface="+mj-ea"/>
            </a:endParaRPr>
          </a:p>
          <a:p>
            <a:pPr algn="ctr"/>
            <a:r>
              <a:rPr lang="zh-CN" alt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+mj-ea"/>
                <a:ea typeface="+mj-ea"/>
              </a:rPr>
              <a:t>开启相应服务</a:t>
            </a:r>
            <a:endParaRPr lang="en-US" altLang="zh-CN" sz="54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+mj-ea"/>
              <a:ea typeface="+mj-ea"/>
            </a:endParaRPr>
          </a:p>
          <a:p>
            <a:pPr algn="ctr"/>
            <a:r>
              <a:rPr lang="zh-CN" alt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+mj-ea"/>
                <a:ea typeface="+mj-ea"/>
              </a:rPr>
              <a:t>具备管理员权限</a:t>
            </a:r>
            <a:endParaRPr lang="en-US" altLang="zh-CN" sz="5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+mj-ea"/>
              <a:ea typeface="+mj-ea"/>
            </a:endParaRPr>
          </a:p>
          <a:p>
            <a:pPr algn="ctr"/>
            <a:endParaRPr lang="en-US" altLang="zh-CN" sz="54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5" name="图片 4" descr="u=495226351,899195819&amp;fm=0&amp;gp=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730" y="1153926"/>
            <a:ext cx="2044700" cy="163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4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监控</a:t>
            </a:r>
            <a:r>
              <a:rPr lang="en-US" altLang="zh-CN" b="1" dirty="0">
                <a:solidFill>
                  <a:schemeClr val="bg1"/>
                </a:solidFill>
              </a:rPr>
              <a:t>Windows</a:t>
            </a:r>
            <a:r>
              <a:rPr lang="zh-CN" altLang="en-US" b="1" dirty="0">
                <a:solidFill>
                  <a:schemeClr val="bg1"/>
                </a:solidFill>
              </a:rPr>
              <a:t>系统资源</a:t>
            </a:r>
            <a:br>
              <a:rPr lang="zh-CN" altLang="en-US" b="1" dirty="0">
                <a:solidFill>
                  <a:schemeClr val="bg1"/>
                </a:solidFill>
              </a:rPr>
            </a:b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Freeform 13"/>
          <p:cNvSpPr>
            <a:spLocks/>
          </p:cNvSpPr>
          <p:nvPr/>
        </p:nvSpPr>
        <p:spPr bwMode="auto">
          <a:xfrm>
            <a:off x="1876425" y="1291689"/>
            <a:ext cx="2695575" cy="3600450"/>
          </a:xfrm>
          <a:custGeom>
            <a:avLst/>
            <a:gdLst/>
            <a:ahLst/>
            <a:cxnLst>
              <a:cxn ang="0">
                <a:pos x="1698" y="0"/>
              </a:cxn>
              <a:cxn ang="0">
                <a:pos x="1698" y="2268"/>
              </a:cxn>
              <a:cxn ang="0">
                <a:pos x="0" y="1991"/>
              </a:cxn>
              <a:cxn ang="0">
                <a:pos x="718" y="1295"/>
              </a:cxn>
              <a:cxn ang="0">
                <a:pos x="1040" y="555"/>
              </a:cxn>
              <a:cxn ang="0">
                <a:pos x="531" y="555"/>
              </a:cxn>
              <a:cxn ang="0">
                <a:pos x="1698" y="0"/>
              </a:cxn>
            </a:cxnLst>
            <a:rect l="0" t="0" r="r" b="b"/>
            <a:pathLst>
              <a:path w="1698" h="2268">
                <a:moveTo>
                  <a:pt x="1698" y="0"/>
                </a:moveTo>
                <a:lnTo>
                  <a:pt x="1698" y="2268"/>
                </a:lnTo>
                <a:cubicBezTo>
                  <a:pt x="1698" y="2268"/>
                  <a:pt x="179" y="2200"/>
                  <a:pt x="0" y="1991"/>
                </a:cubicBezTo>
                <a:cubicBezTo>
                  <a:pt x="217" y="1767"/>
                  <a:pt x="509" y="1520"/>
                  <a:pt x="718" y="1295"/>
                </a:cubicBezTo>
                <a:cubicBezTo>
                  <a:pt x="927" y="1070"/>
                  <a:pt x="1071" y="678"/>
                  <a:pt x="1040" y="555"/>
                </a:cubicBezTo>
                <a:lnTo>
                  <a:pt x="531" y="555"/>
                </a:lnTo>
                <a:lnTo>
                  <a:pt x="1698" y="0"/>
                </a:lnTo>
                <a:close/>
              </a:path>
            </a:pathLst>
          </a:custGeom>
          <a:gradFill rotWithShape="0">
            <a:gsLst>
              <a:gs pos="0">
                <a:srgbClr val="99CC00"/>
              </a:gs>
              <a:gs pos="100000">
                <a:srgbClr val="FFFFFF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dist="52363" dir="6242175" algn="ctr" rotWithShape="0">
              <a:srgbClr val="66990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Freeform 19"/>
          <p:cNvSpPr>
            <a:spLocks/>
          </p:cNvSpPr>
          <p:nvPr/>
        </p:nvSpPr>
        <p:spPr bwMode="auto">
          <a:xfrm flipH="1">
            <a:off x="4572000" y="1291689"/>
            <a:ext cx="2695575" cy="3600450"/>
          </a:xfrm>
          <a:custGeom>
            <a:avLst/>
            <a:gdLst/>
            <a:ahLst/>
            <a:cxnLst>
              <a:cxn ang="0">
                <a:pos x="1698" y="0"/>
              </a:cxn>
              <a:cxn ang="0">
                <a:pos x="1698" y="2268"/>
              </a:cxn>
              <a:cxn ang="0">
                <a:pos x="0" y="1991"/>
              </a:cxn>
              <a:cxn ang="0">
                <a:pos x="718" y="1295"/>
              </a:cxn>
              <a:cxn ang="0">
                <a:pos x="1040" y="555"/>
              </a:cxn>
              <a:cxn ang="0">
                <a:pos x="531" y="555"/>
              </a:cxn>
              <a:cxn ang="0">
                <a:pos x="1698" y="0"/>
              </a:cxn>
            </a:cxnLst>
            <a:rect l="0" t="0" r="r" b="b"/>
            <a:pathLst>
              <a:path w="1698" h="2268">
                <a:moveTo>
                  <a:pt x="1698" y="0"/>
                </a:moveTo>
                <a:lnTo>
                  <a:pt x="1698" y="2268"/>
                </a:lnTo>
                <a:cubicBezTo>
                  <a:pt x="1698" y="2268"/>
                  <a:pt x="179" y="2200"/>
                  <a:pt x="0" y="1991"/>
                </a:cubicBezTo>
                <a:cubicBezTo>
                  <a:pt x="217" y="1767"/>
                  <a:pt x="509" y="1520"/>
                  <a:pt x="718" y="1295"/>
                </a:cubicBezTo>
                <a:cubicBezTo>
                  <a:pt x="927" y="1070"/>
                  <a:pt x="1071" y="678"/>
                  <a:pt x="1040" y="555"/>
                </a:cubicBezTo>
                <a:lnTo>
                  <a:pt x="531" y="555"/>
                </a:lnTo>
                <a:lnTo>
                  <a:pt x="1698" y="0"/>
                </a:lnTo>
                <a:close/>
              </a:path>
            </a:pathLst>
          </a:custGeom>
          <a:gradFill rotWithShape="0">
            <a:gsLst>
              <a:gs pos="0">
                <a:srgbClr val="99CC00"/>
              </a:gs>
              <a:gs pos="100000">
                <a:srgbClr val="FFFFFF"/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dist="50800" dir="5400000" algn="ctr" rotWithShape="0">
              <a:srgbClr val="66990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 flipV="1">
            <a:off x="1139825" y="2817277"/>
            <a:ext cx="6864350" cy="2189162"/>
          </a:xfrm>
          <a:custGeom>
            <a:avLst/>
            <a:gdLst>
              <a:gd name="T0" fmla="*/ 1090724164 w 21600"/>
              <a:gd name="T1" fmla="*/ 0 h 21600"/>
              <a:gd name="T2" fmla="*/ 82208208 w 21600"/>
              <a:gd name="T3" fmla="*/ 123251854 h 21600"/>
              <a:gd name="T4" fmla="*/ 1090724164 w 21600"/>
              <a:gd name="T5" fmla="*/ 15263933 h 21600"/>
              <a:gd name="T6" fmla="*/ 2099240139 w 21600"/>
              <a:gd name="T7" fmla="*/ 12325185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908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52" y="11910"/>
                </a:moveTo>
                <a:cubicBezTo>
                  <a:pt x="1508" y="11542"/>
                  <a:pt x="1486" y="11171"/>
                  <a:pt x="1486" y="10800"/>
                </a:cubicBezTo>
                <a:cubicBezTo>
                  <a:pt x="1486" y="5656"/>
                  <a:pt x="5656" y="1486"/>
                  <a:pt x="10800" y="1486"/>
                </a:cubicBezTo>
                <a:cubicBezTo>
                  <a:pt x="15943" y="1486"/>
                  <a:pt x="20114" y="5656"/>
                  <a:pt x="20114" y="10800"/>
                </a:cubicBezTo>
                <a:cubicBezTo>
                  <a:pt x="20114" y="11171"/>
                  <a:pt x="20091" y="11542"/>
                  <a:pt x="20047" y="11910"/>
                </a:cubicBezTo>
                <a:lnTo>
                  <a:pt x="21522" y="12088"/>
                </a:lnTo>
                <a:cubicBezTo>
                  <a:pt x="21574" y="11660"/>
                  <a:pt x="21600" y="11230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1230"/>
                  <a:pt x="25" y="11660"/>
                  <a:pt x="77" y="12088"/>
                </a:cubicBezTo>
                <a:close/>
              </a:path>
            </a:pathLst>
          </a:custGeom>
          <a:gradFill rotWithShape="0">
            <a:gsLst>
              <a:gs pos="0">
                <a:srgbClr val="0099CC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32"/>
          <p:cNvSpPr>
            <a:spLocks noChangeArrowheads="1"/>
          </p:cNvSpPr>
          <p:nvPr/>
        </p:nvSpPr>
        <p:spPr bwMode="auto">
          <a:xfrm flipV="1">
            <a:off x="1139825" y="2720439"/>
            <a:ext cx="6864350" cy="2189163"/>
          </a:xfrm>
          <a:custGeom>
            <a:avLst/>
            <a:gdLst>
              <a:gd name="T0" fmla="*/ 1090724164 w 21600"/>
              <a:gd name="T1" fmla="*/ 0 h 21600"/>
              <a:gd name="T2" fmla="*/ 82208208 w 21600"/>
              <a:gd name="T3" fmla="*/ 123251910 h 21600"/>
              <a:gd name="T4" fmla="*/ 1090724164 w 21600"/>
              <a:gd name="T5" fmla="*/ 15263940 h 21600"/>
              <a:gd name="T6" fmla="*/ 2099240139 w 21600"/>
              <a:gd name="T7" fmla="*/ 12325191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908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52" y="11910"/>
                </a:moveTo>
                <a:cubicBezTo>
                  <a:pt x="1508" y="11542"/>
                  <a:pt x="1486" y="11171"/>
                  <a:pt x="1486" y="10800"/>
                </a:cubicBezTo>
                <a:cubicBezTo>
                  <a:pt x="1486" y="5656"/>
                  <a:pt x="5656" y="1486"/>
                  <a:pt x="10800" y="1486"/>
                </a:cubicBezTo>
                <a:cubicBezTo>
                  <a:pt x="15943" y="1486"/>
                  <a:pt x="20114" y="5656"/>
                  <a:pt x="20114" y="10800"/>
                </a:cubicBezTo>
                <a:cubicBezTo>
                  <a:pt x="20114" y="11171"/>
                  <a:pt x="20091" y="11542"/>
                  <a:pt x="20047" y="11910"/>
                </a:cubicBezTo>
                <a:lnTo>
                  <a:pt x="21522" y="12088"/>
                </a:lnTo>
                <a:cubicBezTo>
                  <a:pt x="21574" y="11660"/>
                  <a:pt x="21600" y="11230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1230"/>
                  <a:pt x="25" y="11660"/>
                  <a:pt x="77" y="12088"/>
                </a:cubicBezTo>
                <a:close/>
              </a:path>
            </a:pathLst>
          </a:custGeom>
          <a:gradFill rotWithShape="0">
            <a:gsLst>
              <a:gs pos="0">
                <a:srgbClr val="CCECFF"/>
              </a:gs>
              <a:gs pos="100000">
                <a:srgbClr val="0099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 algn="ctr"/>
            <a:endParaRPr lang="zh-CN" altLang="zh-CN" sz="2400"/>
          </a:p>
        </p:txBody>
      </p:sp>
      <p:sp>
        <p:nvSpPr>
          <p:cNvPr id="8" name="Oval 36"/>
          <p:cNvSpPr>
            <a:spLocks noChangeArrowheads="1"/>
          </p:cNvSpPr>
          <p:nvPr/>
        </p:nvSpPr>
        <p:spPr bwMode="auto">
          <a:xfrm>
            <a:off x="419100" y="3055402"/>
            <a:ext cx="2111375" cy="1050925"/>
          </a:xfrm>
          <a:prstGeom prst="ellipse">
            <a:avLst/>
          </a:prstGeom>
          <a:gradFill rotWithShape="0">
            <a:gsLst>
              <a:gs pos="0">
                <a:srgbClr val="0099CC"/>
              </a:gs>
              <a:gs pos="100000">
                <a:srgbClr val="4EB8DC"/>
              </a:gs>
            </a:gsLst>
            <a:lin ang="5400000" scaled="1"/>
          </a:gra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FF"/>
            </a:extrusionClr>
          </a:sp3d>
        </p:spPr>
        <p:txBody>
          <a:bodyPr rot="10800000" wrap="none" anchor="ctr">
            <a:flatTx/>
          </a:bodyPr>
          <a:lstStyle/>
          <a:p>
            <a:endParaRPr lang="zh-CN" altLang="en-US"/>
          </a:p>
        </p:txBody>
      </p:sp>
      <p:sp>
        <p:nvSpPr>
          <p:cNvPr id="9" name="Oval 51"/>
          <p:cNvSpPr>
            <a:spLocks noChangeArrowheads="1"/>
          </p:cNvSpPr>
          <p:nvPr/>
        </p:nvSpPr>
        <p:spPr bwMode="auto">
          <a:xfrm>
            <a:off x="6467475" y="3055402"/>
            <a:ext cx="2111375" cy="1050925"/>
          </a:xfrm>
          <a:prstGeom prst="ellipse">
            <a:avLst/>
          </a:prstGeom>
          <a:gradFill rotWithShape="0">
            <a:gsLst>
              <a:gs pos="0">
                <a:srgbClr val="9A45C9"/>
              </a:gs>
              <a:gs pos="100000">
                <a:srgbClr val="B97EDA"/>
              </a:gs>
            </a:gsLst>
            <a:lin ang="5400000" scaled="1"/>
          </a:gradFill>
          <a:ln w="9525">
            <a:round/>
            <a:headEnd/>
            <a:tailEnd/>
          </a:ln>
          <a:scene3d>
            <a:camera prst="legacyPerspectiveBottom"/>
            <a:lightRig rig="legacyFlat4" dir="b"/>
          </a:scene3d>
          <a:sp3d extrusionH="1243000" prstMaterial="legacyMatte">
            <a:bevelT w="13500" h="13500" prst="angle"/>
            <a:bevelB w="13500" h="13500" prst="angle"/>
            <a:extrusionClr>
              <a:srgbClr val="9A45C9"/>
            </a:extrusionClr>
          </a:sp3d>
        </p:spPr>
        <p:txBody>
          <a:bodyPr rot="10800000" wrap="none" anchor="ctr">
            <a:flatTx/>
          </a:bodyPr>
          <a:lstStyle/>
          <a:p>
            <a:endParaRPr lang="zh-CN" altLang="en-US"/>
          </a:p>
        </p:txBody>
      </p:sp>
      <p:sp>
        <p:nvSpPr>
          <p:cNvPr id="10" name="Oval 53"/>
          <p:cNvSpPr>
            <a:spLocks noChangeArrowheads="1"/>
          </p:cNvSpPr>
          <p:nvPr/>
        </p:nvSpPr>
        <p:spPr bwMode="auto">
          <a:xfrm>
            <a:off x="3302000" y="4146014"/>
            <a:ext cx="2540000" cy="1263650"/>
          </a:xfrm>
          <a:prstGeom prst="ellipse">
            <a:avLst/>
          </a:prstGeom>
          <a:gradFill rotWithShape="0">
            <a:gsLst>
              <a:gs pos="0">
                <a:srgbClr val="0C4EB0"/>
              </a:gs>
              <a:gs pos="100000">
                <a:srgbClr val="5684C8"/>
              </a:gs>
            </a:gsLst>
            <a:lin ang="5400000" scaled="1"/>
          </a:gradFill>
          <a:ln w="9525">
            <a:round/>
            <a:headEnd/>
            <a:tailEnd/>
          </a:ln>
          <a:scene3d>
            <a:camera prst="legacyPerspectiveBottom"/>
            <a:lightRig rig="legacyFlat4" dir="b"/>
          </a:scene3d>
          <a:sp3d extrusionH="1243000" prstMaterial="legacyMatte">
            <a:bevelT w="13500" h="13500" prst="angle"/>
            <a:bevelB w="13500" h="13500" prst="angle"/>
            <a:extrusionClr>
              <a:srgbClr val="0C4EB0"/>
            </a:extrusionClr>
          </a:sp3d>
        </p:spPr>
        <p:txBody>
          <a:bodyPr rot="10800000" wrap="none" anchor="ctr">
            <a:flatTx/>
          </a:bodyPr>
          <a:lstStyle/>
          <a:p>
            <a:endParaRPr lang="zh-CN" altLang="en-US"/>
          </a:p>
        </p:txBody>
      </p:sp>
      <p:sp>
        <p:nvSpPr>
          <p:cNvPr id="13" name="Oval 70"/>
          <p:cNvSpPr>
            <a:spLocks noChangeArrowheads="1"/>
          </p:cNvSpPr>
          <p:nvPr/>
        </p:nvSpPr>
        <p:spPr bwMode="auto">
          <a:xfrm flipV="1">
            <a:off x="3429000" y="4165064"/>
            <a:ext cx="2286000" cy="113823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4694DA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algn="ctr"/>
            <a:endParaRPr lang="ko-KR" altLang="en-US" sz="1600" dirty="0">
              <a:solidFill>
                <a:srgbClr val="00006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Oval 71"/>
          <p:cNvSpPr>
            <a:spLocks noChangeArrowheads="1"/>
          </p:cNvSpPr>
          <p:nvPr/>
        </p:nvSpPr>
        <p:spPr bwMode="auto">
          <a:xfrm flipV="1">
            <a:off x="6562725" y="3080802"/>
            <a:ext cx="1920875" cy="9556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9999FF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algn="ctr"/>
            <a:endParaRPr lang="ko-KR" altLang="en-US" sz="1600" dirty="0">
              <a:solidFill>
                <a:srgbClr val="000066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Oval 72"/>
          <p:cNvSpPr>
            <a:spLocks noChangeArrowheads="1"/>
          </p:cNvSpPr>
          <p:nvPr/>
        </p:nvSpPr>
        <p:spPr bwMode="auto">
          <a:xfrm flipV="1">
            <a:off x="496421" y="3080802"/>
            <a:ext cx="1920875" cy="95567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28D8E6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lvl="1" algn="ctr"/>
            <a:endParaRPr lang="en-US" altLang="zh-CN" dirty="0"/>
          </a:p>
        </p:txBody>
      </p:sp>
      <p:sp>
        <p:nvSpPr>
          <p:cNvPr id="16" name="Rectangle 73"/>
          <p:cNvSpPr>
            <a:spLocks noChangeArrowheads="1"/>
          </p:cNvSpPr>
          <p:nvPr/>
        </p:nvSpPr>
        <p:spPr bwMode="auto">
          <a:xfrm>
            <a:off x="2341563" y="2299752"/>
            <a:ext cx="4460875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监控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Windows</a:t>
            </a:r>
          </a:p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资源</a:t>
            </a:r>
            <a:endParaRPr lang="en-US" altLang="ko-KR" sz="2400" dirty="0">
              <a:solidFill>
                <a:srgbClr val="33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90250" y="3366278"/>
            <a:ext cx="269977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监视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思想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03159" y="4417307"/>
            <a:ext cx="2108269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监视前期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准备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algn="ctr"/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监控步骤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98051" y="3240148"/>
            <a:ext cx="221246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US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Windows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资源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监控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参数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8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 性能测试工具选型</Template>
  <TotalTime>82</TotalTime>
  <Words>590</Words>
  <Application>Microsoft Office PowerPoint</Application>
  <PresentationFormat>全屏显示(4:3)</PresentationFormat>
  <Paragraphs>95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HY헤드라인M</vt:lpstr>
      <vt:lpstr>黑体</vt:lpstr>
      <vt:lpstr>华文楷体</vt:lpstr>
      <vt:lpstr>宋体</vt:lpstr>
      <vt:lpstr>微软雅黑</vt:lpstr>
      <vt:lpstr>Arial</vt:lpstr>
      <vt:lpstr>Calibri</vt:lpstr>
      <vt:lpstr>Times New Roman</vt:lpstr>
      <vt:lpstr>moban</vt:lpstr>
      <vt:lpstr>PowerPoint 演示文稿</vt:lpstr>
      <vt:lpstr>本章大纲</vt:lpstr>
      <vt:lpstr>监视系统资源概述</vt:lpstr>
      <vt:lpstr>思考</vt:lpstr>
      <vt:lpstr>为什么Controller能监控？</vt:lpstr>
      <vt:lpstr>本章大纲</vt:lpstr>
      <vt:lpstr>监控Windows系统资源 </vt:lpstr>
      <vt:lpstr>监视Windows思想</vt:lpstr>
      <vt:lpstr>监控Windows系统资源 </vt:lpstr>
      <vt:lpstr>监视前期准备和步骤（1）</vt:lpstr>
      <vt:lpstr>监视前期准备和步骤（2）</vt:lpstr>
      <vt:lpstr>监视前期准备和步骤（3）</vt:lpstr>
      <vt:lpstr>监视前期准备和步骤（4）</vt:lpstr>
      <vt:lpstr>监控Windows系统资源 </vt:lpstr>
      <vt:lpstr>Windows资源监控参数</vt:lpstr>
      <vt:lpstr>实例：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刘兴梅</cp:lastModifiedBy>
  <cp:revision>9</cp:revision>
  <dcterms:created xsi:type="dcterms:W3CDTF">2017-03-16T04:59:09Z</dcterms:created>
  <dcterms:modified xsi:type="dcterms:W3CDTF">2019-02-18T00:13:34Z</dcterms:modified>
</cp:coreProperties>
</file>