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3" r:id="rId27"/>
    <p:sldId id="282"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7488" autoAdjust="0"/>
  </p:normalViewPr>
  <p:slideViewPr>
    <p:cSldViewPr snapToGrid="0">
      <p:cViewPr varScale="1">
        <p:scale>
          <a:sx n="67" d="100"/>
          <a:sy n="67" d="100"/>
        </p:scale>
        <p:origin x="11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F8D355-C28A-48BA-A71B-EFEB093D31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B04B5A-8FE1-4051-B097-F5EBC05E20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710E0-DE9E-4449-BE1A-60EBA0037C34}" type="datetimeFigureOut">
              <a:rPr lang="en-US" smtClean="0"/>
              <a:t>6/8/2018</a:t>
            </a:fld>
            <a:endParaRPr lang="en-US"/>
          </a:p>
        </p:txBody>
      </p:sp>
      <p:sp>
        <p:nvSpPr>
          <p:cNvPr id="4" name="Slide Image Placeholder 3">
            <a:extLst>
              <a:ext uri="{FF2B5EF4-FFF2-40B4-BE49-F238E27FC236}">
                <a16:creationId xmlns:a16="http://schemas.microsoft.com/office/drawing/2014/main" id="{9F1C0351-8C9E-47CE-B90F-F782C468989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4B7BA107-0486-4570-8842-E83932B49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EAA4704-C028-445C-8324-8C532B6380F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A31C23C-FAFA-4D63-A8A5-629664D4228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426B4-FF2C-4403-8A9F-9DE4C174AD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B7414-4F80-44E9-85BD-C9F06C05C584}" type="slidenum">
              <a:rPr lang="en-US" smtClean="0"/>
              <a:t>2</a:t>
            </a:fld>
            <a:endParaRPr lang="en-US"/>
          </a:p>
        </p:txBody>
      </p:sp>
    </p:spTree>
    <p:extLst>
      <p:ext uri="{BB962C8B-B14F-4D97-AF65-F5344CB8AC3E}">
        <p14:creationId xmlns:p14="http://schemas.microsoft.com/office/powerpoint/2010/main" val="164549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a:t>
            </a:r>
          </a:p>
        </p:txBody>
      </p:sp>
      <p:sp>
        <p:nvSpPr>
          <p:cNvPr id="4" name="Slide Number Placeholder 3"/>
          <p:cNvSpPr>
            <a:spLocks noGrp="1"/>
          </p:cNvSpPr>
          <p:nvPr>
            <p:ph type="sldNum" sz="quarter" idx="10"/>
          </p:nvPr>
        </p:nvSpPr>
        <p:spPr/>
        <p:txBody>
          <a:bodyPr/>
          <a:lstStyle/>
          <a:p>
            <a:fld id="{DDF426B4-FF2C-4403-8A9F-9DE4C174AD1B}" type="slidenum">
              <a:rPr lang="en-US" smtClean="0"/>
              <a:t>11</a:t>
            </a:fld>
            <a:endParaRPr lang="en-US"/>
          </a:p>
        </p:txBody>
      </p:sp>
    </p:spTree>
    <p:extLst>
      <p:ext uri="{BB962C8B-B14F-4D97-AF65-F5344CB8AC3E}">
        <p14:creationId xmlns:p14="http://schemas.microsoft.com/office/powerpoint/2010/main" val="343533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111 &amp;a , 0000 &amp;a, </a:t>
            </a:r>
          </a:p>
          <a:p>
            <a:r>
              <a:rPr lang="en-US" dirty="0"/>
              <a:t>try (x&gt;&gt;31)</a:t>
            </a:r>
            <a:r>
              <a:rPr lang="zh-CN" altLang="en-US" dirty="0"/>
              <a:t> </a:t>
            </a:r>
            <a:r>
              <a:rPr lang="en-US" altLang="zh-CN" dirty="0"/>
              <a:t>&amp;</a:t>
            </a:r>
            <a:r>
              <a:rPr lang="zh-CN" altLang="en-US" dirty="0"/>
              <a:t> </a:t>
            </a:r>
            <a:r>
              <a:rPr lang="en-US" altLang="zh-CN" dirty="0"/>
              <a:t>(2^n-1)</a:t>
            </a:r>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16</a:t>
            </a:fld>
            <a:endParaRPr lang="en-US"/>
          </a:p>
        </p:txBody>
      </p:sp>
    </p:spTree>
    <p:extLst>
      <p:ext uri="{BB962C8B-B14F-4D97-AF65-F5344CB8AC3E}">
        <p14:creationId xmlns:p14="http://schemas.microsoft.com/office/powerpoint/2010/main" val="2319668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idea, about write down 2 hints</a:t>
            </a:r>
          </a:p>
        </p:txBody>
      </p:sp>
      <p:sp>
        <p:nvSpPr>
          <p:cNvPr id="4" name="Slide Number Placeholder 3"/>
          <p:cNvSpPr>
            <a:spLocks noGrp="1"/>
          </p:cNvSpPr>
          <p:nvPr>
            <p:ph type="sldNum" sz="quarter" idx="10"/>
          </p:nvPr>
        </p:nvSpPr>
        <p:spPr/>
        <p:txBody>
          <a:bodyPr/>
          <a:lstStyle/>
          <a:p>
            <a:fld id="{DDF426B4-FF2C-4403-8A9F-9DE4C174AD1B}" type="slidenum">
              <a:rPr lang="en-US" smtClean="0"/>
              <a:t>17</a:t>
            </a:fld>
            <a:endParaRPr lang="en-US"/>
          </a:p>
        </p:txBody>
      </p:sp>
    </p:spTree>
    <p:extLst>
      <p:ext uri="{BB962C8B-B14F-4D97-AF65-F5344CB8AC3E}">
        <p14:creationId xmlns:p14="http://schemas.microsoft.com/office/powerpoint/2010/main" val="1997268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you need to test if x is in some range </a:t>
            </a:r>
          </a:p>
        </p:txBody>
      </p:sp>
      <p:sp>
        <p:nvSpPr>
          <p:cNvPr id="4" name="Slide Number Placeholder 3"/>
          <p:cNvSpPr>
            <a:spLocks noGrp="1"/>
          </p:cNvSpPr>
          <p:nvPr>
            <p:ph type="sldNum" sz="quarter" idx="10"/>
          </p:nvPr>
        </p:nvSpPr>
        <p:spPr/>
        <p:txBody>
          <a:bodyPr/>
          <a:lstStyle/>
          <a:p>
            <a:fld id="{DDF426B4-FF2C-4403-8A9F-9DE4C174AD1B}" type="slidenum">
              <a:rPr lang="en-US" smtClean="0"/>
              <a:t>20</a:t>
            </a:fld>
            <a:endParaRPr lang="en-US"/>
          </a:p>
        </p:txBody>
      </p:sp>
    </p:spTree>
    <p:extLst>
      <p:ext uri="{BB962C8B-B14F-4D97-AF65-F5344CB8AC3E}">
        <p14:creationId xmlns:p14="http://schemas.microsoft.com/office/powerpoint/2010/main" val="293971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hint 1,  explain it in detail,  what number can be represent by 3bits, from 0 -&gt;3, then -1 -&gt; -4, then extend to 32 bits—because we actually use 32 bits to represent them here. positive extended by 0, negative extended by 1, right? Here we can observe, all the positive numbers (0-3), have their left 30 bits are 0s, right?, all negative numbers have their left 30 bits all 1s, right?</a:t>
            </a:r>
          </a:p>
          <a:p>
            <a:r>
              <a:rPr lang="en-US" dirty="0"/>
              <a:t>Let’s see other example, out of the range, 4. 5, -5, -6, we can see their left 30 bits are all 0s or all 1s any more.</a:t>
            </a:r>
          </a:p>
          <a:p>
            <a:r>
              <a:rPr lang="en-US" dirty="0"/>
              <a:t>So we can do this way here, we test he left </a:t>
            </a:r>
          </a:p>
        </p:txBody>
      </p:sp>
      <p:sp>
        <p:nvSpPr>
          <p:cNvPr id="4" name="Slide Number Placeholder 3"/>
          <p:cNvSpPr>
            <a:spLocks noGrp="1"/>
          </p:cNvSpPr>
          <p:nvPr>
            <p:ph type="sldNum" sz="quarter" idx="10"/>
          </p:nvPr>
        </p:nvSpPr>
        <p:spPr/>
        <p:txBody>
          <a:bodyPr/>
          <a:lstStyle/>
          <a:p>
            <a:fld id="{DDF426B4-FF2C-4403-8A9F-9DE4C174AD1B}" type="slidenum">
              <a:rPr lang="en-US" smtClean="0"/>
              <a:t>21</a:t>
            </a:fld>
            <a:endParaRPr lang="en-US"/>
          </a:p>
        </p:txBody>
      </p:sp>
    </p:spTree>
    <p:extLst>
      <p:ext uri="{BB962C8B-B14F-4D97-AF65-F5344CB8AC3E}">
        <p14:creationId xmlns:p14="http://schemas.microsoft.com/office/powerpoint/2010/main" val="9998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12:1100,  -5: 1011</a:t>
            </a:r>
          </a:p>
          <a:p>
            <a:r>
              <a:rPr lang="en-US" dirty="0"/>
              <a:t>after 1, what we can do here, we can count the number of leading 0s, here we have 28, then we use 32-28=4, 4+1(sign bit) =5, that is the number of bits we need to represent 12</a:t>
            </a:r>
          </a:p>
          <a:p>
            <a:r>
              <a:rPr lang="en-US" dirty="0"/>
              <a:t>similarly, we can see a negative value, -5</a:t>
            </a:r>
          </a:p>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25</a:t>
            </a:fld>
            <a:endParaRPr lang="en-US"/>
          </a:p>
        </p:txBody>
      </p:sp>
    </p:spTree>
    <p:extLst>
      <p:ext uri="{BB962C8B-B14F-4D97-AF65-F5344CB8AC3E}">
        <p14:creationId xmlns:p14="http://schemas.microsoft.com/office/powerpoint/2010/main" val="2164993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of them, a summary.</a:t>
            </a:r>
            <a:r>
              <a:rPr lang="zh-CN" altLang="en-US" dirty="0"/>
              <a:t> </a:t>
            </a:r>
            <a:r>
              <a:rPr lang="en-US" altLang="zh-CN" dirty="0"/>
              <a:t>fir</a:t>
            </a:r>
          </a:p>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26</a:t>
            </a:fld>
            <a:endParaRPr lang="en-US"/>
          </a:p>
        </p:txBody>
      </p:sp>
    </p:spTree>
    <p:extLst>
      <p:ext uri="{BB962C8B-B14F-4D97-AF65-F5344CB8AC3E}">
        <p14:creationId xmlns:p14="http://schemas.microsoft.com/office/powerpoint/2010/main" val="322795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very easy. It just return 1 if x is non-zero, return 0 if x is 0</a:t>
            </a:r>
          </a:p>
          <a:p>
            <a:r>
              <a:rPr lang="en-US" dirty="0"/>
              <a:t>But the key part here, is we can’t use “!” (logical not)</a:t>
            </a:r>
          </a:p>
        </p:txBody>
      </p:sp>
      <p:sp>
        <p:nvSpPr>
          <p:cNvPr id="4" name="Slide Number Placeholder 3"/>
          <p:cNvSpPr>
            <a:spLocks noGrp="1"/>
          </p:cNvSpPr>
          <p:nvPr>
            <p:ph type="sldNum" sz="quarter" idx="10"/>
          </p:nvPr>
        </p:nvSpPr>
        <p:spPr/>
        <p:txBody>
          <a:bodyPr/>
          <a:lstStyle/>
          <a:p>
            <a:fld id="{DDF426B4-FF2C-4403-8A9F-9DE4C174AD1B}" type="slidenum">
              <a:rPr lang="en-US" smtClean="0"/>
              <a:t>27</a:t>
            </a:fld>
            <a:endParaRPr lang="en-US"/>
          </a:p>
        </p:txBody>
      </p:sp>
    </p:spTree>
    <p:extLst>
      <p:ext uri="{BB962C8B-B14F-4D97-AF65-F5344CB8AC3E}">
        <p14:creationId xmlns:p14="http://schemas.microsoft.com/office/powerpoint/2010/main" val="363652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already set up the Virtual Machine ?</a:t>
            </a:r>
          </a:p>
        </p:txBody>
      </p:sp>
      <p:sp>
        <p:nvSpPr>
          <p:cNvPr id="4" name="Slide Number Placeholder 3"/>
          <p:cNvSpPr>
            <a:spLocks noGrp="1"/>
          </p:cNvSpPr>
          <p:nvPr>
            <p:ph type="sldNum" sz="quarter" idx="10"/>
          </p:nvPr>
        </p:nvSpPr>
        <p:spPr/>
        <p:txBody>
          <a:bodyPr/>
          <a:lstStyle/>
          <a:p>
            <a:fld id="{DDEB7414-4F80-44E9-85BD-C9F06C05C584}" type="slidenum">
              <a:rPr lang="en-US" smtClean="0"/>
              <a:t>3</a:t>
            </a:fld>
            <a:endParaRPr lang="en-US"/>
          </a:p>
        </p:txBody>
      </p:sp>
    </p:spTree>
    <p:extLst>
      <p:ext uri="{BB962C8B-B14F-4D97-AF65-F5344CB8AC3E}">
        <p14:creationId xmlns:p14="http://schemas.microsoft.com/office/powerpoint/2010/main" val="120521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 about virtual machine or </a:t>
            </a:r>
            <a:r>
              <a:rPr lang="en-US" dirty="0" err="1"/>
              <a:t>linux</a:t>
            </a:r>
            <a:r>
              <a:rPr lang="en-US" dirty="0"/>
              <a:t>?</a:t>
            </a:r>
          </a:p>
        </p:txBody>
      </p:sp>
      <p:sp>
        <p:nvSpPr>
          <p:cNvPr id="4" name="Slide Number Placeholder 3"/>
          <p:cNvSpPr>
            <a:spLocks noGrp="1"/>
          </p:cNvSpPr>
          <p:nvPr>
            <p:ph type="sldNum" sz="quarter" idx="10"/>
          </p:nvPr>
        </p:nvSpPr>
        <p:spPr/>
        <p:txBody>
          <a:bodyPr/>
          <a:lstStyle/>
          <a:p>
            <a:fld id="{DDEB7414-4F80-44E9-85BD-C9F06C05C584}" type="slidenum">
              <a:rPr lang="en-US" smtClean="0"/>
              <a:t>4</a:t>
            </a:fld>
            <a:endParaRPr lang="en-US"/>
          </a:p>
        </p:txBody>
      </p:sp>
    </p:spTree>
    <p:extLst>
      <p:ext uri="{BB962C8B-B14F-4D97-AF65-F5344CB8AC3E}">
        <p14:creationId xmlns:p14="http://schemas.microsoft.com/office/powerpoint/2010/main" val="115307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get .. from </a:t>
            </a:r>
            <a:r>
              <a:rPr lang="en-US" dirty="0" err="1"/>
              <a:t>moodle</a:t>
            </a:r>
            <a:r>
              <a:rPr lang="en-US" dirty="0"/>
              <a:t>. the </a:t>
            </a:r>
            <a:r>
              <a:rPr lang="en-US" dirty="0" err="1"/>
              <a:t>datalab</a:t>
            </a:r>
            <a:r>
              <a:rPr lang="en-US" dirty="0"/>
              <a:t>-handout file is a compressed file, in which you can find the file to write your code. And </a:t>
            </a:r>
            <a:r>
              <a:rPr lang="en-US" dirty="0" err="1"/>
              <a:t>WRiteUp</a:t>
            </a:r>
            <a:r>
              <a:rPr lang="en-US" dirty="0"/>
              <a:t> is a description file. You need to read it first. Note you have about 10 days to finish this lab. But </a:t>
            </a:r>
          </a:p>
        </p:txBody>
      </p:sp>
      <p:sp>
        <p:nvSpPr>
          <p:cNvPr id="4" name="Slide Number Placeholder 3"/>
          <p:cNvSpPr>
            <a:spLocks noGrp="1"/>
          </p:cNvSpPr>
          <p:nvPr>
            <p:ph type="sldNum" sz="quarter" idx="10"/>
          </p:nvPr>
        </p:nvSpPr>
        <p:spPr/>
        <p:txBody>
          <a:bodyPr/>
          <a:lstStyle/>
          <a:p>
            <a:fld id="{DDEB7414-4F80-44E9-85BD-C9F06C05C584}" type="slidenum">
              <a:rPr lang="en-US" smtClean="0"/>
              <a:t>5</a:t>
            </a:fld>
            <a:endParaRPr lang="en-US"/>
          </a:p>
        </p:txBody>
      </p:sp>
    </p:spTree>
    <p:extLst>
      <p:ext uri="{BB962C8B-B14F-4D97-AF65-F5344CB8AC3E}">
        <p14:creationId xmlns:p14="http://schemas.microsoft.com/office/powerpoint/2010/main" val="355864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give you some highlights of the WriteUp.pdf here</a:t>
            </a:r>
          </a:p>
          <a:p>
            <a:endParaRPr lang="en-US" dirty="0"/>
          </a:p>
          <a:p>
            <a:r>
              <a:rPr lang="en-US" altLang="zh-CN" dirty="0"/>
              <a:t>just read –</a:t>
            </a:r>
            <a:r>
              <a:rPr lang="zh-CN" altLang="en-US" dirty="0"/>
              <a:t> </a:t>
            </a:r>
            <a:r>
              <a:rPr lang="en-US" altLang="zh-CN" dirty="0"/>
              <a:t>grading.</a:t>
            </a:r>
            <a:r>
              <a:rPr lang="zh-CN" altLang="en-US" dirty="0"/>
              <a:t> </a:t>
            </a:r>
            <a:r>
              <a:rPr lang="en-US" altLang="zh-CN" dirty="0"/>
              <a:t>We</a:t>
            </a:r>
            <a:r>
              <a:rPr lang="zh-CN" altLang="en-US" dirty="0"/>
              <a:t> </a:t>
            </a:r>
            <a:r>
              <a:rPr lang="en-US" altLang="zh-CN" dirty="0"/>
              <a:t>will</a:t>
            </a:r>
            <a:r>
              <a:rPr lang="zh-CN" altLang="en-US" dirty="0"/>
              <a:t> </a:t>
            </a:r>
            <a:r>
              <a:rPr lang="en-US" altLang="zh-CN" dirty="0"/>
              <a:t>have</a:t>
            </a:r>
            <a:r>
              <a:rPr lang="zh-CN" altLang="en-US" dirty="0"/>
              <a:t> </a:t>
            </a:r>
            <a:r>
              <a:rPr lang="en-US" altLang="zh-CN" dirty="0"/>
              <a:t>individual interview</a:t>
            </a:r>
            <a:r>
              <a:rPr lang="zh-CN" altLang="en-US" dirty="0"/>
              <a:t> </a:t>
            </a:r>
            <a:r>
              <a:rPr lang="en-US" altLang="zh-CN" dirty="0"/>
              <a:t>grading.</a:t>
            </a:r>
            <a:r>
              <a:rPr lang="zh-CN" altLang="en-US" dirty="0"/>
              <a:t> </a:t>
            </a:r>
            <a:r>
              <a:rPr lang="en-US" altLang="zh-CN" dirty="0"/>
              <a:t>So</a:t>
            </a:r>
            <a:r>
              <a:rPr lang="zh-CN" altLang="en-US" dirty="0"/>
              <a:t> </a:t>
            </a:r>
            <a:r>
              <a:rPr lang="en-US" altLang="zh-CN" dirty="0"/>
              <a:t>you can work in group, but you need to know all the functions individually.</a:t>
            </a:r>
            <a:endParaRPr lang="en-US" dirty="0"/>
          </a:p>
        </p:txBody>
      </p:sp>
      <p:sp>
        <p:nvSpPr>
          <p:cNvPr id="4" name="Slide Number Placeholder 3"/>
          <p:cNvSpPr>
            <a:spLocks noGrp="1"/>
          </p:cNvSpPr>
          <p:nvPr>
            <p:ph type="sldNum" sz="quarter" idx="10"/>
          </p:nvPr>
        </p:nvSpPr>
        <p:spPr/>
        <p:txBody>
          <a:bodyPr/>
          <a:lstStyle/>
          <a:p>
            <a:fld id="{DDEB7414-4F80-44E9-85BD-C9F06C05C584}" type="slidenum">
              <a:rPr lang="en-US" smtClean="0"/>
              <a:t>6</a:t>
            </a:fld>
            <a:endParaRPr lang="en-US"/>
          </a:p>
        </p:txBody>
      </p:sp>
    </p:spTree>
    <p:extLst>
      <p:ext uri="{BB962C8B-B14F-4D97-AF65-F5344CB8AC3E}">
        <p14:creationId xmlns:p14="http://schemas.microsoft.com/office/powerpoint/2010/main" val="60692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slide, show demo of this directory , </a:t>
            </a:r>
            <a:r>
              <a:rPr lang="en-US" dirty="0" err="1"/>
              <a:t>bits.c</a:t>
            </a:r>
            <a:r>
              <a:rPr lang="en-US" dirty="0"/>
              <a:t> (no </a:t>
            </a:r>
            <a:r>
              <a:rPr lang="en-US" dirty="0" err="1"/>
              <a:t>dlc</a:t>
            </a:r>
            <a:r>
              <a:rPr lang="en-US" dirty="0"/>
              <a:t>, no coding here)</a:t>
            </a:r>
          </a:p>
        </p:txBody>
      </p:sp>
      <p:sp>
        <p:nvSpPr>
          <p:cNvPr id="4" name="Slide Number Placeholder 3"/>
          <p:cNvSpPr>
            <a:spLocks noGrp="1"/>
          </p:cNvSpPr>
          <p:nvPr>
            <p:ph type="sldNum" sz="quarter" idx="10"/>
          </p:nvPr>
        </p:nvSpPr>
        <p:spPr/>
        <p:txBody>
          <a:bodyPr/>
          <a:lstStyle/>
          <a:p>
            <a:fld id="{DDEB7414-4F80-44E9-85BD-C9F06C05C584}" type="slidenum">
              <a:rPr lang="en-US" smtClean="0"/>
              <a:t>7</a:t>
            </a:fld>
            <a:endParaRPr lang="en-US"/>
          </a:p>
        </p:txBody>
      </p:sp>
    </p:spTree>
    <p:extLst>
      <p:ext uri="{BB962C8B-B14F-4D97-AF65-F5344CB8AC3E}">
        <p14:creationId xmlns:p14="http://schemas.microsoft.com/office/powerpoint/2010/main" val="274914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1. This is a template. So typically, your function code may have variable definition statement, initialization statement, and assignment statement. Sometime DLC may be very strict, you must write assignment statements after the initialization/definition statements. If you write…</a:t>
            </a:r>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8</a:t>
            </a:fld>
            <a:endParaRPr lang="en-US"/>
          </a:p>
        </p:txBody>
      </p:sp>
    </p:spTree>
    <p:extLst>
      <p:ext uri="{BB962C8B-B14F-4D97-AF65-F5344CB8AC3E}">
        <p14:creationId xmlns:p14="http://schemas.microsoft.com/office/powerpoint/2010/main" val="297884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9</a:t>
            </a:fld>
            <a:endParaRPr lang="en-US"/>
          </a:p>
        </p:txBody>
      </p:sp>
    </p:spTree>
    <p:extLst>
      <p:ext uri="{BB962C8B-B14F-4D97-AF65-F5344CB8AC3E}">
        <p14:creationId xmlns:p14="http://schemas.microsoft.com/office/powerpoint/2010/main" val="48911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 so far?</a:t>
            </a:r>
          </a:p>
        </p:txBody>
      </p:sp>
      <p:sp>
        <p:nvSpPr>
          <p:cNvPr id="4" name="Slide Number Placeholder 3"/>
          <p:cNvSpPr>
            <a:spLocks noGrp="1"/>
          </p:cNvSpPr>
          <p:nvPr>
            <p:ph type="sldNum" sz="quarter" idx="10"/>
          </p:nvPr>
        </p:nvSpPr>
        <p:spPr/>
        <p:txBody>
          <a:bodyPr/>
          <a:lstStyle/>
          <a:p>
            <a:fld id="{DDF426B4-FF2C-4403-8A9F-9DE4C174AD1B}" type="slidenum">
              <a:rPr lang="en-US" smtClean="0"/>
              <a:t>10</a:t>
            </a:fld>
            <a:endParaRPr lang="en-US"/>
          </a:p>
        </p:txBody>
      </p:sp>
    </p:spTree>
    <p:extLst>
      <p:ext uri="{BB962C8B-B14F-4D97-AF65-F5344CB8AC3E}">
        <p14:creationId xmlns:p14="http://schemas.microsoft.com/office/powerpoint/2010/main" val="348324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89C1-7733-489C-940B-B8C21786C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740A7-85C8-4AC3-A349-49ED9C6C6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AF2E6-E4D7-4AF4-8B5B-03E63385FE1F}"/>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7AABF9E7-CAA8-40DE-80EA-D33285CE4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3BCF-3251-4EBF-BD90-2D01D9CE2F8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6744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2B10-85D4-4CFF-AF07-D3C706D570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65FFF6-CCC7-4FF3-805D-5CD50CCC69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383E5-23F5-4CFD-97ED-93DADD6917F5}"/>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1BBDDA21-57F9-4D16-ACE5-151CD7987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15187-3162-40A2-973D-67BD6AD4ED5F}"/>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56807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CEDBA-2703-4AD7-81E3-9B064E5BC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E5C1B-8B2E-4F64-A118-2B12347D46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4B397-67C0-4A3C-A660-B0371FCB6E65}"/>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C77B5BEC-339B-472E-B252-62310CDA2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E024-79A0-4501-BED9-55020B65D55D}"/>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55553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F3B4-11C5-45D2-8E87-8357AA745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FD8A2-9449-4B03-B75E-413982A6CF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921F-0911-4B2F-A75A-0DD5260F16EC}"/>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C56862CE-674D-49E6-986D-676C5E16D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1F323-D207-4C45-AD1D-C6F7E907041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82827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D9FA-7386-4474-8D7B-4117C86A2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D6606-99C1-4F64-A2C9-3577DCF55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55693-61DC-4344-A9F1-F8D0895BEF4D}"/>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B98EE445-D2F2-47E7-8475-6E44A23DF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470C-0E71-4549-88B2-4613DF11EEEB}"/>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07227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5E78-CAFD-446D-9F5E-77367BD24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01297-4828-4EA3-B2FF-AD6C0667E9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A6764-79E0-4530-BC5D-63D0BCB43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B5BCD-571D-4E9C-9D76-12BF42828043}"/>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6" name="Footer Placeholder 5">
            <a:extLst>
              <a:ext uri="{FF2B5EF4-FFF2-40B4-BE49-F238E27FC236}">
                <a16:creationId xmlns:a16="http://schemas.microsoft.com/office/drawing/2014/main" id="{1E91A864-2671-4188-802A-123A30CE7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C678E-3B05-4778-B19E-F2863623782E}"/>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262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AC6-1FF1-4828-A9E6-F7FBB3C4A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DA22F-B5D1-4C37-8109-94A31E498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FC84B6-3FB4-422F-8B4A-FD5E543BBE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8238E-7D30-4367-B2F2-5412EAB55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9BDDDB-0752-4BA8-9ADC-F1D4BE08A6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D894-FBE3-4116-A995-233CF46D7E05}"/>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8" name="Footer Placeholder 7">
            <a:extLst>
              <a:ext uri="{FF2B5EF4-FFF2-40B4-BE49-F238E27FC236}">
                <a16:creationId xmlns:a16="http://schemas.microsoft.com/office/drawing/2014/main" id="{3AE729CE-5E07-44DC-B62D-14F059D9D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C92E0-BB1A-4C0E-AAE6-6A0FC95F0E31}"/>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97548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8AC6-D205-44ED-AE87-080EC0E8C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DC6360-A186-4379-8AF1-D11609B2829A}"/>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4" name="Footer Placeholder 3">
            <a:extLst>
              <a:ext uri="{FF2B5EF4-FFF2-40B4-BE49-F238E27FC236}">
                <a16:creationId xmlns:a16="http://schemas.microsoft.com/office/drawing/2014/main" id="{37B614D5-385C-468E-B9CF-2B6F81F1D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7D675-CED8-4963-B45C-C1305CE87C2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25015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4DB00-9447-4F71-B43A-D3A51D7DBF28}"/>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3" name="Footer Placeholder 2">
            <a:extLst>
              <a:ext uri="{FF2B5EF4-FFF2-40B4-BE49-F238E27FC236}">
                <a16:creationId xmlns:a16="http://schemas.microsoft.com/office/drawing/2014/main" id="{E7ABBE7E-ED34-4C1D-81FA-AE6BA1F71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7A3EC-B43C-4C68-B202-E691EA30FBDC}"/>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8053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C74-C76B-426F-A9D6-6EF18D4A0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2A84B-400F-4D85-823C-435A22BF6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11503-FD39-4C25-9E14-C7851E47D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93C77-51E7-488F-A2C0-65C5CBA02B65}"/>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6" name="Footer Placeholder 5">
            <a:extLst>
              <a:ext uri="{FF2B5EF4-FFF2-40B4-BE49-F238E27FC236}">
                <a16:creationId xmlns:a16="http://schemas.microsoft.com/office/drawing/2014/main" id="{9DF643D6-29E6-42D1-9215-33947F9EE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8E78-B6D7-48CB-A4E0-695FF8126862}"/>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3578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B622-50A3-4430-934E-435326763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ABF54-E2EF-43E1-A105-4D36F4350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95870-C2F1-49A9-ACC3-965EF14F3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3FB604-BEA2-4528-85F8-974CC7EAAB2D}"/>
              </a:ext>
            </a:extLst>
          </p:cNvPr>
          <p:cNvSpPr>
            <a:spLocks noGrp="1"/>
          </p:cNvSpPr>
          <p:nvPr>
            <p:ph type="dt" sz="half" idx="10"/>
          </p:nvPr>
        </p:nvSpPr>
        <p:spPr/>
        <p:txBody>
          <a:bodyPr/>
          <a:lstStyle/>
          <a:p>
            <a:fld id="{3038CB05-B921-4513-BED9-0B5EA5A413F7}" type="datetimeFigureOut">
              <a:rPr lang="en-US" smtClean="0"/>
              <a:t>6/8/2018</a:t>
            </a:fld>
            <a:endParaRPr lang="en-US"/>
          </a:p>
        </p:txBody>
      </p:sp>
      <p:sp>
        <p:nvSpPr>
          <p:cNvPr id="6" name="Footer Placeholder 5">
            <a:extLst>
              <a:ext uri="{FF2B5EF4-FFF2-40B4-BE49-F238E27FC236}">
                <a16:creationId xmlns:a16="http://schemas.microsoft.com/office/drawing/2014/main" id="{CA28AB79-83D6-4EA1-8022-90D8798B3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019ED-7A35-4237-9296-4ACD8DAD076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590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6598F-DC49-4FD1-B025-9FE16A4B7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B1DDC-C0DD-4085-9D78-4D05552BB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64C1B-6A23-43D9-B5DF-D1D7E448C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8CB05-B921-4513-BED9-0B5EA5A413F7}" type="datetimeFigureOut">
              <a:rPr lang="en-US" smtClean="0"/>
              <a:t>6/8/2018</a:t>
            </a:fld>
            <a:endParaRPr lang="en-US"/>
          </a:p>
        </p:txBody>
      </p:sp>
      <p:sp>
        <p:nvSpPr>
          <p:cNvPr id="5" name="Footer Placeholder 4">
            <a:extLst>
              <a:ext uri="{FF2B5EF4-FFF2-40B4-BE49-F238E27FC236}">
                <a16:creationId xmlns:a16="http://schemas.microsoft.com/office/drawing/2014/main" id="{7355A748-D4E0-463D-9CF0-F7EB40054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70AEC-CB85-455D-8E42-0CA615EF3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02DB2-5D68-4F1C-8B37-01491FCADF3C}" type="slidenum">
              <a:rPr lang="en-US" smtClean="0"/>
              <a:t>‹#›</a:t>
            </a:fld>
            <a:endParaRPr lang="en-US"/>
          </a:p>
        </p:txBody>
      </p:sp>
    </p:spTree>
    <p:extLst>
      <p:ext uri="{BB962C8B-B14F-4D97-AF65-F5344CB8AC3E}">
        <p14:creationId xmlns:p14="http://schemas.microsoft.com/office/powerpoint/2010/main" val="107698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itwisecmd.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i.She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ndation.cs.colorado.edu/v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virtualbox.org/"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hensimeteor/CSCI2400_reci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17A-2680-4149-9A4E-3E7ACDDF35E1}"/>
              </a:ext>
            </a:extLst>
          </p:cNvPr>
          <p:cNvSpPr>
            <a:spLocks noGrp="1"/>
          </p:cNvSpPr>
          <p:nvPr>
            <p:ph type="ctrTitle"/>
          </p:nvPr>
        </p:nvSpPr>
        <p:spPr/>
        <p:txBody>
          <a:bodyPr/>
          <a:lstStyle/>
          <a:p>
            <a:r>
              <a:rPr lang="en-US" dirty="0"/>
              <a:t>CSCI 2400</a:t>
            </a:r>
            <a:br>
              <a:rPr lang="en-US" dirty="0"/>
            </a:br>
            <a:r>
              <a:rPr lang="en-US" dirty="0"/>
              <a:t>Computer Systems</a:t>
            </a:r>
          </a:p>
        </p:txBody>
      </p:sp>
      <p:sp>
        <p:nvSpPr>
          <p:cNvPr id="3" name="Subtitle 2">
            <a:extLst>
              <a:ext uri="{FF2B5EF4-FFF2-40B4-BE49-F238E27FC236}">
                <a16:creationId xmlns:a16="http://schemas.microsoft.com/office/drawing/2014/main" id="{6E036A02-979D-41AF-92B5-79FEC2395423}"/>
              </a:ext>
            </a:extLst>
          </p:cNvPr>
          <p:cNvSpPr>
            <a:spLocks noGrp="1"/>
          </p:cNvSpPr>
          <p:nvPr>
            <p:ph type="subTitle" idx="1"/>
          </p:nvPr>
        </p:nvSpPr>
        <p:spPr/>
        <p:txBody>
          <a:bodyPr/>
          <a:lstStyle/>
          <a:p>
            <a:r>
              <a:rPr lang="en-US" dirty="0"/>
              <a:t>Data Lab Recitation</a:t>
            </a:r>
          </a:p>
          <a:p>
            <a:r>
              <a:rPr lang="en-US" dirty="0"/>
              <a:t>TA: Si Shen</a:t>
            </a:r>
          </a:p>
        </p:txBody>
      </p:sp>
    </p:spTree>
    <p:extLst>
      <p:ext uri="{BB962C8B-B14F-4D97-AF65-F5344CB8AC3E}">
        <p14:creationId xmlns:p14="http://schemas.microsoft.com/office/powerpoint/2010/main" val="29160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B0E8-7D7B-49BE-ACB2-0B4A7C9F8967}"/>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FF1FFDB9-9A38-453B-8666-B07380C8AC85}"/>
              </a:ext>
            </a:extLst>
          </p:cNvPr>
          <p:cNvSpPr>
            <a:spLocks noGrp="1"/>
          </p:cNvSpPr>
          <p:nvPr>
            <p:ph idx="1"/>
          </p:nvPr>
        </p:nvSpPr>
        <p:spPr/>
        <p:txBody>
          <a:bodyPr/>
          <a:lstStyle/>
          <a:p>
            <a:r>
              <a:rPr lang="en-US" dirty="0"/>
              <a:t>This lab is worth 100 points.</a:t>
            </a:r>
          </a:p>
          <a:p>
            <a:pPr lvl="1"/>
            <a:r>
              <a:rPr lang="en-US" dirty="0"/>
              <a:t>50% comes from your correctness running of code </a:t>
            </a:r>
          </a:p>
          <a:p>
            <a:pPr marL="457200" lvl="1" indent="0">
              <a:buNone/>
            </a:pPr>
            <a:r>
              <a:rPr lang="en-US" dirty="0"/>
              <a:t>       must pass </a:t>
            </a:r>
            <a:r>
              <a:rPr lang="en-US" dirty="0" err="1"/>
              <a:t>dlc</a:t>
            </a:r>
            <a:r>
              <a:rPr lang="en-US" dirty="0"/>
              <a:t>, for </a:t>
            </a:r>
            <a:r>
              <a:rPr lang="en-US" dirty="0" err="1"/>
              <a:t>btest</a:t>
            </a:r>
            <a:r>
              <a:rPr lang="en-US" dirty="0"/>
              <a:t>:</a:t>
            </a:r>
          </a:p>
          <a:p>
            <a:pPr lvl="2"/>
            <a:r>
              <a:rPr lang="en-US" dirty="0"/>
              <a:t>full credit for a puzzle if it passes all tests</a:t>
            </a:r>
          </a:p>
          <a:p>
            <a:pPr lvl="2"/>
            <a:r>
              <a:rPr lang="en-US" dirty="0"/>
              <a:t>half credit if it fails one test</a:t>
            </a:r>
          </a:p>
          <a:p>
            <a:pPr lvl="2"/>
            <a:r>
              <a:rPr lang="en-US" dirty="0"/>
              <a:t>no credit otherwise</a:t>
            </a:r>
          </a:p>
          <a:p>
            <a:pPr lvl="1"/>
            <a:r>
              <a:rPr lang="en-US" dirty="0"/>
              <a:t>50% comes from your ability to explain the assignment</a:t>
            </a:r>
          </a:p>
          <a:p>
            <a:pPr lvl="2"/>
            <a:r>
              <a:rPr lang="en-US" dirty="0"/>
              <a:t>individual interview grading</a:t>
            </a:r>
          </a:p>
          <a:p>
            <a:pPr lvl="2"/>
            <a:r>
              <a:rPr lang="en-US" dirty="0"/>
              <a:t>you will be asked 5-6 of the puzzles, including puzzles from rank 1,2,3,4</a:t>
            </a:r>
          </a:p>
          <a:p>
            <a:pPr lvl="1"/>
            <a:endParaRPr lang="en-US" dirty="0"/>
          </a:p>
        </p:txBody>
      </p:sp>
    </p:spTree>
    <p:extLst>
      <p:ext uri="{BB962C8B-B14F-4D97-AF65-F5344CB8AC3E}">
        <p14:creationId xmlns:p14="http://schemas.microsoft.com/office/powerpoint/2010/main" val="317484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A463-1E95-4FAE-ADC9-8B4126753DC3}"/>
              </a:ext>
            </a:extLst>
          </p:cNvPr>
          <p:cNvSpPr>
            <a:spLocks noGrp="1"/>
          </p:cNvSpPr>
          <p:nvPr>
            <p:ph type="title"/>
          </p:nvPr>
        </p:nvSpPr>
        <p:spPr/>
        <p:txBody>
          <a:bodyPr/>
          <a:lstStyle/>
          <a:p>
            <a:r>
              <a:rPr lang="en-US" dirty="0"/>
              <a:t>Data Lab: tips</a:t>
            </a:r>
          </a:p>
        </p:txBody>
      </p:sp>
      <p:sp>
        <p:nvSpPr>
          <p:cNvPr id="3" name="Content Placeholder 2">
            <a:extLst>
              <a:ext uri="{FF2B5EF4-FFF2-40B4-BE49-F238E27FC236}">
                <a16:creationId xmlns:a16="http://schemas.microsoft.com/office/drawing/2014/main" id="{6E6FA7BA-DDA9-4AF9-BD1A-A80196D129A3}"/>
              </a:ext>
            </a:extLst>
          </p:cNvPr>
          <p:cNvSpPr>
            <a:spLocks noGrp="1"/>
          </p:cNvSpPr>
          <p:nvPr>
            <p:ph idx="1"/>
          </p:nvPr>
        </p:nvSpPr>
        <p:spPr/>
        <p:txBody>
          <a:bodyPr/>
          <a:lstStyle/>
          <a:p>
            <a:pPr marL="514350" indent="-514350">
              <a:buAutoNum type="arabicPeriod"/>
            </a:pPr>
            <a:r>
              <a:rPr lang="en-US" dirty="0"/>
              <a:t>Be careful of operator precedence	</a:t>
            </a:r>
          </a:p>
          <a:p>
            <a:pPr lvl="1">
              <a:buFontTx/>
              <a:buChar char="-"/>
            </a:pPr>
            <a:r>
              <a:rPr lang="en-US" dirty="0"/>
              <a:t>what’s the execution order of “~</a:t>
            </a:r>
            <a:r>
              <a:rPr lang="en-US" altLang="zh-CN" dirty="0"/>
              <a:t>a+1+b*c&lt;&lt;3*2”?</a:t>
            </a:r>
          </a:p>
          <a:p>
            <a:pPr lvl="1">
              <a:buFontTx/>
              <a:buChar char="-"/>
            </a:pPr>
            <a:r>
              <a:rPr lang="en-US" dirty="0"/>
              <a:t>I don’t know. I prefer use parentheses: (~a)+1</a:t>
            </a:r>
            <a:r>
              <a:rPr lang="en-US" altLang="zh-CN" dirty="0"/>
              <a:t>+(b*(c&lt;&lt;3)*2)</a:t>
            </a:r>
          </a:p>
          <a:p>
            <a:pPr lvl="1">
              <a:buFontTx/>
              <a:buChar char="-"/>
            </a:pPr>
            <a:endParaRPr lang="en-US" altLang="zh-CN" dirty="0"/>
          </a:p>
          <a:p>
            <a:pPr marL="514350" indent="-514350">
              <a:buAutoNum type="arabicPeriod" startAt="2"/>
            </a:pPr>
            <a:r>
              <a:rPr lang="en-US" altLang="zh-CN" dirty="0"/>
              <a:t>some online tools</a:t>
            </a:r>
          </a:p>
          <a:p>
            <a:pPr lvl="1">
              <a:buFontTx/>
              <a:buChar char="-"/>
            </a:pPr>
            <a:r>
              <a:rPr lang="en-US" altLang="zh-CN" dirty="0"/>
              <a:t>bitwise calculator:  </a:t>
            </a:r>
            <a:r>
              <a:rPr lang="en-US" altLang="zh-CN" dirty="0">
                <a:hlinkClick r:id="rId3"/>
              </a:rPr>
              <a:t>http://bitwisecmd.com/</a:t>
            </a:r>
            <a:endParaRPr lang="en-US" altLang="zh-CN" dirty="0"/>
          </a:p>
          <a:p>
            <a:pPr lvl="1">
              <a:buFontTx/>
              <a:buChar char="-"/>
            </a:pPr>
            <a:r>
              <a:rPr lang="en-US" altLang="zh-CN" dirty="0"/>
              <a:t>hex/binary table</a:t>
            </a:r>
          </a:p>
          <a:p>
            <a:pPr lvl="1">
              <a:buFontTx/>
              <a:buChar char="-"/>
            </a:pPr>
            <a:endParaRPr lang="en-US" altLang="zh-CN" dirty="0"/>
          </a:p>
          <a:p>
            <a:pPr marL="457200" lvl="1" indent="0">
              <a:buNone/>
            </a:pPr>
            <a:r>
              <a:rPr lang="en-US" altLang="zh-CN" dirty="0"/>
              <a:t>	</a:t>
            </a:r>
          </a:p>
          <a:p>
            <a:pPr marL="0" indent="0">
              <a:buNone/>
            </a:pPr>
            <a:endParaRPr lang="en-US" altLang="zh-CN" dirty="0"/>
          </a:p>
          <a:p>
            <a:pPr marL="0" indent="0">
              <a:buNone/>
            </a:pPr>
            <a:endParaRPr lang="en-US" altLang="zh-CN" dirty="0"/>
          </a:p>
        </p:txBody>
      </p:sp>
      <p:pic>
        <p:nvPicPr>
          <p:cNvPr id="4" name="Picture 2" descr="Image result for hex binary table">
            <a:extLst>
              <a:ext uri="{FF2B5EF4-FFF2-40B4-BE49-F238E27FC236}">
                <a16:creationId xmlns:a16="http://schemas.microsoft.com/office/drawing/2014/main" id="{16D4AA46-16C2-4ED3-A96E-77BD1535A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540" y="3253386"/>
            <a:ext cx="2726402"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7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9D7E-3FCC-4DF2-80DF-E74CD073ABED}"/>
              </a:ext>
            </a:extLst>
          </p:cNvPr>
          <p:cNvSpPr>
            <a:spLocks noGrp="1"/>
          </p:cNvSpPr>
          <p:nvPr>
            <p:ph type="title"/>
          </p:nvPr>
        </p:nvSpPr>
        <p:spPr/>
        <p:txBody>
          <a:bodyPr/>
          <a:lstStyle/>
          <a:p>
            <a:r>
              <a:rPr lang="en-US" dirty="0"/>
              <a:t>Data Lab</a:t>
            </a:r>
          </a:p>
        </p:txBody>
      </p:sp>
      <p:sp>
        <p:nvSpPr>
          <p:cNvPr id="3" name="Content Placeholder 2">
            <a:extLst>
              <a:ext uri="{FF2B5EF4-FFF2-40B4-BE49-F238E27FC236}">
                <a16:creationId xmlns:a16="http://schemas.microsoft.com/office/drawing/2014/main" id="{F8AE8B4A-7CB4-470F-BC91-01A295CBBF85}"/>
              </a:ext>
            </a:extLst>
          </p:cNvPr>
          <p:cNvSpPr>
            <a:spLocks noGrp="1"/>
          </p:cNvSpPr>
          <p:nvPr>
            <p:ph idx="1"/>
          </p:nvPr>
        </p:nvSpPr>
        <p:spPr/>
        <p:txBody>
          <a:bodyPr/>
          <a:lstStyle/>
          <a:p>
            <a:r>
              <a:rPr lang="en-US" dirty="0"/>
              <a:t>I will give you guidance/hints for each of the questions</a:t>
            </a:r>
          </a:p>
          <a:p>
            <a:pPr lvl="1"/>
            <a:r>
              <a:rPr lang="en-US" dirty="0"/>
              <a:t>but not the solutions</a:t>
            </a:r>
          </a:p>
          <a:p>
            <a:pPr lvl="1"/>
            <a:r>
              <a:rPr lang="en-US" dirty="0"/>
              <a:t>you can also try on your own, some question may have multiple solutions</a:t>
            </a:r>
          </a:p>
          <a:p>
            <a:pPr lvl="1"/>
            <a:r>
              <a:rPr lang="en-US" dirty="0"/>
              <a:t>use </a:t>
            </a:r>
            <a:r>
              <a:rPr lang="en-US" dirty="0" err="1"/>
              <a:t>dlc</a:t>
            </a:r>
            <a:r>
              <a:rPr lang="en-US" dirty="0"/>
              <a:t>, </a:t>
            </a:r>
            <a:r>
              <a:rPr lang="en-US" dirty="0" err="1"/>
              <a:t>btest</a:t>
            </a:r>
            <a:r>
              <a:rPr lang="en-US" dirty="0"/>
              <a:t> to check your answer</a:t>
            </a:r>
          </a:p>
        </p:txBody>
      </p:sp>
    </p:spTree>
    <p:extLst>
      <p:ext uri="{BB962C8B-B14F-4D97-AF65-F5344CB8AC3E}">
        <p14:creationId xmlns:p14="http://schemas.microsoft.com/office/powerpoint/2010/main" val="373393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E01D-6FDC-4132-AC24-BA08716367E4}"/>
              </a:ext>
            </a:extLst>
          </p:cNvPr>
          <p:cNvSpPr>
            <a:spLocks noGrp="1"/>
          </p:cNvSpPr>
          <p:nvPr>
            <p:ph type="title"/>
          </p:nvPr>
        </p:nvSpPr>
        <p:spPr/>
        <p:txBody>
          <a:bodyPr/>
          <a:lstStyle/>
          <a:p>
            <a:r>
              <a:rPr lang="en-US" dirty="0"/>
              <a:t>Data Lab: 1. </a:t>
            </a:r>
            <a:r>
              <a:rPr lang="en-US" dirty="0" err="1"/>
              <a:t>EvenBits</a:t>
            </a:r>
            <a:endParaRPr lang="en-US" dirty="0"/>
          </a:p>
        </p:txBody>
      </p:sp>
      <p:pic>
        <p:nvPicPr>
          <p:cNvPr id="4" name="Picture 3">
            <a:extLst>
              <a:ext uri="{FF2B5EF4-FFF2-40B4-BE49-F238E27FC236}">
                <a16:creationId xmlns:a16="http://schemas.microsoft.com/office/drawing/2014/main" id="{F110A35D-A9A9-4E7B-A1A0-FC5BF41CCAE7}"/>
              </a:ext>
            </a:extLst>
          </p:cNvPr>
          <p:cNvPicPr>
            <a:picLocks noChangeAspect="1"/>
          </p:cNvPicPr>
          <p:nvPr/>
        </p:nvPicPr>
        <p:blipFill>
          <a:blip r:embed="rId2"/>
          <a:stretch>
            <a:fillRect/>
          </a:stretch>
        </p:blipFill>
        <p:spPr>
          <a:xfrm>
            <a:off x="2161857" y="1690688"/>
            <a:ext cx="6014641" cy="2231072"/>
          </a:xfrm>
          <a:prstGeom prst="rect">
            <a:avLst/>
          </a:prstGeom>
        </p:spPr>
      </p:pic>
      <p:sp>
        <p:nvSpPr>
          <p:cNvPr id="6" name="TextBox 5">
            <a:extLst>
              <a:ext uri="{FF2B5EF4-FFF2-40B4-BE49-F238E27FC236}">
                <a16:creationId xmlns:a16="http://schemas.microsoft.com/office/drawing/2014/main" id="{CB9E542A-00AC-4BB3-8E66-C9D3FD9E7A8B}"/>
              </a:ext>
            </a:extLst>
          </p:cNvPr>
          <p:cNvSpPr txBox="1"/>
          <p:nvPr/>
        </p:nvSpPr>
        <p:spPr>
          <a:xfrm>
            <a:off x="1097280" y="4236720"/>
            <a:ext cx="8618193" cy="1477328"/>
          </a:xfrm>
          <a:prstGeom prst="rect">
            <a:avLst/>
          </a:prstGeom>
          <a:noFill/>
        </p:spPr>
        <p:txBody>
          <a:bodyPr wrap="none" rtlCol="0">
            <a:spAutoFit/>
          </a:bodyPr>
          <a:lstStyle/>
          <a:p>
            <a:r>
              <a:rPr lang="en-US" dirty="0"/>
              <a:t>Questions:</a:t>
            </a:r>
          </a:p>
          <a:p>
            <a:pPr marL="342900" indent="-342900">
              <a:buAutoNum type="arabicPeriod"/>
            </a:pPr>
            <a:r>
              <a:rPr lang="en-US" dirty="0"/>
              <a:t>What is the integer that has all even-numbered bits set to 1?</a:t>
            </a:r>
          </a:p>
          <a:p>
            <a:pPr marL="342900" indent="-342900">
              <a:buAutoNum type="arabicPeriod"/>
            </a:pPr>
            <a:endParaRPr lang="en-US" dirty="0"/>
          </a:p>
          <a:p>
            <a:pPr marL="342900" indent="-342900">
              <a:buAutoNum type="arabicPeriod"/>
            </a:pPr>
            <a:r>
              <a:rPr lang="en-US" altLang="zh-CN" dirty="0"/>
              <a:t>But, we can’t use large integer constant… </a:t>
            </a:r>
          </a:p>
          <a:p>
            <a:r>
              <a:rPr lang="en-US" altLang="zh-CN" dirty="0"/>
              <a:t>      How can we represent this larger integer with constants in [0,0xff] and bit operations ?</a:t>
            </a:r>
            <a:endParaRPr lang="en-US" dirty="0"/>
          </a:p>
        </p:txBody>
      </p:sp>
    </p:spTree>
    <p:extLst>
      <p:ext uri="{BB962C8B-B14F-4D97-AF65-F5344CB8AC3E}">
        <p14:creationId xmlns:p14="http://schemas.microsoft.com/office/powerpoint/2010/main" val="117733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FA41-8001-48AF-9423-8A176BA90A96}"/>
              </a:ext>
            </a:extLst>
          </p:cNvPr>
          <p:cNvSpPr>
            <a:spLocks noGrp="1"/>
          </p:cNvSpPr>
          <p:nvPr>
            <p:ph type="title"/>
          </p:nvPr>
        </p:nvSpPr>
        <p:spPr/>
        <p:txBody>
          <a:bodyPr/>
          <a:lstStyle/>
          <a:p>
            <a:r>
              <a:rPr lang="en-US" dirty="0"/>
              <a:t>Data Lab: 2. </a:t>
            </a:r>
            <a:r>
              <a:rPr lang="en-US" dirty="0" err="1"/>
              <a:t>MinusOne</a:t>
            </a:r>
            <a:endParaRPr lang="en-US" dirty="0"/>
          </a:p>
        </p:txBody>
      </p:sp>
      <p:pic>
        <p:nvPicPr>
          <p:cNvPr id="4" name="Picture 3">
            <a:extLst>
              <a:ext uri="{FF2B5EF4-FFF2-40B4-BE49-F238E27FC236}">
                <a16:creationId xmlns:a16="http://schemas.microsoft.com/office/drawing/2014/main" id="{6B6A324C-2CA5-44C8-9686-CAC57A624DC3}"/>
              </a:ext>
            </a:extLst>
          </p:cNvPr>
          <p:cNvPicPr>
            <a:picLocks noChangeAspect="1"/>
          </p:cNvPicPr>
          <p:nvPr/>
        </p:nvPicPr>
        <p:blipFill>
          <a:blip r:embed="rId2"/>
          <a:stretch>
            <a:fillRect/>
          </a:stretch>
        </p:blipFill>
        <p:spPr>
          <a:xfrm>
            <a:off x="3229927" y="1785302"/>
            <a:ext cx="3781425" cy="2047875"/>
          </a:xfrm>
          <a:prstGeom prst="rect">
            <a:avLst/>
          </a:prstGeom>
        </p:spPr>
      </p:pic>
      <p:sp>
        <p:nvSpPr>
          <p:cNvPr id="5" name="TextBox 4">
            <a:extLst>
              <a:ext uri="{FF2B5EF4-FFF2-40B4-BE49-F238E27FC236}">
                <a16:creationId xmlns:a16="http://schemas.microsoft.com/office/drawing/2014/main" id="{28A2A4AF-0365-4EA5-8CEC-7C30C8E38E9D}"/>
              </a:ext>
            </a:extLst>
          </p:cNvPr>
          <p:cNvSpPr txBox="1"/>
          <p:nvPr/>
        </p:nvSpPr>
        <p:spPr>
          <a:xfrm>
            <a:off x="1097280" y="4236720"/>
            <a:ext cx="7542449" cy="1754326"/>
          </a:xfrm>
          <a:prstGeom prst="rect">
            <a:avLst/>
          </a:prstGeom>
          <a:noFill/>
        </p:spPr>
        <p:txBody>
          <a:bodyPr wrap="none" rtlCol="0">
            <a:spAutoFit/>
          </a:bodyPr>
          <a:lstStyle/>
          <a:p>
            <a:r>
              <a:rPr lang="en-US" dirty="0"/>
              <a:t>Questions:</a:t>
            </a:r>
          </a:p>
          <a:p>
            <a:r>
              <a:rPr lang="en-US" dirty="0"/>
              <a:t>Note. We can’t use “return -1” because using negative constant is not allowed.</a:t>
            </a:r>
          </a:p>
          <a:p>
            <a:endParaRPr lang="en-US" dirty="0"/>
          </a:p>
          <a:p>
            <a:pPr marL="342900" indent="-342900">
              <a:buAutoNum type="arabicPeriod"/>
            </a:pPr>
            <a:r>
              <a:rPr lang="en-US" dirty="0"/>
              <a:t>What’s the bit representation of -1 ?</a:t>
            </a:r>
          </a:p>
          <a:p>
            <a:pPr marL="342900" indent="-342900">
              <a:buAutoNum type="arabicPeriod"/>
            </a:pPr>
            <a:endParaRPr lang="en-US" dirty="0"/>
          </a:p>
          <a:p>
            <a:pPr marL="342900" indent="-342900">
              <a:buAutoNum type="arabicPeriod"/>
            </a:pPr>
            <a:r>
              <a:rPr lang="en-US" altLang="zh-CN" dirty="0"/>
              <a:t>How can we get that bit representation? (Note, max ops: 2)</a:t>
            </a:r>
            <a:endParaRPr lang="en-US" dirty="0"/>
          </a:p>
        </p:txBody>
      </p:sp>
      <p:sp>
        <p:nvSpPr>
          <p:cNvPr id="6" name="TextBox 5">
            <a:extLst>
              <a:ext uri="{FF2B5EF4-FFF2-40B4-BE49-F238E27FC236}">
                <a16:creationId xmlns:a16="http://schemas.microsoft.com/office/drawing/2014/main" id="{19B7910C-E41E-4FE0-A3BC-E3ACBB4B9E2A}"/>
              </a:ext>
            </a:extLst>
          </p:cNvPr>
          <p:cNvSpPr txBox="1"/>
          <p:nvPr/>
        </p:nvSpPr>
        <p:spPr>
          <a:xfrm>
            <a:off x="1220921" y="6308209"/>
            <a:ext cx="7056612" cy="369332"/>
          </a:xfrm>
          <a:prstGeom prst="rect">
            <a:avLst/>
          </a:prstGeom>
          <a:noFill/>
        </p:spPr>
        <p:txBody>
          <a:bodyPr wrap="none" rtlCol="0">
            <a:spAutoFit/>
          </a:bodyPr>
          <a:lstStyle/>
          <a:p>
            <a:r>
              <a:rPr lang="en-US" dirty="0"/>
              <a:t>* return/ assignment(=) are not accounted as</a:t>
            </a:r>
            <a:r>
              <a:rPr lang="zh-CN" altLang="en-US" dirty="0"/>
              <a:t> </a:t>
            </a:r>
            <a:r>
              <a:rPr lang="en-US" altLang="zh-CN" dirty="0"/>
              <a:t>“operator” (for “max ops”)</a:t>
            </a:r>
            <a:endParaRPr lang="en-US" dirty="0"/>
          </a:p>
        </p:txBody>
      </p:sp>
    </p:spTree>
    <p:extLst>
      <p:ext uri="{BB962C8B-B14F-4D97-AF65-F5344CB8AC3E}">
        <p14:creationId xmlns:p14="http://schemas.microsoft.com/office/powerpoint/2010/main" val="34720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94FD-4351-48B7-BCFC-76582323CE18}"/>
              </a:ext>
            </a:extLst>
          </p:cNvPr>
          <p:cNvSpPr>
            <a:spLocks noGrp="1"/>
          </p:cNvSpPr>
          <p:nvPr>
            <p:ph type="title"/>
          </p:nvPr>
        </p:nvSpPr>
        <p:spPr/>
        <p:txBody>
          <a:bodyPr/>
          <a:lstStyle/>
          <a:p>
            <a:r>
              <a:rPr lang="en-US" dirty="0"/>
              <a:t>Data Lab: 3. </a:t>
            </a:r>
            <a:r>
              <a:rPr lang="en-US" dirty="0" err="1"/>
              <a:t>CopyLSB</a:t>
            </a:r>
            <a:endParaRPr lang="en-US" dirty="0"/>
          </a:p>
        </p:txBody>
      </p:sp>
      <p:pic>
        <p:nvPicPr>
          <p:cNvPr id="4" name="Picture 3">
            <a:extLst>
              <a:ext uri="{FF2B5EF4-FFF2-40B4-BE49-F238E27FC236}">
                <a16:creationId xmlns:a16="http://schemas.microsoft.com/office/drawing/2014/main" id="{943852B8-E879-424B-BD75-F5444B37379E}"/>
              </a:ext>
            </a:extLst>
          </p:cNvPr>
          <p:cNvPicPr>
            <a:picLocks noChangeAspect="1"/>
          </p:cNvPicPr>
          <p:nvPr/>
        </p:nvPicPr>
        <p:blipFill>
          <a:blip r:embed="rId2"/>
          <a:stretch>
            <a:fillRect/>
          </a:stretch>
        </p:blipFill>
        <p:spPr>
          <a:xfrm>
            <a:off x="2823527" y="1773872"/>
            <a:ext cx="5915025" cy="2314575"/>
          </a:xfrm>
          <a:prstGeom prst="rect">
            <a:avLst/>
          </a:prstGeom>
        </p:spPr>
      </p:pic>
      <p:sp>
        <p:nvSpPr>
          <p:cNvPr id="5" name="TextBox 4">
            <a:extLst>
              <a:ext uri="{FF2B5EF4-FFF2-40B4-BE49-F238E27FC236}">
                <a16:creationId xmlns:a16="http://schemas.microsoft.com/office/drawing/2014/main" id="{57FCAFB5-4372-40AD-919F-6410B3CF79CF}"/>
              </a:ext>
            </a:extLst>
          </p:cNvPr>
          <p:cNvSpPr txBox="1"/>
          <p:nvPr/>
        </p:nvSpPr>
        <p:spPr>
          <a:xfrm>
            <a:off x="1097280" y="4236720"/>
            <a:ext cx="6899133" cy="1200329"/>
          </a:xfrm>
          <a:prstGeom prst="rect">
            <a:avLst/>
          </a:prstGeom>
          <a:noFill/>
        </p:spPr>
        <p:txBody>
          <a:bodyPr wrap="none" rtlCol="0">
            <a:spAutoFit/>
          </a:bodyPr>
          <a:lstStyle/>
          <a:p>
            <a:r>
              <a:rPr lang="en-US" dirty="0"/>
              <a:t>Questions:</a:t>
            </a:r>
          </a:p>
          <a:p>
            <a:pPr marL="342900" indent="-342900">
              <a:buAutoNum type="arabicPeriod"/>
            </a:pPr>
            <a:r>
              <a:rPr lang="en-US" dirty="0"/>
              <a:t>What is Least Significant Bit</a:t>
            </a:r>
            <a:r>
              <a:rPr lang="en-US" altLang="zh-CN" dirty="0"/>
              <a:t>?   -- try example </a:t>
            </a:r>
            <a:r>
              <a:rPr lang="en-US" altLang="zh-CN" dirty="0" err="1"/>
              <a:t>copyLSB</a:t>
            </a:r>
            <a:r>
              <a:rPr lang="en-US" altLang="zh-CN" dirty="0"/>
              <a:t>(5), </a:t>
            </a:r>
            <a:r>
              <a:rPr lang="en-US" altLang="zh-CN" dirty="0" err="1"/>
              <a:t>copyLSB</a:t>
            </a:r>
            <a:r>
              <a:rPr lang="en-US" altLang="zh-CN" dirty="0"/>
              <a:t>(6)</a:t>
            </a:r>
          </a:p>
          <a:p>
            <a:pPr marL="342900" indent="-342900">
              <a:buAutoNum type="arabicPeriod"/>
            </a:pPr>
            <a:endParaRPr lang="en-US" altLang="zh-CN" dirty="0"/>
          </a:p>
          <a:p>
            <a:pPr marL="342900" indent="-342900">
              <a:buAutoNum type="arabicPeriod"/>
            </a:pPr>
            <a:r>
              <a:rPr lang="en-US" altLang="zh-CN" dirty="0"/>
              <a:t>hint: shift</a:t>
            </a:r>
          </a:p>
        </p:txBody>
      </p:sp>
    </p:spTree>
    <p:extLst>
      <p:ext uri="{BB962C8B-B14F-4D97-AF65-F5344CB8AC3E}">
        <p14:creationId xmlns:p14="http://schemas.microsoft.com/office/powerpoint/2010/main" val="389889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1AB3-75EF-4AD5-B649-AC442B0590F6}"/>
              </a:ext>
            </a:extLst>
          </p:cNvPr>
          <p:cNvSpPr>
            <a:spLocks noGrp="1"/>
          </p:cNvSpPr>
          <p:nvPr>
            <p:ph type="title"/>
          </p:nvPr>
        </p:nvSpPr>
        <p:spPr/>
        <p:txBody>
          <a:bodyPr/>
          <a:lstStyle/>
          <a:p>
            <a:r>
              <a:rPr lang="en-US" dirty="0"/>
              <a:t>Data Lab: 4. Divpwr2</a:t>
            </a:r>
          </a:p>
        </p:txBody>
      </p:sp>
      <p:pic>
        <p:nvPicPr>
          <p:cNvPr id="4" name="Picture 3">
            <a:extLst>
              <a:ext uri="{FF2B5EF4-FFF2-40B4-BE49-F238E27FC236}">
                <a16:creationId xmlns:a16="http://schemas.microsoft.com/office/drawing/2014/main" id="{9571A0CB-BEB8-447F-BBA7-4F5D00D6CE01}"/>
              </a:ext>
            </a:extLst>
          </p:cNvPr>
          <p:cNvPicPr>
            <a:picLocks noChangeAspect="1"/>
          </p:cNvPicPr>
          <p:nvPr/>
        </p:nvPicPr>
        <p:blipFill>
          <a:blip r:embed="rId3"/>
          <a:stretch>
            <a:fillRect/>
          </a:stretch>
        </p:blipFill>
        <p:spPr>
          <a:xfrm>
            <a:off x="3320923" y="1470880"/>
            <a:ext cx="4686300" cy="2447925"/>
          </a:xfrm>
          <a:prstGeom prst="rect">
            <a:avLst/>
          </a:prstGeom>
        </p:spPr>
      </p:pic>
      <p:sp>
        <p:nvSpPr>
          <p:cNvPr id="6" name="TextBox 5">
            <a:extLst>
              <a:ext uri="{FF2B5EF4-FFF2-40B4-BE49-F238E27FC236}">
                <a16:creationId xmlns:a16="http://schemas.microsoft.com/office/drawing/2014/main" id="{3C3D1901-270E-4E7C-9B55-21C3652106EF}"/>
              </a:ext>
            </a:extLst>
          </p:cNvPr>
          <p:cNvSpPr txBox="1"/>
          <p:nvPr/>
        </p:nvSpPr>
        <p:spPr>
          <a:xfrm>
            <a:off x="1378485" y="3907552"/>
            <a:ext cx="8416146" cy="2862322"/>
          </a:xfrm>
          <a:prstGeom prst="rect">
            <a:avLst/>
          </a:prstGeom>
          <a:noFill/>
        </p:spPr>
        <p:txBody>
          <a:bodyPr wrap="square" rtlCol="0">
            <a:spAutoFit/>
          </a:bodyPr>
          <a:lstStyle/>
          <a:p>
            <a:r>
              <a:rPr lang="en-US" altLang="zh-CN" dirty="0"/>
              <a:t>Hints:</a:t>
            </a:r>
          </a:p>
          <a:p>
            <a:pPr marL="342900" indent="-342900">
              <a:buAutoNum type="arabicPeriod"/>
            </a:pPr>
            <a:r>
              <a:rPr lang="en-US" dirty="0"/>
              <a:t>x&gt;&gt;n gives x/(2^n), but round to –inf   </a:t>
            </a:r>
          </a:p>
          <a:p>
            <a:pPr marL="342900" indent="-342900">
              <a:buAutoNum type="arabicPeriod"/>
            </a:pPr>
            <a:r>
              <a:rPr lang="en-US" dirty="0"/>
              <a:t>solution: if x&gt;=0, return x&gt;&gt;n;  else return (x+</a:t>
            </a:r>
            <a:r>
              <a:rPr lang="en-US" dirty="0">
                <a:solidFill>
                  <a:srgbClr val="FF0000"/>
                </a:solidFill>
              </a:rPr>
              <a:t>2^n </a:t>
            </a:r>
            <a:r>
              <a:rPr lang="en-US" dirty="0">
                <a:solidFill>
                  <a:srgbClr val="0070C0"/>
                </a:solidFill>
              </a:rPr>
              <a:t>-1</a:t>
            </a:r>
            <a:r>
              <a:rPr lang="en-US" dirty="0"/>
              <a:t>)&gt;&gt;n, </a:t>
            </a:r>
          </a:p>
          <a:p>
            <a:r>
              <a:rPr lang="en-US" dirty="0"/>
              <a:t>      i.e. add a biasing item (2^n-1) if x&lt;0, before right shift</a:t>
            </a:r>
          </a:p>
          <a:p>
            <a:endParaRPr lang="en-US" altLang="zh-CN" dirty="0"/>
          </a:p>
          <a:p>
            <a:r>
              <a:rPr lang="en-US" altLang="zh-CN" dirty="0"/>
              <a:t>Questions:</a:t>
            </a:r>
          </a:p>
          <a:p>
            <a:pPr marL="342900" indent="-342900">
              <a:buAutoNum type="arabicPeriod"/>
            </a:pPr>
            <a:r>
              <a:rPr lang="en-US" dirty="0"/>
              <a:t>How to implement “if / else” by bit-operators? </a:t>
            </a:r>
          </a:p>
          <a:p>
            <a:r>
              <a:rPr lang="en-US" dirty="0"/>
              <a:t>      hints: x&gt;&gt;31;  11111…1111</a:t>
            </a:r>
            <a:r>
              <a:rPr lang="en-US" baseline="-25000" dirty="0"/>
              <a:t>2</a:t>
            </a:r>
            <a:r>
              <a:rPr lang="en-US" dirty="0"/>
              <a:t> &amp; a</a:t>
            </a:r>
            <a:r>
              <a:rPr lang="en-US" altLang="zh-CN" dirty="0"/>
              <a:t>= a;  00000.0000</a:t>
            </a:r>
            <a:r>
              <a:rPr lang="en-US" altLang="zh-CN" baseline="-25000" dirty="0"/>
              <a:t>2</a:t>
            </a:r>
            <a:r>
              <a:rPr lang="en-US" altLang="zh-CN" dirty="0"/>
              <a:t> &amp; a=</a:t>
            </a:r>
            <a:r>
              <a:rPr lang="zh-CN" altLang="en-US" dirty="0"/>
              <a:t> </a:t>
            </a:r>
            <a:r>
              <a:rPr lang="en-US" altLang="zh-CN" dirty="0"/>
              <a:t>0 (for arbitrary a)</a:t>
            </a:r>
          </a:p>
          <a:p>
            <a:r>
              <a:rPr lang="en-US" dirty="0"/>
              <a:t>2.   How to represent 2^n – 1 by bit-operations &amp; non-negative integer?</a:t>
            </a:r>
          </a:p>
          <a:p>
            <a:pPr marL="342900" indent="-342900">
              <a:buAutoNum type="arabicPeriod"/>
            </a:pPr>
            <a:endParaRPr lang="en-US" dirty="0"/>
          </a:p>
        </p:txBody>
      </p:sp>
    </p:spTree>
    <p:extLst>
      <p:ext uri="{BB962C8B-B14F-4D97-AF65-F5344CB8AC3E}">
        <p14:creationId xmlns:p14="http://schemas.microsoft.com/office/powerpoint/2010/main" val="81361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A050-4DF2-4908-9D3A-220702BCE52E}"/>
              </a:ext>
            </a:extLst>
          </p:cNvPr>
          <p:cNvSpPr>
            <a:spLocks noGrp="1"/>
          </p:cNvSpPr>
          <p:nvPr>
            <p:ph type="title"/>
          </p:nvPr>
        </p:nvSpPr>
        <p:spPr/>
        <p:txBody>
          <a:bodyPr/>
          <a:lstStyle/>
          <a:p>
            <a:r>
              <a:rPr lang="en-US" dirty="0"/>
              <a:t>Data Lab: 5. </a:t>
            </a:r>
            <a:r>
              <a:rPr lang="en-US" dirty="0" err="1"/>
              <a:t>Get</a:t>
            </a:r>
            <a:r>
              <a:rPr lang="en-US" altLang="zh-CN" dirty="0" err="1"/>
              <a:t>Byte</a:t>
            </a:r>
            <a:endParaRPr lang="en-US" dirty="0"/>
          </a:p>
        </p:txBody>
      </p:sp>
      <p:pic>
        <p:nvPicPr>
          <p:cNvPr id="4" name="Picture 3">
            <a:extLst>
              <a:ext uri="{FF2B5EF4-FFF2-40B4-BE49-F238E27FC236}">
                <a16:creationId xmlns:a16="http://schemas.microsoft.com/office/drawing/2014/main" id="{43C21D9E-520B-434A-BA57-B599DC1CF4A7}"/>
              </a:ext>
            </a:extLst>
          </p:cNvPr>
          <p:cNvPicPr>
            <a:picLocks noChangeAspect="1"/>
          </p:cNvPicPr>
          <p:nvPr/>
        </p:nvPicPr>
        <p:blipFill>
          <a:blip r:embed="rId3"/>
          <a:stretch>
            <a:fillRect/>
          </a:stretch>
        </p:blipFill>
        <p:spPr>
          <a:xfrm>
            <a:off x="3900853" y="1690688"/>
            <a:ext cx="4038600" cy="2543175"/>
          </a:xfrm>
          <a:prstGeom prst="rect">
            <a:avLst/>
          </a:prstGeom>
        </p:spPr>
      </p:pic>
      <p:sp>
        <p:nvSpPr>
          <p:cNvPr id="6" name="TextBox 5">
            <a:extLst>
              <a:ext uri="{FF2B5EF4-FFF2-40B4-BE49-F238E27FC236}">
                <a16:creationId xmlns:a16="http://schemas.microsoft.com/office/drawing/2014/main" id="{1FC244C0-32B4-4C83-B808-5D738CBA3FA0}"/>
              </a:ext>
            </a:extLst>
          </p:cNvPr>
          <p:cNvSpPr txBox="1"/>
          <p:nvPr/>
        </p:nvSpPr>
        <p:spPr>
          <a:xfrm>
            <a:off x="1290711" y="4381445"/>
            <a:ext cx="3639073" cy="923330"/>
          </a:xfrm>
          <a:prstGeom prst="rect">
            <a:avLst/>
          </a:prstGeom>
          <a:noFill/>
        </p:spPr>
        <p:txBody>
          <a:bodyPr wrap="none" rtlCol="0">
            <a:spAutoFit/>
          </a:bodyPr>
          <a:lstStyle/>
          <a:p>
            <a:r>
              <a:rPr lang="en-US" dirty="0"/>
              <a:t>Hints:</a:t>
            </a:r>
          </a:p>
          <a:p>
            <a:pPr marL="342900" indent="-342900">
              <a:buAutoNum type="arabicPeriod"/>
            </a:pPr>
            <a:r>
              <a:rPr lang="en-US" dirty="0"/>
              <a:t>One byte is 8 bits, or 2 hex digits</a:t>
            </a:r>
          </a:p>
          <a:p>
            <a:pPr marL="342900" indent="-342900">
              <a:buAutoNum type="arabicPeriod"/>
            </a:pPr>
            <a:r>
              <a:rPr lang="en-US" dirty="0"/>
              <a:t>try example, (n=0, n=1, n=2, n=3)</a:t>
            </a:r>
          </a:p>
        </p:txBody>
      </p:sp>
    </p:spTree>
    <p:extLst>
      <p:ext uri="{BB962C8B-B14F-4D97-AF65-F5344CB8AC3E}">
        <p14:creationId xmlns:p14="http://schemas.microsoft.com/office/powerpoint/2010/main" val="102506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B65B-DC4A-4E92-98A6-018C99F7069F}"/>
              </a:ext>
            </a:extLst>
          </p:cNvPr>
          <p:cNvSpPr>
            <a:spLocks noGrp="1"/>
          </p:cNvSpPr>
          <p:nvPr>
            <p:ph type="title"/>
          </p:nvPr>
        </p:nvSpPr>
        <p:spPr/>
        <p:txBody>
          <a:bodyPr/>
          <a:lstStyle/>
          <a:p>
            <a:r>
              <a:rPr lang="en-US" dirty="0"/>
              <a:t>Data Lab: 6. </a:t>
            </a:r>
            <a:r>
              <a:rPr lang="en-US" dirty="0" err="1"/>
              <a:t>AnyOddBit</a:t>
            </a:r>
            <a:r>
              <a:rPr lang="en-US" dirty="0"/>
              <a:t> </a:t>
            </a:r>
          </a:p>
        </p:txBody>
      </p:sp>
      <p:pic>
        <p:nvPicPr>
          <p:cNvPr id="4" name="Content Placeholder 3">
            <a:extLst>
              <a:ext uri="{FF2B5EF4-FFF2-40B4-BE49-F238E27FC236}">
                <a16:creationId xmlns:a16="http://schemas.microsoft.com/office/drawing/2014/main" id="{80F7B1E6-6A36-498C-BF09-1286282E7491}"/>
              </a:ext>
            </a:extLst>
          </p:cNvPr>
          <p:cNvPicPr>
            <a:picLocks noGrp="1" noChangeAspect="1"/>
          </p:cNvPicPr>
          <p:nvPr>
            <p:ph idx="1"/>
          </p:nvPr>
        </p:nvPicPr>
        <p:blipFill>
          <a:blip r:embed="rId2"/>
          <a:stretch>
            <a:fillRect/>
          </a:stretch>
        </p:blipFill>
        <p:spPr>
          <a:xfrm>
            <a:off x="2992316" y="1690688"/>
            <a:ext cx="5715000" cy="2324100"/>
          </a:xfrm>
          <a:prstGeom prst="rect">
            <a:avLst/>
          </a:prstGeom>
        </p:spPr>
      </p:pic>
      <p:sp>
        <p:nvSpPr>
          <p:cNvPr id="5" name="TextBox 4">
            <a:extLst>
              <a:ext uri="{FF2B5EF4-FFF2-40B4-BE49-F238E27FC236}">
                <a16:creationId xmlns:a16="http://schemas.microsoft.com/office/drawing/2014/main" id="{D70754C7-08CF-4D38-A7CB-E469DEA816EE}"/>
              </a:ext>
            </a:extLst>
          </p:cNvPr>
          <p:cNvSpPr txBox="1"/>
          <p:nvPr/>
        </p:nvSpPr>
        <p:spPr>
          <a:xfrm>
            <a:off x="1292469" y="4352192"/>
            <a:ext cx="5623142" cy="1200329"/>
          </a:xfrm>
          <a:prstGeom prst="rect">
            <a:avLst/>
          </a:prstGeom>
          <a:noFill/>
        </p:spPr>
        <p:txBody>
          <a:bodyPr wrap="none" rtlCol="0">
            <a:spAutoFit/>
          </a:bodyPr>
          <a:lstStyle/>
          <a:p>
            <a:r>
              <a:rPr lang="en-US" dirty="0"/>
              <a:t>Questions:</a:t>
            </a:r>
          </a:p>
          <a:p>
            <a:pPr marL="342900" indent="-342900">
              <a:buAutoNum type="arabicPeriod"/>
            </a:pPr>
            <a:r>
              <a:rPr lang="en-US" dirty="0"/>
              <a:t>How to check if some specific bits are 1s? </a:t>
            </a:r>
          </a:p>
          <a:p>
            <a:pPr marL="342900" indent="-342900">
              <a:buAutoNum type="arabicPeriod"/>
            </a:pPr>
            <a:endParaRPr lang="en-US" dirty="0"/>
          </a:p>
          <a:p>
            <a:pPr marL="342900" indent="-342900">
              <a:buAutoNum type="arabicPeriod"/>
            </a:pPr>
            <a:r>
              <a:rPr lang="en-US" dirty="0"/>
              <a:t>How to convert non-zero to 1 and 0 to 0? (think of “!”)</a:t>
            </a:r>
          </a:p>
        </p:txBody>
      </p:sp>
    </p:spTree>
    <p:extLst>
      <p:ext uri="{BB962C8B-B14F-4D97-AF65-F5344CB8AC3E}">
        <p14:creationId xmlns:p14="http://schemas.microsoft.com/office/powerpoint/2010/main" val="206915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A946-BF23-4ED5-928B-A0916CA4D5A9}"/>
              </a:ext>
            </a:extLst>
          </p:cNvPr>
          <p:cNvSpPr>
            <a:spLocks noGrp="1"/>
          </p:cNvSpPr>
          <p:nvPr>
            <p:ph type="title"/>
          </p:nvPr>
        </p:nvSpPr>
        <p:spPr/>
        <p:txBody>
          <a:bodyPr/>
          <a:lstStyle/>
          <a:p>
            <a:r>
              <a:rPr lang="en-US" dirty="0"/>
              <a:t>Data Lab: 7. </a:t>
            </a:r>
            <a:r>
              <a:rPr lang="en-US" dirty="0" err="1"/>
              <a:t>isNegative</a:t>
            </a:r>
            <a:r>
              <a:rPr lang="en-US" dirty="0"/>
              <a:t> </a:t>
            </a:r>
          </a:p>
        </p:txBody>
      </p:sp>
      <p:pic>
        <p:nvPicPr>
          <p:cNvPr id="4" name="Picture 3">
            <a:extLst>
              <a:ext uri="{FF2B5EF4-FFF2-40B4-BE49-F238E27FC236}">
                <a16:creationId xmlns:a16="http://schemas.microsoft.com/office/drawing/2014/main" id="{EC2784AC-5966-4A74-AFAE-47E61D10F4D4}"/>
              </a:ext>
            </a:extLst>
          </p:cNvPr>
          <p:cNvPicPr>
            <a:picLocks noChangeAspect="1"/>
          </p:cNvPicPr>
          <p:nvPr/>
        </p:nvPicPr>
        <p:blipFill>
          <a:blip r:embed="rId2"/>
          <a:stretch>
            <a:fillRect/>
          </a:stretch>
        </p:blipFill>
        <p:spPr>
          <a:xfrm>
            <a:off x="2859698" y="1619250"/>
            <a:ext cx="4819650" cy="2247900"/>
          </a:xfrm>
          <a:prstGeom prst="rect">
            <a:avLst/>
          </a:prstGeom>
        </p:spPr>
      </p:pic>
      <p:sp>
        <p:nvSpPr>
          <p:cNvPr id="6" name="TextBox 5">
            <a:extLst>
              <a:ext uri="{FF2B5EF4-FFF2-40B4-BE49-F238E27FC236}">
                <a16:creationId xmlns:a16="http://schemas.microsoft.com/office/drawing/2014/main" id="{59A4EE66-DBFA-4674-B80D-8C9A307496BE}"/>
              </a:ext>
            </a:extLst>
          </p:cNvPr>
          <p:cNvSpPr txBox="1"/>
          <p:nvPr/>
        </p:nvSpPr>
        <p:spPr>
          <a:xfrm>
            <a:off x="1494692" y="4448908"/>
            <a:ext cx="5688224" cy="646331"/>
          </a:xfrm>
          <a:prstGeom prst="rect">
            <a:avLst/>
          </a:prstGeom>
          <a:noFill/>
        </p:spPr>
        <p:txBody>
          <a:bodyPr wrap="none" rtlCol="0">
            <a:spAutoFit/>
          </a:bodyPr>
          <a:lstStyle/>
          <a:p>
            <a:r>
              <a:rPr lang="en-US" dirty="0"/>
              <a:t>Hints:</a:t>
            </a:r>
          </a:p>
          <a:p>
            <a:r>
              <a:rPr lang="en-US" dirty="0"/>
              <a:t>1. return 1 if the </a:t>
            </a:r>
            <a:r>
              <a:rPr lang="en-US" dirty="0" err="1"/>
              <a:t>signbit</a:t>
            </a:r>
            <a:r>
              <a:rPr lang="en-US" dirty="0"/>
              <a:t> (31</a:t>
            </a:r>
            <a:r>
              <a:rPr lang="en-US" baseline="30000" dirty="0"/>
              <a:t>st</a:t>
            </a:r>
            <a:r>
              <a:rPr lang="en-US" dirty="0"/>
              <a:t> bit) is 1. similar to question 6.</a:t>
            </a:r>
          </a:p>
        </p:txBody>
      </p:sp>
    </p:spTree>
    <p:extLst>
      <p:ext uri="{BB962C8B-B14F-4D97-AF65-F5344CB8AC3E}">
        <p14:creationId xmlns:p14="http://schemas.microsoft.com/office/powerpoint/2010/main" val="138179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E95A-6338-4E05-AFF3-08C5314F713D}"/>
              </a:ext>
            </a:extLst>
          </p:cNvPr>
          <p:cNvSpPr>
            <a:spLocks noGrp="1"/>
          </p:cNvSpPr>
          <p:nvPr>
            <p:ph type="title"/>
          </p:nvPr>
        </p:nvSpPr>
        <p:spPr/>
        <p:txBody>
          <a:bodyPr/>
          <a:lstStyle/>
          <a:p>
            <a:r>
              <a:rPr lang="en-US" dirty="0"/>
              <a:t>Recitations, Office Hours, Email</a:t>
            </a:r>
          </a:p>
        </p:txBody>
      </p:sp>
      <p:sp>
        <p:nvSpPr>
          <p:cNvPr id="3" name="Content Placeholder 2">
            <a:extLst>
              <a:ext uri="{FF2B5EF4-FFF2-40B4-BE49-F238E27FC236}">
                <a16:creationId xmlns:a16="http://schemas.microsoft.com/office/drawing/2014/main" id="{F0501E2B-DA43-4B40-825E-3E40B7251DA0}"/>
              </a:ext>
            </a:extLst>
          </p:cNvPr>
          <p:cNvSpPr>
            <a:spLocks noGrp="1"/>
          </p:cNvSpPr>
          <p:nvPr>
            <p:ph idx="1"/>
          </p:nvPr>
        </p:nvSpPr>
        <p:spPr/>
        <p:txBody>
          <a:bodyPr>
            <a:normAutofit/>
          </a:bodyPr>
          <a:lstStyle/>
          <a:p>
            <a:r>
              <a:rPr lang="en-US" dirty="0"/>
              <a:t>Recitations</a:t>
            </a:r>
          </a:p>
          <a:p>
            <a:pPr lvl="1"/>
            <a:r>
              <a:rPr lang="en-US" dirty="0"/>
              <a:t>Friday 9:15-10:35 am,  ECCR 105</a:t>
            </a:r>
          </a:p>
          <a:p>
            <a:pPr lvl="1"/>
            <a:r>
              <a:rPr lang="en-US" dirty="0"/>
              <a:t>get prepared for the lab assignments, exam etc.</a:t>
            </a:r>
          </a:p>
          <a:p>
            <a:pPr lvl="1"/>
            <a:r>
              <a:rPr lang="en-US" altLang="zh-CN" dirty="0"/>
              <a:t>If you have questions, please ask</a:t>
            </a:r>
            <a:endParaRPr lang="en-US" dirty="0"/>
          </a:p>
          <a:p>
            <a:r>
              <a:rPr lang="en-US" dirty="0"/>
              <a:t>Office hours</a:t>
            </a:r>
          </a:p>
          <a:p>
            <a:pPr lvl="1"/>
            <a:r>
              <a:rPr lang="en-US" dirty="0"/>
              <a:t>Thursday 4:00pm - 4:45 pm,  ECES 116</a:t>
            </a:r>
          </a:p>
          <a:p>
            <a:pPr lvl="1"/>
            <a:r>
              <a:rPr lang="en-US" dirty="0"/>
              <a:t>Friday 11:00am - 11:45 am, ECES 116</a:t>
            </a:r>
          </a:p>
          <a:p>
            <a:r>
              <a:rPr lang="en-US" dirty="0"/>
              <a:t>Email</a:t>
            </a:r>
          </a:p>
          <a:p>
            <a:pPr lvl="1"/>
            <a:r>
              <a:rPr lang="en-US" dirty="0">
                <a:hlinkClick r:id="rId3"/>
              </a:rPr>
              <a:t>Si.Shen@colorado.edu</a:t>
            </a:r>
            <a:endParaRPr lang="en-US" dirty="0"/>
          </a:p>
          <a:p>
            <a:pPr lvl="1"/>
            <a:r>
              <a:rPr lang="en-US" dirty="0"/>
              <a:t>for short questions</a:t>
            </a:r>
          </a:p>
          <a:p>
            <a:pPr lvl="1"/>
            <a:endParaRPr lang="en-US" dirty="0"/>
          </a:p>
        </p:txBody>
      </p:sp>
    </p:spTree>
    <p:extLst>
      <p:ext uri="{BB962C8B-B14F-4D97-AF65-F5344CB8AC3E}">
        <p14:creationId xmlns:p14="http://schemas.microsoft.com/office/powerpoint/2010/main" val="368403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A481-2BC0-4DDD-8C8F-F7441E8B91F3}"/>
              </a:ext>
            </a:extLst>
          </p:cNvPr>
          <p:cNvSpPr>
            <a:spLocks noGrp="1"/>
          </p:cNvSpPr>
          <p:nvPr>
            <p:ph type="title"/>
          </p:nvPr>
        </p:nvSpPr>
        <p:spPr/>
        <p:txBody>
          <a:bodyPr/>
          <a:lstStyle/>
          <a:p>
            <a:r>
              <a:rPr lang="en-US" dirty="0"/>
              <a:t>Data Lab: 8. </a:t>
            </a:r>
            <a:r>
              <a:rPr lang="en-US" dirty="0" err="1"/>
              <a:t>isAsciiDigit</a:t>
            </a:r>
            <a:r>
              <a:rPr lang="en-US" dirty="0"/>
              <a:t> </a:t>
            </a:r>
          </a:p>
        </p:txBody>
      </p:sp>
      <p:pic>
        <p:nvPicPr>
          <p:cNvPr id="4" name="Picture 3">
            <a:extLst>
              <a:ext uri="{FF2B5EF4-FFF2-40B4-BE49-F238E27FC236}">
                <a16:creationId xmlns:a16="http://schemas.microsoft.com/office/drawing/2014/main" id="{925F17BF-DDD2-4D8D-AEC0-672452867A1E}"/>
              </a:ext>
            </a:extLst>
          </p:cNvPr>
          <p:cNvPicPr>
            <a:picLocks noChangeAspect="1"/>
          </p:cNvPicPr>
          <p:nvPr/>
        </p:nvPicPr>
        <p:blipFill>
          <a:blip r:embed="rId3"/>
          <a:stretch>
            <a:fillRect/>
          </a:stretch>
        </p:blipFill>
        <p:spPr>
          <a:xfrm>
            <a:off x="2157412" y="1690688"/>
            <a:ext cx="7877175" cy="2809875"/>
          </a:xfrm>
          <a:prstGeom prst="rect">
            <a:avLst/>
          </a:prstGeom>
        </p:spPr>
      </p:pic>
      <p:sp>
        <p:nvSpPr>
          <p:cNvPr id="5" name="TextBox 4">
            <a:extLst>
              <a:ext uri="{FF2B5EF4-FFF2-40B4-BE49-F238E27FC236}">
                <a16:creationId xmlns:a16="http://schemas.microsoft.com/office/drawing/2014/main" id="{B6C36D44-3DD9-4C62-A9F7-7D539863AEC5}"/>
              </a:ext>
            </a:extLst>
          </p:cNvPr>
          <p:cNvSpPr txBox="1"/>
          <p:nvPr/>
        </p:nvSpPr>
        <p:spPr>
          <a:xfrm>
            <a:off x="1626578" y="4738549"/>
            <a:ext cx="7179786" cy="1754326"/>
          </a:xfrm>
          <a:prstGeom prst="rect">
            <a:avLst/>
          </a:prstGeom>
          <a:noFill/>
        </p:spPr>
        <p:txBody>
          <a:bodyPr wrap="none" rtlCol="0">
            <a:spAutoFit/>
          </a:bodyPr>
          <a:lstStyle/>
          <a:p>
            <a:r>
              <a:rPr lang="en-US" dirty="0"/>
              <a:t>Hints:</a:t>
            </a:r>
          </a:p>
          <a:p>
            <a:pPr marL="342900" indent="-342900">
              <a:buAutoNum type="arabicPeriod"/>
            </a:pPr>
            <a:r>
              <a:rPr lang="en-US" altLang="zh-CN" dirty="0"/>
              <a:t>“x is Ascii Digit” is same with “x-0x30&gt;=0” &amp; “x-0x40&lt;0”</a:t>
            </a:r>
          </a:p>
          <a:p>
            <a:r>
              <a:rPr lang="en-US" altLang="zh-CN" dirty="0"/>
              <a:t>       i.e. a=x-0x30,  b=x-0x40, return 1 if a’s </a:t>
            </a:r>
            <a:r>
              <a:rPr lang="en-US" altLang="zh-CN" dirty="0" err="1"/>
              <a:t>SignBit</a:t>
            </a:r>
            <a:r>
              <a:rPr lang="en-US" altLang="zh-CN" dirty="0"/>
              <a:t> == 0 and b’s </a:t>
            </a:r>
            <a:r>
              <a:rPr lang="en-US" altLang="zh-CN" dirty="0" err="1"/>
              <a:t>SignBit</a:t>
            </a:r>
            <a:r>
              <a:rPr lang="en-US" altLang="zh-CN" dirty="0"/>
              <a:t> == 1,</a:t>
            </a:r>
          </a:p>
          <a:p>
            <a:r>
              <a:rPr lang="en-US" altLang="zh-CN" dirty="0"/>
              <a:t>              or in other words, (</a:t>
            </a:r>
            <a:r>
              <a:rPr lang="en-US" altLang="zh-CN" dirty="0" err="1"/>
              <a:t>SignBit</a:t>
            </a:r>
            <a:r>
              <a:rPr lang="en-US" altLang="zh-CN" dirty="0"/>
              <a:t> of </a:t>
            </a:r>
            <a:r>
              <a:rPr lang="en-US" altLang="zh-CN" dirty="0" err="1"/>
              <a:t>a^b</a:t>
            </a:r>
            <a:r>
              <a:rPr lang="en-US" altLang="zh-CN" dirty="0"/>
              <a:t>) == 1</a:t>
            </a:r>
          </a:p>
          <a:p>
            <a:pPr marL="342900" indent="-342900">
              <a:buAutoNum type="arabicPeriod" startAt="2"/>
            </a:pPr>
            <a:r>
              <a:rPr lang="en-US" altLang="zh-CN" dirty="0"/>
              <a:t>how to represent -0x30, -0x40:</a:t>
            </a:r>
          </a:p>
          <a:p>
            <a:r>
              <a:rPr lang="en-US" altLang="zh-CN" dirty="0"/>
              <a:t>       remember we have:  -x = ~x + 1 (if x &gt; 0)  </a:t>
            </a:r>
          </a:p>
        </p:txBody>
      </p:sp>
    </p:spTree>
    <p:extLst>
      <p:ext uri="{BB962C8B-B14F-4D97-AF65-F5344CB8AC3E}">
        <p14:creationId xmlns:p14="http://schemas.microsoft.com/office/powerpoint/2010/main" val="792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8397-65E2-4896-AC71-18C2BD7CAE67}"/>
              </a:ext>
            </a:extLst>
          </p:cNvPr>
          <p:cNvSpPr>
            <a:spLocks noGrp="1"/>
          </p:cNvSpPr>
          <p:nvPr>
            <p:ph type="title"/>
          </p:nvPr>
        </p:nvSpPr>
        <p:spPr/>
        <p:txBody>
          <a:bodyPr/>
          <a:lstStyle/>
          <a:p>
            <a:r>
              <a:rPr lang="en-US" dirty="0"/>
              <a:t>Data Lab: 9. </a:t>
            </a:r>
            <a:r>
              <a:rPr lang="en-US" dirty="0" err="1"/>
              <a:t>fitsBits</a:t>
            </a:r>
            <a:r>
              <a:rPr lang="en-US" dirty="0"/>
              <a:t> </a:t>
            </a:r>
          </a:p>
        </p:txBody>
      </p:sp>
      <p:pic>
        <p:nvPicPr>
          <p:cNvPr id="4" name="Picture 3">
            <a:extLst>
              <a:ext uri="{FF2B5EF4-FFF2-40B4-BE49-F238E27FC236}">
                <a16:creationId xmlns:a16="http://schemas.microsoft.com/office/drawing/2014/main" id="{2F401AD2-D315-4D51-AC06-DD8CB8937A68}"/>
              </a:ext>
            </a:extLst>
          </p:cNvPr>
          <p:cNvPicPr>
            <a:picLocks noChangeAspect="1"/>
          </p:cNvPicPr>
          <p:nvPr/>
        </p:nvPicPr>
        <p:blipFill>
          <a:blip r:embed="rId3"/>
          <a:stretch>
            <a:fillRect/>
          </a:stretch>
        </p:blipFill>
        <p:spPr>
          <a:xfrm>
            <a:off x="3385404" y="1444504"/>
            <a:ext cx="4752975" cy="2838450"/>
          </a:xfrm>
          <a:prstGeom prst="rect">
            <a:avLst/>
          </a:prstGeom>
        </p:spPr>
      </p:pic>
      <p:sp>
        <p:nvSpPr>
          <p:cNvPr id="5" name="TextBox 4">
            <a:extLst>
              <a:ext uri="{FF2B5EF4-FFF2-40B4-BE49-F238E27FC236}">
                <a16:creationId xmlns:a16="http://schemas.microsoft.com/office/drawing/2014/main" id="{87DD917E-ABC8-49F9-862B-E58AE44D344A}"/>
              </a:ext>
            </a:extLst>
          </p:cNvPr>
          <p:cNvSpPr txBox="1"/>
          <p:nvPr/>
        </p:nvSpPr>
        <p:spPr>
          <a:xfrm>
            <a:off x="1827002" y="4282954"/>
            <a:ext cx="7696594" cy="2585323"/>
          </a:xfrm>
          <a:prstGeom prst="rect">
            <a:avLst/>
          </a:prstGeom>
          <a:noFill/>
        </p:spPr>
        <p:txBody>
          <a:bodyPr wrap="none" rtlCol="0">
            <a:spAutoFit/>
          </a:bodyPr>
          <a:lstStyle/>
          <a:p>
            <a:r>
              <a:rPr lang="en-US" dirty="0"/>
              <a:t>Hints:</a:t>
            </a:r>
          </a:p>
          <a:p>
            <a:pPr marL="342900" indent="-342900">
              <a:buAutoNum type="arabicPeriod"/>
            </a:pPr>
            <a:r>
              <a:rPr lang="en-US" dirty="0"/>
              <a:t>For example, what x can be represent by 3 bits (n==3)? –- x in range [-4, 3]</a:t>
            </a:r>
          </a:p>
          <a:p>
            <a:pPr marL="342900" indent="-342900">
              <a:buAutoNum type="arabicPeriod"/>
            </a:pPr>
            <a:r>
              <a:rPr lang="en-US" dirty="0"/>
              <a:t>From observation of the example, we can conclude:</a:t>
            </a:r>
          </a:p>
          <a:p>
            <a:pPr marL="742950" lvl="1" indent="-285750">
              <a:buFontTx/>
              <a:buChar char="-"/>
            </a:pPr>
            <a:r>
              <a:rPr lang="en-US" dirty="0"/>
              <a:t>if x&gt;=0, can be represented by 3 bits, its left 30 bits should all be 0</a:t>
            </a:r>
          </a:p>
          <a:p>
            <a:pPr marL="742950" lvl="1" indent="-285750">
              <a:buFontTx/>
              <a:buChar char="-"/>
            </a:pPr>
            <a:r>
              <a:rPr lang="en-US" dirty="0"/>
              <a:t>if x&lt;0, can be represented by 3 bits, its left 30 bits should all be 1</a:t>
            </a:r>
          </a:p>
          <a:p>
            <a:r>
              <a:rPr lang="en-US" dirty="0"/>
              <a:t>       in order words, x’s left 30 bits should all have same bit value with x’s Sign Bit</a:t>
            </a:r>
          </a:p>
          <a:p>
            <a:r>
              <a:rPr lang="en-US" dirty="0"/>
              <a:t>3.    when testing for equality/difference, think about ^(</a:t>
            </a:r>
            <a:r>
              <a:rPr lang="en-US" dirty="0" err="1"/>
              <a:t>xor</a:t>
            </a:r>
            <a:r>
              <a:rPr lang="en-US" dirty="0"/>
              <a:t>).</a:t>
            </a:r>
          </a:p>
          <a:p>
            <a:pPr lvl="1"/>
            <a:endParaRPr lang="en-US" dirty="0"/>
          </a:p>
          <a:p>
            <a:pPr lvl="1"/>
            <a:endParaRPr lang="en-US" dirty="0"/>
          </a:p>
        </p:txBody>
      </p:sp>
    </p:spTree>
    <p:extLst>
      <p:ext uri="{BB962C8B-B14F-4D97-AF65-F5344CB8AC3E}">
        <p14:creationId xmlns:p14="http://schemas.microsoft.com/office/powerpoint/2010/main" val="173317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E16-303C-4071-82B4-6453E04BED89}"/>
              </a:ext>
            </a:extLst>
          </p:cNvPr>
          <p:cNvSpPr>
            <a:spLocks noGrp="1"/>
          </p:cNvSpPr>
          <p:nvPr>
            <p:ph type="title"/>
          </p:nvPr>
        </p:nvSpPr>
        <p:spPr/>
        <p:txBody>
          <a:bodyPr/>
          <a:lstStyle/>
          <a:p>
            <a:r>
              <a:rPr lang="en-US" dirty="0"/>
              <a:t>Data Lab: 10. </a:t>
            </a:r>
            <a:r>
              <a:rPr lang="en-US" dirty="0" err="1"/>
              <a:t>subOK</a:t>
            </a:r>
            <a:r>
              <a:rPr lang="en-US" dirty="0"/>
              <a:t> </a:t>
            </a:r>
          </a:p>
        </p:txBody>
      </p:sp>
      <p:pic>
        <p:nvPicPr>
          <p:cNvPr id="4" name="Picture 3">
            <a:extLst>
              <a:ext uri="{FF2B5EF4-FFF2-40B4-BE49-F238E27FC236}">
                <a16:creationId xmlns:a16="http://schemas.microsoft.com/office/drawing/2014/main" id="{65CFC860-6B54-4C41-B317-37CE62B39B3C}"/>
              </a:ext>
            </a:extLst>
          </p:cNvPr>
          <p:cNvPicPr>
            <a:picLocks noChangeAspect="1"/>
          </p:cNvPicPr>
          <p:nvPr/>
        </p:nvPicPr>
        <p:blipFill>
          <a:blip r:embed="rId2"/>
          <a:stretch>
            <a:fillRect/>
          </a:stretch>
        </p:blipFill>
        <p:spPr>
          <a:xfrm>
            <a:off x="2755656" y="1690688"/>
            <a:ext cx="5238750" cy="2486025"/>
          </a:xfrm>
          <a:prstGeom prst="rect">
            <a:avLst/>
          </a:prstGeom>
        </p:spPr>
      </p:pic>
      <p:sp>
        <p:nvSpPr>
          <p:cNvPr id="5" name="TextBox 4">
            <a:extLst>
              <a:ext uri="{FF2B5EF4-FFF2-40B4-BE49-F238E27FC236}">
                <a16:creationId xmlns:a16="http://schemas.microsoft.com/office/drawing/2014/main" id="{D56AB181-1D5A-435C-8E88-0A6C267CF5D4}"/>
              </a:ext>
            </a:extLst>
          </p:cNvPr>
          <p:cNvSpPr txBox="1"/>
          <p:nvPr/>
        </p:nvSpPr>
        <p:spPr>
          <a:xfrm>
            <a:off x="1440140" y="4348114"/>
            <a:ext cx="8197309" cy="1754326"/>
          </a:xfrm>
          <a:prstGeom prst="rect">
            <a:avLst/>
          </a:prstGeom>
          <a:noFill/>
        </p:spPr>
        <p:txBody>
          <a:bodyPr wrap="none" rtlCol="0">
            <a:spAutoFit/>
          </a:bodyPr>
          <a:lstStyle/>
          <a:p>
            <a:r>
              <a:rPr lang="en-US" dirty="0"/>
              <a:t>Hints:</a:t>
            </a:r>
          </a:p>
          <a:p>
            <a:pPr marL="342900" indent="-342900">
              <a:buAutoNum type="arabicPeriod"/>
            </a:pPr>
            <a:r>
              <a:rPr lang="en-US" dirty="0"/>
              <a:t>example of “minus operation overflow”. </a:t>
            </a:r>
          </a:p>
          <a:p>
            <a:r>
              <a:rPr lang="en-US" dirty="0"/>
              <a:t>          – try 4bits int, 0111</a:t>
            </a:r>
            <a:r>
              <a:rPr lang="en-US" baseline="-25000" dirty="0"/>
              <a:t>2</a:t>
            </a:r>
            <a:r>
              <a:rPr lang="en-US" dirty="0"/>
              <a:t>-1000</a:t>
            </a:r>
            <a:r>
              <a:rPr lang="en-US" baseline="-25000" dirty="0"/>
              <a:t>2</a:t>
            </a:r>
          </a:p>
          <a:p>
            <a:r>
              <a:rPr lang="en-US" dirty="0"/>
              <a:t>      correct result (7 - -8=15) , but t</a:t>
            </a:r>
            <a:r>
              <a:rPr lang="en-US" altLang="zh-CN" dirty="0"/>
              <a:t>he result we get is 1111</a:t>
            </a:r>
            <a:r>
              <a:rPr lang="en-US" altLang="zh-CN" baseline="-25000" dirty="0"/>
              <a:t>2</a:t>
            </a:r>
            <a:r>
              <a:rPr lang="en-US" altLang="zh-CN" dirty="0"/>
              <a:t> (-1).</a:t>
            </a:r>
          </a:p>
          <a:p>
            <a:r>
              <a:rPr lang="en-US" altLang="zh-CN" dirty="0"/>
              <a:t>      Overflow happens because </a:t>
            </a:r>
            <a:r>
              <a:rPr lang="en-US" altLang="zh-CN" dirty="0">
                <a:solidFill>
                  <a:srgbClr val="FF0000"/>
                </a:solidFill>
              </a:rPr>
              <a:t>the correct result need more than 4 bits to represent. </a:t>
            </a:r>
            <a:r>
              <a:rPr lang="en-US" baseline="-25000" dirty="0">
                <a:solidFill>
                  <a:srgbClr val="FF0000"/>
                </a:solidFill>
              </a:rPr>
              <a:t> </a:t>
            </a:r>
          </a:p>
          <a:p>
            <a:pPr lvl="1"/>
            <a:endParaRPr lang="en-US" dirty="0"/>
          </a:p>
        </p:txBody>
      </p:sp>
    </p:spTree>
    <p:extLst>
      <p:ext uri="{BB962C8B-B14F-4D97-AF65-F5344CB8AC3E}">
        <p14:creationId xmlns:p14="http://schemas.microsoft.com/office/powerpoint/2010/main" val="194008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E16-303C-4071-82B4-6453E04BED89}"/>
              </a:ext>
            </a:extLst>
          </p:cNvPr>
          <p:cNvSpPr>
            <a:spLocks noGrp="1"/>
          </p:cNvSpPr>
          <p:nvPr>
            <p:ph type="title"/>
          </p:nvPr>
        </p:nvSpPr>
        <p:spPr/>
        <p:txBody>
          <a:bodyPr/>
          <a:lstStyle/>
          <a:p>
            <a:r>
              <a:rPr lang="en-US" dirty="0"/>
              <a:t>Data Lab: 10. </a:t>
            </a:r>
            <a:r>
              <a:rPr lang="en-US" dirty="0" err="1"/>
              <a:t>subOK</a:t>
            </a:r>
            <a:r>
              <a:rPr lang="en-US" dirty="0"/>
              <a:t> </a:t>
            </a:r>
          </a:p>
        </p:txBody>
      </p:sp>
      <p:sp>
        <p:nvSpPr>
          <p:cNvPr id="5" name="TextBox 4">
            <a:extLst>
              <a:ext uri="{FF2B5EF4-FFF2-40B4-BE49-F238E27FC236}">
                <a16:creationId xmlns:a16="http://schemas.microsoft.com/office/drawing/2014/main" id="{D56AB181-1D5A-435C-8E88-0A6C267CF5D4}"/>
              </a:ext>
            </a:extLst>
          </p:cNvPr>
          <p:cNvSpPr txBox="1"/>
          <p:nvPr/>
        </p:nvSpPr>
        <p:spPr>
          <a:xfrm>
            <a:off x="1774248" y="1669823"/>
            <a:ext cx="3571362" cy="2031325"/>
          </a:xfrm>
          <a:prstGeom prst="rect">
            <a:avLst/>
          </a:prstGeom>
          <a:noFill/>
        </p:spPr>
        <p:txBody>
          <a:bodyPr wrap="none" rtlCol="0">
            <a:spAutoFit/>
          </a:bodyPr>
          <a:lstStyle/>
          <a:p>
            <a:r>
              <a:rPr lang="en-US" dirty="0"/>
              <a:t>Hints:</a:t>
            </a:r>
          </a:p>
          <a:p>
            <a:r>
              <a:rPr lang="en-US" dirty="0"/>
              <a:t>2.   when x-y overflow may happen?</a:t>
            </a:r>
          </a:p>
          <a:p>
            <a:r>
              <a:rPr lang="en-US" dirty="0"/>
              <a:t>       a. if x&gt;=0, y&gt;=0, </a:t>
            </a:r>
          </a:p>
          <a:p>
            <a:r>
              <a:rPr lang="en-US" dirty="0"/>
              <a:t>       b. if x&gt;=0, y&lt;0,</a:t>
            </a:r>
          </a:p>
          <a:p>
            <a:r>
              <a:rPr lang="en-US" dirty="0"/>
              <a:t>       c. if x&lt;0, y&gt;=0</a:t>
            </a:r>
          </a:p>
          <a:p>
            <a:r>
              <a:rPr lang="en-US" dirty="0"/>
              <a:t>       d. if x&lt;0, y&lt;0, </a:t>
            </a:r>
          </a:p>
          <a:p>
            <a:pPr lvl="1"/>
            <a:endParaRPr lang="en-US" dirty="0"/>
          </a:p>
        </p:txBody>
      </p:sp>
      <p:sp>
        <p:nvSpPr>
          <p:cNvPr id="3" name="TextBox 2">
            <a:extLst>
              <a:ext uri="{FF2B5EF4-FFF2-40B4-BE49-F238E27FC236}">
                <a16:creationId xmlns:a16="http://schemas.microsoft.com/office/drawing/2014/main" id="{7281095E-B8EE-4139-B187-2398AB2A3548}"/>
              </a:ext>
            </a:extLst>
          </p:cNvPr>
          <p:cNvSpPr txBox="1"/>
          <p:nvPr/>
        </p:nvSpPr>
        <p:spPr>
          <a:xfrm>
            <a:off x="4448908" y="2490543"/>
            <a:ext cx="2488823" cy="369332"/>
          </a:xfrm>
          <a:prstGeom prst="rect">
            <a:avLst/>
          </a:prstGeom>
          <a:noFill/>
        </p:spPr>
        <p:txBody>
          <a:bodyPr wrap="none" rtlCol="0">
            <a:spAutoFit/>
          </a:bodyPr>
          <a:lstStyle/>
          <a:p>
            <a:r>
              <a:rPr lang="en-US" dirty="0"/>
              <a:t>if (x-y) &lt;0, then overflow</a:t>
            </a:r>
          </a:p>
        </p:txBody>
      </p:sp>
      <p:sp>
        <p:nvSpPr>
          <p:cNvPr id="6" name="TextBox 5">
            <a:extLst>
              <a:ext uri="{FF2B5EF4-FFF2-40B4-BE49-F238E27FC236}">
                <a16:creationId xmlns:a16="http://schemas.microsoft.com/office/drawing/2014/main" id="{81DC23F7-7497-477F-BD1E-18C62B35AE74}"/>
              </a:ext>
            </a:extLst>
          </p:cNvPr>
          <p:cNvSpPr txBox="1"/>
          <p:nvPr/>
        </p:nvSpPr>
        <p:spPr>
          <a:xfrm>
            <a:off x="4448907" y="2783744"/>
            <a:ext cx="2657138" cy="369332"/>
          </a:xfrm>
          <a:prstGeom prst="rect">
            <a:avLst/>
          </a:prstGeom>
          <a:noFill/>
        </p:spPr>
        <p:txBody>
          <a:bodyPr wrap="none" rtlCol="0">
            <a:spAutoFit/>
          </a:bodyPr>
          <a:lstStyle/>
          <a:p>
            <a:r>
              <a:rPr lang="en-US" dirty="0"/>
              <a:t>if (x-y) &gt;= 0, then overflow</a:t>
            </a:r>
          </a:p>
        </p:txBody>
      </p:sp>
      <p:cxnSp>
        <p:nvCxnSpPr>
          <p:cNvPr id="8" name="Straight Arrow Connector 7">
            <a:extLst>
              <a:ext uri="{FF2B5EF4-FFF2-40B4-BE49-F238E27FC236}">
                <a16:creationId xmlns:a16="http://schemas.microsoft.com/office/drawing/2014/main" id="{5315BAB1-89C2-4331-A202-DBA5AC76C61C}"/>
              </a:ext>
            </a:extLst>
          </p:cNvPr>
          <p:cNvCxnSpPr>
            <a:endCxn id="3" idx="1"/>
          </p:cNvCxnSpPr>
          <p:nvPr/>
        </p:nvCxnSpPr>
        <p:spPr>
          <a:xfrm>
            <a:off x="3701562" y="2675209"/>
            <a:ext cx="747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7E2883E-FDD5-4E5B-AC1D-4E65DA45FBE2}"/>
              </a:ext>
            </a:extLst>
          </p:cNvPr>
          <p:cNvCxnSpPr/>
          <p:nvPr/>
        </p:nvCxnSpPr>
        <p:spPr>
          <a:xfrm>
            <a:off x="3648808" y="2968410"/>
            <a:ext cx="80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B47ADD4-9BCF-4A1A-9A32-277726ED8CE2}"/>
              </a:ext>
            </a:extLst>
          </p:cNvPr>
          <p:cNvSpPr/>
          <p:nvPr/>
        </p:nvSpPr>
        <p:spPr>
          <a:xfrm>
            <a:off x="1774248" y="5126051"/>
            <a:ext cx="6096000" cy="923330"/>
          </a:xfrm>
          <a:prstGeom prst="rect">
            <a:avLst/>
          </a:prstGeom>
        </p:spPr>
        <p:txBody>
          <a:bodyPr>
            <a:spAutoFit/>
          </a:bodyPr>
          <a:lstStyle/>
          <a:p>
            <a:r>
              <a:rPr lang="en-US" dirty="0"/>
              <a:t>Hints:</a:t>
            </a:r>
          </a:p>
          <a:p>
            <a:pPr marL="285750" indent="-285750">
              <a:buFont typeface="Arial" panose="020B0604020202020204" pitchFamily="34" charset="0"/>
              <a:buChar char="•"/>
            </a:pPr>
            <a:r>
              <a:rPr lang="en-US" dirty="0"/>
              <a:t>when testing for equality/difference,  think about ^(</a:t>
            </a:r>
            <a:r>
              <a:rPr lang="en-US" dirty="0" err="1"/>
              <a:t>xor</a:t>
            </a:r>
            <a:r>
              <a:rPr lang="en-US" dirty="0"/>
              <a:t>)</a:t>
            </a:r>
          </a:p>
          <a:p>
            <a:pPr marL="285750" indent="-285750">
              <a:buFont typeface="Arial" panose="020B0604020202020204" pitchFamily="34" charset="0"/>
              <a:buChar char="•"/>
            </a:pPr>
            <a:r>
              <a:rPr lang="en-US" dirty="0"/>
              <a:t>when only testing some bit, think about &amp;</a:t>
            </a:r>
          </a:p>
        </p:txBody>
      </p:sp>
      <p:sp>
        <p:nvSpPr>
          <p:cNvPr id="9" name="Rectangle 8">
            <a:extLst>
              <a:ext uri="{FF2B5EF4-FFF2-40B4-BE49-F238E27FC236}">
                <a16:creationId xmlns:a16="http://schemas.microsoft.com/office/drawing/2014/main" id="{6F9C1174-3767-4B92-B98C-789F81376CAC}"/>
              </a:ext>
            </a:extLst>
          </p:cNvPr>
          <p:cNvSpPr/>
          <p:nvPr/>
        </p:nvSpPr>
        <p:spPr>
          <a:xfrm>
            <a:off x="1667608" y="3632521"/>
            <a:ext cx="6096000" cy="1200329"/>
          </a:xfrm>
          <a:prstGeom prst="rect">
            <a:avLst/>
          </a:prstGeom>
        </p:spPr>
        <p:txBody>
          <a:bodyPr>
            <a:spAutoFit/>
          </a:bodyPr>
          <a:lstStyle/>
          <a:p>
            <a:r>
              <a:rPr lang="en-US" altLang="zh-CN" dirty="0"/>
              <a:t>Conclusion:</a:t>
            </a:r>
          </a:p>
          <a:p>
            <a:r>
              <a:rPr lang="en-US" dirty="0"/>
              <a:t> x-y overflow happens when 2 conditions hold:</a:t>
            </a:r>
          </a:p>
          <a:p>
            <a:r>
              <a:rPr lang="en-US" dirty="0"/>
              <a:t>      1. x has a different sign bit with y</a:t>
            </a:r>
          </a:p>
          <a:p>
            <a:r>
              <a:rPr lang="en-US" dirty="0"/>
              <a:t>      2. x-y has a different sign bit with x</a:t>
            </a:r>
            <a:endParaRPr lang="en-US" altLang="zh-CN" dirty="0"/>
          </a:p>
        </p:txBody>
      </p:sp>
    </p:spTree>
    <p:extLst>
      <p:ext uri="{BB962C8B-B14F-4D97-AF65-F5344CB8AC3E}">
        <p14:creationId xmlns:p14="http://schemas.microsoft.com/office/powerpoint/2010/main" val="23672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DCE2-FCAF-4F35-911E-987E6B9B7A2B}"/>
              </a:ext>
            </a:extLst>
          </p:cNvPr>
          <p:cNvSpPr>
            <a:spLocks noGrp="1"/>
          </p:cNvSpPr>
          <p:nvPr>
            <p:ph type="title"/>
          </p:nvPr>
        </p:nvSpPr>
        <p:spPr/>
        <p:txBody>
          <a:bodyPr/>
          <a:lstStyle/>
          <a:p>
            <a:r>
              <a:rPr lang="en-US" dirty="0"/>
              <a:t>Data Lab: 11. conditional </a:t>
            </a:r>
          </a:p>
        </p:txBody>
      </p:sp>
      <p:pic>
        <p:nvPicPr>
          <p:cNvPr id="4" name="Picture 3">
            <a:extLst>
              <a:ext uri="{FF2B5EF4-FFF2-40B4-BE49-F238E27FC236}">
                <a16:creationId xmlns:a16="http://schemas.microsoft.com/office/drawing/2014/main" id="{44CADB6F-ED93-4ED4-B157-378657389F71}"/>
              </a:ext>
            </a:extLst>
          </p:cNvPr>
          <p:cNvPicPr>
            <a:picLocks noChangeAspect="1"/>
          </p:cNvPicPr>
          <p:nvPr/>
        </p:nvPicPr>
        <p:blipFill>
          <a:blip r:embed="rId2"/>
          <a:stretch>
            <a:fillRect/>
          </a:stretch>
        </p:blipFill>
        <p:spPr>
          <a:xfrm>
            <a:off x="3202231" y="1690688"/>
            <a:ext cx="5172075" cy="2286000"/>
          </a:xfrm>
          <a:prstGeom prst="rect">
            <a:avLst/>
          </a:prstGeom>
        </p:spPr>
      </p:pic>
      <p:sp>
        <p:nvSpPr>
          <p:cNvPr id="5" name="TextBox 4">
            <a:extLst>
              <a:ext uri="{FF2B5EF4-FFF2-40B4-BE49-F238E27FC236}">
                <a16:creationId xmlns:a16="http://schemas.microsoft.com/office/drawing/2014/main" id="{A98243D0-45F7-4CAB-A43E-C436BEFAC80E}"/>
              </a:ext>
            </a:extLst>
          </p:cNvPr>
          <p:cNvSpPr txBox="1"/>
          <p:nvPr/>
        </p:nvSpPr>
        <p:spPr>
          <a:xfrm>
            <a:off x="1230923" y="4396154"/>
            <a:ext cx="7546297" cy="2031325"/>
          </a:xfrm>
          <a:prstGeom prst="rect">
            <a:avLst/>
          </a:prstGeom>
          <a:noFill/>
        </p:spPr>
        <p:txBody>
          <a:bodyPr wrap="none" rtlCol="0">
            <a:spAutoFit/>
          </a:bodyPr>
          <a:lstStyle/>
          <a:p>
            <a:r>
              <a:rPr lang="en-US" dirty="0"/>
              <a:t>Hints:</a:t>
            </a:r>
          </a:p>
          <a:p>
            <a:pPr marL="342900" indent="-342900">
              <a:buAutoNum type="arabicPeriod"/>
            </a:pPr>
            <a:r>
              <a:rPr lang="en-US" dirty="0" err="1"/>
              <a:t>x?y:z</a:t>
            </a:r>
            <a:r>
              <a:rPr lang="en-US" dirty="0"/>
              <a:t>, means,  if (x /= 0),</a:t>
            </a:r>
            <a:r>
              <a:rPr lang="zh-CN" altLang="en-US" dirty="0"/>
              <a:t> </a:t>
            </a:r>
            <a:r>
              <a:rPr lang="en-US" altLang="zh-CN" dirty="0"/>
              <a:t>then</a:t>
            </a:r>
            <a:r>
              <a:rPr lang="zh-CN" altLang="en-US" dirty="0"/>
              <a:t> </a:t>
            </a:r>
            <a:r>
              <a:rPr lang="en-US" altLang="zh-CN" dirty="0"/>
              <a:t>return</a:t>
            </a:r>
            <a:r>
              <a:rPr lang="zh-CN" altLang="en-US" dirty="0"/>
              <a:t> </a:t>
            </a:r>
            <a:r>
              <a:rPr lang="en-US" altLang="zh-CN" dirty="0"/>
              <a:t>y,</a:t>
            </a:r>
            <a:r>
              <a:rPr lang="zh-CN" altLang="en-US" dirty="0"/>
              <a:t> </a:t>
            </a:r>
            <a:r>
              <a:rPr lang="en-US" altLang="zh-CN" dirty="0"/>
              <a:t>else,</a:t>
            </a:r>
            <a:r>
              <a:rPr lang="zh-CN" altLang="en-US" dirty="0"/>
              <a:t> </a:t>
            </a:r>
            <a:r>
              <a:rPr lang="en-US" altLang="zh-CN" dirty="0"/>
              <a:t>return</a:t>
            </a:r>
            <a:r>
              <a:rPr lang="zh-CN" altLang="en-US" dirty="0"/>
              <a:t> </a:t>
            </a:r>
            <a:r>
              <a:rPr lang="en-US" altLang="zh-CN" dirty="0"/>
              <a:t>z</a:t>
            </a:r>
          </a:p>
          <a:p>
            <a:pPr marL="342900" indent="-342900">
              <a:buAutoNum type="arabicPeriod"/>
            </a:pPr>
            <a:endParaRPr lang="en-US" dirty="0"/>
          </a:p>
          <a:p>
            <a:pPr marL="342900" indent="-342900">
              <a:buAutoNum type="arabicPeriod"/>
            </a:pPr>
            <a:r>
              <a:rPr lang="en-US" dirty="0"/>
              <a:t>how to test if x is non-zero (true) ? </a:t>
            </a:r>
          </a:p>
          <a:p>
            <a:pPr marL="342900" indent="-342900">
              <a:buAutoNum type="arabicPeriod"/>
            </a:pPr>
            <a:endParaRPr lang="en-US" dirty="0"/>
          </a:p>
          <a:p>
            <a:pPr marL="342900" indent="-342900">
              <a:buAutoNum type="arabicPeriod"/>
            </a:pPr>
            <a:r>
              <a:rPr lang="en-US" dirty="0"/>
              <a:t>how to implement the if/else here?</a:t>
            </a:r>
          </a:p>
          <a:p>
            <a:r>
              <a:rPr lang="en-US" dirty="0"/>
              <a:t>    - hints:  1111…1111</a:t>
            </a:r>
            <a:r>
              <a:rPr lang="en-US" baseline="-25000" dirty="0"/>
              <a:t>2</a:t>
            </a:r>
            <a:r>
              <a:rPr lang="en-US" dirty="0"/>
              <a:t> &amp; x = x,  000…00000</a:t>
            </a:r>
            <a:r>
              <a:rPr lang="en-US" baseline="-25000" dirty="0"/>
              <a:t>2</a:t>
            </a:r>
            <a:r>
              <a:rPr lang="en-US" dirty="0"/>
              <a:t>&amp; x = 0</a:t>
            </a:r>
            <a:r>
              <a:rPr lang="en-US" baseline="-25000" dirty="0"/>
              <a:t> </a:t>
            </a:r>
            <a:r>
              <a:rPr lang="en-US" dirty="0"/>
              <a:t> ,   x | 0 = x ,  for arbitrary x</a:t>
            </a:r>
          </a:p>
        </p:txBody>
      </p:sp>
    </p:spTree>
    <p:extLst>
      <p:ext uri="{BB962C8B-B14F-4D97-AF65-F5344CB8AC3E}">
        <p14:creationId xmlns:p14="http://schemas.microsoft.com/office/powerpoint/2010/main" val="286765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057B-7318-401F-80AF-7D68B6497CB8}"/>
              </a:ext>
            </a:extLst>
          </p:cNvPr>
          <p:cNvSpPr>
            <a:spLocks noGrp="1"/>
          </p:cNvSpPr>
          <p:nvPr>
            <p:ph type="title"/>
          </p:nvPr>
        </p:nvSpPr>
        <p:spPr/>
        <p:txBody>
          <a:bodyPr/>
          <a:lstStyle/>
          <a:p>
            <a:r>
              <a:rPr lang="en-US" dirty="0"/>
              <a:t>Data Lab: 12. </a:t>
            </a:r>
            <a:r>
              <a:rPr lang="en-US" dirty="0" err="1"/>
              <a:t>HowManyBits</a:t>
            </a:r>
            <a:r>
              <a:rPr lang="en-US" dirty="0"/>
              <a:t> </a:t>
            </a:r>
          </a:p>
        </p:txBody>
      </p:sp>
      <p:pic>
        <p:nvPicPr>
          <p:cNvPr id="4" name="Picture 3">
            <a:extLst>
              <a:ext uri="{FF2B5EF4-FFF2-40B4-BE49-F238E27FC236}">
                <a16:creationId xmlns:a16="http://schemas.microsoft.com/office/drawing/2014/main" id="{AC50EC51-F0AA-4B14-A4DF-BD41B631C9D3}"/>
              </a:ext>
            </a:extLst>
          </p:cNvPr>
          <p:cNvPicPr>
            <a:picLocks noChangeAspect="1"/>
          </p:cNvPicPr>
          <p:nvPr/>
        </p:nvPicPr>
        <p:blipFill>
          <a:blip r:embed="rId3"/>
          <a:stretch>
            <a:fillRect/>
          </a:stretch>
        </p:blipFill>
        <p:spPr>
          <a:xfrm>
            <a:off x="2618642" y="1473445"/>
            <a:ext cx="6743700" cy="3524250"/>
          </a:xfrm>
          <a:prstGeom prst="rect">
            <a:avLst/>
          </a:prstGeom>
        </p:spPr>
      </p:pic>
      <p:sp>
        <p:nvSpPr>
          <p:cNvPr id="5" name="TextBox 4">
            <a:extLst>
              <a:ext uri="{FF2B5EF4-FFF2-40B4-BE49-F238E27FC236}">
                <a16:creationId xmlns:a16="http://schemas.microsoft.com/office/drawing/2014/main" id="{9A6BFBDF-7A3A-47BE-B4FF-8DA09DED90D8}"/>
              </a:ext>
            </a:extLst>
          </p:cNvPr>
          <p:cNvSpPr txBox="1"/>
          <p:nvPr/>
        </p:nvSpPr>
        <p:spPr>
          <a:xfrm>
            <a:off x="838200" y="4997695"/>
            <a:ext cx="11012310" cy="1754326"/>
          </a:xfrm>
          <a:prstGeom prst="rect">
            <a:avLst/>
          </a:prstGeom>
          <a:noFill/>
        </p:spPr>
        <p:txBody>
          <a:bodyPr wrap="none" rtlCol="0">
            <a:spAutoFit/>
          </a:bodyPr>
          <a:lstStyle/>
          <a:p>
            <a:r>
              <a:rPr lang="en-US" dirty="0"/>
              <a:t>Hints: this question has relation with question 9 “</a:t>
            </a:r>
            <a:r>
              <a:rPr lang="en-US" dirty="0" err="1"/>
              <a:t>fitBits</a:t>
            </a:r>
            <a:r>
              <a:rPr lang="en-US" dirty="0"/>
              <a:t>”, but a more difficult one.</a:t>
            </a:r>
          </a:p>
          <a:p>
            <a:pPr marL="342900" indent="-342900">
              <a:buAutoNum type="arabicPeriod"/>
            </a:pPr>
            <a:r>
              <a:rPr lang="en-US" dirty="0"/>
              <a:t>try example </a:t>
            </a:r>
            <a:r>
              <a:rPr lang="en-US" dirty="0" err="1"/>
              <a:t>howManyBits</a:t>
            </a:r>
            <a:r>
              <a:rPr lang="en-US" dirty="0"/>
              <a:t>(12), 4 bits for 12, 1 bit for sign, 32-4=28 leading bits are 0s</a:t>
            </a:r>
          </a:p>
          <a:p>
            <a:pPr marL="342900" indent="-342900">
              <a:buAutoNum type="arabicPeriod"/>
            </a:pPr>
            <a:r>
              <a:rPr lang="en-US" dirty="0"/>
              <a:t>try example </a:t>
            </a:r>
            <a:r>
              <a:rPr lang="en-US" dirty="0" err="1"/>
              <a:t>howManyBits</a:t>
            </a:r>
            <a:r>
              <a:rPr lang="en-US" dirty="0"/>
              <a:t>(-5), 4 bits, 32-3 = 29 leading bits are 1s</a:t>
            </a:r>
          </a:p>
          <a:p>
            <a:pPr marL="342900" indent="-342900">
              <a:buAutoNum type="arabicPeriod"/>
            </a:pPr>
            <a:r>
              <a:rPr lang="en-US" dirty="0"/>
              <a:t>flip (~) negative integers (~(-5)=4), you will get a zero or positive number, with same number of bits to represent</a:t>
            </a:r>
          </a:p>
          <a:p>
            <a:r>
              <a:rPr lang="en-US" altLang="zh-CN" dirty="0"/>
              <a:t>In summary, flip x if x is negative, then count the leading 0s, then add 1 (for sign bit)</a:t>
            </a:r>
          </a:p>
          <a:p>
            <a:r>
              <a:rPr lang="en-US" dirty="0"/>
              <a:t>* </a:t>
            </a:r>
            <a:r>
              <a:rPr lang="en-US" b="1" dirty="0"/>
              <a:t>flip x is x is negative</a:t>
            </a:r>
            <a:r>
              <a:rPr lang="en-US" dirty="0"/>
              <a:t>:  y =  x&lt;0 ? ~x: x.  (refer to the “conditional” question to implement it)</a:t>
            </a:r>
          </a:p>
        </p:txBody>
      </p:sp>
    </p:spTree>
    <p:extLst>
      <p:ext uri="{BB962C8B-B14F-4D97-AF65-F5344CB8AC3E}">
        <p14:creationId xmlns:p14="http://schemas.microsoft.com/office/powerpoint/2010/main" val="577076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057B-7318-401F-80AF-7D68B6497CB8}"/>
              </a:ext>
            </a:extLst>
          </p:cNvPr>
          <p:cNvSpPr>
            <a:spLocks noGrp="1"/>
          </p:cNvSpPr>
          <p:nvPr>
            <p:ph type="title"/>
          </p:nvPr>
        </p:nvSpPr>
        <p:spPr/>
        <p:txBody>
          <a:bodyPr/>
          <a:lstStyle/>
          <a:p>
            <a:r>
              <a:rPr lang="en-US" dirty="0"/>
              <a:t>Data Lab: 12. </a:t>
            </a:r>
            <a:r>
              <a:rPr lang="en-US" dirty="0" err="1"/>
              <a:t>HowManyBits</a:t>
            </a:r>
            <a:r>
              <a:rPr lang="en-US" dirty="0"/>
              <a:t> </a:t>
            </a:r>
          </a:p>
        </p:txBody>
      </p:sp>
      <p:sp>
        <p:nvSpPr>
          <p:cNvPr id="5" name="TextBox 4">
            <a:extLst>
              <a:ext uri="{FF2B5EF4-FFF2-40B4-BE49-F238E27FC236}">
                <a16:creationId xmlns:a16="http://schemas.microsoft.com/office/drawing/2014/main" id="{9A6BFBDF-7A3A-47BE-B4FF-8DA09DED90D8}"/>
              </a:ext>
            </a:extLst>
          </p:cNvPr>
          <p:cNvSpPr txBox="1"/>
          <p:nvPr/>
        </p:nvSpPr>
        <p:spPr>
          <a:xfrm>
            <a:off x="1163515" y="1690688"/>
            <a:ext cx="9830512" cy="1200329"/>
          </a:xfrm>
          <a:prstGeom prst="rect">
            <a:avLst/>
          </a:prstGeom>
          <a:noFill/>
        </p:spPr>
        <p:txBody>
          <a:bodyPr wrap="none" rtlCol="0">
            <a:spAutoFit/>
          </a:bodyPr>
          <a:lstStyle/>
          <a:p>
            <a:r>
              <a:rPr lang="en-US" dirty="0"/>
              <a:t>Hints:</a:t>
            </a:r>
          </a:p>
          <a:p>
            <a:r>
              <a:rPr lang="en-US" dirty="0"/>
              <a:t>4. How to count:  binary search</a:t>
            </a:r>
          </a:p>
          <a:p>
            <a:r>
              <a:rPr lang="en-US" dirty="0"/>
              <a:t>  --- find a position bar, so that its left are all 0s, and its right bit is 1. the result position is what we need</a:t>
            </a:r>
          </a:p>
          <a:p>
            <a:r>
              <a:rPr lang="en-US" dirty="0"/>
              <a:t>    </a:t>
            </a:r>
          </a:p>
        </p:txBody>
      </p:sp>
      <p:sp>
        <p:nvSpPr>
          <p:cNvPr id="3" name="TextBox 2">
            <a:extLst>
              <a:ext uri="{FF2B5EF4-FFF2-40B4-BE49-F238E27FC236}">
                <a16:creationId xmlns:a16="http://schemas.microsoft.com/office/drawing/2014/main" id="{0E3781BA-029C-45C3-B7B6-F7597EE99262}"/>
              </a:ext>
            </a:extLst>
          </p:cNvPr>
          <p:cNvSpPr txBox="1"/>
          <p:nvPr/>
        </p:nvSpPr>
        <p:spPr>
          <a:xfrm>
            <a:off x="4997789" y="3390882"/>
            <a:ext cx="1226618" cy="369332"/>
          </a:xfrm>
          <a:prstGeom prst="rect">
            <a:avLst/>
          </a:prstGeom>
          <a:noFill/>
        </p:spPr>
        <p:txBody>
          <a:bodyPr wrap="none" rtlCol="0">
            <a:spAutoFit/>
          </a:bodyPr>
          <a:lstStyle/>
          <a:p>
            <a:r>
              <a:rPr lang="en-US" dirty="0"/>
              <a:t>0000  0101</a:t>
            </a:r>
          </a:p>
        </p:txBody>
      </p:sp>
      <p:sp>
        <p:nvSpPr>
          <p:cNvPr id="4" name="TextBox 3">
            <a:extLst>
              <a:ext uri="{FF2B5EF4-FFF2-40B4-BE49-F238E27FC236}">
                <a16:creationId xmlns:a16="http://schemas.microsoft.com/office/drawing/2014/main" id="{800BF9EE-02E8-4ED5-8C28-2EAF3737F0D4}"/>
              </a:ext>
            </a:extLst>
          </p:cNvPr>
          <p:cNvSpPr txBox="1"/>
          <p:nvPr/>
        </p:nvSpPr>
        <p:spPr>
          <a:xfrm>
            <a:off x="4997789" y="2760757"/>
            <a:ext cx="2206310" cy="369332"/>
          </a:xfrm>
          <a:prstGeom prst="rect">
            <a:avLst/>
          </a:prstGeom>
          <a:noFill/>
        </p:spPr>
        <p:txBody>
          <a:bodyPr wrap="none" rtlCol="0">
            <a:spAutoFit/>
          </a:bodyPr>
          <a:lstStyle/>
          <a:p>
            <a:r>
              <a:rPr lang="en-US" dirty="0"/>
              <a:t>8bits integer example</a:t>
            </a:r>
          </a:p>
        </p:txBody>
      </p:sp>
      <p:cxnSp>
        <p:nvCxnSpPr>
          <p:cNvPr id="7" name="Straight Connector 6">
            <a:extLst>
              <a:ext uri="{FF2B5EF4-FFF2-40B4-BE49-F238E27FC236}">
                <a16:creationId xmlns:a16="http://schemas.microsoft.com/office/drawing/2014/main" id="{A226673D-DCC8-424B-A132-BD411D891562}"/>
              </a:ext>
            </a:extLst>
          </p:cNvPr>
          <p:cNvCxnSpPr>
            <a:stCxn id="3" idx="0"/>
            <a:endCxn id="3" idx="2"/>
          </p:cNvCxnSpPr>
          <p:nvPr/>
        </p:nvCxnSpPr>
        <p:spPr>
          <a:xfrm>
            <a:off x="5611098" y="3390882"/>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126FB56B-85EA-46F9-B34A-82F08BE44407}"/>
              </a:ext>
            </a:extLst>
          </p:cNvPr>
          <p:cNvSpPr txBox="1"/>
          <p:nvPr/>
        </p:nvSpPr>
        <p:spPr>
          <a:xfrm>
            <a:off x="946790" y="3059668"/>
            <a:ext cx="3400739" cy="3139321"/>
          </a:xfrm>
          <a:prstGeom prst="rect">
            <a:avLst/>
          </a:prstGeom>
          <a:noFill/>
        </p:spPr>
        <p:txBody>
          <a:bodyPr wrap="none" rtlCol="0">
            <a:spAutoFit/>
          </a:bodyPr>
          <a:lstStyle/>
          <a:p>
            <a:r>
              <a:rPr lang="en-US" dirty="0" err="1"/>
              <a:t>n_bits</a:t>
            </a:r>
            <a:r>
              <a:rPr lang="en-US" dirty="0"/>
              <a:t>=0  #the result bits number</a:t>
            </a:r>
          </a:p>
          <a:p>
            <a:r>
              <a:rPr lang="en-US" dirty="0"/>
              <a:t>function </a:t>
            </a:r>
            <a:r>
              <a:rPr lang="en-US" dirty="0" err="1"/>
              <a:t>binsearch</a:t>
            </a:r>
            <a:r>
              <a:rPr lang="en-US" dirty="0"/>
              <a:t>(left=7, right=0)</a:t>
            </a:r>
          </a:p>
          <a:p>
            <a:r>
              <a:rPr lang="en-US" dirty="0"/>
              <a:t>    if(left == right) return left;</a:t>
            </a:r>
          </a:p>
          <a:p>
            <a:r>
              <a:rPr lang="en-US" dirty="0"/>
              <a:t>    pos = (</a:t>
            </a:r>
            <a:r>
              <a:rPr lang="en-US" dirty="0" err="1"/>
              <a:t>left+right</a:t>
            </a:r>
            <a:r>
              <a:rPr lang="en-US" dirty="0"/>
              <a:t>)/2</a:t>
            </a:r>
          </a:p>
          <a:p>
            <a:r>
              <a:rPr lang="en-US" dirty="0"/>
              <a:t>    if ([pos+1, left] ) ==0: </a:t>
            </a:r>
          </a:p>
          <a:p>
            <a:r>
              <a:rPr lang="en-US" dirty="0"/>
              <a:t>        res=</a:t>
            </a:r>
            <a:r>
              <a:rPr lang="en-US" dirty="0" err="1"/>
              <a:t>binsearch</a:t>
            </a:r>
            <a:r>
              <a:rPr lang="en-US" dirty="0"/>
              <a:t>(pos, right)</a:t>
            </a:r>
          </a:p>
          <a:p>
            <a:r>
              <a:rPr lang="en-US" dirty="0"/>
              <a:t>    else:</a:t>
            </a:r>
          </a:p>
          <a:p>
            <a:r>
              <a:rPr lang="en-US" dirty="0"/>
              <a:t>        res=</a:t>
            </a:r>
            <a:r>
              <a:rPr lang="en-US" altLang="zh-CN" dirty="0" err="1"/>
              <a:t>binsearch</a:t>
            </a:r>
            <a:r>
              <a:rPr lang="en-US" altLang="zh-CN" dirty="0"/>
              <a:t>(left, pos+1)</a:t>
            </a:r>
          </a:p>
          <a:p>
            <a:r>
              <a:rPr lang="en-US" altLang="zh-CN" dirty="0"/>
              <a:t>    return res</a:t>
            </a:r>
          </a:p>
          <a:p>
            <a:endParaRPr lang="en-US" altLang="zh-CN" dirty="0"/>
          </a:p>
          <a:p>
            <a:r>
              <a:rPr lang="en-US" altLang="zh-CN" dirty="0" err="1"/>
              <a:t>nbits</a:t>
            </a:r>
            <a:r>
              <a:rPr lang="en-US" altLang="zh-CN" dirty="0"/>
              <a:t> = res+1</a:t>
            </a:r>
            <a:r>
              <a:rPr lang="en-US" dirty="0"/>
              <a:t>   </a:t>
            </a:r>
          </a:p>
        </p:txBody>
      </p:sp>
      <p:sp>
        <p:nvSpPr>
          <p:cNvPr id="9" name="TextBox 8">
            <a:extLst>
              <a:ext uri="{FF2B5EF4-FFF2-40B4-BE49-F238E27FC236}">
                <a16:creationId xmlns:a16="http://schemas.microsoft.com/office/drawing/2014/main" id="{D404F167-B359-4468-9AFD-B90F71684E5D}"/>
              </a:ext>
            </a:extLst>
          </p:cNvPr>
          <p:cNvSpPr txBox="1"/>
          <p:nvPr/>
        </p:nvSpPr>
        <p:spPr>
          <a:xfrm>
            <a:off x="4997789" y="3912468"/>
            <a:ext cx="1226618" cy="369332"/>
          </a:xfrm>
          <a:prstGeom prst="rect">
            <a:avLst/>
          </a:prstGeom>
          <a:noFill/>
        </p:spPr>
        <p:txBody>
          <a:bodyPr wrap="none" rtlCol="0">
            <a:spAutoFit/>
          </a:bodyPr>
          <a:lstStyle/>
          <a:p>
            <a:r>
              <a:rPr lang="en-US" dirty="0"/>
              <a:t>0000  0101</a:t>
            </a:r>
          </a:p>
        </p:txBody>
      </p:sp>
      <p:cxnSp>
        <p:nvCxnSpPr>
          <p:cNvPr id="10" name="Straight Connector 9">
            <a:extLst>
              <a:ext uri="{FF2B5EF4-FFF2-40B4-BE49-F238E27FC236}">
                <a16:creationId xmlns:a16="http://schemas.microsoft.com/office/drawing/2014/main" id="{2CC466B4-18A1-463E-8559-7E446A7BEAE6}"/>
              </a:ext>
            </a:extLst>
          </p:cNvPr>
          <p:cNvCxnSpPr/>
          <p:nvPr/>
        </p:nvCxnSpPr>
        <p:spPr>
          <a:xfrm>
            <a:off x="5886591" y="3900835"/>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5ABFB940-1B05-4E6B-BD88-40E4B66E8787}"/>
              </a:ext>
            </a:extLst>
          </p:cNvPr>
          <p:cNvSpPr txBox="1"/>
          <p:nvPr/>
        </p:nvSpPr>
        <p:spPr>
          <a:xfrm>
            <a:off x="4997789" y="4448717"/>
            <a:ext cx="1226618" cy="369332"/>
          </a:xfrm>
          <a:prstGeom prst="rect">
            <a:avLst/>
          </a:prstGeom>
          <a:noFill/>
        </p:spPr>
        <p:txBody>
          <a:bodyPr wrap="none" rtlCol="0">
            <a:spAutoFit/>
          </a:bodyPr>
          <a:lstStyle/>
          <a:p>
            <a:r>
              <a:rPr lang="en-US" dirty="0"/>
              <a:t>0000  0101</a:t>
            </a:r>
          </a:p>
        </p:txBody>
      </p:sp>
      <p:cxnSp>
        <p:nvCxnSpPr>
          <p:cNvPr id="12" name="Straight Connector 11">
            <a:extLst>
              <a:ext uri="{FF2B5EF4-FFF2-40B4-BE49-F238E27FC236}">
                <a16:creationId xmlns:a16="http://schemas.microsoft.com/office/drawing/2014/main" id="{D58233B6-CF8F-4956-A697-39E99D946F01}"/>
              </a:ext>
            </a:extLst>
          </p:cNvPr>
          <p:cNvCxnSpPr/>
          <p:nvPr/>
        </p:nvCxnSpPr>
        <p:spPr>
          <a:xfrm>
            <a:off x="5753379" y="4448717"/>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7B3622F3-2CEA-4EA4-A8CC-872FCC3B2F94}"/>
              </a:ext>
            </a:extLst>
          </p:cNvPr>
          <p:cNvSpPr/>
          <p:nvPr/>
        </p:nvSpPr>
        <p:spPr>
          <a:xfrm>
            <a:off x="4997789" y="3387852"/>
            <a:ext cx="613303"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416A26-A3C9-4A8E-9261-AF83E1EB7693}"/>
              </a:ext>
            </a:extLst>
          </p:cNvPr>
          <p:cNvSpPr/>
          <p:nvPr/>
        </p:nvSpPr>
        <p:spPr>
          <a:xfrm>
            <a:off x="5611092" y="3912468"/>
            <a:ext cx="275500"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17CBD6-012D-41A4-ABF5-488D876126DF}"/>
              </a:ext>
            </a:extLst>
          </p:cNvPr>
          <p:cNvSpPr/>
          <p:nvPr/>
        </p:nvSpPr>
        <p:spPr>
          <a:xfrm>
            <a:off x="5611092" y="4454559"/>
            <a:ext cx="142281" cy="3634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0CBEB4-8189-4DB9-B69E-4051650450A5}"/>
              </a:ext>
            </a:extLst>
          </p:cNvPr>
          <p:cNvSpPr txBox="1"/>
          <p:nvPr/>
        </p:nvSpPr>
        <p:spPr>
          <a:xfrm>
            <a:off x="4997789" y="5205046"/>
            <a:ext cx="1503938" cy="369332"/>
          </a:xfrm>
          <a:prstGeom prst="rect">
            <a:avLst/>
          </a:prstGeom>
          <a:noFill/>
        </p:spPr>
        <p:txBody>
          <a:bodyPr wrap="none" rtlCol="0">
            <a:spAutoFit/>
          </a:bodyPr>
          <a:lstStyle/>
          <a:p>
            <a:r>
              <a:rPr lang="en-US" dirty="0" err="1"/>
              <a:t>nbits</a:t>
            </a:r>
            <a:r>
              <a:rPr lang="en-US" dirty="0"/>
              <a:t> = 3 +1=4</a:t>
            </a:r>
          </a:p>
        </p:txBody>
      </p:sp>
      <p:sp>
        <p:nvSpPr>
          <p:cNvPr id="19" name="TextBox 18">
            <a:extLst>
              <a:ext uri="{FF2B5EF4-FFF2-40B4-BE49-F238E27FC236}">
                <a16:creationId xmlns:a16="http://schemas.microsoft.com/office/drawing/2014/main" id="{82DDEEDF-64A9-498C-9311-79F2374A8403}"/>
              </a:ext>
            </a:extLst>
          </p:cNvPr>
          <p:cNvSpPr txBox="1"/>
          <p:nvPr/>
        </p:nvSpPr>
        <p:spPr>
          <a:xfrm>
            <a:off x="7403123" y="3387852"/>
            <a:ext cx="4317400" cy="1754326"/>
          </a:xfrm>
          <a:prstGeom prst="rect">
            <a:avLst/>
          </a:prstGeom>
          <a:noFill/>
        </p:spPr>
        <p:txBody>
          <a:bodyPr wrap="none" rtlCol="0">
            <a:spAutoFit/>
          </a:bodyPr>
          <a:lstStyle/>
          <a:p>
            <a:r>
              <a:rPr lang="en-US" dirty="0"/>
              <a:t>pos = (!!( x&gt;&gt; 4 ))&lt;&lt;2;  (here, pos = 0)</a:t>
            </a:r>
          </a:p>
          <a:p>
            <a:r>
              <a:rPr lang="en-US" dirty="0"/>
              <a:t>pos += (!! (x&gt;&gt; pos+2) ) &lt;&lt; 1;  (here, pos=2)</a:t>
            </a:r>
          </a:p>
          <a:p>
            <a:r>
              <a:rPr lang="en-US" dirty="0"/>
              <a:t>pos += (!! (x&gt;&gt; pos+1) ) &lt;&lt; 0;  (here, pos = 2)</a:t>
            </a:r>
          </a:p>
          <a:p>
            <a:r>
              <a:rPr lang="en-US" dirty="0"/>
              <a:t>pos += 1;  (here, pos = 3)</a:t>
            </a:r>
          </a:p>
          <a:p>
            <a:r>
              <a:rPr lang="en-US" dirty="0" err="1"/>
              <a:t>nbits</a:t>
            </a:r>
            <a:r>
              <a:rPr lang="en-US" dirty="0"/>
              <a:t> = pos + 1  (add sign bit, so </a:t>
            </a:r>
            <a:r>
              <a:rPr lang="en-US" dirty="0" err="1"/>
              <a:t>nbits</a:t>
            </a:r>
            <a:r>
              <a:rPr lang="en-US" dirty="0"/>
              <a:t>=4)</a:t>
            </a:r>
          </a:p>
          <a:p>
            <a:endParaRPr lang="en-US" dirty="0"/>
          </a:p>
        </p:txBody>
      </p:sp>
      <p:sp>
        <p:nvSpPr>
          <p:cNvPr id="21" name="TextBox 20">
            <a:extLst>
              <a:ext uri="{FF2B5EF4-FFF2-40B4-BE49-F238E27FC236}">
                <a16:creationId xmlns:a16="http://schemas.microsoft.com/office/drawing/2014/main" id="{6B206F34-54B8-4883-83AF-9B5CFFEA7F98}"/>
              </a:ext>
            </a:extLst>
          </p:cNvPr>
          <p:cNvSpPr txBox="1"/>
          <p:nvPr/>
        </p:nvSpPr>
        <p:spPr>
          <a:xfrm>
            <a:off x="7403116" y="3059668"/>
            <a:ext cx="2240422" cy="369332"/>
          </a:xfrm>
          <a:prstGeom prst="rect">
            <a:avLst/>
          </a:prstGeom>
          <a:noFill/>
        </p:spPr>
        <p:txBody>
          <a:bodyPr wrap="none" rtlCol="0">
            <a:spAutoFit/>
          </a:bodyPr>
          <a:lstStyle/>
          <a:p>
            <a:r>
              <a:rPr lang="en-US" dirty="0"/>
              <a:t>(note. x flipped if x&lt;0)</a:t>
            </a:r>
          </a:p>
        </p:txBody>
      </p:sp>
      <p:sp>
        <p:nvSpPr>
          <p:cNvPr id="22" name="TextBox 21">
            <a:extLst>
              <a:ext uri="{FF2B5EF4-FFF2-40B4-BE49-F238E27FC236}">
                <a16:creationId xmlns:a16="http://schemas.microsoft.com/office/drawing/2014/main" id="{CCF71675-30C1-464B-98F0-DDE0370514EB}"/>
              </a:ext>
            </a:extLst>
          </p:cNvPr>
          <p:cNvSpPr txBox="1"/>
          <p:nvPr/>
        </p:nvSpPr>
        <p:spPr>
          <a:xfrm>
            <a:off x="7371528" y="5126164"/>
            <a:ext cx="4203395" cy="92333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b="1" dirty="0"/>
              <a:t>Note</a:t>
            </a:r>
            <a:r>
              <a:rPr lang="en-US" dirty="0"/>
              <a:t> for corner case:</a:t>
            </a:r>
          </a:p>
          <a:p>
            <a:r>
              <a:rPr lang="en-US" dirty="0"/>
              <a:t> if x==0, </a:t>
            </a:r>
            <a:r>
              <a:rPr lang="en-US" dirty="0" err="1"/>
              <a:t>nbits</a:t>
            </a:r>
            <a:r>
              <a:rPr lang="en-US" dirty="0"/>
              <a:t> = 2, but only 1 bit is needed, </a:t>
            </a:r>
          </a:p>
          <a:p>
            <a:r>
              <a:rPr lang="en-US" dirty="0"/>
              <a:t>i.e. </a:t>
            </a:r>
            <a:r>
              <a:rPr lang="en-US" b="1" dirty="0"/>
              <a:t>add biasing item = -1 if x==0</a:t>
            </a:r>
          </a:p>
        </p:txBody>
      </p:sp>
      <p:sp>
        <p:nvSpPr>
          <p:cNvPr id="6" name="TextBox 5">
            <a:extLst>
              <a:ext uri="{FF2B5EF4-FFF2-40B4-BE49-F238E27FC236}">
                <a16:creationId xmlns:a16="http://schemas.microsoft.com/office/drawing/2014/main" id="{2105EEEB-86A0-47C8-9DA3-ADD2DB9D8C0A}"/>
              </a:ext>
            </a:extLst>
          </p:cNvPr>
          <p:cNvSpPr txBox="1"/>
          <p:nvPr/>
        </p:nvSpPr>
        <p:spPr>
          <a:xfrm>
            <a:off x="3016393" y="6133586"/>
            <a:ext cx="6456832"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b="1" dirty="0"/>
              <a:t>Summary</a:t>
            </a:r>
            <a:r>
              <a:rPr lang="en-US" dirty="0"/>
              <a:t>: 3 steps (flip, binary search, corner case biasing)</a:t>
            </a:r>
          </a:p>
          <a:p>
            <a:r>
              <a:rPr lang="en-US" dirty="0"/>
              <a:t>Note. You need to implement your binary search for 32bits integer. </a:t>
            </a:r>
          </a:p>
        </p:txBody>
      </p:sp>
    </p:spTree>
    <p:extLst>
      <p:ext uri="{BB962C8B-B14F-4D97-AF65-F5344CB8AC3E}">
        <p14:creationId xmlns:p14="http://schemas.microsoft.com/office/powerpoint/2010/main" val="410708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87A9-2103-4F08-B6FE-D7C95356CEC4}"/>
              </a:ext>
            </a:extLst>
          </p:cNvPr>
          <p:cNvSpPr>
            <a:spLocks noGrp="1"/>
          </p:cNvSpPr>
          <p:nvPr>
            <p:ph type="title"/>
          </p:nvPr>
        </p:nvSpPr>
        <p:spPr/>
        <p:txBody>
          <a:bodyPr/>
          <a:lstStyle/>
          <a:p>
            <a:r>
              <a:rPr lang="en-US" dirty="0"/>
              <a:t>Data Lab: 13. </a:t>
            </a:r>
            <a:r>
              <a:rPr lang="en-US" dirty="0" err="1"/>
              <a:t>isNoneZero</a:t>
            </a:r>
            <a:r>
              <a:rPr lang="en-US" dirty="0"/>
              <a:t> </a:t>
            </a:r>
          </a:p>
        </p:txBody>
      </p:sp>
      <p:pic>
        <p:nvPicPr>
          <p:cNvPr id="4" name="Picture 3">
            <a:extLst>
              <a:ext uri="{FF2B5EF4-FFF2-40B4-BE49-F238E27FC236}">
                <a16:creationId xmlns:a16="http://schemas.microsoft.com/office/drawing/2014/main" id="{5FB4A763-81ED-4C4E-88EF-72FAB8D75137}"/>
              </a:ext>
            </a:extLst>
          </p:cNvPr>
          <p:cNvPicPr>
            <a:picLocks noChangeAspect="1"/>
          </p:cNvPicPr>
          <p:nvPr/>
        </p:nvPicPr>
        <p:blipFill>
          <a:blip r:embed="rId3"/>
          <a:stretch>
            <a:fillRect/>
          </a:stretch>
        </p:blipFill>
        <p:spPr>
          <a:xfrm>
            <a:off x="3623163" y="1613024"/>
            <a:ext cx="4629150" cy="2524125"/>
          </a:xfrm>
          <a:prstGeom prst="rect">
            <a:avLst/>
          </a:prstGeom>
        </p:spPr>
      </p:pic>
      <p:sp>
        <p:nvSpPr>
          <p:cNvPr id="5" name="TextBox 4">
            <a:extLst>
              <a:ext uri="{FF2B5EF4-FFF2-40B4-BE49-F238E27FC236}">
                <a16:creationId xmlns:a16="http://schemas.microsoft.com/office/drawing/2014/main" id="{281AE6B0-6885-4C65-9CB4-DD0CA5E79BBC}"/>
              </a:ext>
            </a:extLst>
          </p:cNvPr>
          <p:cNvSpPr txBox="1"/>
          <p:nvPr/>
        </p:nvSpPr>
        <p:spPr>
          <a:xfrm>
            <a:off x="1617785" y="4334607"/>
            <a:ext cx="6056786" cy="2031325"/>
          </a:xfrm>
          <a:prstGeom prst="rect">
            <a:avLst/>
          </a:prstGeom>
          <a:noFill/>
        </p:spPr>
        <p:txBody>
          <a:bodyPr wrap="none" rtlCol="0">
            <a:spAutoFit/>
          </a:bodyPr>
          <a:lstStyle/>
          <a:p>
            <a:r>
              <a:rPr lang="en-US" dirty="0"/>
              <a:t>Hints:</a:t>
            </a:r>
          </a:p>
          <a:p>
            <a:pPr marL="342900" indent="-342900">
              <a:buAutoNum type="arabicPeriod"/>
            </a:pPr>
            <a:r>
              <a:rPr lang="en-US" dirty="0"/>
              <a:t>note, we can’t use “!”</a:t>
            </a:r>
          </a:p>
          <a:p>
            <a:pPr marL="342900" indent="-342900">
              <a:buAutoNum type="arabicPeriod"/>
            </a:pPr>
            <a:endParaRPr lang="en-US" dirty="0"/>
          </a:p>
          <a:p>
            <a:pPr marL="342900" indent="-342900">
              <a:buAutoNum type="arabicPeriod"/>
            </a:pPr>
            <a:r>
              <a:rPr lang="en-US" dirty="0"/>
              <a:t>trick: </a:t>
            </a:r>
          </a:p>
          <a:p>
            <a:r>
              <a:rPr lang="en-US" dirty="0"/>
              <a:t>         x is 0 if sign bits of x and –x are both 0</a:t>
            </a:r>
          </a:p>
          <a:p>
            <a:r>
              <a:rPr lang="en-US" dirty="0"/>
              <a:t>            -x= ~x+1</a:t>
            </a:r>
          </a:p>
          <a:p>
            <a:r>
              <a:rPr lang="en-US" dirty="0"/>
              <a:t>         think about why it is t</a:t>
            </a:r>
            <a:r>
              <a:rPr lang="en-US" altLang="zh-CN" dirty="0"/>
              <a:t>rue (other cases, x&gt;0, x&lt;0, x==</a:t>
            </a:r>
            <a:r>
              <a:rPr lang="en-US" altLang="zh-CN" dirty="0" err="1"/>
              <a:t>Tmin</a:t>
            </a:r>
            <a:r>
              <a:rPr lang="en-US" altLang="zh-CN" dirty="0"/>
              <a:t>)</a:t>
            </a:r>
            <a:endParaRPr lang="en-US" dirty="0"/>
          </a:p>
        </p:txBody>
      </p:sp>
    </p:spTree>
    <p:extLst>
      <p:ext uri="{BB962C8B-B14F-4D97-AF65-F5344CB8AC3E}">
        <p14:creationId xmlns:p14="http://schemas.microsoft.com/office/powerpoint/2010/main" val="8758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8328-22E0-49AF-B079-2A7CA724B0E7}"/>
              </a:ext>
            </a:extLst>
          </p:cNvPr>
          <p:cNvSpPr>
            <a:spLocks noGrp="1"/>
          </p:cNvSpPr>
          <p:nvPr>
            <p:ph type="title"/>
          </p:nvPr>
        </p:nvSpPr>
        <p:spPr/>
        <p:txBody>
          <a:bodyPr/>
          <a:lstStyle/>
          <a:p>
            <a:r>
              <a:rPr lang="en-US" dirty="0"/>
              <a:t>Data Lab: 14. </a:t>
            </a:r>
            <a:r>
              <a:rPr lang="en-US" dirty="0" err="1"/>
              <a:t>absVal</a:t>
            </a:r>
            <a:endParaRPr lang="en-US" dirty="0"/>
          </a:p>
        </p:txBody>
      </p:sp>
      <p:pic>
        <p:nvPicPr>
          <p:cNvPr id="4" name="Picture 3">
            <a:extLst>
              <a:ext uri="{FF2B5EF4-FFF2-40B4-BE49-F238E27FC236}">
                <a16:creationId xmlns:a16="http://schemas.microsoft.com/office/drawing/2014/main" id="{4EDF1B8C-3520-460B-AA46-84906D9C3885}"/>
              </a:ext>
            </a:extLst>
          </p:cNvPr>
          <p:cNvPicPr>
            <a:picLocks noChangeAspect="1"/>
          </p:cNvPicPr>
          <p:nvPr/>
        </p:nvPicPr>
        <p:blipFill>
          <a:blip r:embed="rId2"/>
          <a:stretch>
            <a:fillRect/>
          </a:stretch>
        </p:blipFill>
        <p:spPr>
          <a:xfrm>
            <a:off x="3324225" y="1752966"/>
            <a:ext cx="3486150" cy="2543175"/>
          </a:xfrm>
          <a:prstGeom prst="rect">
            <a:avLst/>
          </a:prstGeom>
        </p:spPr>
      </p:pic>
      <p:sp>
        <p:nvSpPr>
          <p:cNvPr id="5" name="TextBox 4">
            <a:extLst>
              <a:ext uri="{FF2B5EF4-FFF2-40B4-BE49-F238E27FC236}">
                <a16:creationId xmlns:a16="http://schemas.microsoft.com/office/drawing/2014/main" id="{0457C33D-7545-4EB1-BF1E-0E860AD7B7DC}"/>
              </a:ext>
            </a:extLst>
          </p:cNvPr>
          <p:cNvSpPr txBox="1"/>
          <p:nvPr/>
        </p:nvSpPr>
        <p:spPr>
          <a:xfrm>
            <a:off x="1529862" y="4703885"/>
            <a:ext cx="5765874" cy="646331"/>
          </a:xfrm>
          <a:prstGeom prst="rect">
            <a:avLst/>
          </a:prstGeom>
          <a:noFill/>
        </p:spPr>
        <p:txBody>
          <a:bodyPr wrap="none" rtlCol="0">
            <a:spAutoFit/>
          </a:bodyPr>
          <a:lstStyle/>
          <a:p>
            <a:r>
              <a:rPr lang="en-US" dirty="0"/>
              <a:t>hint:</a:t>
            </a:r>
          </a:p>
          <a:p>
            <a:pPr marL="342900" indent="-342900">
              <a:buAutoNum type="arabicPeriod"/>
            </a:pPr>
            <a:r>
              <a:rPr lang="en-US" dirty="0" err="1"/>
              <a:t>absVal</a:t>
            </a:r>
            <a:r>
              <a:rPr lang="en-US" dirty="0"/>
              <a:t>:  x&lt;0? –x : x.   Refer to the “conditional” question.</a:t>
            </a:r>
          </a:p>
        </p:txBody>
      </p:sp>
    </p:spTree>
    <p:extLst>
      <p:ext uri="{BB962C8B-B14F-4D97-AF65-F5344CB8AC3E}">
        <p14:creationId xmlns:p14="http://schemas.microsoft.com/office/powerpoint/2010/main" val="156558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DC44-1D2F-4590-BA0F-5F47A1EC04AD}"/>
              </a:ext>
            </a:extLst>
          </p:cNvPr>
          <p:cNvSpPr>
            <a:spLocks noGrp="1"/>
          </p:cNvSpPr>
          <p:nvPr>
            <p:ph type="title"/>
          </p:nvPr>
        </p:nvSpPr>
        <p:spPr/>
        <p:txBody>
          <a:bodyPr/>
          <a:lstStyle/>
          <a:p>
            <a:r>
              <a:rPr lang="en-US" dirty="0"/>
              <a:t>Data Lab: 15. isPower2</a:t>
            </a:r>
          </a:p>
        </p:txBody>
      </p:sp>
      <p:pic>
        <p:nvPicPr>
          <p:cNvPr id="4" name="Picture 3">
            <a:extLst>
              <a:ext uri="{FF2B5EF4-FFF2-40B4-BE49-F238E27FC236}">
                <a16:creationId xmlns:a16="http://schemas.microsoft.com/office/drawing/2014/main" id="{53C96DA3-F9A6-4C4D-8EB7-95C332B2B247}"/>
              </a:ext>
            </a:extLst>
          </p:cNvPr>
          <p:cNvPicPr>
            <a:picLocks noChangeAspect="1"/>
          </p:cNvPicPr>
          <p:nvPr/>
        </p:nvPicPr>
        <p:blipFill>
          <a:blip r:embed="rId2"/>
          <a:stretch>
            <a:fillRect/>
          </a:stretch>
        </p:blipFill>
        <p:spPr>
          <a:xfrm>
            <a:off x="3040306" y="1863237"/>
            <a:ext cx="5724525" cy="2533650"/>
          </a:xfrm>
          <a:prstGeom prst="rect">
            <a:avLst/>
          </a:prstGeom>
        </p:spPr>
      </p:pic>
      <p:sp>
        <p:nvSpPr>
          <p:cNvPr id="5" name="TextBox 4">
            <a:extLst>
              <a:ext uri="{FF2B5EF4-FFF2-40B4-BE49-F238E27FC236}">
                <a16:creationId xmlns:a16="http://schemas.microsoft.com/office/drawing/2014/main" id="{1B3FFA54-AE37-4F7D-A705-42A5E274451A}"/>
              </a:ext>
            </a:extLst>
          </p:cNvPr>
          <p:cNvSpPr txBox="1"/>
          <p:nvPr/>
        </p:nvSpPr>
        <p:spPr>
          <a:xfrm>
            <a:off x="1661746" y="4783015"/>
            <a:ext cx="6750246" cy="1477328"/>
          </a:xfrm>
          <a:prstGeom prst="rect">
            <a:avLst/>
          </a:prstGeom>
          <a:noFill/>
        </p:spPr>
        <p:txBody>
          <a:bodyPr wrap="none" rtlCol="0">
            <a:spAutoFit/>
          </a:bodyPr>
          <a:lstStyle/>
          <a:p>
            <a:r>
              <a:rPr lang="en-US" dirty="0"/>
              <a:t>Hints:</a:t>
            </a:r>
          </a:p>
          <a:p>
            <a:pPr marL="342900" indent="-342900">
              <a:buAutoNum type="arabicPeriod"/>
            </a:pPr>
            <a:r>
              <a:rPr lang="en-US" dirty="0"/>
              <a:t>try example, see their bit representations</a:t>
            </a:r>
          </a:p>
          <a:p>
            <a:pPr marL="342900" indent="-342900">
              <a:buAutoNum type="arabicPeriod"/>
            </a:pPr>
            <a:r>
              <a:rPr lang="en-US" dirty="0"/>
              <a:t>x is a power of 2, if x has one 1 in its 0</a:t>
            </a:r>
            <a:r>
              <a:rPr lang="en-US" baseline="30000" dirty="0"/>
              <a:t>th</a:t>
            </a:r>
            <a:r>
              <a:rPr lang="en-US" dirty="0"/>
              <a:t> – 30</a:t>
            </a:r>
            <a:r>
              <a:rPr lang="en-US" baseline="30000" dirty="0"/>
              <a:t>th</a:t>
            </a:r>
            <a:r>
              <a:rPr lang="en-US" dirty="0"/>
              <a:t> bits, others are all 0.</a:t>
            </a:r>
          </a:p>
          <a:p>
            <a:pPr marL="342900" indent="-342900">
              <a:buAutoNum type="arabicPeriod"/>
            </a:pPr>
            <a:r>
              <a:rPr lang="en-US" dirty="0"/>
              <a:t>try examples with x&amp;(x-1)</a:t>
            </a:r>
          </a:p>
          <a:p>
            <a:pPr marL="342900" indent="-342900">
              <a:buAutoNum type="arabicPeriod"/>
            </a:pPr>
            <a:r>
              <a:rPr lang="en-US" dirty="0"/>
              <a:t>Note. x &gt;0 </a:t>
            </a:r>
          </a:p>
        </p:txBody>
      </p:sp>
    </p:spTree>
    <p:extLst>
      <p:ext uri="{BB962C8B-B14F-4D97-AF65-F5344CB8AC3E}">
        <p14:creationId xmlns:p14="http://schemas.microsoft.com/office/powerpoint/2010/main" val="20326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1A10-EE8E-4360-90F0-9DBAED2AC585}"/>
              </a:ext>
            </a:extLst>
          </p:cNvPr>
          <p:cNvSpPr>
            <a:spLocks noGrp="1"/>
          </p:cNvSpPr>
          <p:nvPr>
            <p:ph type="title"/>
          </p:nvPr>
        </p:nvSpPr>
        <p:spPr/>
        <p:txBody>
          <a:bodyPr/>
          <a:lstStyle/>
          <a:p>
            <a:r>
              <a:rPr lang="en-US" dirty="0"/>
              <a:t>Data Lab: Prerequisite</a:t>
            </a:r>
          </a:p>
        </p:txBody>
      </p:sp>
      <p:sp>
        <p:nvSpPr>
          <p:cNvPr id="3" name="Content Placeholder 2">
            <a:extLst>
              <a:ext uri="{FF2B5EF4-FFF2-40B4-BE49-F238E27FC236}">
                <a16:creationId xmlns:a16="http://schemas.microsoft.com/office/drawing/2014/main" id="{A27162D1-2BC3-4BF6-92CE-78E3878345A8}"/>
              </a:ext>
            </a:extLst>
          </p:cNvPr>
          <p:cNvSpPr>
            <a:spLocks noGrp="1"/>
          </p:cNvSpPr>
          <p:nvPr>
            <p:ph idx="1"/>
          </p:nvPr>
        </p:nvSpPr>
        <p:spPr/>
        <p:txBody>
          <a:bodyPr/>
          <a:lstStyle/>
          <a:p>
            <a:r>
              <a:rPr lang="en-US" altLang="zh-CN" dirty="0"/>
              <a:t>Prepare your working environment:</a:t>
            </a:r>
          </a:p>
          <a:p>
            <a:pPr lvl="1"/>
            <a:r>
              <a:rPr lang="en-US" altLang="zh-CN" dirty="0"/>
              <a:t>Virtual Machine with the “college version” Linux installed:</a:t>
            </a:r>
          </a:p>
          <a:p>
            <a:pPr marL="457200" lvl="1" indent="0">
              <a:buNone/>
            </a:pPr>
            <a:r>
              <a:rPr lang="en-US" altLang="zh-CN" dirty="0"/>
              <a:t>	download links/instructions in </a:t>
            </a:r>
            <a:r>
              <a:rPr lang="en-US" altLang="zh-CN" dirty="0">
                <a:hlinkClick r:id="rId3"/>
              </a:rPr>
              <a:t>https://foundation.cs.colorado.edu/vm/</a:t>
            </a:r>
            <a:endParaRPr lang="en-US" altLang="zh-CN" dirty="0"/>
          </a:p>
          <a:p>
            <a:pPr lvl="2"/>
            <a:r>
              <a:rPr lang="en-US" dirty="0"/>
              <a:t>Download and install a VM hypervisor</a:t>
            </a:r>
          </a:p>
          <a:p>
            <a:pPr lvl="3"/>
            <a:r>
              <a:rPr lang="en-US" dirty="0"/>
              <a:t>either VMware (follow </a:t>
            </a:r>
            <a:r>
              <a:rPr lang="en-US" altLang="zh-CN" dirty="0">
                <a:hlinkClick r:id="rId3"/>
              </a:rPr>
              <a:t>https://foundation.cs.colorado.edu/vm/</a:t>
            </a:r>
            <a:r>
              <a:rPr lang="en-US" altLang="zh-CN" dirty="0"/>
              <a:t>) </a:t>
            </a:r>
          </a:p>
          <a:p>
            <a:pPr lvl="3"/>
            <a:r>
              <a:rPr lang="en-US" altLang="zh-CN" dirty="0"/>
              <a:t>or VirtualBox (from </a:t>
            </a:r>
            <a:r>
              <a:rPr lang="en-US" altLang="zh-CN" dirty="0">
                <a:hlinkClick r:id="rId4"/>
              </a:rPr>
              <a:t>https://www.virtualbox.org/</a:t>
            </a:r>
            <a:r>
              <a:rPr lang="en-US" altLang="zh-CN" dirty="0"/>
              <a:t> ) – a free software</a:t>
            </a:r>
          </a:p>
          <a:p>
            <a:pPr lvl="2"/>
            <a:r>
              <a:rPr lang="en-US" altLang="zh-CN" dirty="0"/>
              <a:t>Download “CU CS” version VM Linux image</a:t>
            </a:r>
          </a:p>
          <a:p>
            <a:pPr lvl="2"/>
            <a:r>
              <a:rPr lang="en-US" altLang="zh-CN" dirty="0"/>
              <a:t>Load the Linux image in the hypervisor</a:t>
            </a:r>
          </a:p>
          <a:p>
            <a:pPr lvl="3"/>
            <a:r>
              <a:rPr lang="en-US" altLang="zh-CN" dirty="0"/>
              <a:t>for VMware, follow the </a:t>
            </a:r>
            <a:r>
              <a:rPr lang="en-US" altLang="zh-CN" dirty="0">
                <a:hlinkClick r:id="rId3"/>
              </a:rPr>
              <a:t>https://foundation.cs.colorado.edu/vm/</a:t>
            </a:r>
            <a:endParaRPr lang="en-US" altLang="zh-CN" dirty="0"/>
          </a:p>
          <a:p>
            <a:pPr lvl="3"/>
            <a:r>
              <a:rPr lang="en-US" dirty="0"/>
              <a:t>for VirtualBox, “file”-&gt; “import appliance”, select the “</a:t>
            </a:r>
            <a:r>
              <a:rPr lang="en-US" dirty="0" err="1"/>
              <a:t>ovf</a:t>
            </a:r>
            <a:r>
              <a:rPr lang="en-US" dirty="0"/>
              <a:t>” file from the unzipped image. </a:t>
            </a:r>
          </a:p>
        </p:txBody>
      </p:sp>
    </p:spTree>
    <p:extLst>
      <p:ext uri="{BB962C8B-B14F-4D97-AF65-F5344CB8AC3E}">
        <p14:creationId xmlns:p14="http://schemas.microsoft.com/office/powerpoint/2010/main" val="420274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C8AD-2DB9-4A60-8D09-CAB3CCE9102E}"/>
              </a:ext>
            </a:extLst>
          </p:cNvPr>
          <p:cNvSpPr>
            <a:spLocks noGrp="1"/>
          </p:cNvSpPr>
          <p:nvPr>
            <p:ph type="title"/>
          </p:nvPr>
        </p:nvSpPr>
        <p:spPr/>
        <p:txBody>
          <a:bodyPr/>
          <a:lstStyle/>
          <a:p>
            <a:r>
              <a:rPr lang="en-US" altLang="zh-CN" dirty="0"/>
              <a:t>Some final tips	</a:t>
            </a:r>
            <a:endParaRPr lang="en-US" dirty="0"/>
          </a:p>
        </p:txBody>
      </p:sp>
      <p:sp>
        <p:nvSpPr>
          <p:cNvPr id="3" name="Content Placeholder 2">
            <a:extLst>
              <a:ext uri="{FF2B5EF4-FFF2-40B4-BE49-F238E27FC236}">
                <a16:creationId xmlns:a16="http://schemas.microsoft.com/office/drawing/2014/main" id="{DA9B68FB-77AB-4DD7-80D5-D360DEBA1C6F}"/>
              </a:ext>
            </a:extLst>
          </p:cNvPr>
          <p:cNvSpPr>
            <a:spLocks noGrp="1"/>
          </p:cNvSpPr>
          <p:nvPr>
            <p:ph idx="1"/>
          </p:nvPr>
        </p:nvSpPr>
        <p:spPr/>
        <p:txBody>
          <a:bodyPr>
            <a:normAutofit fontScale="92500" lnSpcReduction="10000"/>
          </a:bodyPr>
          <a:lstStyle/>
          <a:p>
            <a:r>
              <a:rPr lang="en-US" dirty="0"/>
              <a:t>if you get stuck:</a:t>
            </a:r>
          </a:p>
          <a:p>
            <a:pPr lvl="1"/>
            <a:r>
              <a:rPr lang="en-US" altLang="zh-CN" dirty="0"/>
              <a:t>read the hints I give you</a:t>
            </a:r>
            <a:endParaRPr lang="en-US" dirty="0"/>
          </a:p>
          <a:p>
            <a:pPr lvl="1"/>
            <a:r>
              <a:rPr lang="en-US" dirty="0"/>
              <a:t>try some examples</a:t>
            </a:r>
          </a:p>
          <a:p>
            <a:pPr lvl="1"/>
            <a:r>
              <a:rPr lang="en-US" dirty="0"/>
              <a:t>try some operators if you don’t know which one to use</a:t>
            </a:r>
          </a:p>
          <a:p>
            <a:pPr lvl="1"/>
            <a:r>
              <a:rPr lang="en-US" dirty="0"/>
              <a:t>discuss with your teammates.</a:t>
            </a:r>
          </a:p>
          <a:p>
            <a:pPr lvl="1"/>
            <a:r>
              <a:rPr lang="en-US" dirty="0"/>
              <a:t>office hour:</a:t>
            </a:r>
          </a:p>
          <a:p>
            <a:pPr marL="457200" lvl="1" indent="0">
              <a:buNone/>
            </a:pPr>
            <a:r>
              <a:rPr lang="en-US" dirty="0"/>
              <a:t>	Thursday 4:00pm - 4:45 pm,  ECES 116</a:t>
            </a:r>
          </a:p>
          <a:p>
            <a:pPr marL="457200" lvl="1" indent="0">
              <a:buNone/>
            </a:pPr>
            <a:r>
              <a:rPr lang="en-US" dirty="0"/>
              <a:t>	Friday 11:00am - 11:45 am, ECES 116</a:t>
            </a:r>
          </a:p>
          <a:p>
            <a:r>
              <a:rPr lang="en-US" dirty="0"/>
              <a:t>submit on or before </a:t>
            </a:r>
            <a:r>
              <a:rPr lang="en-US" dirty="0">
                <a:solidFill>
                  <a:srgbClr val="FF0000"/>
                </a:solidFill>
              </a:rPr>
              <a:t>due date</a:t>
            </a:r>
            <a:r>
              <a:rPr lang="en-US" dirty="0"/>
              <a:t>!</a:t>
            </a:r>
          </a:p>
          <a:p>
            <a:r>
              <a:rPr lang="en-US" dirty="0"/>
              <a:t>I will release individual interview grading time slots on Moodle.</a:t>
            </a:r>
          </a:p>
          <a:p>
            <a:r>
              <a:rPr lang="en-US" altLang="zh-CN" dirty="0"/>
              <a:t>Get my slides: </a:t>
            </a:r>
            <a:r>
              <a:rPr lang="en-US" altLang="zh-CN" dirty="0">
                <a:hlinkClick r:id="rId2"/>
              </a:rPr>
              <a:t>https://github.com/shensimeteor/CSCI2400_recitations</a:t>
            </a:r>
            <a:endParaRPr lang="en-US" altLang="zh-CN" dirty="0"/>
          </a:p>
          <a:p>
            <a:endParaRPr lang="en-US" dirty="0"/>
          </a:p>
        </p:txBody>
      </p:sp>
    </p:spTree>
    <p:extLst>
      <p:ext uri="{BB962C8B-B14F-4D97-AF65-F5344CB8AC3E}">
        <p14:creationId xmlns:p14="http://schemas.microsoft.com/office/powerpoint/2010/main" val="96135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77C2-07C7-4F27-A87F-22FF49F8223E}"/>
              </a:ext>
            </a:extLst>
          </p:cNvPr>
          <p:cNvSpPr>
            <a:spLocks noGrp="1"/>
          </p:cNvSpPr>
          <p:nvPr>
            <p:ph type="title"/>
          </p:nvPr>
        </p:nvSpPr>
        <p:spPr/>
        <p:txBody>
          <a:bodyPr/>
          <a:lstStyle/>
          <a:p>
            <a:r>
              <a:rPr lang="en-US" dirty="0"/>
              <a:t>Data Lab: Prerequisite</a:t>
            </a:r>
          </a:p>
        </p:txBody>
      </p:sp>
      <p:sp>
        <p:nvSpPr>
          <p:cNvPr id="3" name="Content Placeholder 2">
            <a:extLst>
              <a:ext uri="{FF2B5EF4-FFF2-40B4-BE49-F238E27FC236}">
                <a16:creationId xmlns:a16="http://schemas.microsoft.com/office/drawing/2014/main" id="{049DA5A9-A444-4206-AF7E-12DF7A2BE56F}"/>
              </a:ext>
            </a:extLst>
          </p:cNvPr>
          <p:cNvSpPr>
            <a:spLocks noGrp="1"/>
          </p:cNvSpPr>
          <p:nvPr>
            <p:ph idx="1"/>
          </p:nvPr>
        </p:nvSpPr>
        <p:spPr>
          <a:xfrm>
            <a:off x="838200" y="1843209"/>
            <a:ext cx="10515600" cy="4778375"/>
          </a:xfrm>
        </p:spPr>
        <p:txBody>
          <a:bodyPr>
            <a:normAutofit/>
          </a:bodyPr>
          <a:lstStyle/>
          <a:p>
            <a:r>
              <a:rPr lang="en-US" dirty="0"/>
              <a:t>Tips about VM/Linux</a:t>
            </a:r>
          </a:p>
          <a:p>
            <a:pPr lvl="1"/>
            <a:r>
              <a:rPr lang="en-US" dirty="0"/>
              <a:t>set display resolution here</a:t>
            </a:r>
            <a:r>
              <a:rPr lang="en-US" altLang="zh-CN" dirty="0"/>
              <a:t>:        </a:t>
            </a:r>
            <a:r>
              <a:rPr lang="en-US" dirty="0"/>
              <a:t> -&gt; settings -&gt; display</a:t>
            </a:r>
          </a:p>
          <a:p>
            <a:pPr lvl="2"/>
            <a:r>
              <a:rPr lang="en-US" dirty="0"/>
              <a:t>if “error” in VirtualBox, try VirtualBox: view -&gt; “Scaled mode” first, then set display resolution. (Use right “CTRL”+C to return normal windowed mode)</a:t>
            </a:r>
          </a:p>
          <a:p>
            <a:pPr lvl="1"/>
            <a:r>
              <a:rPr lang="en-US" dirty="0"/>
              <a:t>open terminal by:          -&gt; terminal emulator </a:t>
            </a:r>
          </a:p>
          <a:p>
            <a:pPr lvl="2"/>
            <a:r>
              <a:rPr lang="en-US" dirty="0"/>
              <a:t>set terminal font size by: edit -&gt; preferences -&gt; appearance -&gt; Font</a:t>
            </a:r>
          </a:p>
          <a:p>
            <a:pPr lvl="1"/>
            <a:r>
              <a:rPr lang="en-US" dirty="0"/>
              <a:t>Linux basics:</a:t>
            </a:r>
          </a:p>
          <a:p>
            <a:pPr lvl="2"/>
            <a:r>
              <a:rPr lang="en-US" dirty="0"/>
              <a:t>home directory (~):  /home/user/  (“user” is your account name)</a:t>
            </a:r>
          </a:p>
          <a:p>
            <a:pPr lvl="2"/>
            <a:r>
              <a:rPr lang="en-US" dirty="0"/>
              <a:t>basic commands (used in terminal):</a:t>
            </a:r>
          </a:p>
          <a:p>
            <a:pPr lvl="3"/>
            <a:r>
              <a:rPr lang="en-US" sz="1600" dirty="0"/>
              <a:t>cp &lt;</a:t>
            </a:r>
            <a:r>
              <a:rPr lang="en-US" sz="1600" dirty="0" err="1"/>
              <a:t>src</a:t>
            </a:r>
            <a:r>
              <a:rPr lang="en-US" sz="1600" dirty="0"/>
              <a:t>&gt; &lt;</a:t>
            </a:r>
            <a:r>
              <a:rPr lang="en-US" sz="1600" dirty="0" err="1"/>
              <a:t>dest</a:t>
            </a:r>
            <a:r>
              <a:rPr lang="en-US" sz="1600" dirty="0"/>
              <a:t>&gt;  (copy </a:t>
            </a:r>
            <a:r>
              <a:rPr lang="en-US" altLang="zh-CN" sz="1600" dirty="0"/>
              <a:t>file &lt;</a:t>
            </a:r>
            <a:r>
              <a:rPr lang="en-US" altLang="zh-CN" sz="1600" dirty="0" err="1"/>
              <a:t>src</a:t>
            </a:r>
            <a:r>
              <a:rPr lang="en-US" altLang="zh-CN" sz="1600" dirty="0"/>
              <a:t>&gt; to &lt;</a:t>
            </a:r>
            <a:r>
              <a:rPr lang="en-US" altLang="zh-CN" sz="1600" dirty="0" err="1"/>
              <a:t>dest</a:t>
            </a:r>
            <a:r>
              <a:rPr lang="en-US" altLang="zh-CN" sz="1600" dirty="0"/>
              <a:t>&gt;);   mv &lt;</a:t>
            </a:r>
            <a:r>
              <a:rPr lang="en-US" altLang="zh-CN" sz="1600" dirty="0" err="1"/>
              <a:t>src</a:t>
            </a:r>
            <a:r>
              <a:rPr lang="en-US" altLang="zh-CN" sz="1600" dirty="0"/>
              <a:t>&gt; &lt;</a:t>
            </a:r>
            <a:r>
              <a:rPr lang="en-US" altLang="zh-CN" sz="1600" dirty="0" err="1"/>
              <a:t>dest</a:t>
            </a:r>
            <a:r>
              <a:rPr lang="en-US" altLang="zh-CN" sz="1600" dirty="0"/>
              <a:t>&gt;  (move/rename file &lt;</a:t>
            </a:r>
            <a:r>
              <a:rPr lang="en-US" altLang="zh-CN" sz="1600" dirty="0" err="1"/>
              <a:t>src</a:t>
            </a:r>
            <a:r>
              <a:rPr lang="en-US" altLang="zh-CN" sz="1600" dirty="0"/>
              <a:t>&gt; to &lt;</a:t>
            </a:r>
            <a:r>
              <a:rPr lang="en-US" altLang="zh-CN" sz="1600" dirty="0" err="1"/>
              <a:t>dest</a:t>
            </a:r>
            <a:r>
              <a:rPr lang="en-US" altLang="zh-CN" sz="1600" dirty="0"/>
              <a:t>&gt;)</a:t>
            </a:r>
          </a:p>
          <a:p>
            <a:pPr lvl="3"/>
            <a:r>
              <a:rPr lang="en-US" sz="1600" dirty="0"/>
              <a:t>cd &lt;</a:t>
            </a:r>
            <a:r>
              <a:rPr lang="en-US" sz="1600" dirty="0" err="1"/>
              <a:t>dir</a:t>
            </a:r>
            <a:r>
              <a:rPr lang="en-US" sz="1600" dirty="0"/>
              <a:t>&gt;  (change directory to &lt;</a:t>
            </a:r>
            <a:r>
              <a:rPr lang="en-US" sz="1600" dirty="0" err="1"/>
              <a:t>dir</a:t>
            </a:r>
            <a:r>
              <a:rPr lang="en-US" sz="1600" dirty="0"/>
              <a:t>&gt;   # cd .. (is “cd” to parent directory)</a:t>
            </a:r>
          </a:p>
          <a:p>
            <a:pPr lvl="3"/>
            <a:r>
              <a:rPr lang="en-US" sz="1600" dirty="0"/>
              <a:t>man &lt;command&gt;, or, &lt;command&gt; --help  (show help/manual for &lt;command&gt;, e.g. man cp)</a:t>
            </a:r>
          </a:p>
          <a:p>
            <a:pPr lvl="2"/>
            <a:r>
              <a:rPr lang="en-US" altLang="zh-CN" sz="1800" dirty="0"/>
              <a:t>Google for more commands </a:t>
            </a:r>
            <a:endParaRPr lang="en-US" sz="1800" dirty="0"/>
          </a:p>
        </p:txBody>
      </p:sp>
      <p:pic>
        <p:nvPicPr>
          <p:cNvPr id="4" name="Picture 3">
            <a:extLst>
              <a:ext uri="{FF2B5EF4-FFF2-40B4-BE49-F238E27FC236}">
                <a16:creationId xmlns:a16="http://schemas.microsoft.com/office/drawing/2014/main" id="{F39BC49E-0910-4DAE-8FBE-E408AF5BB9B2}"/>
              </a:ext>
            </a:extLst>
          </p:cNvPr>
          <p:cNvPicPr>
            <a:picLocks noChangeAspect="1"/>
          </p:cNvPicPr>
          <p:nvPr/>
        </p:nvPicPr>
        <p:blipFill>
          <a:blip r:embed="rId3"/>
          <a:stretch>
            <a:fillRect/>
          </a:stretch>
        </p:blipFill>
        <p:spPr>
          <a:xfrm>
            <a:off x="5178296" y="2343928"/>
            <a:ext cx="323850" cy="266700"/>
          </a:xfrm>
          <a:prstGeom prst="rect">
            <a:avLst/>
          </a:prstGeom>
        </p:spPr>
      </p:pic>
      <p:pic>
        <p:nvPicPr>
          <p:cNvPr id="5" name="Picture 4">
            <a:extLst>
              <a:ext uri="{FF2B5EF4-FFF2-40B4-BE49-F238E27FC236}">
                <a16:creationId xmlns:a16="http://schemas.microsoft.com/office/drawing/2014/main" id="{CBF41F1D-D2EE-4EE8-8EB2-636D420F1A04}"/>
              </a:ext>
            </a:extLst>
          </p:cNvPr>
          <p:cNvPicPr>
            <a:picLocks noChangeAspect="1"/>
          </p:cNvPicPr>
          <p:nvPr/>
        </p:nvPicPr>
        <p:blipFill>
          <a:blip r:embed="rId3"/>
          <a:stretch>
            <a:fillRect/>
          </a:stretch>
        </p:blipFill>
        <p:spPr>
          <a:xfrm>
            <a:off x="4024411" y="3360964"/>
            <a:ext cx="323850" cy="266700"/>
          </a:xfrm>
          <a:prstGeom prst="rect">
            <a:avLst/>
          </a:prstGeom>
        </p:spPr>
      </p:pic>
    </p:spTree>
    <p:extLst>
      <p:ext uri="{BB962C8B-B14F-4D97-AF65-F5344CB8AC3E}">
        <p14:creationId xmlns:p14="http://schemas.microsoft.com/office/powerpoint/2010/main" val="218837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5BA0-1EBB-499D-91A9-907B87D27DA8}"/>
              </a:ext>
            </a:extLst>
          </p:cNvPr>
          <p:cNvSpPr>
            <a:spLocks noGrp="1"/>
          </p:cNvSpPr>
          <p:nvPr>
            <p:ph type="title"/>
          </p:nvPr>
        </p:nvSpPr>
        <p:spPr/>
        <p:txBody>
          <a:bodyPr/>
          <a:lstStyle/>
          <a:p>
            <a:r>
              <a:rPr lang="en-US" dirty="0"/>
              <a:t>Data Lab</a:t>
            </a:r>
          </a:p>
        </p:txBody>
      </p:sp>
      <p:pic>
        <p:nvPicPr>
          <p:cNvPr id="5" name="Content Placeholder 4">
            <a:extLst>
              <a:ext uri="{FF2B5EF4-FFF2-40B4-BE49-F238E27FC236}">
                <a16:creationId xmlns:a16="http://schemas.microsoft.com/office/drawing/2014/main" id="{718AD29D-AD45-4C56-AA74-4FF5EE1090A7}"/>
              </a:ext>
            </a:extLst>
          </p:cNvPr>
          <p:cNvPicPr>
            <a:picLocks noGrp="1" noChangeAspect="1"/>
          </p:cNvPicPr>
          <p:nvPr>
            <p:ph idx="1"/>
          </p:nvPr>
        </p:nvPicPr>
        <p:blipFill>
          <a:blip r:embed="rId3"/>
          <a:stretch>
            <a:fillRect/>
          </a:stretch>
        </p:blipFill>
        <p:spPr>
          <a:xfrm>
            <a:off x="1017863" y="1746568"/>
            <a:ext cx="7880433" cy="4351338"/>
          </a:xfrm>
          <a:prstGeom prst="rect">
            <a:avLst/>
          </a:prstGeom>
        </p:spPr>
      </p:pic>
      <p:sp>
        <p:nvSpPr>
          <p:cNvPr id="6" name="Oval 5">
            <a:extLst>
              <a:ext uri="{FF2B5EF4-FFF2-40B4-BE49-F238E27FC236}">
                <a16:creationId xmlns:a16="http://schemas.microsoft.com/office/drawing/2014/main" id="{6FF52A5A-4141-4352-80FB-9958AAE2CDAC}"/>
              </a:ext>
            </a:extLst>
          </p:cNvPr>
          <p:cNvSpPr/>
          <p:nvPr/>
        </p:nvSpPr>
        <p:spPr>
          <a:xfrm>
            <a:off x="4704080" y="4541520"/>
            <a:ext cx="306832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62EE599-0ABF-4CE1-B447-206C389AEE32}"/>
              </a:ext>
            </a:extLst>
          </p:cNvPr>
          <p:cNvSpPr txBox="1"/>
          <p:nvPr/>
        </p:nvSpPr>
        <p:spPr>
          <a:xfrm>
            <a:off x="8442960" y="1981200"/>
            <a:ext cx="309880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We give 10 days because the </a:t>
            </a:r>
            <a:r>
              <a:rPr lang="en-US" dirty="0">
                <a:solidFill>
                  <a:srgbClr val="FF0000"/>
                </a:solidFill>
              </a:rPr>
              <a:t>lab </a:t>
            </a:r>
            <a:r>
              <a:rPr lang="en-US" altLang="zh-CN" dirty="0">
                <a:solidFill>
                  <a:srgbClr val="FF0000"/>
                </a:solidFill>
              </a:rPr>
              <a:t>is</a:t>
            </a:r>
            <a:r>
              <a:rPr lang="en-US" dirty="0">
                <a:solidFill>
                  <a:srgbClr val="FF0000"/>
                </a:solidFill>
              </a:rPr>
              <a:t> really hard. </a:t>
            </a:r>
          </a:p>
          <a:p>
            <a:endParaRPr lang="en-US" dirty="0"/>
          </a:p>
          <a:p>
            <a:r>
              <a:rPr lang="en-US" dirty="0"/>
              <a:t>Suggestions:</a:t>
            </a:r>
          </a:p>
          <a:p>
            <a:pPr marL="342900" indent="-342900">
              <a:buAutoNum type="arabicPeriod"/>
            </a:pPr>
            <a:r>
              <a:rPr lang="en-US" dirty="0"/>
              <a:t>attend recitation</a:t>
            </a:r>
          </a:p>
          <a:p>
            <a:pPr marL="342900" indent="-342900">
              <a:buAutoNum type="arabicPeriod"/>
            </a:pPr>
            <a:r>
              <a:rPr lang="en-US" dirty="0"/>
              <a:t>start early</a:t>
            </a:r>
          </a:p>
        </p:txBody>
      </p:sp>
      <p:sp>
        <p:nvSpPr>
          <p:cNvPr id="3" name="TextBox 2">
            <a:extLst>
              <a:ext uri="{FF2B5EF4-FFF2-40B4-BE49-F238E27FC236}">
                <a16:creationId xmlns:a16="http://schemas.microsoft.com/office/drawing/2014/main" id="{C5C169B4-6C85-4763-B48D-0D8EC8C5E630}"/>
              </a:ext>
            </a:extLst>
          </p:cNvPr>
          <p:cNvSpPr txBox="1"/>
          <p:nvPr/>
        </p:nvSpPr>
        <p:spPr>
          <a:xfrm>
            <a:off x="3413760" y="1979415"/>
            <a:ext cx="397166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the directory where you write your code</a:t>
            </a:r>
          </a:p>
        </p:txBody>
      </p:sp>
      <p:cxnSp>
        <p:nvCxnSpPr>
          <p:cNvPr id="7" name="Straight Arrow Connector 6">
            <a:extLst>
              <a:ext uri="{FF2B5EF4-FFF2-40B4-BE49-F238E27FC236}">
                <a16:creationId xmlns:a16="http://schemas.microsoft.com/office/drawing/2014/main" id="{6D47A62A-B0E1-4D5E-886F-80C3C7B1BA9A}"/>
              </a:ext>
            </a:extLst>
          </p:cNvPr>
          <p:cNvCxnSpPr>
            <a:cxnSpLocks/>
            <a:endCxn id="3" idx="1"/>
          </p:cNvCxnSpPr>
          <p:nvPr/>
        </p:nvCxnSpPr>
        <p:spPr>
          <a:xfrm flipV="1">
            <a:off x="2844800" y="2164081"/>
            <a:ext cx="568960" cy="36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C569657-C88F-49BB-8F3E-766B2AA90564}"/>
              </a:ext>
            </a:extLst>
          </p:cNvPr>
          <p:cNvCxnSpPr>
            <a:cxnSpLocks/>
          </p:cNvCxnSpPr>
          <p:nvPr/>
        </p:nvCxnSpPr>
        <p:spPr>
          <a:xfrm flipV="1">
            <a:off x="2204720" y="2717741"/>
            <a:ext cx="1330960" cy="14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9A553A-61BB-43F8-8675-94F1C80222C9}"/>
              </a:ext>
            </a:extLst>
          </p:cNvPr>
          <p:cNvSpPr txBox="1"/>
          <p:nvPr/>
        </p:nvSpPr>
        <p:spPr>
          <a:xfrm>
            <a:off x="3535680" y="2499192"/>
            <a:ext cx="433817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description of the lab assignment, read first</a:t>
            </a:r>
          </a:p>
        </p:txBody>
      </p:sp>
    </p:spTree>
    <p:extLst>
      <p:ext uri="{BB962C8B-B14F-4D97-AF65-F5344CB8AC3E}">
        <p14:creationId xmlns:p14="http://schemas.microsoft.com/office/powerpoint/2010/main" val="27237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927-353F-412C-948C-34644073749E}"/>
              </a:ext>
            </a:extLst>
          </p:cNvPr>
          <p:cNvSpPr>
            <a:spLocks noGrp="1"/>
          </p:cNvSpPr>
          <p:nvPr>
            <p:ph type="title"/>
          </p:nvPr>
        </p:nvSpPr>
        <p:spPr/>
        <p:txBody>
          <a:bodyPr/>
          <a:lstStyle/>
          <a:p>
            <a:r>
              <a:rPr lang="en-US" dirty="0"/>
              <a:t>Data </a:t>
            </a:r>
            <a:r>
              <a:rPr lang="en-US" altLang="zh-CN" dirty="0"/>
              <a:t>Lab: WriteUp.pdf</a:t>
            </a:r>
            <a:endParaRPr lang="en-US" dirty="0"/>
          </a:p>
        </p:txBody>
      </p:sp>
      <p:pic>
        <p:nvPicPr>
          <p:cNvPr id="4" name="Picture 3">
            <a:extLst>
              <a:ext uri="{FF2B5EF4-FFF2-40B4-BE49-F238E27FC236}">
                <a16:creationId xmlns:a16="http://schemas.microsoft.com/office/drawing/2014/main" id="{9CD348A0-A415-48C0-A305-FF87EF1969B8}"/>
              </a:ext>
            </a:extLst>
          </p:cNvPr>
          <p:cNvPicPr>
            <a:picLocks noChangeAspect="1"/>
          </p:cNvPicPr>
          <p:nvPr/>
        </p:nvPicPr>
        <p:blipFill>
          <a:blip r:embed="rId3"/>
          <a:stretch>
            <a:fillRect/>
          </a:stretch>
        </p:blipFill>
        <p:spPr>
          <a:xfrm>
            <a:off x="254000" y="2009864"/>
            <a:ext cx="11206480" cy="2128049"/>
          </a:xfrm>
          <a:prstGeom prst="rect">
            <a:avLst/>
          </a:prstGeom>
        </p:spPr>
      </p:pic>
      <p:sp>
        <p:nvSpPr>
          <p:cNvPr id="5" name="TextBox 4">
            <a:extLst>
              <a:ext uri="{FF2B5EF4-FFF2-40B4-BE49-F238E27FC236}">
                <a16:creationId xmlns:a16="http://schemas.microsoft.com/office/drawing/2014/main" id="{23857FF4-F35A-4B36-B070-76A290C68F52}"/>
              </a:ext>
            </a:extLst>
          </p:cNvPr>
          <p:cNvSpPr txBox="1"/>
          <p:nvPr/>
        </p:nvSpPr>
        <p:spPr>
          <a:xfrm>
            <a:off x="1605280" y="4457089"/>
            <a:ext cx="5371920" cy="461665"/>
          </a:xfrm>
          <a:prstGeom prst="rect">
            <a:avLst/>
          </a:prstGeom>
          <a:noFill/>
        </p:spPr>
        <p:txBody>
          <a:bodyPr wrap="none" rtlCol="0">
            <a:spAutoFit/>
          </a:bodyPr>
          <a:lstStyle/>
          <a:p>
            <a:r>
              <a:rPr lang="en-US" sz="2400" dirty="0">
                <a:solidFill>
                  <a:srgbClr val="FF0000"/>
                </a:solidFill>
              </a:rPr>
              <a:t>We will have individual interview grading.</a:t>
            </a:r>
          </a:p>
        </p:txBody>
      </p:sp>
    </p:spTree>
    <p:extLst>
      <p:ext uri="{BB962C8B-B14F-4D97-AF65-F5344CB8AC3E}">
        <p14:creationId xmlns:p14="http://schemas.microsoft.com/office/powerpoint/2010/main" val="6695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52B4-703D-4626-99DC-BC8DFEDFB568}"/>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4" name="TextBox 3">
            <a:extLst>
              <a:ext uri="{FF2B5EF4-FFF2-40B4-BE49-F238E27FC236}">
                <a16:creationId xmlns:a16="http://schemas.microsoft.com/office/drawing/2014/main" id="{23734106-49A3-425B-A954-3809AD590E31}"/>
              </a:ext>
            </a:extLst>
          </p:cNvPr>
          <p:cNvSpPr txBox="1"/>
          <p:nvPr/>
        </p:nvSpPr>
        <p:spPr>
          <a:xfrm>
            <a:off x="695960" y="1808480"/>
            <a:ext cx="10145278" cy="5139869"/>
          </a:xfrm>
          <a:prstGeom prst="rect">
            <a:avLst/>
          </a:prstGeom>
          <a:noFill/>
        </p:spPr>
        <p:txBody>
          <a:bodyPr wrap="none" rtlCol="0">
            <a:spAutoFit/>
          </a:bodyPr>
          <a:lstStyle/>
          <a:p>
            <a:r>
              <a:rPr lang="en-US" sz="2800" b="1" dirty="0"/>
              <a:t>Handout instructions:</a:t>
            </a:r>
          </a:p>
          <a:p>
            <a:pPr marL="457200" indent="-457200">
              <a:buFontTx/>
              <a:buChar char="-"/>
            </a:pPr>
            <a:r>
              <a:rPr lang="en-US" sz="2800" dirty="0"/>
              <a:t>copy “datalab-handout.tar.gz” to some directory and unpack it:</a:t>
            </a:r>
          </a:p>
          <a:p>
            <a:pPr marL="914400" lvl="1" indent="-457200">
              <a:buFontTx/>
              <a:buChar char="-"/>
            </a:pPr>
            <a:r>
              <a:rPr lang="en-US" sz="2000" dirty="0">
                <a:solidFill>
                  <a:srgbClr val="000000"/>
                </a:solidFill>
                <a:latin typeface="CourierNewPSMT"/>
              </a:rPr>
              <a:t>tar -</a:t>
            </a:r>
            <a:r>
              <a:rPr lang="en-US" sz="2000" dirty="0" err="1">
                <a:solidFill>
                  <a:srgbClr val="000000"/>
                </a:solidFill>
                <a:latin typeface="CourierNewPSMT"/>
              </a:rPr>
              <a:t>xvf</a:t>
            </a:r>
            <a:r>
              <a:rPr lang="en-US" sz="2000" dirty="0">
                <a:solidFill>
                  <a:srgbClr val="000000"/>
                </a:solidFill>
                <a:latin typeface="CourierNewPSMT"/>
              </a:rPr>
              <a:t> datalab-handout.tar.gz</a:t>
            </a:r>
            <a:r>
              <a:rPr lang="en-US" sz="2000" dirty="0"/>
              <a:t> </a:t>
            </a:r>
            <a:endParaRPr lang="en-US" sz="2800" dirty="0"/>
          </a:p>
          <a:p>
            <a:pPr marL="457200" indent="-457200">
              <a:buFontTx/>
              <a:buChar char="-"/>
            </a:pPr>
            <a:r>
              <a:rPr lang="en-US" sz="2800" dirty="0"/>
              <a:t>inside “</a:t>
            </a:r>
            <a:r>
              <a:rPr lang="en-US" sz="2800" dirty="0" err="1"/>
              <a:t>datalab</a:t>
            </a:r>
            <a:r>
              <a:rPr lang="en-US" sz="2800" dirty="0"/>
              <a:t>-handout” directory:</a:t>
            </a:r>
          </a:p>
          <a:p>
            <a:pPr marL="914400" lvl="1" indent="-457200">
              <a:buFontTx/>
              <a:buChar char="-"/>
            </a:pPr>
            <a:r>
              <a:rPr lang="en-US" sz="2800" dirty="0" err="1"/>
              <a:t>bits.c</a:t>
            </a:r>
            <a:r>
              <a:rPr lang="en-US" sz="2800" dirty="0"/>
              <a:t>:  file to write your code, total 15 functions to implement</a:t>
            </a:r>
          </a:p>
          <a:p>
            <a:pPr marL="914400" lvl="1" indent="-457200">
              <a:buFontTx/>
              <a:buChar char="-"/>
            </a:pPr>
            <a:r>
              <a:rPr lang="en-US" sz="2800" dirty="0" err="1"/>
              <a:t>btest.c</a:t>
            </a:r>
            <a:r>
              <a:rPr lang="en-US" sz="2800" dirty="0"/>
              <a:t>/</a:t>
            </a:r>
            <a:r>
              <a:rPr lang="en-US" sz="2800" dirty="0" err="1"/>
              <a:t>btest</a:t>
            </a:r>
            <a:r>
              <a:rPr lang="en-US" sz="2800" dirty="0"/>
              <a:t>:  to test the correctness of your code</a:t>
            </a:r>
          </a:p>
          <a:p>
            <a:pPr marL="914400" lvl="1" indent="-457200">
              <a:buFontTx/>
              <a:buChar char="-"/>
            </a:pPr>
            <a:r>
              <a:rPr lang="en-US" sz="2800" dirty="0" err="1"/>
              <a:t>dlc</a:t>
            </a:r>
            <a:r>
              <a:rPr lang="en-US" sz="2800" dirty="0"/>
              <a:t>:  to test your code for compliance with “coding rules”</a:t>
            </a:r>
          </a:p>
          <a:p>
            <a:pPr marL="1371600" lvl="2" indent="-457200">
              <a:buFontTx/>
              <a:buChar char="-"/>
            </a:pPr>
            <a:r>
              <a:rPr lang="en-US" sz="2800" dirty="0"/>
              <a:t>“rules” are documented in </a:t>
            </a:r>
            <a:r>
              <a:rPr lang="en-US" sz="2800" dirty="0" err="1"/>
              <a:t>bits.c</a:t>
            </a:r>
            <a:endParaRPr lang="en-US" sz="2800" dirty="0"/>
          </a:p>
          <a:p>
            <a:pPr marL="1371600" lvl="2" indent="-457200">
              <a:buFontTx/>
              <a:buChar char="-"/>
            </a:pPr>
            <a:r>
              <a:rPr lang="en-US" sz="2800" dirty="0"/>
              <a:t>read the “rules” in </a:t>
            </a:r>
            <a:r>
              <a:rPr lang="en-US" sz="2800" dirty="0" err="1"/>
              <a:t>bits.c</a:t>
            </a:r>
            <a:r>
              <a:rPr lang="en-US" sz="2800" dirty="0"/>
              <a:t> before start coding</a:t>
            </a:r>
          </a:p>
          <a:p>
            <a:pPr marL="457200" indent="-457200">
              <a:buFontTx/>
              <a:buChar char="-"/>
            </a:pPr>
            <a:r>
              <a:rPr lang="en-US" sz="2800" dirty="0"/>
              <a:t>demo</a:t>
            </a:r>
          </a:p>
          <a:p>
            <a:pPr marL="914400" lvl="1" indent="-457200">
              <a:buFontTx/>
              <a:buChar char="-"/>
            </a:pPr>
            <a:endParaRPr lang="en-US" sz="2800" dirty="0"/>
          </a:p>
          <a:p>
            <a:pPr marL="914400" lvl="1" indent="-457200">
              <a:buFontTx/>
              <a:buChar char="-"/>
            </a:pPr>
            <a:endParaRPr lang="en-US" sz="2800" dirty="0"/>
          </a:p>
        </p:txBody>
      </p:sp>
    </p:spTree>
    <p:extLst>
      <p:ext uri="{BB962C8B-B14F-4D97-AF65-F5344CB8AC3E}">
        <p14:creationId xmlns:p14="http://schemas.microsoft.com/office/powerpoint/2010/main" val="360814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2B188-C55D-4026-99BA-BEAD05A73592}"/>
              </a:ext>
            </a:extLst>
          </p:cNvPr>
          <p:cNvPicPr>
            <a:picLocks noChangeAspect="1"/>
          </p:cNvPicPr>
          <p:nvPr/>
        </p:nvPicPr>
        <p:blipFill>
          <a:blip r:embed="rId3"/>
          <a:stretch>
            <a:fillRect/>
          </a:stretch>
        </p:blipFill>
        <p:spPr>
          <a:xfrm>
            <a:off x="8030308" y="425450"/>
            <a:ext cx="3733800" cy="2800350"/>
          </a:xfrm>
          <a:prstGeom prst="rect">
            <a:avLst/>
          </a:prstGeom>
        </p:spPr>
      </p:pic>
      <p:sp>
        <p:nvSpPr>
          <p:cNvPr id="2" name="Title 1">
            <a:extLst>
              <a:ext uri="{FF2B5EF4-FFF2-40B4-BE49-F238E27FC236}">
                <a16:creationId xmlns:a16="http://schemas.microsoft.com/office/drawing/2014/main" id="{78192241-DB9A-41EE-BC20-B13AD5DE812D}"/>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93CF7A15-84DD-4DCA-8A51-8A453E23258E}"/>
              </a:ext>
            </a:extLst>
          </p:cNvPr>
          <p:cNvSpPr>
            <a:spLocks noGrp="1"/>
          </p:cNvSpPr>
          <p:nvPr>
            <p:ph idx="1"/>
          </p:nvPr>
        </p:nvSpPr>
        <p:spPr>
          <a:xfrm>
            <a:off x="716280" y="1825625"/>
            <a:ext cx="7594600" cy="4351338"/>
          </a:xfrm>
        </p:spPr>
        <p:txBody>
          <a:bodyPr>
            <a:normAutofit fontScale="92500" lnSpcReduction="20000"/>
          </a:bodyPr>
          <a:lstStyle/>
          <a:p>
            <a:pPr marL="0" indent="0">
              <a:buNone/>
            </a:pPr>
            <a:r>
              <a:rPr lang="en-US" b="1" dirty="0"/>
              <a:t>Coding rules highlights:</a:t>
            </a:r>
          </a:p>
          <a:p>
            <a:pPr marL="914400" lvl="1" indent="-457200">
              <a:buAutoNum type="arabicPeriod"/>
            </a:pPr>
            <a:r>
              <a:rPr lang="en-US" sz="2000" dirty="0"/>
              <a:t>use only </a:t>
            </a:r>
            <a:r>
              <a:rPr lang="en-US" sz="2000" dirty="0" err="1"/>
              <a:t>straightline</a:t>
            </a:r>
            <a:r>
              <a:rPr lang="en-US" sz="2000" dirty="0"/>
              <a:t> code. No loops (while, for, </a:t>
            </a:r>
            <a:r>
              <a:rPr lang="en-US" sz="2000" dirty="0" err="1"/>
              <a:t>goto</a:t>
            </a:r>
            <a:r>
              <a:rPr lang="en-US" sz="2000" dirty="0"/>
              <a:t> … ), no conditions (if, else, switch,…).</a:t>
            </a:r>
          </a:p>
          <a:p>
            <a:pPr marL="914400" lvl="1" indent="-457200">
              <a:buAutoNum type="arabicPeriod"/>
            </a:pPr>
            <a:r>
              <a:rPr lang="en-US" sz="2000" dirty="0"/>
              <a:t>no macros. (Macros are #include, #ifdef, …)</a:t>
            </a:r>
          </a:p>
          <a:p>
            <a:pPr marL="914400" lvl="1" indent="-457200">
              <a:buAutoNum type="arabicPeriod"/>
            </a:pPr>
            <a:r>
              <a:rPr lang="en-US" sz="2000" dirty="0"/>
              <a:t>no additional functions </a:t>
            </a:r>
          </a:p>
          <a:p>
            <a:pPr marL="914400" lvl="1" indent="-457200">
              <a:buAutoNum type="arabicPeriod"/>
            </a:pPr>
            <a:r>
              <a:rPr lang="en-US" sz="2000" dirty="0"/>
              <a:t>no function calls</a:t>
            </a:r>
          </a:p>
          <a:p>
            <a:pPr marL="914400" lvl="1" indent="-457200">
              <a:buAutoNum type="arabicPeriod"/>
            </a:pPr>
            <a:r>
              <a:rPr lang="en-US" sz="2000" dirty="0"/>
              <a:t>no any form of casting (e.g. (unsigned) x)</a:t>
            </a:r>
          </a:p>
          <a:p>
            <a:pPr marL="914400" lvl="1" indent="-457200">
              <a:buAutoNum type="arabicPeriod"/>
            </a:pPr>
            <a:r>
              <a:rPr lang="en-US" sz="2000" dirty="0"/>
              <a:t>no any data type other than int. (no unsigned, no float, no char, no array, no struct …)</a:t>
            </a:r>
          </a:p>
          <a:p>
            <a:pPr marL="914400" lvl="1" indent="-457200">
              <a:buAutoNum type="arabicPeriod"/>
            </a:pPr>
            <a:r>
              <a:rPr lang="en-US" sz="2000" dirty="0"/>
              <a:t>no global variable</a:t>
            </a:r>
          </a:p>
          <a:p>
            <a:pPr marL="914400" lvl="1" indent="-457200">
              <a:buAutoNum type="arabicPeriod"/>
            </a:pPr>
            <a:r>
              <a:rPr lang="en-US" sz="2000" dirty="0"/>
              <a:t>integer constants 0-255(0xFF). (no large/negative integer constants)</a:t>
            </a:r>
          </a:p>
          <a:p>
            <a:pPr marL="914400" lvl="1" indent="-457200">
              <a:buAutoNum type="arabicPeriod"/>
            </a:pPr>
            <a:r>
              <a:rPr lang="en-US" sz="2000" dirty="0"/>
              <a:t>Follow “legal ops,  max ops” requirements of every function.</a:t>
            </a:r>
          </a:p>
          <a:p>
            <a:pPr marL="914400" lvl="1" indent="-457200">
              <a:buAutoNum type="arabicPeriod"/>
            </a:pPr>
            <a:r>
              <a:rPr lang="en-US" sz="2000" dirty="0"/>
              <a:t>Assumption: Uses 2s complement, 32-bit representations of integers.</a:t>
            </a:r>
          </a:p>
          <a:p>
            <a:pPr marL="914400" lvl="1" indent="-457200">
              <a:buAutoNum type="arabicPeriod"/>
            </a:pPr>
            <a:r>
              <a:rPr lang="en-US" sz="2000" dirty="0"/>
              <a:t>Assumption: Performs right shifts &gt;&gt; </a:t>
            </a:r>
            <a:r>
              <a:rPr lang="en-US" sz="2000" dirty="0">
                <a:solidFill>
                  <a:srgbClr val="FF0000"/>
                </a:solidFill>
              </a:rPr>
              <a:t>arithmetically</a:t>
            </a:r>
          </a:p>
          <a:p>
            <a:pPr marL="914400" lvl="1" indent="-457200">
              <a:buAutoNum type="arabicPeriod"/>
            </a:pPr>
            <a:endParaRPr lang="en-US" sz="2000" dirty="0"/>
          </a:p>
          <a:p>
            <a:pPr marL="914400" lvl="1" indent="-457200">
              <a:buFontTx/>
              <a:buChar char="-"/>
            </a:pPr>
            <a:endParaRPr lang="en-US" sz="2800" dirty="0"/>
          </a:p>
          <a:p>
            <a:pPr marL="914400" lvl="1" indent="-457200">
              <a:buFontTx/>
              <a:buChar char="-"/>
            </a:pPr>
            <a:endParaRPr lang="en-US" sz="2800" dirty="0"/>
          </a:p>
          <a:p>
            <a:endParaRPr lang="en-US" dirty="0"/>
          </a:p>
        </p:txBody>
      </p:sp>
      <p:sp>
        <p:nvSpPr>
          <p:cNvPr id="6" name="Rectangle 5">
            <a:extLst>
              <a:ext uri="{FF2B5EF4-FFF2-40B4-BE49-F238E27FC236}">
                <a16:creationId xmlns:a16="http://schemas.microsoft.com/office/drawing/2014/main" id="{80231B69-AA08-42FF-ADBB-1766938A1AAB}"/>
              </a:ext>
            </a:extLst>
          </p:cNvPr>
          <p:cNvSpPr/>
          <p:nvPr/>
        </p:nvSpPr>
        <p:spPr>
          <a:xfrm>
            <a:off x="8212015" y="1107831"/>
            <a:ext cx="3552093" cy="717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a:extLst>
              <a:ext uri="{FF2B5EF4-FFF2-40B4-BE49-F238E27FC236}">
                <a16:creationId xmlns:a16="http://schemas.microsoft.com/office/drawing/2014/main" id="{D7FB7067-F6BB-43D5-BE91-B4108296D1EC}"/>
              </a:ext>
            </a:extLst>
          </p:cNvPr>
          <p:cNvSpPr/>
          <p:nvPr/>
        </p:nvSpPr>
        <p:spPr>
          <a:xfrm>
            <a:off x="8212015" y="1960562"/>
            <a:ext cx="3552093" cy="717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TextBox 3">
            <a:extLst>
              <a:ext uri="{FF2B5EF4-FFF2-40B4-BE49-F238E27FC236}">
                <a16:creationId xmlns:a16="http://schemas.microsoft.com/office/drawing/2014/main" id="{7AFEEDC4-D5EE-4BA5-A917-7BBD545E6689}"/>
              </a:ext>
            </a:extLst>
          </p:cNvPr>
          <p:cNvSpPr txBox="1"/>
          <p:nvPr/>
        </p:nvSpPr>
        <p:spPr>
          <a:xfrm>
            <a:off x="8666480" y="3308016"/>
            <a:ext cx="3525520" cy="1200329"/>
          </a:xfrm>
          <a:prstGeom prst="rect">
            <a:avLst/>
          </a:prstGeom>
          <a:noFill/>
        </p:spPr>
        <p:txBody>
          <a:bodyPr wrap="square" rtlCol="0">
            <a:spAutoFit/>
          </a:bodyPr>
          <a:lstStyle/>
          <a:p>
            <a:r>
              <a:rPr lang="en-US" dirty="0"/>
              <a:t>write variable definitions / initializations before any assignment statements,</a:t>
            </a:r>
          </a:p>
          <a:p>
            <a:r>
              <a:rPr lang="en-US" altLang="zh-CN" dirty="0"/>
              <a:t>otherwise “</a:t>
            </a:r>
            <a:r>
              <a:rPr lang="en-US" altLang="zh-CN" dirty="0" err="1"/>
              <a:t>dlc</a:t>
            </a:r>
            <a:r>
              <a:rPr lang="en-US" altLang="zh-CN" dirty="0"/>
              <a:t>” test may fail</a:t>
            </a:r>
          </a:p>
        </p:txBody>
      </p:sp>
    </p:spTree>
    <p:extLst>
      <p:ext uri="{BB962C8B-B14F-4D97-AF65-F5344CB8AC3E}">
        <p14:creationId xmlns:p14="http://schemas.microsoft.com/office/powerpoint/2010/main" val="50680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A09-DE06-48EE-8142-9DDD68D570F0}"/>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6D73C6CD-896B-45CC-8DBF-B56EF66DAB7A}"/>
              </a:ext>
            </a:extLst>
          </p:cNvPr>
          <p:cNvSpPr>
            <a:spLocks noGrp="1"/>
          </p:cNvSpPr>
          <p:nvPr>
            <p:ph idx="1"/>
          </p:nvPr>
        </p:nvSpPr>
        <p:spPr>
          <a:xfrm>
            <a:off x="838200" y="1825624"/>
            <a:ext cx="10515600" cy="4443095"/>
          </a:xfrm>
        </p:spPr>
        <p:txBody>
          <a:bodyPr>
            <a:normAutofit fontScale="85000" lnSpcReduction="20000"/>
          </a:bodyPr>
          <a:lstStyle/>
          <a:p>
            <a:pPr marL="0" indent="0">
              <a:buNone/>
            </a:pPr>
            <a:r>
              <a:rPr lang="en-US" b="1" dirty="0"/>
              <a:t>What you need to do:</a:t>
            </a:r>
          </a:p>
          <a:p>
            <a:pPr marL="457200" indent="-457200">
              <a:buAutoNum type="arabicPeriod"/>
            </a:pPr>
            <a:r>
              <a:rPr lang="en-US" sz="2400" dirty="0"/>
              <a:t>read the instructions (ignore floating point part) in </a:t>
            </a:r>
            <a:r>
              <a:rPr lang="en-US" sz="2400" dirty="0" err="1"/>
              <a:t>bits.c</a:t>
            </a:r>
            <a:r>
              <a:rPr lang="en-US" sz="2400" dirty="0"/>
              <a:t> and implement 15 functions </a:t>
            </a:r>
          </a:p>
          <a:p>
            <a:pPr marL="457200" indent="-457200">
              <a:buAutoNum type="arabicPeriod"/>
            </a:pPr>
            <a:r>
              <a:rPr lang="en-US" sz="2400" dirty="0"/>
              <a:t>run:  ./</a:t>
            </a:r>
            <a:r>
              <a:rPr lang="en-US" sz="2400" dirty="0" err="1"/>
              <a:t>dlc</a:t>
            </a:r>
            <a:r>
              <a:rPr lang="en-US" sz="2400" dirty="0"/>
              <a:t> </a:t>
            </a:r>
            <a:r>
              <a:rPr lang="en-US" sz="2400" dirty="0" err="1"/>
              <a:t>bits.c</a:t>
            </a:r>
            <a:r>
              <a:rPr lang="en-US" sz="2400" dirty="0"/>
              <a:t>.  (to test your code compliance with the rules)</a:t>
            </a:r>
          </a:p>
          <a:p>
            <a:pPr marL="457200" lvl="1" indent="0">
              <a:buNone/>
            </a:pPr>
            <a:r>
              <a:rPr lang="en-US" sz="2000" dirty="0"/>
              <a:t>-  succeed if just 1 warning of “no includable file &lt;command-line&gt; …. /</a:t>
            </a:r>
            <a:r>
              <a:rPr lang="en-US" sz="2000" dirty="0" err="1"/>
              <a:t>usr</a:t>
            </a:r>
            <a:r>
              <a:rPr lang="en-US" sz="2000" dirty="0"/>
              <a:t>/include/</a:t>
            </a:r>
            <a:r>
              <a:rPr lang="en-US" sz="2000" dirty="0" err="1"/>
              <a:t>stdc-predef.h</a:t>
            </a:r>
            <a:r>
              <a:rPr lang="en-US" sz="2000" dirty="0"/>
              <a:t>”</a:t>
            </a:r>
          </a:p>
          <a:p>
            <a:pPr marL="457200" lvl="1" indent="0">
              <a:buNone/>
            </a:pPr>
            <a:r>
              <a:rPr lang="en-US" sz="2000" dirty="0"/>
              <a:t>-  fix bugs otherwise</a:t>
            </a:r>
          </a:p>
          <a:p>
            <a:pPr marL="457200" indent="-457200">
              <a:buAutoNum type="arabicPeriod"/>
            </a:pPr>
            <a:r>
              <a:rPr lang="en-US" sz="2400" dirty="0"/>
              <a:t>run: make </a:t>
            </a:r>
            <a:r>
              <a:rPr lang="en-US" sz="2400" dirty="0" err="1"/>
              <a:t>btest</a:t>
            </a:r>
            <a:r>
              <a:rPr lang="en-US" sz="2400" dirty="0"/>
              <a:t> (to compile the </a:t>
            </a:r>
            <a:r>
              <a:rPr lang="en-US" sz="2400" dirty="0" err="1"/>
              <a:t>btest</a:t>
            </a:r>
            <a:r>
              <a:rPr lang="en-US" sz="2400" dirty="0"/>
              <a:t>)</a:t>
            </a:r>
          </a:p>
          <a:p>
            <a:pPr lvl="1">
              <a:buFontTx/>
              <a:buChar char="-"/>
            </a:pPr>
            <a:r>
              <a:rPr lang="en-US" sz="2000" dirty="0"/>
              <a:t>fix bugs if compilation failed</a:t>
            </a:r>
          </a:p>
          <a:p>
            <a:pPr marL="457200" indent="-457200">
              <a:buAutoNum type="arabicPeriod" startAt="4"/>
            </a:pPr>
            <a:r>
              <a:rPr lang="en-US" sz="2400" dirty="0"/>
              <a:t>run: ./</a:t>
            </a:r>
            <a:r>
              <a:rPr lang="en-US" sz="2400" dirty="0" err="1"/>
              <a:t>btest</a:t>
            </a:r>
            <a:r>
              <a:rPr lang="en-US" sz="2400" dirty="0"/>
              <a:t>  (to test code correctness)</a:t>
            </a:r>
          </a:p>
          <a:p>
            <a:pPr lvl="1">
              <a:buFontTx/>
              <a:buChar char="-"/>
            </a:pPr>
            <a:r>
              <a:rPr lang="en-US" sz="2000" dirty="0"/>
              <a:t>show how many tests you passed/failed. Fix bugs.</a:t>
            </a:r>
          </a:p>
          <a:p>
            <a:pPr marL="457200" indent="-457200">
              <a:buAutoNum type="arabicPeriod" startAt="5"/>
            </a:pPr>
            <a:r>
              <a:rPr lang="en-US" sz="2400" dirty="0"/>
              <a:t>submit </a:t>
            </a:r>
            <a:r>
              <a:rPr lang="en-US" sz="2400" dirty="0" err="1"/>
              <a:t>bits.c</a:t>
            </a:r>
            <a:r>
              <a:rPr lang="en-US" sz="2400" dirty="0"/>
              <a:t> to </a:t>
            </a:r>
            <a:r>
              <a:rPr lang="en-US" sz="2400" dirty="0" err="1"/>
              <a:t>moodle</a:t>
            </a:r>
            <a:r>
              <a:rPr lang="en-US" sz="2400" dirty="0"/>
              <a:t> </a:t>
            </a:r>
          </a:p>
          <a:p>
            <a:pPr lvl="1">
              <a:buFontTx/>
              <a:buChar char="-"/>
            </a:pPr>
            <a:r>
              <a:rPr lang="en-US" sz="2000" dirty="0"/>
              <a:t>make sure write your full name in the beginning of </a:t>
            </a:r>
            <a:r>
              <a:rPr lang="en-US" sz="2000" dirty="0" err="1"/>
              <a:t>bits.c</a:t>
            </a:r>
            <a:endParaRPr lang="en-US" sz="2000" dirty="0"/>
          </a:p>
          <a:p>
            <a:pPr marL="0" indent="0">
              <a:buNone/>
            </a:pPr>
            <a:r>
              <a:rPr lang="en-US" sz="2400" dirty="0"/>
              <a:t>Note. if compilation error: “fatal error: sys/</a:t>
            </a:r>
            <a:r>
              <a:rPr lang="en-US" sz="2400" dirty="0" err="1"/>
              <a:t>cdefs.h</a:t>
            </a:r>
            <a:r>
              <a:rPr lang="en-US" sz="2400" dirty="0"/>
              <a:t>: No such file or directory”, try run:</a:t>
            </a:r>
          </a:p>
          <a:p>
            <a:pPr marL="0" indent="0">
              <a:buNone/>
            </a:pPr>
            <a:r>
              <a:rPr lang="en-US" sz="2400" dirty="0"/>
              <a:t>      </a:t>
            </a:r>
            <a:r>
              <a:rPr lang="en-US" sz="2200" dirty="0" err="1"/>
              <a:t>sudo</a:t>
            </a:r>
            <a:r>
              <a:rPr lang="en-US" sz="2200" dirty="0"/>
              <a:t> apt-get install libc6-dev-i386</a:t>
            </a:r>
            <a:endParaRPr lang="en-US" sz="2000" dirty="0"/>
          </a:p>
          <a:p>
            <a:pPr marL="0" indent="0">
              <a:buNone/>
            </a:pPr>
            <a:r>
              <a:rPr lang="en-US" sz="2200" dirty="0"/>
              <a:t>demo</a:t>
            </a:r>
          </a:p>
        </p:txBody>
      </p:sp>
    </p:spTree>
    <p:extLst>
      <p:ext uri="{BB962C8B-B14F-4D97-AF65-F5344CB8AC3E}">
        <p14:creationId xmlns:p14="http://schemas.microsoft.com/office/powerpoint/2010/main" val="222456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2345</TotalTime>
  <Words>2833</Words>
  <Application>Microsoft Office PowerPoint</Application>
  <PresentationFormat>Widescreen</PresentationFormat>
  <Paragraphs>312</Paragraphs>
  <Slides>30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CourierNewPSMT</vt:lpstr>
      <vt:lpstr>等线</vt:lpstr>
      <vt:lpstr>等线 Light</vt:lpstr>
      <vt:lpstr>Arial</vt:lpstr>
      <vt:lpstr>Calibri</vt:lpstr>
      <vt:lpstr>Calibri Light</vt:lpstr>
      <vt:lpstr>Office Theme</vt:lpstr>
      <vt:lpstr>CSCI 2400 Computer Systems</vt:lpstr>
      <vt:lpstr>Recitations, Office Hours, Email</vt:lpstr>
      <vt:lpstr>Data Lab: Prerequisite</vt:lpstr>
      <vt:lpstr>Data Lab: Prerequisite</vt:lpstr>
      <vt:lpstr>Data Lab</vt:lpstr>
      <vt:lpstr>Data Lab: WriteUp.pdf</vt:lpstr>
      <vt:lpstr>Data Lab: WriteUp.pdf</vt:lpstr>
      <vt:lpstr>Data Lab: WriteUp.pdf</vt:lpstr>
      <vt:lpstr>Data Lab: WriteUp.pdf</vt:lpstr>
      <vt:lpstr>Data Lab: WriteUp.pdf</vt:lpstr>
      <vt:lpstr>Data Lab: tips</vt:lpstr>
      <vt:lpstr>Data Lab</vt:lpstr>
      <vt:lpstr>Data Lab: 1. EvenBits</vt:lpstr>
      <vt:lpstr>Data Lab: 2. MinusOne</vt:lpstr>
      <vt:lpstr>Data Lab: 3. CopyLSB</vt:lpstr>
      <vt:lpstr>Data Lab: 4. Divpwr2</vt:lpstr>
      <vt:lpstr>Data Lab: 5. GetByte</vt:lpstr>
      <vt:lpstr>Data Lab: 6. AnyOddBit </vt:lpstr>
      <vt:lpstr>Data Lab: 7. isNegative </vt:lpstr>
      <vt:lpstr>Data Lab: 8. isAsciiDigit </vt:lpstr>
      <vt:lpstr>Data Lab: 9. fitsBits </vt:lpstr>
      <vt:lpstr>Data Lab: 10. subOK </vt:lpstr>
      <vt:lpstr>Data Lab: 10. subOK </vt:lpstr>
      <vt:lpstr>Data Lab: 11. conditional </vt:lpstr>
      <vt:lpstr>Data Lab: 12. HowManyBits </vt:lpstr>
      <vt:lpstr>Data Lab: 12. HowManyBits </vt:lpstr>
      <vt:lpstr>Data Lab: 13. isNoneZero </vt:lpstr>
      <vt:lpstr>Data Lab: 14. absVal</vt:lpstr>
      <vt:lpstr>Data Lab: 15. isPower2</vt:lpstr>
      <vt:lpstr>Some final tips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2400 Computer Systems</dc:title>
  <dc:creator>Si Shen</dc:creator>
  <cp:lastModifiedBy>Si Shen</cp:lastModifiedBy>
  <cp:revision>106</cp:revision>
  <dcterms:created xsi:type="dcterms:W3CDTF">2018-06-02T16:04:41Z</dcterms:created>
  <dcterms:modified xsi:type="dcterms:W3CDTF">2018-06-08T16:44:54Z</dcterms:modified>
</cp:coreProperties>
</file>