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2" r:id="rId3"/>
    <p:sldId id="276" r:id="rId4"/>
    <p:sldId id="283" r:id="rId5"/>
    <p:sldId id="277" r:id="rId6"/>
    <p:sldId id="257" r:id="rId7"/>
    <p:sldId id="259" r:id="rId8"/>
    <p:sldId id="260" r:id="rId9"/>
    <p:sldId id="261" r:id="rId10"/>
    <p:sldId id="266" r:id="rId11"/>
    <p:sldId id="268" r:id="rId12"/>
    <p:sldId id="279" r:id="rId13"/>
    <p:sldId id="269" r:id="rId14"/>
    <p:sldId id="271" r:id="rId15"/>
    <p:sldId id="272" r:id="rId16"/>
    <p:sldId id="273" r:id="rId17"/>
    <p:sldId id="274" r:id="rId18"/>
    <p:sldId id="275" r:id="rId19"/>
    <p:sldId id="280" r:id="rId20"/>
    <p:sldId id="284" r:id="rId21"/>
    <p:sldId id="281" r:id="rId22"/>
    <p:sldId id="285" r:id="rId23"/>
    <p:sldId id="286" r:id="rId24"/>
    <p:sldId id="287" r:id="rId25"/>
    <p:sldId id="270" r:id="rId26"/>
    <p:sldId id="265" r:id="rId27"/>
    <p:sldId id="27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6331" autoAdjust="0"/>
  </p:normalViewPr>
  <p:slideViewPr>
    <p:cSldViewPr snapToGrid="0">
      <p:cViewPr varScale="1">
        <p:scale>
          <a:sx n="64" d="100"/>
          <a:sy n="64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7820-3D33-4231-AB2B-D31534949926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C0DEF-1BFD-4519-A546-263D11AF1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0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I</a:t>
            </a:r>
            <a:r>
              <a:rPr lang="en-US" altLang="zh-CN" baseline="0" dirty="0" smtClean="0"/>
              <a:t> showed last week, the webpage has 4 links, the first two lines are for real-time plots, and last line is quick link to the demonstration period.</a:t>
            </a:r>
          </a:p>
          <a:p>
            <a:r>
              <a:rPr lang="en-US" altLang="zh-CN" baseline="0" dirty="0" smtClean="0"/>
              <a:t>As Gregory hasn’t come last week, so I will review the webpage very briefly.</a:t>
            </a:r>
          </a:p>
          <a:p>
            <a:r>
              <a:rPr lang="en-US" altLang="zh-CN" baseline="0" dirty="0" smtClean="0"/>
              <a:t>Variable (hydro static, through hydro 2d, hydro </a:t>
            </a:r>
            <a:r>
              <a:rPr lang="en-US" altLang="zh-CN" baseline="0" dirty="0" err="1" smtClean="0"/>
              <a:t>timeseries</a:t>
            </a:r>
            <a:r>
              <a:rPr lang="en-US" altLang="zh-CN" baseline="0" dirty="0" smtClean="0"/>
              <a:t>), 4 domains, add new atmospheric plots, which are also requirements of the 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3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2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the webpage</a:t>
            </a:r>
            <a:r>
              <a:rPr lang="en-US" altLang="zh-CN" baseline="0" dirty="0" smtClean="0"/>
              <a:t> scripts related with the Hydro part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</a:t>
            </a:r>
            <a:r>
              <a:rPr lang="en-US" altLang="zh-CN" baseline="0" dirty="0" smtClean="0"/>
              <a:t> we change to the </a:t>
            </a:r>
            <a:r>
              <a:rPr lang="en-US" altLang="zh-CN" baseline="0" dirty="0" err="1" smtClean="0"/>
              <a:t>postprocessing</a:t>
            </a:r>
            <a:r>
              <a:rPr lang="en-US" altLang="zh-CN" baseline="0" dirty="0" smtClean="0"/>
              <a:t> part.</a:t>
            </a:r>
          </a:p>
          <a:p>
            <a:r>
              <a:rPr lang="en-US" altLang="zh-CN" baseline="0" dirty="0" smtClean="0"/>
              <a:t>Here is the </a:t>
            </a:r>
            <a:r>
              <a:rPr lang="en-US" altLang="zh-CN" baseline="0" dirty="0" err="1" smtClean="0"/>
              <a:t>crontab</a:t>
            </a:r>
            <a:r>
              <a:rPr lang="en-US" altLang="zh-CN" baseline="0" dirty="0" smtClean="0"/>
              <a:t>.  The main script is </a:t>
            </a:r>
            <a:r>
              <a:rPr lang="en-US" altLang="zh-CN" baseline="0" dirty="0" err="1" smtClean="0"/>
              <a:t>rt</a:t>
            </a:r>
            <a:r>
              <a:rPr lang="en-US" altLang="zh-CN" baseline="0" dirty="0" smtClean="0"/>
              <a:t>*</a:t>
            </a:r>
            <a:r>
              <a:rPr lang="en-US" altLang="zh-CN" baseline="0" dirty="0" err="1" smtClean="0"/>
              <a:t>pl</a:t>
            </a:r>
            <a:r>
              <a:rPr lang="en-US" altLang="zh-CN" baseline="0" dirty="0" smtClean="0"/>
              <a:t>, and passing parameters is </a:t>
            </a:r>
            <a:r>
              <a:rPr lang="en-US" altLang="zh-CN" baseline="0" dirty="0" err="1" smtClean="0"/>
              <a:t>gmod</a:t>
            </a:r>
            <a:r>
              <a:rPr lang="en-US" altLang="zh-CN" baseline="0" dirty="0" smtClean="0"/>
              <a:t> id, member, hour offset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3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Streamflow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the NCL is a </a:t>
            </a:r>
            <a:r>
              <a:rPr lang="en-US" altLang="zh-CN" baseline="0" dirty="0" err="1" smtClean="0"/>
              <a:t>liitle</a:t>
            </a:r>
            <a:r>
              <a:rPr lang="en-US" altLang="zh-CN" baseline="0" dirty="0" smtClean="0"/>
              <a:t> different, because it will generate </a:t>
            </a:r>
            <a:r>
              <a:rPr lang="en-US" altLang="zh-CN" baseline="0" dirty="0" err="1" smtClean="0"/>
              <a:t>ps</a:t>
            </a:r>
            <a:r>
              <a:rPr lang="en-US" altLang="zh-CN" baseline="0" dirty="0" smtClean="0"/>
              <a:t> not </a:t>
            </a:r>
            <a:r>
              <a:rPr lang="en-US" altLang="zh-CN" baseline="0" dirty="0" err="1" smtClean="0"/>
              <a:t>png</a:t>
            </a:r>
            <a:r>
              <a:rPr lang="en-US" altLang="zh-CN" baseline="0" dirty="0" smtClean="0"/>
              <a:t> (because it’s very slow to directly generate </a:t>
            </a:r>
            <a:r>
              <a:rPr lang="en-US" altLang="zh-CN" baseline="0" dirty="0" err="1" smtClean="0"/>
              <a:t>png</a:t>
            </a:r>
            <a:r>
              <a:rPr lang="en-US" altLang="zh-CN" baseline="0" dirty="0" smtClean="0"/>
              <a:t> on SZMB machine)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3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I will show</a:t>
            </a:r>
            <a:r>
              <a:rPr lang="en-US" altLang="zh-CN" baseline="0" dirty="0" smtClean="0"/>
              <a:t> you how to add a new domain or modify a domain. </a:t>
            </a:r>
          </a:p>
          <a:p>
            <a:r>
              <a:rPr lang="en-US" altLang="zh-CN" baseline="0" dirty="0" smtClean="0"/>
              <a:t>Here we take the example for creating TG domain based on GL domain. Assume we have GL domain, but not TG domain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7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you want add the channel node markers, you</a:t>
            </a:r>
            <a:r>
              <a:rPr lang="en-US" altLang="zh-CN" baseline="0" dirty="0" smtClean="0"/>
              <a:t> need to do step2. Also, this is not for </a:t>
            </a:r>
            <a:r>
              <a:rPr lang="en-US" altLang="zh-CN" baseline="0" dirty="0" err="1" smtClean="0"/>
              <a:t>streamflow</a:t>
            </a:r>
            <a:r>
              <a:rPr lang="en-US" altLang="zh-CN" baseline="0" dirty="0" smtClean="0"/>
              <a:t> plots</a:t>
            </a:r>
          </a:p>
          <a:p>
            <a:r>
              <a:rPr lang="en-US" altLang="zh-CN" baseline="0" dirty="0" smtClean="0"/>
              <a:t>First, you need to prepare the channel nodes </a:t>
            </a:r>
            <a:r>
              <a:rPr lang="en-US" altLang="zh-CN" baseline="0" dirty="0" err="1" smtClean="0"/>
              <a:t>lon-lat</a:t>
            </a:r>
            <a:r>
              <a:rPr lang="en-US" altLang="zh-CN" baseline="0" dirty="0" smtClean="0"/>
              <a:t> data, so that NCL can read the file. You can refer to .., and create this */TG_channode_lonlat.txt</a:t>
            </a:r>
          </a:p>
          <a:p>
            <a:r>
              <a:rPr lang="en-US" altLang="zh-CN" baseline="0" dirty="0" smtClean="0"/>
              <a:t>Then, you need to modify the </a:t>
            </a:r>
            <a:r>
              <a:rPr lang="en-US" altLang="zh-CN" baseline="0" dirty="0" err="1" smtClean="0"/>
              <a:t>ncl</a:t>
            </a:r>
            <a:r>
              <a:rPr lang="en-US" altLang="zh-CN" baseline="0" dirty="0" smtClean="0"/>
              <a:t> file. The parameter “</a:t>
            </a:r>
            <a:r>
              <a:rPr lang="en-US" altLang="zh-CN" baseline="0" dirty="0" err="1" smtClean="0"/>
              <a:t>add_chan_border</a:t>
            </a:r>
            <a:r>
              <a:rPr lang="en-US" altLang="zh-CN" baseline="0" dirty="0" smtClean="0"/>
              <a:t>” is related with the channel nodes plotting, so you than modify that. It includes a if statement, and a function named as </a:t>
            </a:r>
            <a:r>
              <a:rPr lang="en-US" altLang="zh-CN" baseline="0" dirty="0" err="1" smtClean="0"/>
              <a:t>add_node_marker_GL</a:t>
            </a:r>
            <a:endParaRPr lang="en-US" altLang="zh-CN" baseline="0" dirty="0" smtClean="0"/>
          </a:p>
          <a:p>
            <a:r>
              <a:rPr lang="en-US" altLang="zh-CN" baseline="0" dirty="0" smtClean="0"/>
              <a:t>After that, you need to </a:t>
            </a:r>
            <a:r>
              <a:rPr lang="en-US" altLang="zh-CN" baseline="0" dirty="0" err="1" smtClean="0"/>
              <a:t>goto</a:t>
            </a:r>
            <a:r>
              <a:rPr lang="en-US" altLang="zh-CN" baseline="0" dirty="0" smtClean="0"/>
              <a:t> the script file, and modify the pass value of “</a:t>
            </a:r>
            <a:r>
              <a:rPr lang="en-US" altLang="zh-CN" baseline="0" dirty="0" err="1" smtClean="0"/>
              <a:t>add_chan_border</a:t>
            </a:r>
            <a:r>
              <a:rPr lang="en-US" altLang="zh-CN" baseline="0" dirty="0" smtClean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4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3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7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0DEF-1BFD-4519-A546-263D11AF11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3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1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9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6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7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1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1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9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DF11-740C-45F1-9550-5E92BA2C38E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E679-33F2-4C32-8614-471859BFA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photoshopfree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53.105.129:8080/images/ens/GWRUPP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nvertcsv.com/csv-to-kml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4006" y="1978701"/>
            <a:ext cx="679872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SZMB hydro </a:t>
            </a:r>
            <a:r>
              <a:rPr lang="en-US" altLang="zh-CN" sz="4000" dirty="0" err="1" smtClean="0"/>
              <a:t>postproc</a:t>
            </a:r>
            <a:r>
              <a:rPr lang="en-US" altLang="zh-CN" sz="4000" dirty="0" err="1"/>
              <a:t>+</a:t>
            </a:r>
            <a:r>
              <a:rPr lang="en-US" altLang="zh-CN" sz="4000" dirty="0" err="1" smtClean="0"/>
              <a:t>webpage</a:t>
            </a:r>
            <a:endParaRPr lang="en-US" altLang="zh-CN" sz="4000" dirty="0" smtClean="0"/>
          </a:p>
          <a:p>
            <a:r>
              <a:rPr lang="en-US" altLang="zh-CN" sz="4000" dirty="0" smtClean="0"/>
              <a:t>technique report</a:t>
            </a:r>
          </a:p>
          <a:p>
            <a:pPr algn="r"/>
            <a:endParaRPr lang="en-US" altLang="zh-CN" sz="3200" dirty="0"/>
          </a:p>
          <a:p>
            <a:pPr algn="r"/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si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shen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2017.11.14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42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add new domain (2d-plot)?</a:t>
            </a:r>
            <a:br>
              <a:rPr lang="en-US" altLang="zh-CN" dirty="0" smtClean="0"/>
            </a:br>
            <a:r>
              <a:rPr lang="en-US" altLang="zh-CN" sz="2400" dirty="0" smtClean="0"/>
              <a:t>-- using example of creating TG domain based on GL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552" y="1690688"/>
            <a:ext cx="7886700" cy="45602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Step1 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Modify script/run_plot*.sh</a:t>
            </a:r>
            <a:r>
              <a:rPr lang="en-US" altLang="zh-CN" dirty="0" smtClean="0"/>
              <a:t> to add/modify a domain segment (not for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plots)</a:t>
            </a:r>
          </a:p>
          <a:p>
            <a:pPr marL="0" indent="0">
              <a:buNone/>
            </a:pPr>
            <a:r>
              <a:rPr lang="en-US" altLang="zh-CN" sz="2200" dirty="0" smtClean="0"/>
              <a:t>e.g. (</a:t>
            </a:r>
            <a:r>
              <a:rPr lang="en-US" altLang="zh-CN" sz="2200" dirty="0"/>
              <a:t>in script/run_plot_precp_SZMB_alldom.sh)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1800" dirty="0"/>
              <a:t>cmd="ncl 'srcfilename=\"*.LDASIN_DOMAIN1\"' </a:t>
            </a:r>
            <a:r>
              <a:rPr lang="zh-CN" altLang="en-US" sz="1800" dirty="0">
                <a:solidFill>
                  <a:srgbClr val="FF0000"/>
                </a:solidFill>
              </a:rPr>
              <a:t>'dom_name=\"TG\"' 'lonlat_list=\"113.843,113.936,22.595,22.7\"' </a:t>
            </a:r>
            <a:r>
              <a:rPr lang="zh-CN" altLang="en-US" sz="1800" dirty="0"/>
              <a:t>'add_chan_border=\"TGchan\"' 'copydir_list=\"$webdir/cycles/$cycle,$webdir/gifs\"' plot_precprate_Customize.ncl &gt;&amp; log.plot"</a:t>
            </a:r>
          </a:p>
          <a:p>
            <a:pPr marL="0" lvl="0" indent="0">
              <a:buNone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200" dirty="0" smtClean="0">
                <a:solidFill>
                  <a:prstClr val="black"/>
                </a:solidFill>
              </a:rPr>
              <a:t>- </a:t>
            </a:r>
            <a:r>
              <a:rPr lang="en-US" altLang="zh-CN" sz="2200" i="1" dirty="0" err="1" smtClean="0">
                <a:solidFill>
                  <a:prstClr val="black"/>
                </a:solidFill>
              </a:rPr>
              <a:t>dom_name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=&lt;</a:t>
            </a:r>
            <a:r>
              <a:rPr lang="en-US" altLang="zh-CN" sz="2200" i="1" dirty="0" err="1" smtClean="0">
                <a:solidFill>
                  <a:prstClr val="black"/>
                </a:solidFill>
              </a:rPr>
              <a:t>dom_name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&gt; ; </a:t>
            </a:r>
            <a:r>
              <a:rPr lang="en-US" altLang="zh-CN" sz="2200" i="1" dirty="0" err="1" smtClean="0">
                <a:solidFill>
                  <a:prstClr val="black"/>
                </a:solidFill>
              </a:rPr>
              <a:t>Lonlat_list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=“lon1,lon2,lat1,lat2”</a:t>
            </a:r>
          </a:p>
          <a:p>
            <a:pPr marL="0" lvl="0" indent="0">
              <a:buNone/>
            </a:pPr>
            <a:r>
              <a:rPr lang="en-US" altLang="zh-CN" sz="2200" dirty="0" smtClean="0">
                <a:solidFill>
                  <a:prstClr val="black"/>
                </a:solidFill>
              </a:rPr>
              <a:t>- will generate </a:t>
            </a:r>
            <a:r>
              <a:rPr lang="en-US" altLang="zh-CN" sz="2200" i="1" dirty="0" err="1" smtClean="0">
                <a:solidFill>
                  <a:prstClr val="black"/>
                </a:solidFill>
              </a:rPr>
              <a:t>RainRate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_&lt;</a:t>
            </a:r>
            <a:r>
              <a:rPr lang="en-US" altLang="zh-CN" sz="2200" i="1" dirty="0" err="1" smtClean="0">
                <a:solidFill>
                  <a:prstClr val="black"/>
                </a:solidFill>
              </a:rPr>
              <a:t>dom_name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&gt;_</a:t>
            </a:r>
            <a:r>
              <a:rPr lang="en-US" altLang="zh-CN" sz="2200" i="1" dirty="0" err="1" smtClean="0">
                <a:solidFill>
                  <a:prstClr val="black"/>
                </a:solidFill>
              </a:rPr>
              <a:t>valid_at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_&lt;YYYYMMDDHH&gt;.</a:t>
            </a:r>
            <a:r>
              <a:rPr lang="en-US" altLang="zh-CN" sz="2200" i="1" dirty="0" err="1" smtClean="0">
                <a:solidFill>
                  <a:prstClr val="black"/>
                </a:solidFill>
              </a:rPr>
              <a:t>png</a:t>
            </a:r>
            <a:endParaRPr lang="en-US" altLang="zh-CN" sz="2200" i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200" dirty="0" smtClean="0">
                <a:solidFill>
                  <a:prstClr val="black"/>
                </a:solidFill>
              </a:rPr>
              <a:t>and copied to WEB_DIR as 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&lt;YYYYMMDDHH&gt;/&lt;</a:t>
            </a:r>
            <a:r>
              <a:rPr lang="en-US" altLang="zh-CN" sz="2200" i="1" dirty="0" err="1" smtClean="0">
                <a:solidFill>
                  <a:prstClr val="black"/>
                </a:solidFill>
              </a:rPr>
              <a:t>dom_name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&gt;_RainRate.png</a:t>
            </a:r>
            <a:r>
              <a:rPr lang="en-US" altLang="zh-CN" sz="2200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- </a:t>
            </a:r>
            <a:r>
              <a:rPr lang="en-US" altLang="zh-CN" sz="2200" dirty="0" smtClean="0">
                <a:solidFill>
                  <a:prstClr val="black"/>
                </a:solidFill>
              </a:rPr>
              <a:t>After Step1, you get a plot in the specified domain</a:t>
            </a:r>
            <a:r>
              <a:rPr lang="en-US" altLang="zh-CN" sz="2200" dirty="0" smtClean="0">
                <a:solidFill>
                  <a:srgbClr val="FF0000"/>
                </a:solidFill>
              </a:rPr>
              <a:t>, but with no channel node markers</a:t>
            </a:r>
            <a:r>
              <a:rPr lang="en-US" altLang="zh-CN" sz="18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3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add new domain (2d-plot)?</a:t>
            </a:r>
            <a:br>
              <a:rPr lang="en-US" altLang="zh-CN" dirty="0" smtClean="0"/>
            </a:br>
            <a:r>
              <a:rPr lang="en-US" altLang="zh-CN" sz="2400" dirty="0">
                <a:solidFill>
                  <a:prstClr val="black"/>
                </a:solidFill>
              </a:rPr>
              <a:t>-- using example of creating TG domain based on GL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552" y="1690688"/>
            <a:ext cx="8035664" cy="456020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Step2: if you want add channel node markers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       -- not for </a:t>
            </a:r>
            <a:r>
              <a:rPr lang="en-US" altLang="zh-CN" sz="2000" dirty="0" err="1" smtClean="0"/>
              <a:t>streamflow</a:t>
            </a:r>
            <a:r>
              <a:rPr lang="en-US" altLang="zh-CN" sz="2000" dirty="0" smtClean="0"/>
              <a:t> plots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Prepare the channel node </a:t>
            </a:r>
            <a:r>
              <a:rPr lang="en-US" altLang="zh-CN" sz="2400" dirty="0" err="1" smtClean="0"/>
              <a:t>lonlats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(refer </a:t>
            </a:r>
            <a:r>
              <a:rPr lang="en-US" altLang="zh-CN" sz="2400" dirty="0"/>
              <a:t>to </a:t>
            </a:r>
            <a:r>
              <a:rPr lang="en-US" altLang="zh-CN" sz="2400" i="1" dirty="0" smtClean="0"/>
              <a:t>cons/GL_channode_lonlat.txt</a:t>
            </a:r>
            <a:r>
              <a:rPr lang="en-US" altLang="zh-CN" sz="2400" dirty="0" smtClean="0"/>
              <a:t> for format), e.g., create: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i="1" dirty="0" smtClean="0"/>
              <a:t>cons/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TG</a:t>
            </a:r>
            <a:r>
              <a:rPr lang="en-US" altLang="zh-CN" sz="2400" i="1" dirty="0" smtClean="0"/>
              <a:t>_channode_lonlat.txt</a:t>
            </a:r>
            <a:endParaRPr lang="en-US" altLang="zh-CN" sz="2200" i="1" dirty="0"/>
          </a:p>
          <a:p>
            <a:pPr>
              <a:buFontTx/>
              <a:buChar char="-"/>
            </a:pPr>
            <a:r>
              <a:rPr lang="en-US" altLang="zh-CN" sz="2400" dirty="0" smtClean="0"/>
              <a:t>in NCL/plot*</a:t>
            </a:r>
            <a:r>
              <a:rPr lang="en-US" altLang="zh-CN" sz="2400" dirty="0" err="1" smtClean="0"/>
              <a:t>ncl</a:t>
            </a:r>
            <a:r>
              <a:rPr lang="en-US" altLang="zh-CN" sz="2400" dirty="0" smtClean="0"/>
              <a:t>, modify codes related with the variable: "</a:t>
            </a:r>
            <a:r>
              <a:rPr lang="en-US" altLang="zh-CN" sz="2400" b="1" dirty="0" err="1" smtClean="0"/>
              <a:t>add_chan_border</a:t>
            </a:r>
            <a:r>
              <a:rPr lang="en-US" altLang="zh-CN" sz="2400" dirty="0" smtClean="0"/>
              <a:t>“ i.e. add a </a:t>
            </a:r>
            <a:r>
              <a:rPr lang="en-US" altLang="zh-CN" sz="2400" i="1" dirty="0" smtClean="0"/>
              <a:t>if</a:t>
            </a:r>
            <a:r>
              <a:rPr lang="en-US" altLang="zh-CN" sz="2400" dirty="0" smtClean="0"/>
              <a:t> statement, and add a function similar with </a:t>
            </a:r>
            <a:r>
              <a:rPr lang="en-US" altLang="zh-CN" sz="2400" i="1" dirty="0" err="1"/>
              <a:t>add_node_marker_GL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wks</a:t>
            </a:r>
            <a:r>
              <a:rPr lang="en-US" altLang="zh-CN" sz="2400" i="1" dirty="0"/>
              <a:t>, plot</a:t>
            </a:r>
            <a:r>
              <a:rPr lang="en-US" altLang="zh-CN" sz="2400" i="1" dirty="0" smtClean="0"/>
              <a:t>)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In script script/</a:t>
            </a:r>
            <a:r>
              <a:rPr lang="en-US" altLang="zh-CN" sz="2400" dirty="0" err="1" smtClean="0"/>
              <a:t>run_plot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, modify the “</a:t>
            </a:r>
            <a:r>
              <a:rPr lang="en-US" altLang="zh-CN" sz="2400" b="1" dirty="0" err="1" smtClean="0"/>
              <a:t>add_chan_border</a:t>
            </a:r>
            <a:r>
              <a:rPr lang="en-US" altLang="zh-CN" sz="2400" dirty="0" smtClean="0"/>
              <a:t>” parameter for NCL, and link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cons/TG_channode_lonlat.txt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After Step2, you have finished all 2d-plots </a:t>
            </a:r>
            <a:r>
              <a:rPr lang="en-US" altLang="zh-CN" sz="2400" dirty="0" smtClean="0">
                <a:solidFill>
                  <a:srgbClr val="FF0000"/>
                </a:solidFill>
              </a:rPr>
              <a:t>except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streamflow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200" dirty="0"/>
          </a:p>
          <a:p>
            <a:pPr>
              <a:buFontTx/>
              <a:buChar char="-"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801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1780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How to add new domain (2d-plot)?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sz="2400" dirty="0">
                <a:solidFill>
                  <a:prstClr val="black"/>
                </a:solidFill>
              </a:rPr>
              <a:t>-- using example of creating TG domain based on GL domain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370963"/>
            <a:ext cx="7886700" cy="5428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Step3: for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plots -- overview</a:t>
            </a:r>
            <a:endParaRPr lang="en-US" altLang="zh-CN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6" y="1978703"/>
            <a:ext cx="3364026" cy="41972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7961" y="1978703"/>
            <a:ext cx="54661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dirty="0" smtClean="0"/>
              <a:t>A. Generate NCL plots, and make its background transparent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B. Get </a:t>
            </a:r>
            <a:r>
              <a:rPr lang="en-US" altLang="zh-CN" sz="2000" dirty="0"/>
              <a:t>G</a:t>
            </a:r>
            <a:r>
              <a:rPr lang="en-US" altLang="zh-CN" sz="2000" dirty="0" smtClean="0"/>
              <a:t>oogle </a:t>
            </a:r>
            <a:r>
              <a:rPr lang="en-US" altLang="zh-CN" sz="2000" dirty="0"/>
              <a:t>E</a:t>
            </a:r>
            <a:r>
              <a:rPr lang="en-US" altLang="zh-CN" sz="2000" dirty="0" smtClean="0"/>
              <a:t>arth background, &amp; cut/resize it to same domain area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C.  Get pixel coordinates of NCL plot – so that we know where to cut &amp; match G.E. background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D. append a white space on G.E. background in head (for NCL plot title)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E. prepare the legends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F.  After A-E are done, modify the script. 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The script process works as:</a:t>
            </a:r>
            <a:endParaRPr lang="en-US" altLang="zh-CN" sz="2000" dirty="0"/>
          </a:p>
          <a:p>
            <a:pPr marL="742950" lvl="1" indent="-285750">
              <a:buFontTx/>
              <a:buChar char="-"/>
            </a:pPr>
            <a:r>
              <a:rPr lang="en-US" altLang="zh-CN" sz="2000" dirty="0" smtClean="0"/>
              <a:t>Run NCL to generate plots, convert 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png</a:t>
            </a:r>
            <a:endParaRPr lang="en-US" altLang="zh-CN" sz="2000" dirty="0" smtClean="0"/>
          </a:p>
          <a:p>
            <a:pPr marL="742950" lvl="1" indent="-285750">
              <a:buFontTx/>
              <a:buChar char="-"/>
            </a:pPr>
            <a:r>
              <a:rPr lang="en-US" altLang="zh-CN" sz="2000" dirty="0" smtClean="0"/>
              <a:t>Cut/resize plots (with title) &amp; Overlay with G.E. background (with white space in head)</a:t>
            </a:r>
          </a:p>
          <a:p>
            <a:pPr marL="742950" lvl="1" indent="-285750">
              <a:buFontTx/>
              <a:buChar char="-"/>
            </a:pPr>
            <a:r>
              <a:rPr lang="en-US" altLang="zh-CN" sz="2000" dirty="0" smtClean="0"/>
              <a:t>Append the legends in bottom</a:t>
            </a:r>
          </a:p>
        </p:txBody>
      </p:sp>
    </p:spTree>
    <p:extLst>
      <p:ext uri="{BB962C8B-B14F-4D97-AF65-F5344CB8AC3E}">
        <p14:creationId xmlns:p14="http://schemas.microsoft.com/office/powerpoint/2010/main" val="3004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81050" y="1810610"/>
            <a:ext cx="7886700" cy="415547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Step3: for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plots – step(a)</a:t>
            </a:r>
          </a:p>
          <a:p>
            <a:pPr marL="0" indent="0">
              <a:buNone/>
            </a:pPr>
            <a:r>
              <a:rPr lang="en-US" altLang="zh-CN" sz="2000" b="1" dirty="0" smtClean="0"/>
              <a:t>run </a:t>
            </a:r>
            <a:r>
              <a:rPr lang="en-US" altLang="zh-CN" sz="2000" b="1" dirty="0" err="1" smtClean="0"/>
              <a:t>ncl</a:t>
            </a:r>
            <a:r>
              <a:rPr lang="en-US" altLang="zh-CN" sz="2000" b="1" dirty="0" smtClean="0"/>
              <a:t> to generate </a:t>
            </a:r>
            <a:r>
              <a:rPr lang="en-US" altLang="zh-CN" sz="2000" b="1" dirty="0" err="1" smtClean="0"/>
              <a:t>streamflow</a:t>
            </a:r>
            <a:r>
              <a:rPr lang="en-US" altLang="zh-CN" sz="2000" b="1" dirty="0" smtClean="0"/>
              <a:t> plot with transparent background</a:t>
            </a:r>
          </a:p>
          <a:p>
            <a:pPr>
              <a:buFontTx/>
              <a:buChar char="-"/>
            </a:pPr>
            <a:r>
              <a:rPr lang="en-US" altLang="zh-CN" sz="2400" dirty="0"/>
              <a:t>Run </a:t>
            </a:r>
            <a:r>
              <a:rPr lang="en-US" altLang="zh-CN" sz="2400" dirty="0" smtClean="0"/>
              <a:t>plot_streamflow_Customize_forTrans_noLegend2.ncl (refer to </a:t>
            </a:r>
            <a:r>
              <a:rPr lang="en-US" altLang="zh-CN" sz="2400" i="1" dirty="0" smtClean="0"/>
              <a:t>script/run_plot_streamflow_SZMB_GL.sh</a:t>
            </a:r>
            <a:r>
              <a:rPr lang="en-US" altLang="zh-CN" sz="2400" dirty="0" smtClean="0"/>
              <a:t>, but with domain definition for the new domain TG) for an arbitrary CHRTOUT_DOMAIN1 file to generate the bare </a:t>
            </a:r>
            <a:r>
              <a:rPr lang="en-US" altLang="zh-CN" sz="2400" dirty="0" err="1" smtClean="0"/>
              <a:t>streamflow</a:t>
            </a:r>
            <a:r>
              <a:rPr lang="en-US" altLang="zh-CN" sz="2400" dirty="0" smtClean="0"/>
              <a:t> plot (rename it as fig.ps), and convert/make it transparent by command:</a:t>
            </a:r>
          </a:p>
          <a:p>
            <a:pPr marL="0" indent="0"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</a:t>
            </a:r>
            <a:r>
              <a:rPr lang="en-US" altLang="zh-CN" sz="1800" i="1" dirty="0"/>
              <a:t>/</a:t>
            </a:r>
            <a:r>
              <a:rPr lang="en-US" altLang="zh-CN" sz="1800" i="1" dirty="0" smtClean="0"/>
              <a:t>data02/home/fddanew/data/GMODJOBS/GWRUPPS/hydro_postproc/script/convert_ps_to_png_vianode30.sh  fig.ps  #convert to fig.png </a:t>
            </a:r>
          </a:p>
          <a:p>
            <a:pPr marL="0" indent="0">
              <a:buNone/>
            </a:pPr>
            <a:r>
              <a:rPr lang="en-US" altLang="zh-CN" sz="1800" i="1" dirty="0" smtClean="0"/>
              <a:t>convert </a:t>
            </a:r>
            <a:r>
              <a:rPr lang="en-US" altLang="zh-CN" sz="1800" i="1" dirty="0"/>
              <a:t>+</a:t>
            </a:r>
            <a:r>
              <a:rPr lang="en-US" altLang="zh-CN" sz="1800" i="1" dirty="0" err="1"/>
              <a:t>repage</a:t>
            </a:r>
            <a:r>
              <a:rPr lang="en-US" altLang="zh-CN" sz="1800" i="1" dirty="0"/>
              <a:t> -transparent "</a:t>
            </a:r>
            <a:r>
              <a:rPr lang="en-US" altLang="zh-CN" sz="1800" i="1" dirty="0" err="1"/>
              <a:t>rgb</a:t>
            </a:r>
            <a:r>
              <a:rPr lang="en-US" altLang="zh-CN" sz="1800" i="1" dirty="0"/>
              <a:t>(255,255,255</a:t>
            </a:r>
            <a:r>
              <a:rPr lang="en-US" altLang="zh-CN" sz="1800" i="1" dirty="0" smtClean="0"/>
              <a:t>)“ fig.png trans.png</a:t>
            </a:r>
            <a:endParaRPr lang="en-US" altLang="zh-CN" sz="2200" dirty="0"/>
          </a:p>
          <a:p>
            <a:pPr>
              <a:buFontTx/>
              <a:buChar char="-"/>
            </a:pPr>
            <a:endParaRPr lang="en-US" altLang="zh-CN" sz="220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81050" y="3341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How to add new domain (2d-plot)?</a:t>
            </a:r>
            <a:br>
              <a:rPr lang="en-US" altLang="zh-CN" smtClean="0">
                <a:solidFill>
                  <a:prstClr val="black"/>
                </a:solidFill>
              </a:rPr>
            </a:br>
            <a:r>
              <a:rPr lang="en-US" altLang="zh-CN" sz="2400" smtClean="0">
                <a:solidFill>
                  <a:prstClr val="black"/>
                </a:solidFill>
              </a:rPr>
              <a:t>-- using example of creating TG domain based on GL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 new domain (2d-plot)?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8552" y="1690688"/>
            <a:ext cx="7886700" cy="456020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Step3: for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plots (b)</a:t>
            </a:r>
          </a:p>
          <a:p>
            <a:pPr marL="0" indent="0">
              <a:buNone/>
            </a:pPr>
            <a:r>
              <a:rPr lang="en-US" altLang="zh-CN" b="1" dirty="0" smtClean="0"/>
              <a:t>   </a:t>
            </a:r>
            <a:r>
              <a:rPr lang="en-US" altLang="zh-CN" sz="2000" b="1" dirty="0" smtClean="0"/>
              <a:t> get the Google Earth map and cut/resize it to match the domain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Screenshot Google Earth Background with a bit larger domain (</a:t>
            </a:r>
            <a:r>
              <a:rPr lang="en-US" altLang="zh-CN" sz="2400" i="1" dirty="0" smtClean="0"/>
              <a:t>ge.png</a:t>
            </a:r>
            <a:r>
              <a:rPr lang="en-US" altLang="zh-CN" sz="2400" dirty="0" smtClean="0"/>
              <a:t>). Compare it with </a:t>
            </a:r>
            <a:r>
              <a:rPr lang="en-US" altLang="zh-CN" sz="2400" i="1" dirty="0" smtClean="0"/>
              <a:t>trans.png</a:t>
            </a:r>
            <a:r>
              <a:rPr lang="en-US" altLang="zh-CN" sz="2400" dirty="0" smtClean="0"/>
              <a:t> and do the cut/resize for </a:t>
            </a:r>
            <a:r>
              <a:rPr lang="en-US" altLang="zh-CN" sz="2400" i="1" dirty="0" smtClean="0"/>
              <a:t>ge.png</a:t>
            </a:r>
            <a:r>
              <a:rPr lang="en-US" altLang="zh-CN" sz="2400" dirty="0" smtClean="0"/>
              <a:t> so that they have exactly same domain, save it for </a:t>
            </a:r>
            <a:r>
              <a:rPr lang="en-US" altLang="zh-CN" sz="2400" i="1" dirty="0" smtClean="0"/>
              <a:t>new_ge.png</a:t>
            </a:r>
            <a:r>
              <a:rPr lang="en-US" altLang="zh-CN" sz="2400" dirty="0" smtClean="0"/>
              <a:t>.</a:t>
            </a:r>
          </a:p>
          <a:p>
            <a:pPr lvl="1">
              <a:buFontTx/>
              <a:buChar char="-"/>
            </a:pPr>
            <a:r>
              <a:rPr lang="en-US" altLang="zh-CN" sz="2000" dirty="0" smtClean="0"/>
              <a:t> I usually do it in </a:t>
            </a:r>
            <a:r>
              <a:rPr lang="en-US" altLang="zh-CN" sz="2000" dirty="0" smtClean="0">
                <a:hlinkClick r:id="rId2" action="ppaction://hlinksldjump"/>
              </a:rPr>
              <a:t>PPT</a:t>
            </a:r>
            <a:r>
              <a:rPr lang="en-US" altLang="zh-CN" sz="2000" dirty="0" smtClean="0"/>
              <a:t>, and use the KML channel file for reference</a:t>
            </a:r>
            <a:endParaRPr lang="en-US" altLang="zh-CN" sz="2000" dirty="0"/>
          </a:p>
          <a:p>
            <a:pPr lvl="1">
              <a:buFontTx/>
              <a:buChar char="-"/>
            </a:pPr>
            <a:r>
              <a:rPr lang="en-US" altLang="zh-CN" sz="2000" dirty="0"/>
              <a:t>for large domain, use Google Map instead of Google Earth because Google Map projection matches NCL plots </a:t>
            </a:r>
            <a:r>
              <a:rPr lang="en-US" altLang="zh-CN" sz="2000" dirty="0" smtClean="0"/>
              <a:t>better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200" dirty="0"/>
          </a:p>
          <a:p>
            <a:pPr>
              <a:buFontTx/>
              <a:buChar char="-"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0516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 new domain (2d-plot)?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8552" y="1690688"/>
            <a:ext cx="7886700" cy="456020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Step3: for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plots (c)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sz="2000" b="1" dirty="0" smtClean="0"/>
              <a:t>get the pixel coordinates of the box in NCL plots</a:t>
            </a:r>
            <a:endParaRPr lang="en-US" altLang="zh-CN" sz="2000" b="1" dirty="0"/>
          </a:p>
          <a:p>
            <a:pPr>
              <a:buFontTx/>
              <a:buChar char="-"/>
            </a:pPr>
            <a:r>
              <a:rPr lang="en-US" altLang="zh-CN" sz="2400" dirty="0" smtClean="0"/>
              <a:t>Upload trans.png to: 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://www.onlinephotoshopfree.net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get the X,Y of the left-top corner of “box”, and the W,H of the    “box”, e.g. for TG area, X=570,Y=450,W=1100,H=1350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we also need to measure </a:t>
            </a:r>
            <a:r>
              <a:rPr lang="en-US" altLang="zh-CN" sz="2400" dirty="0" err="1" smtClean="0"/>
              <a:t>dH</a:t>
            </a:r>
            <a:r>
              <a:rPr lang="en-US" altLang="zh-CN" sz="2400" dirty="0" smtClean="0"/>
              <a:t> (H for title) = 130, thus the figure with title is X=570, Y=320, W=1100, H=1480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2200" dirty="0"/>
          </a:p>
          <a:p>
            <a:pPr>
              <a:buFontTx/>
              <a:buChar char="-"/>
            </a:pPr>
            <a:endParaRPr lang="en-US" altLang="zh-CN" sz="2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91" y="4785167"/>
            <a:ext cx="4468006" cy="20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 new domain (2d-plot)?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8552" y="1690688"/>
            <a:ext cx="7886700" cy="456020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Step3: for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plots (d)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sz="2000" b="1" dirty="0" smtClean="0"/>
              <a:t>append the new_ge.png with white head (background for title)</a:t>
            </a:r>
            <a:endParaRPr lang="en-US" altLang="zh-CN" sz="2000" b="1" dirty="0"/>
          </a:p>
          <a:p>
            <a:pPr>
              <a:buFontTx/>
              <a:buChar char="-"/>
            </a:pPr>
            <a:r>
              <a:rPr lang="en-US" altLang="zh-CN" sz="2200" dirty="0" smtClean="0"/>
              <a:t>In trans.png, the title H=130, while the box H=1350. In new_ge.png, we get has its W=695, H=694 (by run: identify new_ge.png)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endParaRPr lang="en-US" altLang="zh-CN" sz="2200" dirty="0"/>
          </a:p>
          <a:p>
            <a:pPr>
              <a:buFontTx/>
              <a:buChar char="-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Thus, we calculate the height = 130/1350 * 694=  67. So we append the new_ge.png with a 695 x 67 sized white space on head:</a:t>
            </a:r>
            <a:br>
              <a:rPr lang="en-US" altLang="zh-CN" sz="2200" dirty="0" smtClean="0"/>
            </a:br>
            <a:r>
              <a:rPr lang="en-US" altLang="zh-CN" sz="2200" dirty="0" smtClean="0"/>
              <a:t>     </a:t>
            </a:r>
            <a:r>
              <a:rPr lang="en-US" altLang="zh-CN" sz="2000" i="1" dirty="0" smtClean="0"/>
              <a:t>convert </a:t>
            </a:r>
            <a:r>
              <a:rPr lang="en-US" altLang="zh-CN" sz="2000" i="1" dirty="0"/>
              <a:t>-</a:t>
            </a:r>
            <a:r>
              <a:rPr lang="en-US" altLang="zh-CN" sz="2000" i="1" dirty="0" smtClean="0"/>
              <a:t>size 695x67 </a:t>
            </a:r>
            <a:r>
              <a:rPr lang="en-US" altLang="zh-CN" sz="2000" i="1" dirty="0" err="1" smtClean="0"/>
              <a:t>xc:white</a:t>
            </a:r>
            <a:r>
              <a:rPr lang="en-US" altLang="zh-CN" sz="2000" i="1" dirty="0" smtClean="0"/>
              <a:t> white.png</a:t>
            </a:r>
          </a:p>
          <a:p>
            <a:pPr marL="0" indent="0">
              <a:buNone/>
            </a:pPr>
            <a:r>
              <a:rPr lang="en-US" altLang="zh-CN" sz="2000" i="1" dirty="0" smtClean="0"/>
              <a:t>     convert –append white.png new_ge.png TGbg_withWhilteHead.png</a:t>
            </a:r>
          </a:p>
          <a:p>
            <a:pPr marL="0" indent="0">
              <a:buNone/>
            </a:pPr>
            <a:r>
              <a:rPr lang="en-US" altLang="zh-CN" sz="2000" i="1" dirty="0" smtClean="0"/>
              <a:t>After that, TGbg_withWhilteHead.png has size of 695x761</a:t>
            </a:r>
          </a:p>
          <a:p>
            <a:pPr marL="0" indent="0">
              <a:buNone/>
            </a:pPr>
            <a:endParaRPr lang="en-US" altLang="zh-CN" sz="2000" i="1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98" y="3565843"/>
            <a:ext cx="7606008" cy="8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 new domain (2d-plot)?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8552" y="1690688"/>
            <a:ext cx="7886700" cy="456020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Step3: for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plots (e)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sz="2000" b="1" dirty="0" smtClean="0"/>
              <a:t>prepare the legends </a:t>
            </a:r>
            <a:endParaRPr lang="en-US" altLang="zh-CN" sz="2000" b="1" dirty="0"/>
          </a:p>
          <a:p>
            <a:pPr>
              <a:buFontTx/>
              <a:buChar char="-"/>
            </a:pPr>
            <a:r>
              <a:rPr lang="en-US" altLang="zh-CN" sz="2000" dirty="0" smtClean="0"/>
              <a:t>I prepared legend for D4(i.e. d4), SZ(i.e. d5), GL.  D4/SZ has maximal value of 100 (m3/s), while GL has maximal value of 50 (m3/s) – different scale. </a:t>
            </a:r>
          </a:p>
          <a:p>
            <a:pPr>
              <a:buFontTx/>
              <a:buChar char="-"/>
            </a:pPr>
            <a:r>
              <a:rPr lang="en-US" altLang="zh-CN" sz="2000" dirty="0" smtClean="0"/>
              <a:t>Select the scale you use, and resize it to match </a:t>
            </a:r>
            <a:r>
              <a:rPr lang="en-US" altLang="zh-CN" sz="2000" i="1" dirty="0"/>
              <a:t>TGbg_withWhilteHead.png </a:t>
            </a:r>
            <a:r>
              <a:rPr lang="en-US" altLang="zh-CN" sz="2000" i="1" dirty="0" smtClean="0"/>
              <a:t>.</a:t>
            </a:r>
          </a:p>
          <a:p>
            <a:pPr marL="0" indent="0"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e.g.</a:t>
            </a:r>
          </a:p>
          <a:p>
            <a:pPr marL="0" indent="0">
              <a:buNone/>
            </a:pPr>
            <a:r>
              <a:rPr lang="en-US" altLang="zh-CN" sz="1800" i="1" dirty="0" smtClean="0"/>
              <a:t> </a:t>
            </a:r>
            <a:r>
              <a:rPr lang="en-US" altLang="zh-CN" sz="1800" i="1" dirty="0" err="1" smtClean="0"/>
              <a:t>cp</a:t>
            </a:r>
            <a:r>
              <a:rPr lang="en-US" altLang="zh-CN" sz="1800" i="1" dirty="0"/>
              <a:t> </a:t>
            </a:r>
            <a:r>
              <a:rPr lang="en-US" altLang="zh-CN" sz="1800" i="1" dirty="0" smtClean="0"/>
              <a:t>/data02/home/</a:t>
            </a:r>
            <a:r>
              <a:rPr lang="en-US" altLang="zh-CN" sz="1800" i="1" dirty="0" err="1" smtClean="0"/>
              <a:t>fddanew</a:t>
            </a:r>
            <a:r>
              <a:rPr lang="en-US" altLang="zh-CN" sz="1800" i="1" dirty="0" smtClean="0"/>
              <a:t>/data/GMODJOBS/GWRUPPS/</a:t>
            </a:r>
            <a:r>
              <a:rPr lang="en-US" altLang="zh-CN" sz="1800" i="1" dirty="0" err="1" smtClean="0"/>
              <a:t>hydro_postproc</a:t>
            </a:r>
            <a:r>
              <a:rPr lang="en-US" altLang="zh-CN" sz="1800" i="1" dirty="0" smtClean="0"/>
              <a:t>/ cons/</a:t>
            </a:r>
            <a:r>
              <a:rPr lang="en-US" altLang="zh-CN" sz="1800" i="1" dirty="0" err="1" smtClean="0"/>
              <a:t>pngs</a:t>
            </a:r>
            <a:r>
              <a:rPr lang="en-US" altLang="zh-CN" sz="1800" i="1" dirty="0" smtClean="0"/>
              <a:t>/GL/legend_max50_GL.png</a:t>
            </a:r>
            <a:r>
              <a:rPr lang="en-US" altLang="zh-CN" sz="1800" dirty="0" smtClean="0"/>
              <a:t>   </a:t>
            </a:r>
            <a:r>
              <a:rPr lang="en-US" altLang="zh-CN" sz="1800" i="1" dirty="0" smtClean="0"/>
              <a:t>max50_legend_TG.png</a:t>
            </a:r>
            <a:endParaRPr lang="en-US" altLang="zh-CN" sz="1800" i="1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i="1" dirty="0" smtClean="0"/>
              <a:t>convert –resize 695x137 max50_legend.png legend_max50_TG.png</a:t>
            </a:r>
          </a:p>
          <a:p>
            <a:pPr marL="0" indent="0">
              <a:buNone/>
            </a:pPr>
            <a:r>
              <a:rPr lang="en-US" altLang="zh-CN" sz="1800" dirty="0" smtClean="0"/>
              <a:t>(695 is W of TGbg_withWhiteHead.png, 137 is H you want legend has)</a:t>
            </a:r>
          </a:p>
          <a:p>
            <a:pPr marL="0" indent="0">
              <a:buNone/>
            </a:pPr>
            <a:r>
              <a:rPr lang="en-US" altLang="zh-CN" sz="2000" dirty="0"/>
              <a:t>-  If </a:t>
            </a:r>
            <a:r>
              <a:rPr lang="en-US" altLang="zh-CN" sz="2000" dirty="0" smtClean="0"/>
              <a:t>existing legends don’t match your requirement, you need to generate it yourself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341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 new domain (2d-plot)?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8552" y="1690688"/>
            <a:ext cx="7886700" cy="481504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Step3: for </a:t>
            </a:r>
            <a:r>
              <a:rPr lang="en-US" altLang="zh-CN" dirty="0" err="1" smtClean="0"/>
              <a:t>streamflow</a:t>
            </a:r>
            <a:r>
              <a:rPr lang="en-US" altLang="zh-CN" dirty="0" smtClean="0"/>
              <a:t> plots (f)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sz="2000" b="1" dirty="0" smtClean="0"/>
              <a:t>finally, 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200" dirty="0" smtClean="0"/>
              <a:t>  - </a:t>
            </a:r>
            <a:r>
              <a:rPr lang="en-US" altLang="zh-CN" sz="1800" i="1" dirty="0" err="1" smtClean="0"/>
              <a:t>cp</a:t>
            </a:r>
            <a:r>
              <a:rPr lang="en-US" altLang="zh-CN" sz="1800" i="1" dirty="0" smtClean="0"/>
              <a:t> TGbg_withWhilteHead.png </a:t>
            </a:r>
            <a:r>
              <a:rPr lang="en-US" altLang="zh-CN" sz="1800" i="1" dirty="0"/>
              <a:t>/</a:t>
            </a:r>
            <a:r>
              <a:rPr lang="en-US" altLang="zh-CN" sz="1800" i="1" dirty="0" smtClean="0"/>
              <a:t>data02/home/</a:t>
            </a:r>
            <a:r>
              <a:rPr lang="en-US" altLang="zh-CN" sz="1800" i="1" dirty="0" err="1" smtClean="0"/>
              <a:t>fddanew</a:t>
            </a:r>
            <a:r>
              <a:rPr lang="en-US" altLang="zh-CN" sz="1800" i="1" dirty="0" smtClean="0"/>
              <a:t>/data/GMODJOBS/GWRUPPS/</a:t>
            </a:r>
            <a:r>
              <a:rPr lang="en-US" altLang="zh-CN" sz="1800" i="1" dirty="0" err="1" smtClean="0"/>
              <a:t>hydro_postproc</a:t>
            </a:r>
            <a:r>
              <a:rPr lang="en-US" altLang="zh-CN" sz="1800" i="1" dirty="0" smtClean="0"/>
              <a:t>/cons/</a:t>
            </a:r>
            <a:r>
              <a:rPr lang="en-US" altLang="zh-CN" sz="1800" i="1" dirty="0" err="1" smtClean="0"/>
              <a:t>pngs</a:t>
            </a:r>
            <a:r>
              <a:rPr lang="en-US" altLang="zh-CN" sz="1800" i="1" dirty="0" smtClean="0"/>
              <a:t>/TG/background.png</a:t>
            </a:r>
          </a:p>
          <a:p>
            <a:pPr marL="0" indent="0">
              <a:buNone/>
            </a:pPr>
            <a:r>
              <a:rPr lang="en-US" altLang="zh-CN" sz="1800" i="1" dirty="0"/>
              <a:t> </a:t>
            </a:r>
            <a:r>
              <a:rPr lang="en-US" altLang="zh-CN" sz="1800" i="1" dirty="0" smtClean="0"/>
              <a:t> - </a:t>
            </a:r>
            <a:r>
              <a:rPr lang="en-US" altLang="zh-CN" sz="1800" i="1" dirty="0" err="1" smtClean="0"/>
              <a:t>cp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legend_max50_TG.png </a:t>
            </a:r>
            <a:r>
              <a:rPr lang="en-US" altLang="zh-CN" sz="1800" i="1" dirty="0"/>
              <a:t>/</a:t>
            </a:r>
            <a:r>
              <a:rPr lang="en-US" altLang="zh-CN" sz="1800" i="1" dirty="0" smtClean="0"/>
              <a:t>data02/home/</a:t>
            </a:r>
            <a:r>
              <a:rPr lang="en-US" altLang="zh-CN" sz="1800" i="1" dirty="0" err="1" smtClean="0"/>
              <a:t>fddanew</a:t>
            </a:r>
            <a:r>
              <a:rPr lang="en-US" altLang="zh-CN" sz="1800" i="1" dirty="0" smtClean="0"/>
              <a:t>/data/GMODJOBS/GWRUPPS/</a:t>
            </a:r>
            <a:r>
              <a:rPr lang="en-US" altLang="zh-CN" sz="1800" i="1" dirty="0" err="1" smtClean="0"/>
              <a:t>hydro_postproc</a:t>
            </a:r>
            <a:r>
              <a:rPr lang="en-US" altLang="zh-CN" sz="1800" i="1" dirty="0" smtClean="0"/>
              <a:t>/cons/</a:t>
            </a:r>
            <a:r>
              <a:rPr lang="en-US" altLang="zh-CN" sz="1800" i="1" dirty="0" err="1" smtClean="0"/>
              <a:t>pngs</a:t>
            </a:r>
            <a:r>
              <a:rPr lang="en-US" altLang="zh-CN" sz="1800" i="1" dirty="0" smtClean="0"/>
              <a:t>/TG/legend.png</a:t>
            </a:r>
            <a:endParaRPr lang="en-US" altLang="zh-CN" sz="1800" i="1" dirty="0"/>
          </a:p>
          <a:p>
            <a:pPr marL="0" indent="0">
              <a:buNone/>
            </a:pPr>
            <a:r>
              <a:rPr lang="en-US" altLang="zh-CN" sz="1800" i="1" dirty="0"/>
              <a:t> </a:t>
            </a:r>
            <a:r>
              <a:rPr lang="en-US" altLang="zh-CN" sz="1800" i="1" dirty="0" smtClean="0"/>
              <a:t> - </a:t>
            </a:r>
            <a:r>
              <a:rPr lang="en-US" altLang="zh-CN" sz="1800" i="1" dirty="0"/>
              <a:t> </a:t>
            </a:r>
            <a:r>
              <a:rPr lang="en-US" altLang="zh-CN" sz="1800" i="1" dirty="0" smtClean="0"/>
              <a:t>in data02/home/</a:t>
            </a:r>
            <a:r>
              <a:rPr lang="en-US" altLang="zh-CN" sz="1800" i="1" dirty="0" err="1" smtClean="0"/>
              <a:t>fddanew</a:t>
            </a:r>
            <a:r>
              <a:rPr lang="en-US" altLang="zh-CN" sz="1800" i="1" dirty="0" smtClean="0"/>
              <a:t>/data/GMODJOBS/GWRUPPS/</a:t>
            </a:r>
            <a:r>
              <a:rPr lang="en-US" altLang="zh-CN" sz="1800" i="1" dirty="0" err="1" smtClean="0"/>
              <a:t>hydro_postproc</a:t>
            </a:r>
            <a:r>
              <a:rPr lang="en-US" altLang="zh-CN" sz="1800" i="1" dirty="0" smtClean="0"/>
              <a:t>/script/,</a:t>
            </a:r>
          </a:p>
          <a:p>
            <a:pPr marL="0" indent="0">
              <a:buNone/>
            </a:pPr>
            <a:r>
              <a:rPr lang="en-US" altLang="zh-CN" sz="1800" i="1" dirty="0"/>
              <a:t> </a:t>
            </a:r>
            <a:r>
              <a:rPr lang="en-US" altLang="zh-CN" sz="1800" i="1" dirty="0" smtClean="0"/>
              <a:t>   </a:t>
            </a:r>
            <a:r>
              <a:rPr lang="en-US" altLang="zh-CN" sz="1800" i="1" dirty="0" err="1" smtClean="0"/>
              <a:t>cp</a:t>
            </a:r>
            <a:r>
              <a:rPr lang="en-US" altLang="zh-CN" sz="1800" i="1" dirty="0" smtClean="0"/>
              <a:t> </a:t>
            </a:r>
            <a:r>
              <a:rPr lang="en-US" altLang="zh-CN" sz="1800" i="1" dirty="0"/>
              <a:t>run_plot_streamflow_SZMB_GL.sh </a:t>
            </a:r>
            <a:r>
              <a:rPr lang="en-US" altLang="zh-CN" sz="1800" i="1" dirty="0" smtClean="0"/>
              <a:t>run_plot_streamflow_SZMB_TG.sh</a:t>
            </a:r>
          </a:p>
          <a:p>
            <a:pPr marL="0" indent="0">
              <a:buNone/>
            </a:pPr>
            <a:r>
              <a:rPr lang="en-US" altLang="zh-CN" sz="1800" i="1" dirty="0"/>
              <a:t> </a:t>
            </a:r>
            <a:r>
              <a:rPr lang="en-US" altLang="zh-CN" sz="1800" i="1" dirty="0" smtClean="0"/>
              <a:t> -  modify run_plot_streamflow_SZMB_TG.sh, including:</a:t>
            </a:r>
          </a:p>
          <a:p>
            <a:pPr marL="0" indent="0">
              <a:buNone/>
            </a:pPr>
            <a:r>
              <a:rPr lang="en-US" altLang="zh-CN" sz="1800" i="1" dirty="0"/>
              <a:t> </a:t>
            </a:r>
            <a:r>
              <a:rPr lang="en-US" altLang="zh-CN" sz="1800" i="1" dirty="0" smtClean="0"/>
              <a:t>   domain name (GL-&gt;TG),  NCL parameters, convert * -crop 1100x1480+570+320 –resize 695x761</a:t>
            </a:r>
          </a:p>
          <a:p>
            <a:pPr marL="0" indent="0">
              <a:buNone/>
            </a:pPr>
            <a:r>
              <a:rPr lang="en-US" altLang="zh-CN" sz="1800" i="1" dirty="0" smtClean="0"/>
              <a:t>-  Modify rtfdda_hydro_postproc.pl to include </a:t>
            </a:r>
            <a:r>
              <a:rPr lang="en-US" altLang="zh-CN" sz="1800" i="1" dirty="0"/>
              <a:t>run_plot_streamflow_SZMB_TG.sh</a:t>
            </a:r>
            <a:endParaRPr lang="en-US" altLang="zh-CN" sz="1800" i="1" dirty="0" smtClean="0"/>
          </a:p>
          <a:p>
            <a:pPr marL="0" indent="0">
              <a:buNone/>
            </a:pPr>
            <a:endParaRPr lang="en-US" altLang="zh-CN" sz="1800" i="1" dirty="0"/>
          </a:p>
          <a:p>
            <a:pPr marL="0" indent="0">
              <a:buNone/>
            </a:pPr>
            <a:endParaRPr lang="en-US" altLang="zh-CN" sz="1800" i="1" dirty="0" smtClean="0"/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9203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 time-series plots for new domain?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205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/>
              <a:t>For </a:t>
            </a:r>
            <a:r>
              <a:rPr lang="en-US" altLang="zh-CN" sz="2000" dirty="0" err="1" smtClean="0"/>
              <a:t>accu_streamflow_ts_node</a:t>
            </a:r>
            <a:r>
              <a:rPr lang="en-US" altLang="zh-CN" sz="2000" dirty="0" smtClean="0">
                <a:solidFill>
                  <a:srgbClr val="FF0000"/>
                </a:solidFill>
              </a:rPr>
              <a:t>&lt;XX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  <a:r>
              <a:rPr lang="en-US" altLang="zh-CN" sz="2000" dirty="0"/>
              <a:t>.</a:t>
            </a:r>
            <a:r>
              <a:rPr lang="en-US" altLang="zh-CN" sz="2000" dirty="0" err="1" smtClean="0"/>
              <a:t>png</a:t>
            </a:r>
            <a:r>
              <a:rPr lang="en-US" altLang="zh-CN" sz="2000" dirty="0" smtClean="0"/>
              <a:t>.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- 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 a new segment </a:t>
            </a:r>
            <a:r>
              <a:rPr lang="en-US" altLang="zh-CN" sz="2000" dirty="0"/>
              <a:t>in </a:t>
            </a:r>
            <a:r>
              <a:rPr lang="en-US" altLang="zh-CN" sz="2000" dirty="0" smtClean="0"/>
              <a:t>script/run_plot_TimeSeries_SZMB.sh.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- modify NCL parameters:</a:t>
            </a:r>
          </a:p>
          <a:p>
            <a:pPr marL="0" indent="0">
              <a:buNone/>
            </a:pPr>
            <a:r>
              <a:rPr lang="en-US" altLang="zh-CN" sz="1800" dirty="0" err="1"/>
              <a:t>cmd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ncl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plot_nodes_accu_streamflow_ts.ncl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'</a:t>
            </a:r>
            <a:r>
              <a:rPr lang="en-US" altLang="zh-CN" sz="1800" dirty="0" err="1">
                <a:solidFill>
                  <a:srgbClr val="FF0000"/>
                </a:solidFill>
              </a:rPr>
              <a:t>nodes_idx_list</a:t>
            </a:r>
            <a:r>
              <a:rPr lang="en-US" altLang="zh-CN" sz="1800" dirty="0">
                <a:solidFill>
                  <a:srgbClr val="FF0000"/>
                </a:solidFill>
              </a:rPr>
              <a:t>=\"17751,18024,18286,16975,15568,14986\"'</a:t>
            </a:r>
            <a:r>
              <a:rPr lang="en-US" altLang="zh-CN" sz="1800" dirty="0"/>
              <a:t>  '</a:t>
            </a:r>
            <a:r>
              <a:rPr lang="en-US" altLang="zh-CN" sz="1800" dirty="0" err="1"/>
              <a:t>accu_hour_list</a:t>
            </a:r>
            <a:r>
              <a:rPr lang="en-US" altLang="zh-CN" sz="1800" dirty="0"/>
              <a:t>=\"1,3,6,12,24\"'  '</a:t>
            </a:r>
            <a:r>
              <a:rPr lang="en-US" altLang="zh-CN" sz="1800" dirty="0" err="1"/>
              <a:t>color_list</a:t>
            </a:r>
            <a:r>
              <a:rPr lang="en-US" altLang="zh-CN" sz="1800" dirty="0"/>
              <a:t>=\"</a:t>
            </a:r>
            <a:r>
              <a:rPr lang="en-US" altLang="zh-CN" sz="1800" dirty="0" err="1"/>
              <a:t>blue,cyan,green,orange,red</a:t>
            </a:r>
            <a:r>
              <a:rPr lang="en-US" altLang="zh-CN" sz="1800" dirty="0"/>
              <a:t>\"' '</a:t>
            </a:r>
            <a:r>
              <a:rPr lang="en-US" altLang="zh-CN" sz="1800" dirty="0" err="1"/>
              <a:t>file_pattern</a:t>
            </a:r>
            <a:r>
              <a:rPr lang="en-US" altLang="zh-CN" sz="1800" dirty="0"/>
              <a:t>=\"*.CHRTOUT_DOMAIN1\"' </a:t>
            </a:r>
            <a:r>
              <a:rPr lang="en-US" altLang="zh-CN" sz="1800" dirty="0">
                <a:solidFill>
                  <a:srgbClr val="FF0000"/>
                </a:solidFill>
              </a:rPr>
              <a:t>'</a:t>
            </a:r>
            <a:r>
              <a:rPr lang="en-US" altLang="zh-CN" sz="1800" dirty="0" err="1">
                <a:solidFill>
                  <a:srgbClr val="FF0000"/>
                </a:solidFill>
              </a:rPr>
              <a:t>nodes_name_list</a:t>
            </a:r>
            <a:r>
              <a:rPr lang="en-US" altLang="zh-CN" sz="1800" dirty="0">
                <a:solidFill>
                  <a:srgbClr val="FF0000"/>
                </a:solidFill>
              </a:rPr>
              <a:t>=\"A,B,C,D,E,F\"' </a:t>
            </a:r>
            <a:r>
              <a:rPr lang="en-US" altLang="zh-CN" sz="1800" dirty="0"/>
              <a:t>'start_date10=\"$</a:t>
            </a:r>
            <a:r>
              <a:rPr lang="en-US" altLang="zh-CN" sz="1800" dirty="0" err="1"/>
              <a:t>date_start</a:t>
            </a:r>
            <a:r>
              <a:rPr lang="en-US" altLang="zh-CN" sz="1800" dirty="0"/>
              <a:t>\"' 'end_date10=\"$</a:t>
            </a:r>
            <a:r>
              <a:rPr lang="en-US" altLang="zh-CN" sz="1800" dirty="0" err="1"/>
              <a:t>date_end</a:t>
            </a:r>
            <a:r>
              <a:rPr lang="en-US" altLang="zh-CN" sz="1800" dirty="0"/>
              <a:t>\"' '</a:t>
            </a:r>
            <a:r>
              <a:rPr lang="en-US" altLang="zh-CN" sz="1800" dirty="0" err="1"/>
              <a:t>copydir_list</a:t>
            </a:r>
            <a:r>
              <a:rPr lang="en-US" altLang="zh-CN" sz="1800" dirty="0"/>
              <a:t>=\"$</a:t>
            </a:r>
            <a:r>
              <a:rPr lang="en-US" altLang="zh-CN" sz="1800" dirty="0" err="1"/>
              <a:t>webdir</a:t>
            </a:r>
            <a:r>
              <a:rPr lang="en-US" altLang="zh-CN" sz="1800" dirty="0"/>
              <a:t>/cycles/$cycle,$</a:t>
            </a:r>
            <a:r>
              <a:rPr lang="en-US" altLang="zh-CN" sz="1800" dirty="0" err="1"/>
              <a:t>webdir</a:t>
            </a:r>
            <a:r>
              <a:rPr lang="en-US" altLang="zh-CN" sz="1800" dirty="0"/>
              <a:t>/gifs\"' </a:t>
            </a:r>
            <a:r>
              <a:rPr lang="en-US" altLang="zh-CN" sz="1800" dirty="0">
                <a:solidFill>
                  <a:srgbClr val="FF0000"/>
                </a:solidFill>
              </a:rPr>
              <a:t>'</a:t>
            </a:r>
            <a:r>
              <a:rPr lang="en-US" altLang="zh-CN" sz="1800" dirty="0" err="1">
                <a:solidFill>
                  <a:srgbClr val="FF0000"/>
                </a:solidFill>
              </a:rPr>
              <a:t>ymax</a:t>
            </a:r>
            <a:r>
              <a:rPr lang="en-US" altLang="zh-CN" sz="1800" dirty="0">
                <a:solidFill>
                  <a:srgbClr val="FF0000"/>
                </a:solidFill>
              </a:rPr>
              <a:t>=1000' </a:t>
            </a:r>
            <a:r>
              <a:rPr lang="en-US" altLang="zh-CN" sz="1800" dirty="0"/>
              <a:t>'cycle_date10=\"$cycle\"' $</a:t>
            </a:r>
            <a:r>
              <a:rPr lang="en-US" altLang="zh-CN" sz="1800" dirty="0" err="1"/>
              <a:t>tspara</a:t>
            </a:r>
            <a:r>
              <a:rPr lang="en-US" altLang="zh-CN" sz="1800" dirty="0"/>
              <a:t> "</a:t>
            </a:r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</a:p>
          <a:p>
            <a:pPr>
              <a:buFontTx/>
              <a:buChar char="-"/>
            </a:pPr>
            <a:r>
              <a:rPr lang="en-US" altLang="zh-CN" sz="2000" dirty="0" err="1" smtClean="0"/>
              <a:t>nodes_idx_list</a:t>
            </a:r>
            <a:r>
              <a:rPr lang="en-US" altLang="zh-CN" sz="2000" dirty="0" smtClean="0"/>
              <a:t>: channel node index (minus 1) list (refer to KML file)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nodes_name_list</a:t>
            </a:r>
            <a:r>
              <a:rPr lang="en-US" altLang="zh-CN" sz="2000" dirty="0" smtClean="0"/>
              <a:t>: channel node </a:t>
            </a:r>
            <a:r>
              <a:rPr lang="en-US" altLang="zh-CN" sz="2000" dirty="0" err="1" smtClean="0"/>
              <a:t>node</a:t>
            </a:r>
            <a:r>
              <a:rPr lang="en-US" altLang="zh-CN" sz="2000" dirty="0" smtClean="0"/>
              <a:t> (&lt;XX&gt;)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ymax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trYMaxF</a:t>
            </a:r>
            <a:r>
              <a:rPr lang="en-US" altLang="zh-CN" sz="2000" dirty="0" smtClean="0"/>
              <a:t> (max Y-axis value)</a:t>
            </a:r>
          </a:p>
        </p:txBody>
      </p:sp>
    </p:spTree>
    <p:extLst>
      <p:ext uri="{BB962C8B-B14F-4D97-AF65-F5344CB8AC3E}">
        <p14:creationId xmlns:p14="http://schemas.microsoft.com/office/powerpoint/2010/main" val="29808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webpage: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69233" y="1690689"/>
            <a:ext cx="511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http://10.153.105.129:8080/images/ens/GWRUPPS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154" y="2294186"/>
            <a:ext cx="5433364" cy="14441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1114" y="3972482"/>
            <a:ext cx="5361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&amp; 2 lines:  Real-time;</a:t>
            </a:r>
          </a:p>
          <a:p>
            <a:r>
              <a:rPr lang="en-US" altLang="zh-CN" sz="2400" dirty="0" smtClean="0"/>
              <a:t>3</a:t>
            </a:r>
            <a:r>
              <a:rPr lang="en-US" altLang="zh-CN" sz="2400" baseline="30000" dirty="0" smtClean="0"/>
              <a:t>rd</a:t>
            </a:r>
            <a:r>
              <a:rPr lang="en-US" altLang="zh-CN" sz="2400" dirty="0" smtClean="0"/>
              <a:t> line:   A Hydro case for demonstration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2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 </a:t>
            </a:r>
            <a:r>
              <a:rPr lang="en-US" altLang="zh-CN" dirty="0" smtClean="0"/>
              <a:t>time-series plots for new domain?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20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TG_streamflow_3hr_allnodes_ts.png    &amp;    </a:t>
            </a:r>
          </a:p>
          <a:p>
            <a:pPr marL="0" indent="0">
              <a:buNone/>
            </a:pPr>
            <a:r>
              <a:rPr lang="en-US" altLang="zh-CN" sz="2000" dirty="0" smtClean="0"/>
              <a:t>           TG_streamflow_contaccu_allnodes_ts.png</a:t>
            </a:r>
            <a:endParaRPr lang="zh-CN" altLang="en-US" sz="2000" dirty="0"/>
          </a:p>
          <a:p>
            <a:r>
              <a:rPr lang="en-US" altLang="zh-CN" sz="2000" dirty="0" smtClean="0"/>
              <a:t> Copy &amp; modify the NCL (related with the nodes, line color, </a:t>
            </a:r>
            <a:r>
              <a:rPr lang="en-US" altLang="zh-CN" sz="2000" dirty="0" err="1" smtClean="0"/>
              <a:t>png</a:t>
            </a:r>
            <a:r>
              <a:rPr lang="en-US" altLang="zh-CN" sz="2000" dirty="0" smtClean="0"/>
              <a:t> names etc.)</a:t>
            </a:r>
          </a:p>
        </p:txBody>
      </p:sp>
    </p:spTree>
    <p:extLst>
      <p:ext uri="{BB962C8B-B14F-4D97-AF65-F5344CB8AC3E}">
        <p14:creationId xmlns:p14="http://schemas.microsoft.com/office/powerpoint/2010/main" val="507186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 </a:t>
            </a:r>
            <a:r>
              <a:rPr lang="en-US" altLang="zh-CN" dirty="0" smtClean="0"/>
              <a:t>static plot for new domain?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20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 /</a:t>
            </a:r>
            <a:r>
              <a:rPr lang="en-US" altLang="zh-CN" sz="2000" dirty="0" smtClean="0"/>
              <a:t>data02/home/</a:t>
            </a:r>
            <a:r>
              <a:rPr lang="en-US" altLang="zh-CN" sz="2000" dirty="0" err="1" smtClean="0"/>
              <a:t>fddanew</a:t>
            </a:r>
            <a:r>
              <a:rPr lang="en-US" altLang="zh-CN" sz="2000" dirty="0" smtClean="0"/>
              <a:t>/data/GMODJOBS/GWRUPPS/</a:t>
            </a:r>
            <a:r>
              <a:rPr lang="en-US" altLang="zh-CN" sz="2000" dirty="0" err="1" smtClean="0"/>
              <a:t>hydro_postproc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ncl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non_realtime</a:t>
            </a:r>
            <a:r>
              <a:rPr lang="en-US" altLang="zh-CN" sz="2000" dirty="0" smtClean="0"/>
              <a:t>/static/,</a:t>
            </a:r>
          </a:p>
          <a:p>
            <a:pPr marL="0" indent="0">
              <a:buNone/>
            </a:pPr>
            <a:r>
              <a:rPr lang="en-US" altLang="zh-CN" sz="2000" dirty="0"/>
              <a:t>    use </a:t>
            </a:r>
            <a:r>
              <a:rPr lang="en-US" altLang="zh-CN" sz="2000" dirty="0" err="1" smtClean="0"/>
              <a:t>plot_hires_terrain_chan.ncl</a:t>
            </a:r>
            <a:r>
              <a:rPr lang="en-US" altLang="zh-CN" sz="2000" dirty="0" smtClean="0"/>
              <a:t> , according to run_ncl.sh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ncl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plot_hires_terrain_chan.ncl</a:t>
            </a:r>
            <a:r>
              <a:rPr lang="en-US" altLang="zh-CN" sz="2000" dirty="0"/>
              <a:t> '</a:t>
            </a:r>
            <a:r>
              <a:rPr lang="en-US" altLang="zh-CN" sz="2000" dirty="0" err="1"/>
              <a:t>srcfilename</a:t>
            </a:r>
            <a:r>
              <a:rPr lang="en-US" altLang="zh-CN" sz="2000" dirty="0"/>
              <a:t>="Fulldom_hires_netcdf_file.nc"' '</a:t>
            </a:r>
            <a:r>
              <a:rPr lang="en-US" altLang="zh-CN" sz="2000" dirty="0" err="1"/>
              <a:t>chanfilename</a:t>
            </a:r>
            <a:r>
              <a:rPr lang="en-US" altLang="zh-CN" sz="2000" dirty="0"/>
              <a:t>="201705310000.CHRTOUT_DOMAIN1"' </a:t>
            </a:r>
            <a:r>
              <a:rPr lang="en-US" altLang="zh-CN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 err="1">
                <a:solidFill>
                  <a:srgbClr val="FF0000"/>
                </a:solidFill>
              </a:rPr>
              <a:t>lonlat_list</a:t>
            </a:r>
            <a:r>
              <a:rPr lang="en-US" altLang="zh-CN" sz="2000" dirty="0">
                <a:solidFill>
                  <a:srgbClr val="FF0000"/>
                </a:solidFill>
              </a:rPr>
              <a:t>="113.955,114.113,22.577,22.740"' '</a:t>
            </a:r>
            <a:r>
              <a:rPr lang="en-US" altLang="zh-CN" sz="2000" dirty="0" err="1">
                <a:solidFill>
                  <a:srgbClr val="FF0000"/>
                </a:solidFill>
              </a:rPr>
              <a:t>dom_name</a:t>
            </a:r>
            <a:r>
              <a:rPr lang="en-US" altLang="zh-CN" sz="2000" dirty="0">
                <a:solidFill>
                  <a:srgbClr val="FF0000"/>
                </a:solidFill>
              </a:rPr>
              <a:t>="GL"' '</a:t>
            </a:r>
            <a:r>
              <a:rPr lang="en-US" altLang="zh-CN" sz="2000" dirty="0" err="1">
                <a:solidFill>
                  <a:srgbClr val="FF0000"/>
                </a:solidFill>
              </a:rPr>
              <a:t>nodeidx_file</a:t>
            </a:r>
            <a:r>
              <a:rPr lang="en-US" altLang="zh-CN" sz="2000" dirty="0">
                <a:solidFill>
                  <a:srgbClr val="FF0000"/>
                </a:solidFill>
              </a:rPr>
              <a:t>="nodeidx_GuanLan.txt"'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 </a:t>
            </a:r>
            <a:r>
              <a:rPr lang="en-US" altLang="zh-CN" sz="2000" dirty="0" err="1" smtClean="0"/>
              <a:t>nodeidx_file</a:t>
            </a:r>
            <a:r>
              <a:rPr lang="en-US" altLang="zh-CN" sz="2000" dirty="0" smtClean="0"/>
              <a:t>: the channel node index (minus 1) file </a:t>
            </a:r>
            <a:r>
              <a:rPr lang="en-US" altLang="zh-CN" sz="2000" dirty="0"/>
              <a:t>(refer to </a:t>
            </a:r>
            <a:r>
              <a:rPr lang="en-US" altLang="zh-CN" sz="2000" dirty="0" smtClean="0"/>
              <a:t>cons/nodeidx_GuanLan.txt). If not given, any channel node inside the domain will be plotted; else, only plot the channel node specified in file.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9360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Generating KML 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6438" y="1910209"/>
            <a:ext cx="3742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http://convertcsv.com/csv-to-kml.</a:t>
            </a:r>
            <a:r>
              <a:rPr lang="zh-CN" altLang="en-US" dirty="0" smtClean="0">
                <a:hlinkClick r:id="rId2"/>
              </a:rPr>
              <a:t>htm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293" y="2360561"/>
            <a:ext cx="8858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Prepare the </a:t>
            </a:r>
            <a:r>
              <a:rPr lang="en-US" altLang="zh-CN" sz="2400" dirty="0" err="1" smtClean="0"/>
              <a:t>csv</a:t>
            </a:r>
            <a:r>
              <a:rPr lang="en-US" altLang="zh-CN" sz="2400" dirty="0" smtClean="0"/>
              <a:t> file (containing </a:t>
            </a:r>
            <a:r>
              <a:rPr lang="en-US" altLang="zh-CN" sz="2400" dirty="0" err="1" smtClean="0"/>
              <a:t>lon,lat,info</a:t>
            </a:r>
            <a:r>
              <a:rPr lang="en-US" altLang="zh-CN" sz="2400" dirty="0" smtClean="0"/>
              <a:t>) in the domain you want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Upload to website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96" y="3195085"/>
            <a:ext cx="6896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Generating KML file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0" y="1690689"/>
            <a:ext cx="6610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KML file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62075"/>
            <a:ext cx="84391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9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run on node181/node30 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793" y="1825624"/>
            <a:ext cx="8559383" cy="4785037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US" altLang="zh-CN" sz="3100" dirty="0" smtClean="0"/>
              <a:t>Running on: node181 / node30 (sharing node)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First run on node81/node86, but NCL</a:t>
            </a:r>
            <a:r>
              <a:rPr lang="en-US" altLang="zh-CN" sz="2400" dirty="0" smtClean="0"/>
              <a:t> will not generate RANGS or Titles/Labels  without printing out any error information.</a:t>
            </a:r>
          </a:p>
          <a:p>
            <a:pPr marL="0" indent="0">
              <a:buNone/>
            </a:pPr>
            <a:r>
              <a:rPr lang="en-US" altLang="zh-CN" sz="2400" dirty="0" smtClean="0"/>
              <a:t>   So I change to run it on node181, no problem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for node181!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for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streamflow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a. if NCL directly output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png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format, </a:t>
            </a:r>
            <a:r>
              <a:rPr lang="en-US" altLang="zh-CN" sz="2400" dirty="0" smtClean="0">
                <a:solidFill>
                  <a:srgbClr val="FF0000"/>
                </a:solidFill>
              </a:rPr>
              <a:t>it is unacceptably </a:t>
            </a:r>
            <a:r>
              <a:rPr lang="en-US" altLang="zh-CN" sz="2400" dirty="0">
                <a:solidFill>
                  <a:srgbClr val="FF0000"/>
                </a:solidFill>
              </a:rPr>
              <a:t>slow </a:t>
            </a:r>
            <a:r>
              <a:rPr lang="en-US" altLang="zh-CN" sz="2400" dirty="0"/>
              <a:t>on </a:t>
            </a:r>
            <a:r>
              <a:rPr lang="en-US" altLang="zh-CN" sz="2400" dirty="0" smtClean="0"/>
              <a:t>SZMB (maybe due to old version of Linux/NCL)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b. if NCL output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ps</a:t>
            </a:r>
            <a:r>
              <a:rPr lang="en-US" altLang="zh-CN" sz="2400" dirty="0" smtClean="0"/>
              <a:t> format (must faster than </a:t>
            </a:r>
            <a:r>
              <a:rPr lang="en-US" altLang="zh-CN" sz="2400" dirty="0" err="1" smtClean="0"/>
              <a:t>png</a:t>
            </a:r>
            <a:r>
              <a:rPr lang="en-US" altLang="zh-CN" sz="2400" dirty="0" smtClean="0"/>
              <a:t>), then </a:t>
            </a:r>
            <a:r>
              <a:rPr lang="en-US" altLang="zh-CN" sz="2400" dirty="0" smtClean="0">
                <a:solidFill>
                  <a:srgbClr val="FF0000"/>
                </a:solidFill>
              </a:rPr>
              <a:t>but  convert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ps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png</a:t>
            </a:r>
            <a:r>
              <a:rPr lang="en-US" altLang="zh-CN" sz="2400" dirty="0" smtClean="0">
                <a:solidFill>
                  <a:srgbClr val="FF0000"/>
                </a:solidFill>
              </a:rPr>
              <a:t>) fails on most nodes, except node30 </a:t>
            </a:r>
            <a:r>
              <a:rPr lang="en-US" altLang="zh-CN" sz="2400" dirty="0" smtClean="0"/>
              <a:t>(node30 is SUSE 11, while other nodes are SUSE10)</a:t>
            </a:r>
          </a:p>
          <a:p>
            <a:pPr marL="0" indent="0">
              <a:buNone/>
            </a:pPr>
            <a:r>
              <a:rPr lang="en-US" altLang="zh-CN" sz="2400" dirty="0" smtClean="0"/>
              <a:t>    So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recommend to run on node181 + node30  </a:t>
            </a:r>
          </a:p>
          <a:p>
            <a:pPr marL="0" indent="0">
              <a:buNone/>
            </a:pPr>
            <a:r>
              <a:rPr lang="en-US" altLang="zh-CN" sz="2400" dirty="0" smtClean="0"/>
              <a:t>     to convert </a:t>
            </a:r>
            <a:r>
              <a:rPr lang="en-US" altLang="zh-CN" sz="2400" dirty="0" err="1" smtClean="0"/>
              <a:t>streamflow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ps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png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use </a:t>
            </a:r>
            <a:r>
              <a:rPr lang="en-US" altLang="zh-CN" sz="2400" i="1" dirty="0"/>
              <a:t>script/ convert_ps_to_png_vianode30.sh</a:t>
            </a:r>
          </a:p>
          <a:p>
            <a:pPr marL="0" indent="0">
              <a:buNone/>
            </a:pPr>
            <a:r>
              <a:rPr lang="en-US" altLang="zh-CN" sz="2400" dirty="0" smtClean="0">
                <a:hlinkClick r:id="rId2" action="ppaction://hlinksldjump"/>
              </a:rPr>
              <a:t>return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57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690" y="177840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Matching ge.png + trans.png  </a:t>
            </a:r>
            <a:r>
              <a:rPr lang="en-US" altLang="zh-CN" sz="1800" dirty="0" smtClean="0">
                <a:hlinkClick r:id="rId2" action="ppaction://hlinksldjump"/>
              </a:rPr>
              <a:t>(return)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1422349"/>
            <a:ext cx="4477686" cy="54356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89" y="75170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webpage, plots storage: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4497" y="1429079"/>
            <a:ext cx="7929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directories of plots: -- same place with atmos.</a:t>
            </a:r>
          </a:p>
          <a:p>
            <a:r>
              <a:rPr lang="en-US" altLang="zh-CN" sz="2800" dirty="0"/>
              <a:t> </a:t>
            </a:r>
            <a:r>
              <a:rPr lang="en-US" altLang="zh-CN" sz="2000" dirty="0" smtClean="0"/>
              <a:t>/data02/home/</a:t>
            </a:r>
            <a:r>
              <a:rPr lang="en-US" altLang="zh-CN" sz="2000" dirty="0" err="1" smtClean="0"/>
              <a:t>chs</a:t>
            </a:r>
            <a:r>
              <a:rPr lang="en-US" altLang="zh-CN" sz="2000" dirty="0" smtClean="0"/>
              <a:t>/data/cycles/GWRUPPS/GFS_WCTRL/</a:t>
            </a:r>
            <a:r>
              <a:rPr lang="en-US" altLang="zh-CN" sz="2000" dirty="0" err="1" smtClean="0"/>
              <a:t>postprocs</a:t>
            </a:r>
            <a:r>
              <a:rPr lang="en-US" altLang="zh-CN" sz="2000" dirty="0" smtClean="0"/>
              <a:t>/web/:</a:t>
            </a:r>
          </a:p>
          <a:p>
            <a:r>
              <a:rPr lang="en-US" altLang="zh-CN" sz="2000" dirty="0" smtClean="0"/>
              <a:t>- cycles/&lt;</a:t>
            </a:r>
            <a:r>
              <a:rPr lang="en-US" altLang="zh-CN" sz="2000" dirty="0" err="1" smtClean="0"/>
              <a:t>cycle_yyyymmddhh</a:t>
            </a:r>
            <a:r>
              <a:rPr lang="en-US" altLang="zh-CN" sz="2000" dirty="0" smtClean="0"/>
              <a:t>&gt;/&lt;</a:t>
            </a:r>
            <a:r>
              <a:rPr lang="en-US" altLang="zh-CN" sz="2000" dirty="0" err="1" smtClean="0"/>
              <a:t>valid_yyyymmddhh</a:t>
            </a:r>
            <a:r>
              <a:rPr lang="en-US" altLang="zh-CN" sz="2000" dirty="0" smtClean="0"/>
              <a:t>&gt;/:   individual cycles </a:t>
            </a:r>
          </a:p>
          <a:p>
            <a:r>
              <a:rPr lang="en-US" altLang="zh-CN" sz="2000" dirty="0" smtClean="0"/>
              <a:t>- gifs/&lt;</a:t>
            </a:r>
            <a:r>
              <a:rPr lang="en-US" altLang="zh-CN" sz="2000" dirty="0" err="1" smtClean="0"/>
              <a:t>valid_yyyymmddhh</a:t>
            </a:r>
            <a:r>
              <a:rPr lang="en-US" altLang="zh-CN" sz="2000" dirty="0" smtClean="0"/>
              <a:t>&gt;/:   updated figures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64497" y="3247877"/>
            <a:ext cx="79297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names of plots: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2dplots:   name convention as &lt;Dom&gt;_&lt;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&gt;.</a:t>
            </a:r>
            <a:r>
              <a:rPr lang="en-US" altLang="zh-CN" sz="2000" dirty="0" err="1" smtClean="0"/>
              <a:t>png</a:t>
            </a:r>
            <a:endParaRPr lang="en-US" altLang="zh-CN" sz="2000" dirty="0"/>
          </a:p>
          <a:p>
            <a:r>
              <a:rPr lang="en-US" altLang="zh-CN" sz="2000" dirty="0" smtClean="0"/>
              <a:t>      &lt;Dom&gt;:  d4, d5, TG, GL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&lt;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&gt;:  </a:t>
            </a:r>
            <a:r>
              <a:rPr lang="en-US" altLang="zh-CN" sz="2000" dirty="0" err="1" smtClean="0"/>
              <a:t>RainRate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Evapor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Streamflow</a:t>
            </a:r>
            <a:r>
              <a:rPr lang="en-US" altLang="zh-CN" sz="2000" dirty="0" smtClean="0"/>
              <a:t>, SFCHEADSUBRT,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SOILM1, </a:t>
            </a:r>
            <a:r>
              <a:rPr lang="en-US" altLang="zh-CN" sz="2000" dirty="0" err="1" smtClean="0"/>
              <a:t>SoilMTotal</a:t>
            </a:r>
            <a:r>
              <a:rPr lang="en-US" altLang="zh-CN" sz="2000" dirty="0" smtClean="0"/>
              <a:t>(not shown on webpage)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Time Series: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12" y="5306518"/>
            <a:ext cx="7054766" cy="1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webpage, </a:t>
            </a:r>
            <a:r>
              <a:rPr lang="en-US" altLang="zh-CN" dirty="0" smtClean="0"/>
              <a:t>time-series data: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27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/</a:t>
            </a:r>
            <a:r>
              <a:rPr lang="en-US" altLang="zh-CN" sz="2400" dirty="0" smtClean="0"/>
              <a:t>data02/home/</a:t>
            </a:r>
            <a:r>
              <a:rPr lang="en-US" altLang="zh-CN" sz="2400" dirty="0" err="1" smtClean="0"/>
              <a:t>chs</a:t>
            </a:r>
            <a:r>
              <a:rPr lang="en-US" altLang="zh-CN" sz="2400" dirty="0" smtClean="0"/>
              <a:t>/data/cycles/GWRUPPS/GFS_WCTRL/</a:t>
            </a:r>
            <a:r>
              <a:rPr lang="en-US" altLang="zh-CN" sz="2400" dirty="0" err="1" smtClean="0"/>
              <a:t>postprocs</a:t>
            </a:r>
            <a:r>
              <a:rPr lang="en-US" altLang="zh-CN" sz="2400" dirty="0" smtClean="0"/>
              <a:t>/web/</a:t>
            </a:r>
            <a:r>
              <a:rPr lang="en-US" altLang="zh-CN" sz="2400" dirty="0" err="1" smtClean="0"/>
              <a:t>tsdata</a:t>
            </a:r>
            <a:r>
              <a:rPr lang="en-US" altLang="zh-CN" sz="2400" dirty="0" smtClean="0"/>
              <a:t>/&lt;</a:t>
            </a:r>
            <a:r>
              <a:rPr lang="en-US" altLang="zh-CN" sz="2400" dirty="0" err="1" smtClean="0"/>
              <a:t>cycle_YYYYMMDDHH</a:t>
            </a:r>
            <a:r>
              <a:rPr lang="en-US" altLang="zh-CN" sz="2400" dirty="0" smtClean="0"/>
              <a:t>&gt;/: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2" y="2941898"/>
            <a:ext cx="8747933" cy="23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webpage, 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601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sz="2000" b="1" dirty="0" smtClean="0"/>
              <a:t>/data01/home/</a:t>
            </a:r>
            <a:r>
              <a:rPr lang="en-US" altLang="zh-CN" sz="2000" b="1" dirty="0" err="1" smtClean="0"/>
              <a:t>fdda</a:t>
            </a:r>
            <a:r>
              <a:rPr lang="en-US" altLang="zh-CN" sz="2000" b="1" dirty="0" smtClean="0"/>
              <a:t>/apache</a:t>
            </a:r>
          </a:p>
          <a:p>
            <a:pPr marL="0" indent="0">
              <a:buNone/>
            </a:pPr>
            <a:r>
              <a:rPr lang="en-US" altLang="zh-CN" sz="2000" b="1" dirty="0" smtClean="0"/>
              <a:t>For real-time:</a:t>
            </a:r>
          </a:p>
          <a:p>
            <a:pPr>
              <a:buFontTx/>
              <a:buChar char="-"/>
            </a:pP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cgi</a:t>
            </a:r>
            <a:r>
              <a:rPr lang="en-US" altLang="zh-CN" sz="2000" dirty="0" smtClean="0"/>
              <a:t>-bin/model/</a:t>
            </a:r>
            <a:r>
              <a:rPr lang="en-US" altLang="zh-CN" sz="2000" dirty="0" err="1" smtClean="0"/>
              <a:t>ugui_png_mean_addHydroAtmos</a:t>
            </a:r>
            <a:r>
              <a:rPr lang="en-US" altLang="zh-CN" sz="2000" dirty="0" smtClean="0"/>
              <a:t>    &amp;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/</a:t>
            </a:r>
            <a:r>
              <a:rPr lang="en-US" altLang="zh-CN" sz="2000" dirty="0" err="1" smtClean="0"/>
              <a:t>cgi</a:t>
            </a:r>
            <a:r>
              <a:rPr lang="en-US" altLang="zh-CN" sz="2000" dirty="0" smtClean="0"/>
              <a:t>-bin/model/</a:t>
            </a:r>
            <a:r>
              <a:rPr lang="en-US" altLang="zh-CN" sz="2000" dirty="0" err="1" smtClean="0"/>
              <a:t>ugui_png_mean_cycview_addHydroAtmos</a:t>
            </a:r>
            <a:endParaRPr lang="en-US" altLang="zh-CN" sz="2000" dirty="0" smtClean="0"/>
          </a:p>
          <a:p>
            <a:pPr lvl="1">
              <a:buFontTx/>
              <a:buChar char="-"/>
            </a:pPr>
            <a:r>
              <a:rPr lang="en-US" altLang="zh-CN" sz="1600" dirty="0"/>
              <a:t>/</a:t>
            </a:r>
            <a:r>
              <a:rPr lang="en-US" altLang="zh-CN" sz="1600" dirty="0" err="1" smtClean="0"/>
              <a:t>htdocs</a:t>
            </a:r>
            <a:r>
              <a:rPr lang="en-US" altLang="zh-CN" sz="1600" dirty="0" smtClean="0"/>
              <a:t>/images/</a:t>
            </a:r>
            <a:r>
              <a:rPr lang="en-US" altLang="zh-CN" sz="1600" dirty="0" err="1" smtClean="0"/>
              <a:t>ens</a:t>
            </a:r>
            <a:r>
              <a:rPr lang="en-US" altLang="zh-CN" sz="1600" dirty="0" smtClean="0"/>
              <a:t>/GWRUPPS/GFS_WCTRL/</a:t>
            </a:r>
            <a:r>
              <a:rPr lang="en-US" altLang="zh-CN" sz="1600" dirty="0" err="1" smtClean="0"/>
              <a:t>js_file.addHydroAtmos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b="1" dirty="0"/>
              <a:t>For </a:t>
            </a:r>
            <a:r>
              <a:rPr lang="en-US" altLang="zh-CN" sz="2000" b="1" dirty="0" smtClean="0"/>
              <a:t>demonstration case:</a:t>
            </a:r>
            <a:endParaRPr lang="en-US" altLang="zh-CN" sz="2000" u="sng" dirty="0"/>
          </a:p>
          <a:p>
            <a:pPr>
              <a:buFontTx/>
              <a:buChar char="-"/>
            </a:pP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cgi</a:t>
            </a:r>
            <a:r>
              <a:rPr lang="en-US" altLang="zh-CN" sz="2000" dirty="0" smtClean="0"/>
              <a:t>-bin/model/</a:t>
            </a:r>
            <a:r>
              <a:rPr lang="en-US" altLang="zh-CN" sz="2000" dirty="0" err="1" smtClean="0"/>
              <a:t>ugui_png_mean_addHydro</a:t>
            </a:r>
            <a:r>
              <a:rPr lang="en-US" altLang="zh-CN" sz="2000" dirty="0" smtClean="0"/>
              <a:t>    &amp;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/</a:t>
            </a:r>
            <a:r>
              <a:rPr lang="en-US" altLang="zh-CN" sz="2000" dirty="0" err="1" smtClean="0"/>
              <a:t>cgi</a:t>
            </a:r>
            <a:r>
              <a:rPr lang="en-US" altLang="zh-CN" sz="2000" dirty="0" smtClean="0"/>
              <a:t>-bin/model/</a:t>
            </a:r>
            <a:r>
              <a:rPr lang="en-US" altLang="zh-CN" sz="2000" dirty="0" err="1" smtClean="0"/>
              <a:t>ugui_png_mean_cycview_addHydro</a:t>
            </a:r>
            <a:endParaRPr lang="en-US" altLang="zh-CN" sz="2000" dirty="0" smtClean="0"/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htdocs</a:t>
            </a:r>
            <a:r>
              <a:rPr lang="en-US" altLang="zh-CN" sz="1600" dirty="0" smtClean="0"/>
              <a:t>/images/</a:t>
            </a:r>
            <a:r>
              <a:rPr lang="en-US" altLang="zh-CN" sz="1600" dirty="0" err="1" smtClean="0"/>
              <a:t>ens</a:t>
            </a:r>
            <a:r>
              <a:rPr lang="en-US" altLang="zh-CN" sz="1600" dirty="0" smtClean="0"/>
              <a:t>/GWRUPPS/GFS_WCTRL/</a:t>
            </a:r>
            <a:r>
              <a:rPr lang="en-US" altLang="zh-CN" sz="1600" dirty="0" err="1" smtClean="0"/>
              <a:t>js_file.addHydro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b="1" dirty="0"/>
              <a:t>For </a:t>
            </a:r>
            <a:r>
              <a:rPr lang="en-US" altLang="zh-CN" sz="2000" b="1" dirty="0" smtClean="0"/>
              <a:t>real-time cycles without hydro plots:</a:t>
            </a:r>
          </a:p>
          <a:p>
            <a:pPr>
              <a:buFontTx/>
              <a:buChar char="-"/>
            </a:pP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cgi</a:t>
            </a:r>
            <a:r>
              <a:rPr lang="en-US" altLang="zh-CN" sz="2000" dirty="0" smtClean="0"/>
              <a:t>-bin/model/ugui_png_mean3_rupps</a:t>
            </a:r>
          </a:p>
          <a:p>
            <a:pPr lvl="1">
              <a:buFontTx/>
              <a:buChar char="-"/>
            </a:pPr>
            <a:r>
              <a:rPr lang="en-US" altLang="zh-CN" sz="1600" dirty="0"/>
              <a:t>/</a:t>
            </a:r>
            <a:r>
              <a:rPr lang="en-US" altLang="zh-CN" sz="1600" dirty="0" err="1" smtClean="0"/>
              <a:t>htdocs</a:t>
            </a:r>
            <a:r>
              <a:rPr lang="en-US" altLang="zh-CN" sz="1600" dirty="0" smtClean="0"/>
              <a:t>/images/</a:t>
            </a:r>
            <a:r>
              <a:rPr lang="en-US" altLang="zh-CN" sz="1600" dirty="0" err="1" smtClean="0"/>
              <a:t>ens</a:t>
            </a:r>
            <a:r>
              <a:rPr lang="en-US" altLang="zh-CN" sz="1600" dirty="0" smtClean="0"/>
              <a:t>/GWRUPPS/GFS_WCTRL/</a:t>
            </a:r>
            <a:r>
              <a:rPr lang="en-US" altLang="zh-CN" sz="1600" dirty="0" err="1" smtClean="0"/>
              <a:t>js_file_qpe</a:t>
            </a:r>
            <a:endParaRPr lang="en-US" altLang="zh-CN" sz="1600" dirty="0"/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endParaRPr lang="en-US" altLang="zh-CN" sz="1600" dirty="0" smtClean="0"/>
          </a:p>
          <a:p>
            <a:pPr marL="285750" lvl="1" indent="-285750">
              <a:spcBef>
                <a:spcPts val="1000"/>
              </a:spcBef>
              <a:buFontTx/>
              <a:buChar char="-"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Tx/>
              <a:buChar char="-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73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Postprocessing</a:t>
            </a:r>
            <a:r>
              <a:rPr lang="en-US" altLang="zh-CN" dirty="0" smtClean="0"/>
              <a:t> 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548"/>
            <a:ext cx="7886700" cy="480325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zh-CN" sz="2000" dirty="0" err="1" smtClean="0"/>
              <a:t>crontab</a:t>
            </a:r>
            <a:r>
              <a:rPr lang="en-US" altLang="zh-CN" sz="2000" dirty="0" smtClean="0"/>
              <a:t>: fddanew@node181 (Beijing Time Zone)</a:t>
            </a:r>
          </a:p>
          <a:p>
            <a:pPr marL="0" indent="0">
              <a:buNone/>
            </a:pPr>
            <a:r>
              <a:rPr lang="en-US" altLang="zh-CN" sz="2000" dirty="0"/>
              <a:t>10 5,11,17,23  * * * </a:t>
            </a:r>
            <a:r>
              <a:rPr lang="en-US" altLang="zh-CN" sz="2000" dirty="0" err="1"/>
              <a:t>setenv</a:t>
            </a:r>
            <a:r>
              <a:rPr lang="en-US" altLang="zh-CN" sz="2000" dirty="0"/>
              <a:t> LANG en_US.UTF-8 &amp;&amp; /data02/home/fddanew/data/GMODJOBS/GWRUPPS/</a:t>
            </a:r>
            <a:r>
              <a:rPr lang="en-US" altLang="zh-CN" sz="2000" b="1" dirty="0"/>
              <a:t>hydro_postproc/rtfdda_hydro_postproc.pl</a:t>
            </a:r>
            <a:r>
              <a:rPr lang="en-US" altLang="zh-CN" sz="2000" dirty="0"/>
              <a:t> -id GWRUPPS -m GFS_WCTRL -o 9  &gt;&amp; /</a:t>
            </a:r>
            <a:r>
              <a:rPr lang="en-US" altLang="zh-CN" sz="2000" dirty="0" smtClean="0"/>
              <a:t>data02/home/</a:t>
            </a:r>
            <a:r>
              <a:rPr lang="en-US" altLang="zh-CN" sz="2000" dirty="0" err="1" smtClean="0"/>
              <a:t>fddanew</a:t>
            </a:r>
            <a:r>
              <a:rPr lang="en-US" altLang="zh-CN" sz="2000" dirty="0" smtClean="0"/>
              <a:t>/data/GMODJOBS/GWRUPPS/</a:t>
            </a:r>
            <a:r>
              <a:rPr lang="en-US" altLang="zh-CN" sz="2000" dirty="0" err="1" smtClean="0"/>
              <a:t>hydro_postproc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log.run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( -o 9 change be substituted by –c &lt;cycle, YYYYMMDDHH&gt;)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Tx/>
              <a:buChar char="-"/>
            </a:pPr>
            <a:r>
              <a:rPr lang="en-US" altLang="zh-CN" sz="2000" dirty="0" smtClean="0"/>
              <a:t>Running time: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- 3:10 UTC (18Z cycle);  9:10 UTC (00Z)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- 15:10 UTC (06Z);  21:10 UTC (12Z)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Tx/>
              <a:buChar char="-"/>
            </a:pPr>
            <a:r>
              <a:rPr lang="en-US" altLang="zh-CN" sz="2000" dirty="0" smtClean="0"/>
              <a:t>Running nodes: most on node181, small on node30 (</a:t>
            </a:r>
            <a:r>
              <a:rPr lang="en-US" altLang="zh-CN" sz="2000" dirty="0" smtClean="0">
                <a:hlinkClick r:id="rId3" action="ppaction://hlinksldjump"/>
              </a:rPr>
              <a:t>reason</a:t>
            </a:r>
            <a:r>
              <a:rPr lang="en-US" altLang="zh-CN" sz="2000" dirty="0" smtClean="0"/>
              <a:t>)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 smtClean="0"/>
              <a:t>      - node181:  ~7 parallel tasks ( 20 minutes per cycle )</a:t>
            </a:r>
          </a:p>
        </p:txBody>
      </p:sp>
    </p:spTree>
    <p:extLst>
      <p:ext uri="{BB962C8B-B14F-4D97-AF65-F5344CB8AC3E}">
        <p14:creationId xmlns:p14="http://schemas.microsoft.com/office/powerpoint/2010/main" val="5342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Postprocessing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5554" y="1405876"/>
            <a:ext cx="834858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HYDRO_ROOT: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GMODJOBS/GWRUPPS/</a:t>
            </a:r>
            <a:r>
              <a:rPr lang="en-US" altLang="zh-CN" sz="2400" b="1" dirty="0" err="1" smtClean="0"/>
              <a:t>hydro_postproc</a:t>
            </a:r>
            <a:r>
              <a:rPr lang="en-US" altLang="zh-CN" sz="2400" b="1" dirty="0" smtClean="0"/>
              <a:t>/</a:t>
            </a: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ons/: </a:t>
            </a:r>
            <a:r>
              <a:rPr lang="en-US" altLang="zh-CN" sz="2000" dirty="0" smtClean="0"/>
              <a:t>constant files (channel node </a:t>
            </a:r>
            <a:r>
              <a:rPr lang="en-US" altLang="zh-CN" sz="2000" dirty="0" err="1" smtClean="0"/>
              <a:t>lonlat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google</a:t>
            </a:r>
            <a:r>
              <a:rPr lang="en-US" altLang="zh-CN" sz="2000" dirty="0" smtClean="0"/>
              <a:t> earth </a:t>
            </a:r>
            <a:r>
              <a:rPr lang="en-US" altLang="zh-CN" sz="2000" dirty="0" err="1" smtClean="0"/>
              <a:t>pngs</a:t>
            </a:r>
            <a:r>
              <a:rPr lang="en-US" altLang="zh-CN" sz="2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smtClean="0"/>
              <a:t>data/: </a:t>
            </a:r>
            <a:r>
              <a:rPr lang="en-US" altLang="zh-CN" sz="2000" dirty="0" smtClean="0"/>
              <a:t>data file needed (Fulldom_hires_netcdf_file.nc, SZDistrictSurface.nc, geo_em.nc, 201710260500.CHRTOUT_DOMAIN1 )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err="1" smtClean="0"/>
              <a:t>ncl</a:t>
            </a:r>
            <a:r>
              <a:rPr lang="en-US" altLang="zh-CN" sz="2000" b="1" dirty="0" smtClean="0"/>
              <a:t>/</a:t>
            </a:r>
            <a:r>
              <a:rPr lang="en-US" altLang="zh-CN" sz="2000" dirty="0" smtClean="0"/>
              <a:t>:  </a:t>
            </a:r>
            <a:r>
              <a:rPr lang="en-US" altLang="zh-CN" sz="2000" dirty="0" err="1" smtClean="0"/>
              <a:t>ncl</a:t>
            </a:r>
            <a:r>
              <a:rPr lang="en-US" altLang="zh-CN" sz="2000" dirty="0" smtClean="0"/>
              <a:t> files (used in real-time, compatible with NCL v5.2.1 )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err="1" smtClean="0"/>
              <a:t>ncl</a:t>
            </a:r>
            <a:r>
              <a:rPr lang="en-US" altLang="zh-CN" sz="2000" b="1" dirty="0" smtClean="0"/>
              <a:t>/</a:t>
            </a:r>
            <a:r>
              <a:rPr lang="en-US" altLang="zh-CN" sz="2000" b="1" dirty="0" err="1" smtClean="0"/>
              <a:t>non_realtime</a:t>
            </a:r>
            <a:r>
              <a:rPr lang="en-US" altLang="zh-CN" sz="2000" b="1" dirty="0" smtClean="0"/>
              <a:t>/</a:t>
            </a:r>
            <a:r>
              <a:rPr lang="en-US" altLang="zh-CN" sz="2000" dirty="0" smtClean="0"/>
              <a:t>: (not used in real-time, may not be compatible with NCL v5.2.1)  e.g. static plots, </a:t>
            </a:r>
            <a:r>
              <a:rPr lang="en-US" altLang="zh-CN" sz="2000" dirty="0" err="1" smtClean="0"/>
              <a:t>streamflow</a:t>
            </a:r>
            <a:r>
              <a:rPr lang="en-US" altLang="zh-CN" sz="2000" dirty="0" smtClean="0"/>
              <a:t> w/o G.E., other TS plots 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 smtClean="0"/>
              <a:t>script</a:t>
            </a:r>
            <a:r>
              <a:rPr lang="en-US" altLang="zh-CN" sz="2000" dirty="0" smtClean="0"/>
              <a:t>/:  shell script used in </a:t>
            </a:r>
            <a:r>
              <a:rPr lang="en-US" altLang="zh-CN" sz="2000" dirty="0" err="1" smtClean="0"/>
              <a:t>postprocessing</a:t>
            </a:r>
            <a:r>
              <a:rPr lang="en-US" altLang="zh-CN" sz="2000" dirty="0" smtClean="0"/>
              <a:t>, e.g.</a:t>
            </a:r>
          </a:p>
          <a:p>
            <a:r>
              <a:rPr lang="en-US" altLang="zh-CN" sz="2000" dirty="0" smtClean="0"/>
              <a:t>        run_plot_precp_SZMB_alldom.sh  (every plot has a submitting script)</a:t>
            </a:r>
          </a:p>
          <a:p>
            <a:r>
              <a:rPr lang="en-US" altLang="zh-CN" sz="2000" dirty="0" smtClean="0"/>
              <a:t>        link_6hr_atmos_png_forcycle.sh (add 6 hour analysis </a:t>
            </a:r>
            <a:r>
              <a:rPr lang="en-US" altLang="zh-CN" sz="2000" dirty="0" err="1" smtClean="0"/>
              <a:t>dir</a:t>
            </a:r>
            <a:r>
              <a:rPr lang="en-US" altLang="zh-CN" sz="2000" dirty="0" smtClean="0"/>
              <a:t> for web)</a:t>
            </a:r>
          </a:p>
          <a:p>
            <a:r>
              <a:rPr lang="en-US" altLang="zh-CN" sz="2000" dirty="0" smtClean="0"/>
              <a:t>        convert_ps_to_png_vianode30.sh (do convert in node30)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etc.</a:t>
            </a:r>
            <a:endParaRPr lang="en-US" altLang="zh-CN" sz="2000" dirty="0"/>
          </a:p>
          <a:p>
            <a:pPr marL="285750" indent="-285750">
              <a:buFontTx/>
              <a:buChar char="-"/>
            </a:pPr>
            <a:r>
              <a:rPr lang="en-US" altLang="zh-CN" sz="2000" b="1" dirty="0" smtClean="0"/>
              <a:t>rtfdda_hydro_postproc.pl</a:t>
            </a:r>
            <a:r>
              <a:rPr lang="en-US" altLang="zh-CN" sz="2000" dirty="0" smtClean="0"/>
              <a:t>: main script, will: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a. wait for WRF-hydro running finish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b. copy for hydro out files to /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shm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c. make plots by submitting script/run_plot*.sh </a:t>
            </a:r>
            <a:r>
              <a:rPr lang="en-US" altLang="zh-CN" sz="2000" dirty="0" err="1" smtClean="0"/>
              <a:t>parallelly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d. monitor all sub-scripts finish, then make a flag (so web/cycles add “H”)  </a:t>
            </a:r>
          </a:p>
        </p:txBody>
      </p:sp>
    </p:spTree>
    <p:extLst>
      <p:ext uri="{BB962C8B-B14F-4D97-AF65-F5344CB8AC3E}">
        <p14:creationId xmlns:p14="http://schemas.microsoft.com/office/powerpoint/2010/main" val="5908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640" y="125283"/>
            <a:ext cx="7886700" cy="1325563"/>
          </a:xfrm>
        </p:spPr>
        <p:txBody>
          <a:bodyPr/>
          <a:lstStyle/>
          <a:p>
            <a:r>
              <a:rPr lang="en-US" altLang="zh-CN" dirty="0" err="1"/>
              <a:t>Postprocessing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7903"/>
              </p:ext>
            </p:extLst>
          </p:nvPr>
        </p:nvGraphicFramePr>
        <p:xfrm>
          <a:off x="427219" y="1225995"/>
          <a:ext cx="831954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32"/>
                <a:gridCol w="1691290"/>
                <a:gridCol w="1588957"/>
                <a:gridCol w="2653259"/>
                <a:gridCol w="1214203"/>
              </a:tblGrid>
              <a:tr h="2538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2d-plot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RainRate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run_plot_precp_SZMB_alldom.sh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plot_precprate_Customize.ncl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Plot</a:t>
                      </a:r>
                      <a:r>
                        <a:rPr lang="en-US" altLang="zh-CN" baseline="0" dirty="0" smtClean="0"/>
                        <a:t> All </a:t>
                      </a:r>
                      <a:r>
                        <a:rPr lang="en-US" altLang="zh-CN" baseline="0" dirty="0" err="1" smtClean="0"/>
                        <a:t>doms</a:t>
                      </a:r>
                      <a:r>
                        <a:rPr lang="en-US" altLang="zh-CN" baseline="0" dirty="0" smtClean="0"/>
                        <a:t> (d4/d5/ TG/GL); convert, copy to WEB_DIR directly in 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Forcing/LDASIN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Evapor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run_plot_evapor_SZMB_alldom.sh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plot_evapor_Customize.ncl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Same</a:t>
                      </a:r>
                      <a:r>
                        <a:rPr lang="en-US" altLang="zh-CN" baseline="0" dirty="0" smtClean="0"/>
                        <a:t> with above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LDASOUT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SFCHEADSUBRT,</a:t>
                      </a:r>
                      <a:r>
                        <a:rPr lang="en-US" altLang="zh-CN" baseline="0" dirty="0" smtClean="0"/>
                        <a:t> </a:t>
                      </a:r>
                    </a:p>
                    <a:p>
                      <a:r>
                        <a:rPr lang="en-US" altLang="zh-CN" baseline="0" dirty="0" err="1" smtClean="0"/>
                        <a:t>SoilMTotal</a:t>
                      </a:r>
                      <a:r>
                        <a:rPr lang="en-US" altLang="zh-CN" baseline="0" dirty="0" smtClean="0"/>
                        <a:t>,</a:t>
                      </a:r>
                    </a:p>
                    <a:p>
                      <a:r>
                        <a:rPr lang="en-US" altLang="zh-CN" baseline="0" dirty="0" smtClean="0"/>
                        <a:t>SOILM1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run_plot_tiles_SZMB_alldom.sh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run_plot_tiles_SZMB_alldom.sh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Same</a:t>
                      </a:r>
                      <a:r>
                        <a:rPr lang="en-US" altLang="zh-CN" baseline="0" dirty="0" smtClean="0"/>
                        <a:t> with above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RTOUT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Streamflow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plot_streamflow_Customize_forTrans_noLegend2.ncl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run_plot_streamflow_SZMB_{D4,SZ,TG,GL}.sh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Plot 4 </a:t>
                      </a:r>
                      <a:r>
                        <a:rPr lang="en-US" altLang="zh-CN" baseline="0" dirty="0" err="1" smtClean="0"/>
                        <a:t>doms</a:t>
                      </a:r>
                      <a:r>
                        <a:rPr lang="en-US" altLang="zh-CN" baseline="0" dirty="0" smtClean="0"/>
                        <a:t> separately. NCL generates ps. Convert to </a:t>
                      </a:r>
                      <a:r>
                        <a:rPr lang="en-US" altLang="zh-CN" baseline="0" dirty="0" err="1" smtClean="0"/>
                        <a:t>png</a:t>
                      </a:r>
                      <a:r>
                        <a:rPr lang="en-US" altLang="zh-CN" baseline="0" dirty="0" smtClean="0"/>
                        <a:t>, overlaying with Google Earth, copying to WEB_DIR are done afterwards.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CHRTOUT_DOMAIn1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6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3640" y="125283"/>
            <a:ext cx="7886700" cy="1325563"/>
          </a:xfrm>
        </p:spPr>
        <p:txBody>
          <a:bodyPr/>
          <a:lstStyle/>
          <a:p>
            <a:r>
              <a:rPr lang="en-US" altLang="zh-CN" dirty="0" err="1"/>
              <a:t>Postprocessing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20643"/>
              </p:ext>
            </p:extLst>
          </p:nvPr>
        </p:nvGraphicFramePr>
        <p:xfrm>
          <a:off x="427219" y="1225995"/>
          <a:ext cx="831954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09"/>
                <a:gridCol w="1656413"/>
                <a:gridCol w="1588957"/>
                <a:gridCol w="2653259"/>
                <a:gridCol w="1214203"/>
              </a:tblGrid>
              <a:tr h="2538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TS-plot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accu_streamflow_ts_node</a:t>
                      </a:r>
                      <a:r>
                        <a:rPr lang="en-US" altLang="zh-CN" dirty="0" smtClean="0"/>
                        <a:t>&lt;XX&gt;.</a:t>
                      </a:r>
                      <a:r>
                        <a:rPr lang="en-US" altLang="zh-CN" dirty="0" err="1" smtClean="0"/>
                        <a:t>png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run_plot_TimeSeries_SZMB.sh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plot_nodes_accu_streamflow_ts.ncl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Plot hours accumulated </a:t>
                      </a:r>
                      <a:r>
                        <a:rPr lang="en-US" altLang="zh-CN" dirty="0" err="1" smtClean="0"/>
                        <a:t>streamflow</a:t>
                      </a:r>
                      <a:r>
                        <a:rPr lang="en-US" altLang="zh-CN" dirty="0" smtClean="0"/>
                        <a:t> Time-Series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on specified channel nodes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(&lt;XX&gt;). </a:t>
                      </a:r>
                      <a:r>
                        <a:rPr lang="en-US" altLang="zh-CN" baseline="0" dirty="0" smtClean="0"/>
                        <a:t>(for TG, 6 nodes; for GL, 4 nodes)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CHRTOUT_DOMAIn1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TG_streamflow_3hr_allnodes_ts.png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run_plot_TimeSeries_SZMB.sh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plot_TGfixed_streamflow_accu.ncl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 TG.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Plot 3hr accumulated </a:t>
                      </a:r>
                      <a:r>
                        <a:rPr lang="en-US" altLang="zh-CN" dirty="0" err="1" smtClean="0"/>
                        <a:t>streamflow</a:t>
                      </a:r>
                      <a:r>
                        <a:rPr lang="en-US" altLang="zh-CN" dirty="0" smtClean="0"/>
                        <a:t> Time-Series</a:t>
                      </a:r>
                      <a:r>
                        <a:rPr lang="en-US" altLang="zh-CN" baseline="0" dirty="0" smtClean="0"/>
                        <a:t> of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6 nodes and a 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SumIn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in one plot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CHRTOUT_DOMAIn1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TG_streamflow_contaccu_allnodes_ts.png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run_plot_TimeSeries_SZMB.sh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plot_TGfixed_streamflow_contaccu.ncl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</a:t>
                      </a:r>
                      <a:r>
                        <a:rPr lang="en-US" altLang="zh-CN" baseline="0" dirty="0" smtClean="0"/>
                        <a:t> with above, but plot the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continuous accumulated 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streamflow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/>
                        <a:t>(accumulation start with 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CHRTOUT_DOMAIn1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2279</Words>
  <Application>Microsoft Office PowerPoint</Application>
  <PresentationFormat>全屏显示(4:3)</PresentationFormat>
  <Paragraphs>257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Office 主题</vt:lpstr>
      <vt:lpstr>PowerPoint 演示文稿</vt:lpstr>
      <vt:lpstr>webpage:</vt:lpstr>
      <vt:lpstr>webpage, plots storage:</vt:lpstr>
      <vt:lpstr>webpage, time-series data:</vt:lpstr>
      <vt:lpstr>webpage, scripts</vt:lpstr>
      <vt:lpstr>Postprocessing  </vt:lpstr>
      <vt:lpstr>Postprocessing</vt:lpstr>
      <vt:lpstr>Postprocessing</vt:lpstr>
      <vt:lpstr>Postprocessing</vt:lpstr>
      <vt:lpstr>How to add new domain (2d-plot)? -- using example of creating TG domain based on GL domain</vt:lpstr>
      <vt:lpstr>How to add new domain (2d-plot)? -- using example of creating TG domain based on GL domain</vt:lpstr>
      <vt:lpstr>How to add new domain (2d-plot)? -- using example of creating TG domain based on GL domain</vt:lpstr>
      <vt:lpstr>PowerPoint 演示文稿</vt:lpstr>
      <vt:lpstr>How to add new domain (2d-plot)?</vt:lpstr>
      <vt:lpstr>How to add new domain (2d-plot)?</vt:lpstr>
      <vt:lpstr>How to add new domain (2d-plot)?</vt:lpstr>
      <vt:lpstr>How to add new domain (2d-plot)?</vt:lpstr>
      <vt:lpstr>How to add new domain (2d-plot)?</vt:lpstr>
      <vt:lpstr>How to add time-series plots for new domain?</vt:lpstr>
      <vt:lpstr>How to add time-series plots for new domain?</vt:lpstr>
      <vt:lpstr>How to add static plot for new domain?</vt:lpstr>
      <vt:lpstr>Generating KML file</vt:lpstr>
      <vt:lpstr>Generating KML file</vt:lpstr>
      <vt:lpstr>Generating KML file</vt:lpstr>
      <vt:lpstr>Appendix</vt:lpstr>
      <vt:lpstr>Why run on node181/node30  </vt:lpstr>
      <vt:lpstr>Matching ge.png + trans.png  (return)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ss</cp:lastModifiedBy>
  <cp:revision>70</cp:revision>
  <dcterms:created xsi:type="dcterms:W3CDTF">2017-11-09T17:12:36Z</dcterms:created>
  <dcterms:modified xsi:type="dcterms:W3CDTF">2017-11-17T22:53:25Z</dcterms:modified>
</cp:coreProperties>
</file>