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85" r:id="rId3"/>
    <p:sldId id="291" r:id="rId4"/>
    <p:sldId id="257" r:id="rId5"/>
    <p:sldId id="289" r:id="rId6"/>
    <p:sldId id="288" r:id="rId7"/>
    <p:sldId id="290" r:id="rId8"/>
    <p:sldId id="293" r:id="rId9"/>
    <p:sldId id="287" r:id="rId10"/>
    <p:sldId id="292" r:id="rId11"/>
    <p:sldId id="294" r:id="rId12"/>
    <p:sldId id="295" r:id="rId13"/>
    <p:sldId id="298" r:id="rId14"/>
    <p:sldId id="299" r:id="rId15"/>
    <p:sldId id="300" r:id="rId16"/>
    <p:sldId id="301" r:id="rId17"/>
    <p:sldId id="327" r:id="rId18"/>
    <p:sldId id="328" r:id="rId19"/>
    <p:sldId id="329" r:id="rId20"/>
    <p:sldId id="330" r:id="rId21"/>
    <p:sldId id="332" r:id="rId22"/>
    <p:sldId id="333" r:id="rId23"/>
    <p:sldId id="334" r:id="rId24"/>
    <p:sldId id="331" r:id="rId25"/>
    <p:sldId id="335" r:id="rId26"/>
    <p:sldId id="261"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90">
          <p15:clr>
            <a:srgbClr val="A4A3A4"/>
          </p15:clr>
        </p15:guide>
        <p15:guide id="3" pos="230">
          <p15:clr>
            <a:srgbClr val="A4A3A4"/>
          </p15:clr>
        </p15:guide>
        <p15:guide id="4" pos="7449">
          <p15:clr>
            <a:srgbClr val="A4A3A4"/>
          </p15:clr>
        </p15:guide>
        <p15:guide id="5" orient="horz" pos="531">
          <p15:clr>
            <a:srgbClr val="A4A3A4"/>
          </p15:clr>
        </p15:guide>
        <p15:guide id="6" orient="horz" pos="656">
          <p15:clr>
            <a:srgbClr val="A4A3A4"/>
          </p15:clr>
        </p15:guide>
        <p15:guide id="7" orient="horz" pos="4017">
          <p15:clr>
            <a:srgbClr val="A4A3A4"/>
          </p15:clr>
        </p15:guide>
        <p15:guide id="8" orient="horz" pos="38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D1AD"/>
    <a:srgbClr val="4A4F4F"/>
    <a:srgbClr val="989B9B"/>
    <a:srgbClr val="F44F54"/>
    <a:srgbClr val="E6E6E6"/>
    <a:srgbClr val="FFFFFF"/>
    <a:srgbClr val="FFFFFC"/>
    <a:srgbClr val="F7FCFE"/>
    <a:srgbClr val="F3F3F3"/>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17" autoAdjust="0"/>
  </p:normalViewPr>
  <p:slideViewPr>
    <p:cSldViewPr snapToGrid="0" showGuides="1">
      <p:cViewPr varScale="1">
        <p:scale>
          <a:sx n="63" d="100"/>
          <a:sy n="63" d="100"/>
        </p:scale>
        <p:origin x="804" y="56"/>
      </p:cViewPr>
      <p:guideLst>
        <p:guide orient="horz" pos="142"/>
        <p:guide orient="horz" pos="4190"/>
        <p:guide pos="230"/>
        <p:guide pos="7449"/>
        <p:guide orient="horz" pos="531"/>
        <p:guide orient="horz" pos="656"/>
        <p:guide orient="horz" pos="4017"/>
        <p:guide orient="horz" pos="3855"/>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2019/3/13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985644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361687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60105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2623629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5000">
        <p:blinds dir="vert"/>
      </p:transition>
    </mc:Choice>
    <mc:Fallback xmlns="">
      <p:transition spd="slow" advClick="0" advTm="5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5000">
        <p14:prism dir="u" isInverted="1"/>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5000">
        <p15:prstTrans prst="prestige"/>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3">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4">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5">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1.emf"/><Relationship Id="rId5" Type="http://schemas.openxmlformats.org/officeDocument/2006/relationships/tags" Target="../tags/tag24.xml"/><Relationship Id="rId10" Type="http://schemas.openxmlformats.org/officeDocument/2006/relationships/slideLayout" Target="../slideLayouts/slideLayout4.xml"/><Relationship Id="rId4" Type="http://schemas.openxmlformats.org/officeDocument/2006/relationships/tags" Target="../tags/tag23.xml"/><Relationship Id="rId9" Type="http://schemas.openxmlformats.org/officeDocument/2006/relationships/tags" Target="../tags/tag28.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1.xml"/><Relationship Id="rId7" Type="http://schemas.openxmlformats.org/officeDocument/2006/relationships/image" Target="../media/image7.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emf"/><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0.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35.xml"/><Relationship Id="rId5" Type="http://schemas.openxmlformats.org/officeDocument/2006/relationships/image" Target="../media/image11.pn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2.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4.xml"/><Relationship Id="rId1" Type="http://schemas.openxmlformats.org/officeDocument/2006/relationships/tags" Target="../tags/tag39.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42.xml"/><Relationship Id="rId7" Type="http://schemas.openxmlformats.org/officeDocument/2006/relationships/image" Target="../media/image17.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4.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23.png"/><Relationship Id="rId5" Type="http://schemas.openxmlformats.org/officeDocument/2006/relationships/image" Target="../media/image1.emf"/><Relationship Id="rId4"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4.xml"/><Relationship Id="rId1" Type="http://schemas.openxmlformats.org/officeDocument/2006/relationships/tags" Target="../tags/tag49.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emf"/><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image" Target="../media/image1.emf"/><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4.xml"/><Relationship Id="rId7" Type="http://schemas.openxmlformats.org/officeDocument/2006/relationships/notesSlide" Target="../notesSlides/notesSlide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p:cNvPicPr>
            <a:picLocks noChangeAspect="1"/>
          </p:cNvPicPr>
          <p:nvPr/>
        </p:nvPicPr>
        <p:blipFill>
          <a:blip r:embed="rId4"/>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p:cNvSpPr txBox="1"/>
          <p:nvPr/>
        </p:nvSpPr>
        <p:spPr>
          <a:xfrm>
            <a:off x="947737" y="2641167"/>
            <a:ext cx="10296525" cy="923330"/>
          </a:xfrm>
          <a:prstGeom prst="rect">
            <a:avLst/>
          </a:prstGeom>
          <a:noFill/>
        </p:spPr>
        <p:txBody>
          <a:bodyPr wrap="square" rtlCol="0" anchor="ctr" anchorCtr="0">
            <a:spAutoFit/>
          </a:bodyPr>
          <a:lstStyle/>
          <a:p>
            <a:pPr algn="ctr"/>
            <a:r>
              <a:rPr lang="en-US" altLang="zh-CN" sz="5400" b="1" dirty="0">
                <a:latin typeface="+mj-ea"/>
                <a:ea typeface="+mj-ea"/>
              </a:rPr>
              <a:t>TypeScript</a:t>
            </a:r>
            <a:r>
              <a:rPr lang="zh-CN" altLang="en-US" sz="5400" b="1" dirty="0">
                <a:latin typeface="+mj-ea"/>
                <a:ea typeface="+mj-ea"/>
              </a:rPr>
              <a:t>学习分享</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by="(-#ppt_w*2)" calcmode="lin" valueType="num">
                                      <p:cBhvr rctx="PPT">
                                        <p:cTn id="7" dur="500" autoRev="1" fill="hold">
                                          <p:stCondLst>
                                            <p:cond delay="0"/>
                                          </p:stCondLst>
                                        </p:cTn>
                                        <p:tgtEl>
                                          <p:spTgt spid="10"/>
                                        </p:tgtEl>
                                        <p:attrNameLst>
                                          <p:attrName>ppt_w</p:attrName>
                                        </p:attrNameLst>
                                      </p:cBhvr>
                                    </p:anim>
                                    <p:anim by="(#ppt_w*0.50)" calcmode="lin" valueType="num">
                                      <p:cBhvr>
                                        <p:cTn id="8" dur="500" decel="50000" autoRev="1" fill="hold">
                                          <p:stCondLst>
                                            <p:cond delay="0"/>
                                          </p:stCondLst>
                                        </p:cTn>
                                        <p:tgtEl>
                                          <p:spTgt spid="10"/>
                                        </p:tgtEl>
                                        <p:attrNameLst>
                                          <p:attrName>ppt_x</p:attrName>
                                        </p:attrNameLst>
                                      </p:cBhvr>
                                    </p:anim>
                                    <p:anim from="(-#ppt_h/2)" to="(#ppt_y)" calcmode="lin" valueType="num">
                                      <p:cBhvr>
                                        <p:cTn id="9" dur="1000" fill="hold">
                                          <p:stCondLst>
                                            <p:cond delay="0"/>
                                          </p:stCondLst>
                                        </p:cTn>
                                        <p:tgtEl>
                                          <p:spTgt spid="10"/>
                                        </p:tgtEl>
                                        <p:attrNameLst>
                                          <p:attrName>ppt_y</p:attrName>
                                        </p:attrNameLst>
                                      </p:cBhvr>
                                    </p:anim>
                                    <p:animRot by="21600000">
                                      <p:cBhvr>
                                        <p:cTn id="10"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5"/>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 name="PA-文本框 10"/>
          <p:cNvSpPr txBox="1"/>
          <p:nvPr>
            <p:custDataLst>
              <p:tags r:id="rId1"/>
            </p:custDataLst>
          </p:nvPr>
        </p:nvSpPr>
        <p:spPr>
          <a:xfrm>
            <a:off x="4343230" y="1094863"/>
            <a:ext cx="3254390" cy="597921"/>
          </a:xfrm>
          <a:prstGeom prst="rect">
            <a:avLst/>
          </a:prstGeom>
          <a:noFill/>
        </p:spPr>
        <p:txBody>
          <a:bodyPr wrap="square" rtlCol="0">
            <a:spAutoFit/>
          </a:bodyPr>
          <a:lstStyle/>
          <a:p>
            <a:pPr>
              <a:lnSpc>
                <a:spcPct val="130000"/>
              </a:lnSpc>
            </a:pPr>
            <a:r>
              <a:rPr lang="zh-CN" altLang="en-US" sz="2800" b="1" dirty="0">
                <a:latin typeface="微软雅黑" panose="020B0503020204020204" pitchFamily="34" charset="-122"/>
                <a:ea typeface="微软雅黑" panose="020B0503020204020204" pitchFamily="34" charset="-122"/>
              </a:rPr>
              <a:t>数组的类型</a:t>
            </a:r>
          </a:p>
        </p:txBody>
      </p:sp>
      <p:sp>
        <p:nvSpPr>
          <p:cNvPr id="7" name="椭圆 6"/>
          <p:cNvSpPr/>
          <p:nvPr/>
        </p:nvSpPr>
        <p:spPr>
          <a:xfrm>
            <a:off x="3468568" y="108020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8" name="文本框 7"/>
          <p:cNvSpPr txBox="1"/>
          <p:nvPr/>
        </p:nvSpPr>
        <p:spPr>
          <a:xfrm>
            <a:off x="3525682" y="1054841"/>
            <a:ext cx="542926" cy="707886"/>
          </a:xfrm>
          <a:prstGeom prst="rect">
            <a:avLst/>
          </a:prstGeom>
          <a:noFill/>
        </p:spPr>
        <p:txBody>
          <a:bodyPr wrap="square" rtlCol="0" anchor="ctr" anchorCtr="0">
            <a:spAutoFit/>
          </a:bodyPr>
          <a:lstStyle/>
          <a:p>
            <a:pPr algn="ctr"/>
            <a:r>
              <a:rPr lang="en-US" altLang="zh-CN" sz="4000" dirty="0">
                <a:solidFill>
                  <a:schemeClr val="bg1"/>
                </a:solidFill>
              </a:rPr>
              <a:t>6</a:t>
            </a:r>
            <a:endParaRPr lang="zh-CN" altLang="en-US" sz="4000" dirty="0">
              <a:solidFill>
                <a:schemeClr val="bg1"/>
              </a:solidFill>
            </a:endParaRPr>
          </a:p>
        </p:txBody>
      </p:sp>
      <p:sp>
        <p:nvSpPr>
          <p:cNvPr id="10" name="PA-文本框 10"/>
          <p:cNvSpPr txBox="1"/>
          <p:nvPr>
            <p:custDataLst>
              <p:tags r:id="rId2"/>
            </p:custDataLst>
          </p:nvPr>
        </p:nvSpPr>
        <p:spPr>
          <a:xfrm>
            <a:off x="4943270" y="2248630"/>
            <a:ext cx="3254390" cy="650875"/>
          </a:xfrm>
          <a:prstGeom prst="rect">
            <a:avLst/>
          </a:prstGeom>
          <a:noFill/>
        </p:spPr>
        <p:txBody>
          <a:bodyPr wrap="square" rtlCol="0">
            <a:spAutoFit/>
          </a:bodyPr>
          <a:lstStyle/>
          <a:p>
            <a:pPr>
              <a:lnSpc>
                <a:spcPct val="130000"/>
              </a:lnSpc>
            </a:pPr>
            <a:r>
              <a:rPr lang="zh-CN" altLang="en-US" sz="2800" b="1" dirty="0">
                <a:latin typeface="微软雅黑" panose="020B0503020204020204" pitchFamily="34" charset="-122"/>
                <a:ea typeface="微软雅黑" panose="020B0503020204020204" pitchFamily="34" charset="-122"/>
              </a:rPr>
              <a:t>类型断言</a:t>
            </a:r>
          </a:p>
        </p:txBody>
      </p:sp>
      <p:sp>
        <p:nvSpPr>
          <p:cNvPr id="12" name="椭圆 11"/>
          <p:cNvSpPr/>
          <p:nvPr/>
        </p:nvSpPr>
        <p:spPr>
          <a:xfrm>
            <a:off x="4068608" y="2233974"/>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3" name="文本框 12"/>
          <p:cNvSpPr txBox="1"/>
          <p:nvPr/>
        </p:nvSpPr>
        <p:spPr>
          <a:xfrm>
            <a:off x="4125722" y="2208608"/>
            <a:ext cx="542926" cy="707886"/>
          </a:xfrm>
          <a:prstGeom prst="rect">
            <a:avLst/>
          </a:prstGeom>
          <a:noFill/>
        </p:spPr>
        <p:txBody>
          <a:bodyPr wrap="square" rtlCol="0" anchor="ctr" anchorCtr="0">
            <a:spAutoFit/>
          </a:bodyPr>
          <a:lstStyle/>
          <a:p>
            <a:pPr algn="ctr"/>
            <a:r>
              <a:rPr lang="en-US" altLang="zh-CN" sz="4000" dirty="0">
                <a:solidFill>
                  <a:schemeClr val="bg1"/>
                </a:solidFill>
              </a:rPr>
              <a:t>7</a:t>
            </a:r>
            <a:endParaRPr lang="zh-CN" altLang="en-US" sz="4000" dirty="0">
              <a:solidFill>
                <a:schemeClr val="bg1"/>
              </a:solidFill>
            </a:endParaRPr>
          </a:p>
        </p:txBody>
      </p:sp>
      <p:sp>
        <p:nvSpPr>
          <p:cNvPr id="14" name="PA-文本框 10"/>
          <p:cNvSpPr txBox="1"/>
          <p:nvPr>
            <p:custDataLst>
              <p:tags r:id="rId3"/>
            </p:custDataLst>
          </p:nvPr>
        </p:nvSpPr>
        <p:spPr>
          <a:xfrm>
            <a:off x="5600424" y="3272327"/>
            <a:ext cx="3254390" cy="650875"/>
          </a:xfrm>
          <a:prstGeom prst="rect">
            <a:avLst/>
          </a:prstGeom>
          <a:noFill/>
        </p:spPr>
        <p:txBody>
          <a:bodyPr wrap="square" rtlCol="0">
            <a:spAutoFit/>
          </a:bodyPr>
          <a:lstStyle/>
          <a:p>
            <a:pPr>
              <a:lnSpc>
                <a:spcPct val="130000"/>
              </a:lnSpc>
            </a:pPr>
            <a:r>
              <a:rPr lang="zh-CN" altLang="en-US" sz="2800" b="1" dirty="0">
                <a:latin typeface="微软雅黑" panose="020B0503020204020204" pitchFamily="34" charset="-122"/>
                <a:ea typeface="微软雅黑" panose="020B0503020204020204" pitchFamily="34" charset="-122"/>
              </a:rPr>
              <a:t>声明文件</a:t>
            </a:r>
          </a:p>
        </p:txBody>
      </p:sp>
      <p:sp>
        <p:nvSpPr>
          <p:cNvPr id="16" name="椭圆 15"/>
          <p:cNvSpPr/>
          <p:nvPr/>
        </p:nvSpPr>
        <p:spPr>
          <a:xfrm>
            <a:off x="4725762" y="3257671"/>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7" name="文本框 16"/>
          <p:cNvSpPr txBox="1"/>
          <p:nvPr/>
        </p:nvSpPr>
        <p:spPr>
          <a:xfrm>
            <a:off x="4782876" y="3232305"/>
            <a:ext cx="542926" cy="707886"/>
          </a:xfrm>
          <a:prstGeom prst="rect">
            <a:avLst/>
          </a:prstGeom>
          <a:noFill/>
        </p:spPr>
        <p:txBody>
          <a:bodyPr wrap="square" rtlCol="0" anchor="ctr" anchorCtr="0">
            <a:spAutoFit/>
          </a:bodyPr>
          <a:lstStyle/>
          <a:p>
            <a:pPr algn="ctr"/>
            <a:r>
              <a:rPr lang="en-US" altLang="zh-CN" sz="4000" dirty="0">
                <a:solidFill>
                  <a:schemeClr val="bg1"/>
                </a:solidFill>
              </a:rPr>
              <a:t>8</a:t>
            </a:r>
            <a:endParaRPr lang="zh-CN" altLang="en-US" sz="4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randombar(horizontal)">
                                      <p:cBhvr>
                                        <p:cTn id="28" dur="500"/>
                                        <p:tgtEl>
                                          <p:spTgt spid="1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p:bldP spid="10" grpId="0"/>
      <p:bldP spid="12" grpId="0" animBg="1"/>
      <p:bldP spid="13" grpId="0"/>
      <p:bldP spid="14" grpId="0"/>
      <p:bldP spid="16"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库_组合 1"/>
          <p:cNvGrpSpPr/>
          <p:nvPr>
            <p:custDataLst>
              <p:tags r:id="rId1"/>
            </p:custDataLst>
          </p:nvPr>
        </p:nvGrpSpPr>
        <p:grpSpPr>
          <a:xfrm>
            <a:off x="4350205" y="1864192"/>
            <a:ext cx="3425937" cy="3164462"/>
            <a:chOff x="4350205" y="1864192"/>
            <a:chExt cx="3425937" cy="3164462"/>
          </a:xfrm>
        </p:grpSpPr>
        <p:grpSp>
          <p:nvGrpSpPr>
            <p:cNvPr id="4" name="Group 1"/>
            <p:cNvGrpSpPr/>
            <p:nvPr/>
          </p:nvGrpSpPr>
          <p:grpSpPr>
            <a:xfrm>
              <a:off x="4980126" y="1864192"/>
              <a:ext cx="1081562" cy="1582231"/>
              <a:chOff x="4936038" y="1742890"/>
              <a:chExt cx="1155700" cy="1690688"/>
            </a:xfrm>
          </p:grpSpPr>
          <p:sp>
            <p:nvSpPr>
              <p:cNvPr id="38" name="Freeform: Shape 2"/>
              <p:cNvSpPr/>
              <p:nvPr/>
            </p:nvSpPr>
            <p:spPr bwMode="auto">
              <a:xfrm>
                <a:off x="4936038" y="1742890"/>
                <a:ext cx="1155700" cy="1690688"/>
              </a:xfrm>
              <a:custGeom>
                <a:avLst/>
                <a:gdLst>
                  <a:gd name="T0" fmla="*/ 64 w 307"/>
                  <a:gd name="T1" fmla="*/ 28 h 449"/>
                  <a:gd name="T2" fmla="*/ 201 w 307"/>
                  <a:gd name="T3" fmla="*/ 65 h 449"/>
                  <a:gd name="T4" fmla="*/ 307 w 307"/>
                  <a:gd name="T5" fmla="*/ 249 h 449"/>
                  <a:gd name="T6" fmla="*/ 307 w 307"/>
                  <a:gd name="T7" fmla="*/ 449 h 449"/>
                  <a:gd name="T8" fmla="*/ 134 w 307"/>
                  <a:gd name="T9" fmla="*/ 349 h 449"/>
                  <a:gd name="T10" fmla="*/ 28 w 307"/>
                  <a:gd name="T11" fmla="*/ 165 h 449"/>
                  <a:gd name="T12" fmla="*/ 64 w 307"/>
                  <a:gd name="T13" fmla="*/ 28 h 449"/>
                </a:gdLst>
                <a:ahLst/>
                <a:cxnLst>
                  <a:cxn ang="0">
                    <a:pos x="T0" y="T1"/>
                  </a:cxn>
                  <a:cxn ang="0">
                    <a:pos x="T2" y="T3"/>
                  </a:cxn>
                  <a:cxn ang="0">
                    <a:pos x="T4" y="T5"/>
                  </a:cxn>
                  <a:cxn ang="0">
                    <a:pos x="T6" y="T7"/>
                  </a:cxn>
                  <a:cxn ang="0">
                    <a:pos x="T8" y="T9"/>
                  </a:cxn>
                  <a:cxn ang="0">
                    <a:pos x="T10" y="T11"/>
                  </a:cxn>
                  <a:cxn ang="0">
                    <a:pos x="T12" y="T13"/>
                  </a:cxn>
                </a:cxnLst>
                <a:rect l="0" t="0" r="r" b="b"/>
                <a:pathLst>
                  <a:path w="307" h="449">
                    <a:moveTo>
                      <a:pt x="64" y="28"/>
                    </a:moveTo>
                    <a:cubicBezTo>
                      <a:pt x="112" y="0"/>
                      <a:pt x="173" y="17"/>
                      <a:pt x="201" y="65"/>
                    </a:cubicBezTo>
                    <a:cubicBezTo>
                      <a:pt x="307" y="249"/>
                      <a:pt x="307" y="249"/>
                      <a:pt x="307" y="249"/>
                    </a:cubicBezTo>
                    <a:cubicBezTo>
                      <a:pt x="307" y="449"/>
                      <a:pt x="307" y="449"/>
                      <a:pt x="307" y="449"/>
                    </a:cubicBezTo>
                    <a:cubicBezTo>
                      <a:pt x="134" y="349"/>
                      <a:pt x="134" y="349"/>
                      <a:pt x="134" y="349"/>
                    </a:cubicBezTo>
                    <a:cubicBezTo>
                      <a:pt x="28" y="165"/>
                      <a:pt x="28" y="165"/>
                      <a:pt x="28" y="165"/>
                    </a:cubicBezTo>
                    <a:cubicBezTo>
                      <a:pt x="0" y="117"/>
                      <a:pt x="16" y="56"/>
                      <a:pt x="64" y="28"/>
                    </a:cubicBezTo>
                    <a:close/>
                  </a:path>
                </a:pathLst>
              </a:custGeom>
              <a:solidFill>
                <a:schemeClr val="accent3"/>
              </a:solidFill>
              <a:ln>
                <a:noFill/>
              </a:ln>
            </p:spPr>
            <p:txBody>
              <a:bodyPr anchor="ctr"/>
              <a:lstStyle/>
              <a:p>
                <a:pPr algn="ctr"/>
                <a:endParaRPr/>
              </a:p>
            </p:txBody>
          </p:sp>
          <p:sp>
            <p:nvSpPr>
              <p:cNvPr id="39" name="Oval 3"/>
              <p:cNvSpPr/>
              <p:nvPr/>
            </p:nvSpPr>
            <p:spPr>
              <a:xfrm>
                <a:off x="5113100" y="1919528"/>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tx1"/>
                    </a:solidFill>
                    <a:latin typeface="Impact" panose="020B0806030902050204" pitchFamily="34" charset="0"/>
                  </a:rPr>
                  <a:t>01</a:t>
                </a:r>
              </a:p>
            </p:txBody>
          </p:sp>
        </p:grpSp>
        <p:grpSp>
          <p:nvGrpSpPr>
            <p:cNvPr id="5" name="Group 4"/>
            <p:cNvGrpSpPr/>
            <p:nvPr/>
          </p:nvGrpSpPr>
          <p:grpSpPr>
            <a:xfrm>
              <a:off x="6061688" y="1864192"/>
              <a:ext cx="1084533" cy="1582231"/>
              <a:chOff x="6091738" y="1742890"/>
              <a:chExt cx="1158875" cy="1690688"/>
            </a:xfrm>
          </p:grpSpPr>
          <p:sp>
            <p:nvSpPr>
              <p:cNvPr id="36" name="Freeform: Shape 5"/>
              <p:cNvSpPr/>
              <p:nvPr/>
            </p:nvSpPr>
            <p:spPr bwMode="auto">
              <a:xfrm>
                <a:off x="6091738" y="1742890"/>
                <a:ext cx="1158875" cy="1690688"/>
              </a:xfrm>
              <a:custGeom>
                <a:avLst/>
                <a:gdLst>
                  <a:gd name="T0" fmla="*/ 243 w 308"/>
                  <a:gd name="T1" fmla="*/ 28 h 449"/>
                  <a:gd name="T2" fmla="*/ 280 w 308"/>
                  <a:gd name="T3" fmla="*/ 165 h 449"/>
                  <a:gd name="T4" fmla="*/ 174 w 308"/>
                  <a:gd name="T5" fmla="*/ 349 h 449"/>
                  <a:gd name="T6" fmla="*/ 0 w 308"/>
                  <a:gd name="T7" fmla="*/ 449 h 449"/>
                  <a:gd name="T8" fmla="*/ 0 w 308"/>
                  <a:gd name="T9" fmla="*/ 249 h 449"/>
                  <a:gd name="T10" fmla="*/ 107 w 308"/>
                  <a:gd name="T11" fmla="*/ 65 h 449"/>
                  <a:gd name="T12" fmla="*/ 243 w 308"/>
                  <a:gd name="T13" fmla="*/ 28 h 449"/>
                </a:gdLst>
                <a:ahLst/>
                <a:cxnLst>
                  <a:cxn ang="0">
                    <a:pos x="T0" y="T1"/>
                  </a:cxn>
                  <a:cxn ang="0">
                    <a:pos x="T2" y="T3"/>
                  </a:cxn>
                  <a:cxn ang="0">
                    <a:pos x="T4" y="T5"/>
                  </a:cxn>
                  <a:cxn ang="0">
                    <a:pos x="T6" y="T7"/>
                  </a:cxn>
                  <a:cxn ang="0">
                    <a:pos x="T8" y="T9"/>
                  </a:cxn>
                  <a:cxn ang="0">
                    <a:pos x="T10" y="T11"/>
                  </a:cxn>
                  <a:cxn ang="0">
                    <a:pos x="T12" y="T13"/>
                  </a:cxn>
                </a:cxnLst>
                <a:rect l="0" t="0" r="r" b="b"/>
                <a:pathLst>
                  <a:path w="308" h="449">
                    <a:moveTo>
                      <a:pt x="243" y="28"/>
                    </a:moveTo>
                    <a:cubicBezTo>
                      <a:pt x="291" y="56"/>
                      <a:pt x="308" y="117"/>
                      <a:pt x="280" y="165"/>
                    </a:cubicBezTo>
                    <a:cubicBezTo>
                      <a:pt x="174" y="349"/>
                      <a:pt x="174" y="349"/>
                      <a:pt x="174" y="349"/>
                    </a:cubicBezTo>
                    <a:cubicBezTo>
                      <a:pt x="0" y="449"/>
                      <a:pt x="0" y="449"/>
                      <a:pt x="0" y="449"/>
                    </a:cubicBezTo>
                    <a:cubicBezTo>
                      <a:pt x="0" y="249"/>
                      <a:pt x="0" y="249"/>
                      <a:pt x="0" y="249"/>
                    </a:cubicBezTo>
                    <a:cubicBezTo>
                      <a:pt x="107" y="65"/>
                      <a:pt x="107" y="65"/>
                      <a:pt x="107" y="65"/>
                    </a:cubicBezTo>
                    <a:cubicBezTo>
                      <a:pt x="134" y="17"/>
                      <a:pt x="196" y="0"/>
                      <a:pt x="243" y="28"/>
                    </a:cubicBezTo>
                    <a:close/>
                  </a:path>
                </a:pathLst>
              </a:custGeom>
              <a:solidFill>
                <a:schemeClr val="accent6"/>
              </a:solidFill>
              <a:ln>
                <a:noFill/>
              </a:ln>
            </p:spPr>
            <p:txBody>
              <a:bodyPr anchor="ctr"/>
              <a:lstStyle/>
              <a:p>
                <a:pPr algn="ctr"/>
                <a:endParaRPr/>
              </a:p>
            </p:txBody>
          </p:sp>
          <p:sp>
            <p:nvSpPr>
              <p:cNvPr id="37" name="Oval 6"/>
              <p:cNvSpPr/>
              <p:nvPr/>
            </p:nvSpPr>
            <p:spPr>
              <a:xfrm>
                <a:off x="6559330" y="1919528"/>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tx1"/>
                    </a:solidFill>
                    <a:latin typeface="Impact" panose="020B0806030902050204" pitchFamily="34" charset="0"/>
                  </a:rPr>
                  <a:t>06</a:t>
                </a:r>
              </a:p>
            </p:txBody>
          </p:sp>
        </p:grpSp>
        <p:grpSp>
          <p:nvGrpSpPr>
            <p:cNvPr id="6" name="Group 7"/>
            <p:cNvGrpSpPr/>
            <p:nvPr/>
          </p:nvGrpSpPr>
          <p:grpSpPr>
            <a:xfrm>
              <a:off x="4980126" y="3446423"/>
              <a:ext cx="1081562" cy="1582231"/>
              <a:chOff x="4936038" y="3433578"/>
              <a:chExt cx="1155700" cy="1690688"/>
            </a:xfrm>
          </p:grpSpPr>
          <p:sp>
            <p:nvSpPr>
              <p:cNvPr id="34" name="Freeform: Shape 8"/>
              <p:cNvSpPr/>
              <p:nvPr/>
            </p:nvSpPr>
            <p:spPr bwMode="auto">
              <a:xfrm>
                <a:off x="4936038" y="3433578"/>
                <a:ext cx="1155700" cy="1690688"/>
              </a:xfrm>
              <a:custGeom>
                <a:avLst/>
                <a:gdLst>
                  <a:gd name="T0" fmla="*/ 64 w 307"/>
                  <a:gd name="T1" fmla="*/ 421 h 449"/>
                  <a:gd name="T2" fmla="*/ 201 w 307"/>
                  <a:gd name="T3" fmla="*/ 384 h 449"/>
                  <a:gd name="T4" fmla="*/ 307 w 307"/>
                  <a:gd name="T5" fmla="*/ 200 h 449"/>
                  <a:gd name="T6" fmla="*/ 307 w 307"/>
                  <a:gd name="T7" fmla="*/ 0 h 449"/>
                  <a:gd name="T8" fmla="*/ 134 w 307"/>
                  <a:gd name="T9" fmla="*/ 100 h 449"/>
                  <a:gd name="T10" fmla="*/ 28 w 307"/>
                  <a:gd name="T11" fmla="*/ 284 h 449"/>
                  <a:gd name="T12" fmla="*/ 64 w 307"/>
                  <a:gd name="T13" fmla="*/ 421 h 449"/>
                </a:gdLst>
                <a:ahLst/>
                <a:cxnLst>
                  <a:cxn ang="0">
                    <a:pos x="T0" y="T1"/>
                  </a:cxn>
                  <a:cxn ang="0">
                    <a:pos x="T2" y="T3"/>
                  </a:cxn>
                  <a:cxn ang="0">
                    <a:pos x="T4" y="T5"/>
                  </a:cxn>
                  <a:cxn ang="0">
                    <a:pos x="T6" y="T7"/>
                  </a:cxn>
                  <a:cxn ang="0">
                    <a:pos x="T8" y="T9"/>
                  </a:cxn>
                  <a:cxn ang="0">
                    <a:pos x="T10" y="T11"/>
                  </a:cxn>
                  <a:cxn ang="0">
                    <a:pos x="T12" y="T13"/>
                  </a:cxn>
                </a:cxnLst>
                <a:rect l="0" t="0" r="r" b="b"/>
                <a:pathLst>
                  <a:path w="307" h="449">
                    <a:moveTo>
                      <a:pt x="64" y="421"/>
                    </a:moveTo>
                    <a:cubicBezTo>
                      <a:pt x="112" y="449"/>
                      <a:pt x="173" y="432"/>
                      <a:pt x="201" y="384"/>
                    </a:cubicBezTo>
                    <a:cubicBezTo>
                      <a:pt x="307" y="200"/>
                      <a:pt x="307" y="200"/>
                      <a:pt x="307" y="200"/>
                    </a:cubicBezTo>
                    <a:cubicBezTo>
                      <a:pt x="307" y="0"/>
                      <a:pt x="307" y="0"/>
                      <a:pt x="307" y="0"/>
                    </a:cubicBezTo>
                    <a:cubicBezTo>
                      <a:pt x="134" y="100"/>
                      <a:pt x="134" y="100"/>
                      <a:pt x="134" y="100"/>
                    </a:cubicBezTo>
                    <a:cubicBezTo>
                      <a:pt x="28" y="284"/>
                      <a:pt x="28" y="284"/>
                      <a:pt x="28" y="284"/>
                    </a:cubicBezTo>
                    <a:cubicBezTo>
                      <a:pt x="0" y="332"/>
                      <a:pt x="16" y="393"/>
                      <a:pt x="64" y="421"/>
                    </a:cubicBezTo>
                    <a:close/>
                  </a:path>
                </a:pathLst>
              </a:custGeom>
              <a:solidFill>
                <a:schemeClr val="accent6"/>
              </a:solidFill>
              <a:ln>
                <a:noFill/>
              </a:ln>
            </p:spPr>
            <p:txBody>
              <a:bodyPr anchor="ctr"/>
              <a:lstStyle/>
              <a:p>
                <a:pPr algn="ctr"/>
                <a:endParaRPr/>
              </a:p>
            </p:txBody>
          </p:sp>
          <p:sp>
            <p:nvSpPr>
              <p:cNvPr id="35" name="Oval 9"/>
              <p:cNvSpPr/>
              <p:nvPr/>
            </p:nvSpPr>
            <p:spPr>
              <a:xfrm>
                <a:off x="5113100" y="4427705"/>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tx1"/>
                    </a:solidFill>
                    <a:latin typeface="Impact" panose="020B0806030902050204" pitchFamily="34" charset="0"/>
                  </a:rPr>
                  <a:t>03</a:t>
                </a:r>
              </a:p>
            </p:txBody>
          </p:sp>
        </p:grpSp>
        <p:grpSp>
          <p:nvGrpSpPr>
            <p:cNvPr id="7" name="Group 10"/>
            <p:cNvGrpSpPr/>
            <p:nvPr/>
          </p:nvGrpSpPr>
          <p:grpSpPr>
            <a:xfrm>
              <a:off x="6061688" y="3446423"/>
              <a:ext cx="1084533" cy="1582231"/>
              <a:chOff x="6091738" y="3433578"/>
              <a:chExt cx="1158875" cy="1690688"/>
            </a:xfrm>
          </p:grpSpPr>
          <p:sp>
            <p:nvSpPr>
              <p:cNvPr id="32" name="Freeform: Shape 11"/>
              <p:cNvSpPr/>
              <p:nvPr/>
            </p:nvSpPr>
            <p:spPr bwMode="auto">
              <a:xfrm>
                <a:off x="6091738" y="3433578"/>
                <a:ext cx="1158875" cy="1690688"/>
              </a:xfrm>
              <a:custGeom>
                <a:avLst/>
                <a:gdLst>
                  <a:gd name="T0" fmla="*/ 243 w 308"/>
                  <a:gd name="T1" fmla="*/ 421 h 449"/>
                  <a:gd name="T2" fmla="*/ 280 w 308"/>
                  <a:gd name="T3" fmla="*/ 284 h 449"/>
                  <a:gd name="T4" fmla="*/ 174 w 308"/>
                  <a:gd name="T5" fmla="*/ 100 h 449"/>
                  <a:gd name="T6" fmla="*/ 0 w 308"/>
                  <a:gd name="T7" fmla="*/ 0 h 449"/>
                  <a:gd name="T8" fmla="*/ 0 w 308"/>
                  <a:gd name="T9" fmla="*/ 200 h 449"/>
                  <a:gd name="T10" fmla="*/ 107 w 308"/>
                  <a:gd name="T11" fmla="*/ 384 h 449"/>
                  <a:gd name="T12" fmla="*/ 243 w 308"/>
                  <a:gd name="T13" fmla="*/ 421 h 449"/>
                </a:gdLst>
                <a:ahLst/>
                <a:cxnLst>
                  <a:cxn ang="0">
                    <a:pos x="T0" y="T1"/>
                  </a:cxn>
                  <a:cxn ang="0">
                    <a:pos x="T2" y="T3"/>
                  </a:cxn>
                  <a:cxn ang="0">
                    <a:pos x="T4" y="T5"/>
                  </a:cxn>
                  <a:cxn ang="0">
                    <a:pos x="T6" y="T7"/>
                  </a:cxn>
                  <a:cxn ang="0">
                    <a:pos x="T8" y="T9"/>
                  </a:cxn>
                  <a:cxn ang="0">
                    <a:pos x="T10" y="T11"/>
                  </a:cxn>
                  <a:cxn ang="0">
                    <a:pos x="T12" y="T13"/>
                  </a:cxn>
                </a:cxnLst>
                <a:rect l="0" t="0" r="r" b="b"/>
                <a:pathLst>
                  <a:path w="308" h="449">
                    <a:moveTo>
                      <a:pt x="243" y="421"/>
                    </a:moveTo>
                    <a:cubicBezTo>
                      <a:pt x="291" y="393"/>
                      <a:pt x="308" y="332"/>
                      <a:pt x="280" y="284"/>
                    </a:cubicBezTo>
                    <a:cubicBezTo>
                      <a:pt x="174" y="100"/>
                      <a:pt x="174" y="100"/>
                      <a:pt x="174" y="100"/>
                    </a:cubicBezTo>
                    <a:cubicBezTo>
                      <a:pt x="0" y="0"/>
                      <a:pt x="0" y="0"/>
                      <a:pt x="0" y="0"/>
                    </a:cubicBezTo>
                    <a:cubicBezTo>
                      <a:pt x="0" y="200"/>
                      <a:pt x="0" y="200"/>
                      <a:pt x="0" y="200"/>
                    </a:cubicBezTo>
                    <a:cubicBezTo>
                      <a:pt x="107" y="384"/>
                      <a:pt x="107" y="384"/>
                      <a:pt x="107" y="384"/>
                    </a:cubicBezTo>
                    <a:cubicBezTo>
                      <a:pt x="134" y="432"/>
                      <a:pt x="196" y="449"/>
                      <a:pt x="243" y="421"/>
                    </a:cubicBezTo>
                    <a:close/>
                  </a:path>
                </a:pathLst>
              </a:custGeom>
              <a:solidFill>
                <a:schemeClr val="accent3"/>
              </a:solidFill>
              <a:ln>
                <a:noFill/>
              </a:ln>
            </p:spPr>
            <p:txBody>
              <a:bodyPr anchor="ctr"/>
              <a:lstStyle/>
              <a:p>
                <a:pPr algn="ctr"/>
                <a:endParaRPr/>
              </a:p>
            </p:txBody>
          </p:sp>
          <p:sp>
            <p:nvSpPr>
              <p:cNvPr id="33" name="Oval 12"/>
              <p:cNvSpPr/>
              <p:nvPr/>
            </p:nvSpPr>
            <p:spPr>
              <a:xfrm>
                <a:off x="6559330" y="4427705"/>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lvl="0" algn="ctr"/>
                <a:r>
                  <a:rPr lang="en-US" sz="1600">
                    <a:solidFill>
                      <a:schemeClr val="tx1"/>
                    </a:solidFill>
                    <a:latin typeface="Impact" panose="020B0806030902050204" pitchFamily="34" charset="0"/>
                  </a:rPr>
                  <a:t>04</a:t>
                </a:r>
              </a:p>
            </p:txBody>
          </p:sp>
        </p:grpSp>
        <p:grpSp>
          <p:nvGrpSpPr>
            <p:cNvPr id="8" name="Group 13"/>
            <p:cNvGrpSpPr/>
            <p:nvPr/>
          </p:nvGrpSpPr>
          <p:grpSpPr>
            <a:xfrm>
              <a:off x="6061688" y="3094321"/>
              <a:ext cx="1714454" cy="704204"/>
              <a:chOff x="6091738" y="3057340"/>
              <a:chExt cx="1831975" cy="752475"/>
            </a:xfrm>
          </p:grpSpPr>
          <p:sp>
            <p:nvSpPr>
              <p:cNvPr id="30" name="Freeform: Shape 14"/>
              <p:cNvSpPr/>
              <p:nvPr/>
            </p:nvSpPr>
            <p:spPr bwMode="auto">
              <a:xfrm>
                <a:off x="6091738" y="3057340"/>
                <a:ext cx="1831975" cy="752475"/>
              </a:xfrm>
              <a:custGeom>
                <a:avLst/>
                <a:gdLst>
                  <a:gd name="T0" fmla="*/ 487 w 487"/>
                  <a:gd name="T1" fmla="*/ 100 h 200"/>
                  <a:gd name="T2" fmla="*/ 387 w 487"/>
                  <a:gd name="T3" fmla="*/ 200 h 200"/>
                  <a:gd name="T4" fmla="*/ 174 w 487"/>
                  <a:gd name="T5" fmla="*/ 200 h 200"/>
                  <a:gd name="T6" fmla="*/ 0 w 487"/>
                  <a:gd name="T7" fmla="*/ 100 h 200"/>
                  <a:gd name="T8" fmla="*/ 174 w 487"/>
                  <a:gd name="T9" fmla="*/ 0 h 200"/>
                  <a:gd name="T10" fmla="*/ 387 w 487"/>
                  <a:gd name="T11" fmla="*/ 0 h 200"/>
                  <a:gd name="T12" fmla="*/ 487 w 487"/>
                  <a:gd name="T13" fmla="*/ 100 h 200"/>
                </a:gdLst>
                <a:ahLst/>
                <a:cxnLst>
                  <a:cxn ang="0">
                    <a:pos x="T0" y="T1"/>
                  </a:cxn>
                  <a:cxn ang="0">
                    <a:pos x="T2" y="T3"/>
                  </a:cxn>
                  <a:cxn ang="0">
                    <a:pos x="T4" y="T5"/>
                  </a:cxn>
                  <a:cxn ang="0">
                    <a:pos x="T6" y="T7"/>
                  </a:cxn>
                  <a:cxn ang="0">
                    <a:pos x="T8" y="T9"/>
                  </a:cxn>
                  <a:cxn ang="0">
                    <a:pos x="T10" y="T11"/>
                  </a:cxn>
                  <a:cxn ang="0">
                    <a:pos x="T12" y="T13"/>
                  </a:cxn>
                </a:cxnLst>
                <a:rect l="0" t="0" r="r" b="b"/>
                <a:pathLst>
                  <a:path w="487" h="200">
                    <a:moveTo>
                      <a:pt x="487" y="100"/>
                    </a:moveTo>
                    <a:cubicBezTo>
                      <a:pt x="487" y="155"/>
                      <a:pt x="442" y="200"/>
                      <a:pt x="387" y="200"/>
                    </a:cubicBezTo>
                    <a:cubicBezTo>
                      <a:pt x="174" y="200"/>
                      <a:pt x="174" y="200"/>
                      <a:pt x="174" y="200"/>
                    </a:cubicBezTo>
                    <a:cubicBezTo>
                      <a:pt x="0" y="100"/>
                      <a:pt x="0" y="100"/>
                      <a:pt x="0" y="100"/>
                    </a:cubicBezTo>
                    <a:cubicBezTo>
                      <a:pt x="174" y="0"/>
                      <a:pt x="174" y="0"/>
                      <a:pt x="174" y="0"/>
                    </a:cubicBezTo>
                    <a:cubicBezTo>
                      <a:pt x="387" y="0"/>
                      <a:pt x="387" y="0"/>
                      <a:pt x="387" y="0"/>
                    </a:cubicBezTo>
                    <a:cubicBezTo>
                      <a:pt x="442" y="0"/>
                      <a:pt x="486" y="45"/>
                      <a:pt x="487" y="100"/>
                    </a:cubicBezTo>
                    <a:close/>
                  </a:path>
                </a:pathLst>
              </a:custGeom>
              <a:solidFill>
                <a:schemeClr val="accent5"/>
              </a:solidFill>
              <a:ln>
                <a:noFill/>
              </a:ln>
            </p:spPr>
            <p:txBody>
              <a:bodyPr anchor="ctr"/>
              <a:lstStyle/>
              <a:p>
                <a:pPr algn="ctr"/>
                <a:endParaRPr/>
              </a:p>
            </p:txBody>
          </p:sp>
          <p:sp>
            <p:nvSpPr>
              <p:cNvPr id="31" name="Oval 15"/>
              <p:cNvSpPr/>
              <p:nvPr/>
            </p:nvSpPr>
            <p:spPr>
              <a:xfrm>
                <a:off x="7275294" y="3176861"/>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tx1"/>
                    </a:solidFill>
                    <a:latin typeface="Impact" panose="020B0806030902050204" pitchFamily="34" charset="0"/>
                  </a:rPr>
                  <a:t>05</a:t>
                </a:r>
              </a:p>
            </p:txBody>
          </p:sp>
        </p:grpSp>
        <p:grpSp>
          <p:nvGrpSpPr>
            <p:cNvPr id="9" name="Group 16"/>
            <p:cNvGrpSpPr/>
            <p:nvPr/>
          </p:nvGrpSpPr>
          <p:grpSpPr>
            <a:xfrm>
              <a:off x="4350205" y="3094321"/>
              <a:ext cx="1711483" cy="704204"/>
              <a:chOff x="4262938" y="3057340"/>
              <a:chExt cx="1828800" cy="752475"/>
            </a:xfrm>
          </p:grpSpPr>
          <p:sp>
            <p:nvSpPr>
              <p:cNvPr id="28" name="Freeform: Shape 17"/>
              <p:cNvSpPr/>
              <p:nvPr/>
            </p:nvSpPr>
            <p:spPr bwMode="auto">
              <a:xfrm>
                <a:off x="4262938" y="3057340"/>
                <a:ext cx="1828800" cy="752475"/>
              </a:xfrm>
              <a:custGeom>
                <a:avLst/>
                <a:gdLst>
                  <a:gd name="T0" fmla="*/ 0 w 486"/>
                  <a:gd name="T1" fmla="*/ 100 h 200"/>
                  <a:gd name="T2" fmla="*/ 100 w 486"/>
                  <a:gd name="T3" fmla="*/ 200 h 200"/>
                  <a:gd name="T4" fmla="*/ 313 w 486"/>
                  <a:gd name="T5" fmla="*/ 200 h 200"/>
                  <a:gd name="T6" fmla="*/ 486 w 486"/>
                  <a:gd name="T7" fmla="*/ 100 h 200"/>
                  <a:gd name="T8" fmla="*/ 313 w 486"/>
                  <a:gd name="T9" fmla="*/ 0 h 200"/>
                  <a:gd name="T10" fmla="*/ 100 w 486"/>
                  <a:gd name="T11" fmla="*/ 0 h 200"/>
                  <a:gd name="T12" fmla="*/ 0 w 486"/>
                  <a:gd name="T13" fmla="*/ 100 h 200"/>
                </a:gdLst>
                <a:ahLst/>
                <a:cxnLst>
                  <a:cxn ang="0">
                    <a:pos x="T0" y="T1"/>
                  </a:cxn>
                  <a:cxn ang="0">
                    <a:pos x="T2" y="T3"/>
                  </a:cxn>
                  <a:cxn ang="0">
                    <a:pos x="T4" y="T5"/>
                  </a:cxn>
                  <a:cxn ang="0">
                    <a:pos x="T6" y="T7"/>
                  </a:cxn>
                  <a:cxn ang="0">
                    <a:pos x="T8" y="T9"/>
                  </a:cxn>
                  <a:cxn ang="0">
                    <a:pos x="T10" y="T11"/>
                  </a:cxn>
                  <a:cxn ang="0">
                    <a:pos x="T12" y="T13"/>
                  </a:cxn>
                </a:cxnLst>
                <a:rect l="0" t="0" r="r" b="b"/>
                <a:pathLst>
                  <a:path w="486" h="200">
                    <a:moveTo>
                      <a:pt x="0" y="100"/>
                    </a:moveTo>
                    <a:cubicBezTo>
                      <a:pt x="0" y="155"/>
                      <a:pt x="45" y="200"/>
                      <a:pt x="100" y="200"/>
                    </a:cubicBezTo>
                    <a:cubicBezTo>
                      <a:pt x="313" y="200"/>
                      <a:pt x="313" y="200"/>
                      <a:pt x="313" y="200"/>
                    </a:cubicBezTo>
                    <a:cubicBezTo>
                      <a:pt x="486" y="100"/>
                      <a:pt x="486" y="100"/>
                      <a:pt x="486" y="100"/>
                    </a:cubicBezTo>
                    <a:cubicBezTo>
                      <a:pt x="313" y="0"/>
                      <a:pt x="313" y="0"/>
                      <a:pt x="313" y="0"/>
                    </a:cubicBezTo>
                    <a:cubicBezTo>
                      <a:pt x="100" y="0"/>
                      <a:pt x="100" y="0"/>
                      <a:pt x="100" y="0"/>
                    </a:cubicBezTo>
                    <a:cubicBezTo>
                      <a:pt x="45" y="0"/>
                      <a:pt x="0" y="45"/>
                      <a:pt x="0" y="100"/>
                    </a:cubicBezTo>
                    <a:close/>
                  </a:path>
                </a:pathLst>
              </a:custGeom>
              <a:solidFill>
                <a:schemeClr val="accent5"/>
              </a:solidFill>
              <a:ln>
                <a:noFill/>
              </a:ln>
            </p:spPr>
            <p:txBody>
              <a:bodyPr anchor="ctr"/>
              <a:lstStyle/>
              <a:p>
                <a:pPr algn="ctr"/>
                <a:endParaRPr/>
              </a:p>
            </p:txBody>
          </p:sp>
          <p:sp>
            <p:nvSpPr>
              <p:cNvPr id="29" name="Oval 18"/>
              <p:cNvSpPr/>
              <p:nvPr/>
            </p:nvSpPr>
            <p:spPr>
              <a:xfrm>
                <a:off x="4400125" y="3176861"/>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AU" sz="1600">
                    <a:solidFill>
                      <a:schemeClr val="tx1"/>
                    </a:solidFill>
                    <a:latin typeface="Impact" panose="020B0806030902050204" pitchFamily="34" charset="0"/>
                  </a:rPr>
                  <a:t>02</a:t>
                </a:r>
              </a:p>
            </p:txBody>
          </p:sp>
        </p:grpSp>
      </p:grpSp>
      <p:grpSp>
        <p:nvGrpSpPr>
          <p:cNvPr id="46" name="PA_库_组合 45"/>
          <p:cNvGrpSpPr/>
          <p:nvPr>
            <p:custDataLst>
              <p:tags r:id="rId2"/>
            </p:custDataLst>
          </p:nvPr>
        </p:nvGrpSpPr>
        <p:grpSpPr>
          <a:xfrm>
            <a:off x="8564887" y="1866224"/>
            <a:ext cx="1839336" cy="596078"/>
            <a:chOff x="8564887" y="1866224"/>
            <a:chExt cx="1839336" cy="596078"/>
          </a:xfrm>
        </p:grpSpPr>
        <p:sp>
          <p:nvSpPr>
            <p:cNvPr id="10" name="TextBox 20"/>
            <p:cNvSpPr txBox="1"/>
            <p:nvPr/>
          </p:nvSpPr>
          <p:spPr>
            <a:xfrm>
              <a:off x="9327005" y="1866224"/>
              <a:ext cx="1077218" cy="215444"/>
            </a:xfrm>
            <a:prstGeom prst="rect">
              <a:avLst/>
            </a:prstGeom>
            <a:noFill/>
          </p:spPr>
          <p:txBody>
            <a:bodyPr wrap="none" lIns="0" tIns="0" rIns="0" bIns="0" anchor="ctr">
              <a:normAutofit fontScale="92500" lnSpcReduction="20000"/>
            </a:bodyPr>
            <a:lstStyle/>
            <a:p>
              <a:r>
                <a:rPr lang="en-US" altLang="zh-CN" dirty="0"/>
                <a:t>null</a:t>
              </a:r>
              <a:endParaRPr lang="zh-CN" altLang="en-US" sz="1400" b="1" dirty="0">
                <a:solidFill>
                  <a:srgbClr val="656D78"/>
                </a:solidFill>
              </a:endParaRPr>
            </a:p>
          </p:txBody>
        </p:sp>
        <p:sp>
          <p:nvSpPr>
            <p:cNvPr id="16" name="Rectangle: Rounded Corners 28"/>
            <p:cNvSpPr/>
            <p:nvPr/>
          </p:nvSpPr>
          <p:spPr>
            <a:xfrm>
              <a:off x="8564887" y="1896398"/>
              <a:ext cx="585634" cy="565904"/>
            </a:xfrm>
            <a:prstGeom prst="roundRect">
              <a:avLst>
                <a:gd name="adj" fmla="val 165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bg1"/>
                  </a:solidFill>
                  <a:latin typeface="Impact" panose="020B0806030902050204" pitchFamily="34" charset="0"/>
                </a:rPr>
                <a:t>06</a:t>
              </a:r>
            </a:p>
          </p:txBody>
        </p:sp>
      </p:grpSp>
      <p:grpSp>
        <p:nvGrpSpPr>
          <p:cNvPr id="45" name="PA_库_组合 44"/>
          <p:cNvGrpSpPr/>
          <p:nvPr>
            <p:custDataLst>
              <p:tags r:id="rId3"/>
            </p:custDataLst>
          </p:nvPr>
        </p:nvGrpSpPr>
        <p:grpSpPr>
          <a:xfrm>
            <a:off x="8564887" y="3129068"/>
            <a:ext cx="1839336" cy="596076"/>
            <a:chOff x="8564887" y="3129068"/>
            <a:chExt cx="1839336" cy="596076"/>
          </a:xfrm>
        </p:grpSpPr>
        <p:sp>
          <p:nvSpPr>
            <p:cNvPr id="12" name="TextBox 23"/>
            <p:cNvSpPr txBox="1"/>
            <p:nvPr/>
          </p:nvSpPr>
          <p:spPr>
            <a:xfrm>
              <a:off x="9327005" y="3129068"/>
              <a:ext cx="1077218" cy="215444"/>
            </a:xfrm>
            <a:prstGeom prst="rect">
              <a:avLst/>
            </a:prstGeom>
            <a:noFill/>
          </p:spPr>
          <p:txBody>
            <a:bodyPr wrap="none" lIns="0" tIns="0" rIns="0" bIns="0" anchor="ctr">
              <a:normAutofit fontScale="92500" lnSpcReduction="20000"/>
            </a:bodyPr>
            <a:lstStyle/>
            <a:p>
              <a:r>
                <a:rPr lang="en-US" altLang="zh-CN" dirty="0"/>
                <a:t>undefined</a:t>
              </a:r>
              <a:endParaRPr lang="zh-CN" altLang="en-US" sz="1400" b="1" dirty="0">
                <a:solidFill>
                  <a:srgbClr val="656D78"/>
                </a:solidFill>
              </a:endParaRPr>
            </a:p>
          </p:txBody>
        </p:sp>
        <p:sp>
          <p:nvSpPr>
            <p:cNvPr id="17" name="Rectangle: Rounded Corners 29"/>
            <p:cNvSpPr/>
            <p:nvPr/>
          </p:nvSpPr>
          <p:spPr>
            <a:xfrm>
              <a:off x="8564887" y="3159240"/>
              <a:ext cx="585634" cy="565904"/>
            </a:xfrm>
            <a:prstGeom prst="roundRect">
              <a:avLst>
                <a:gd name="adj" fmla="val 165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bg1"/>
                  </a:solidFill>
                  <a:latin typeface="Impact" panose="020B0806030902050204" pitchFamily="34" charset="0"/>
                </a:rPr>
                <a:t>05</a:t>
              </a:r>
            </a:p>
          </p:txBody>
        </p:sp>
      </p:grpSp>
      <p:grpSp>
        <p:nvGrpSpPr>
          <p:cNvPr id="44" name="PA_库_组合 43"/>
          <p:cNvGrpSpPr/>
          <p:nvPr>
            <p:custDataLst>
              <p:tags r:id="rId4"/>
            </p:custDataLst>
          </p:nvPr>
        </p:nvGrpSpPr>
        <p:grpSpPr>
          <a:xfrm>
            <a:off x="8564887" y="4391912"/>
            <a:ext cx="1839336" cy="596075"/>
            <a:chOff x="8564887" y="4391912"/>
            <a:chExt cx="1839336" cy="596075"/>
          </a:xfrm>
        </p:grpSpPr>
        <p:sp>
          <p:nvSpPr>
            <p:cNvPr id="14" name="TextBox 26"/>
            <p:cNvSpPr txBox="1"/>
            <p:nvPr/>
          </p:nvSpPr>
          <p:spPr>
            <a:xfrm>
              <a:off x="9327005" y="4391912"/>
              <a:ext cx="1077218" cy="215444"/>
            </a:xfrm>
            <a:prstGeom prst="rect">
              <a:avLst/>
            </a:prstGeom>
            <a:noFill/>
          </p:spPr>
          <p:txBody>
            <a:bodyPr wrap="none" lIns="0" tIns="0" rIns="0" bIns="0" anchor="ctr">
              <a:normAutofit/>
            </a:bodyPr>
            <a:lstStyle/>
            <a:p>
              <a:r>
                <a:rPr lang="en-US" altLang="zh-CN" sz="1400" b="1" dirty="0">
                  <a:solidFill>
                    <a:srgbClr val="656D78"/>
                  </a:solidFill>
                </a:rPr>
                <a:t>ES6</a:t>
              </a:r>
              <a:r>
                <a:rPr lang="zh-CN" altLang="en-US" sz="1400" b="1" dirty="0">
                  <a:solidFill>
                    <a:srgbClr val="656D78"/>
                  </a:solidFill>
                </a:rPr>
                <a:t>中的新类型</a:t>
              </a:r>
              <a:r>
                <a:rPr lang="en-US" altLang="zh-CN" sz="1400" b="1" dirty="0" err="1">
                  <a:solidFill>
                    <a:srgbClr val="656D78"/>
                  </a:solidFill>
                </a:rPr>
                <a:t>Symble</a:t>
              </a:r>
              <a:endParaRPr lang="zh-CN" altLang="en-US" sz="1400" b="1" dirty="0">
                <a:solidFill>
                  <a:srgbClr val="656D78"/>
                </a:solidFill>
              </a:endParaRPr>
            </a:p>
          </p:txBody>
        </p:sp>
        <p:sp>
          <p:nvSpPr>
            <p:cNvPr id="18" name="Rectangle: Rounded Corners 30"/>
            <p:cNvSpPr/>
            <p:nvPr/>
          </p:nvSpPr>
          <p:spPr>
            <a:xfrm>
              <a:off x="8564887" y="4422083"/>
              <a:ext cx="585634" cy="565904"/>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lvl="0" algn="ctr"/>
              <a:r>
                <a:rPr lang="en-US" sz="1600">
                  <a:solidFill>
                    <a:schemeClr val="bg1"/>
                  </a:solidFill>
                  <a:latin typeface="Impact" panose="020B0806030902050204" pitchFamily="34" charset="0"/>
                </a:rPr>
                <a:t>04</a:t>
              </a:r>
            </a:p>
          </p:txBody>
        </p:sp>
      </p:grpSp>
      <p:grpSp>
        <p:nvGrpSpPr>
          <p:cNvPr id="40" name="PA_库_组合 39"/>
          <p:cNvGrpSpPr/>
          <p:nvPr>
            <p:custDataLst>
              <p:tags r:id="rId5"/>
            </p:custDataLst>
          </p:nvPr>
        </p:nvGrpSpPr>
        <p:grpSpPr>
          <a:xfrm>
            <a:off x="932482" y="1870456"/>
            <a:ext cx="2619895" cy="1007288"/>
            <a:chOff x="932482" y="1870456"/>
            <a:chExt cx="2619895" cy="1007288"/>
          </a:xfrm>
        </p:grpSpPr>
        <p:sp>
          <p:nvSpPr>
            <p:cNvPr id="19" name="TextBox 32"/>
            <p:cNvSpPr txBox="1"/>
            <p:nvPr/>
          </p:nvSpPr>
          <p:spPr>
            <a:xfrm flipH="1">
              <a:off x="1713039" y="1870456"/>
              <a:ext cx="1077218" cy="215444"/>
            </a:xfrm>
            <a:prstGeom prst="rect">
              <a:avLst/>
            </a:prstGeom>
            <a:noFill/>
          </p:spPr>
          <p:txBody>
            <a:bodyPr wrap="none" lIns="0" tIns="0" rIns="0" bIns="0" anchor="ctr">
              <a:normAutofit fontScale="92500" lnSpcReduction="20000"/>
            </a:bodyPr>
            <a:lstStyle/>
            <a:p>
              <a:pPr algn="r"/>
              <a:r>
                <a:rPr lang="zh-CN" altLang="en-US" dirty="0"/>
                <a:t>布尔值</a:t>
              </a:r>
              <a:endParaRPr lang="zh-CN" altLang="en-US" sz="1400" b="1" dirty="0">
                <a:solidFill>
                  <a:srgbClr val="656D78"/>
                </a:solidFill>
              </a:endParaRPr>
            </a:p>
          </p:txBody>
        </p:sp>
        <p:sp>
          <p:nvSpPr>
            <p:cNvPr id="20" name="TextBox 33"/>
            <p:cNvSpPr txBox="1"/>
            <p:nvPr/>
          </p:nvSpPr>
          <p:spPr>
            <a:xfrm flipH="1">
              <a:off x="932482" y="2136565"/>
              <a:ext cx="1857775" cy="741179"/>
            </a:xfrm>
            <a:prstGeom prst="rect">
              <a:avLst/>
            </a:prstGeom>
          </p:spPr>
          <p:txBody>
            <a:bodyPr wrap="square" lIns="0" tIns="0" rIns="0" bIns="0">
              <a:normAutofit/>
            </a:bodyPr>
            <a:lstStyle/>
            <a:p>
              <a:pPr marL="0" indent="0" algn="r">
                <a:lnSpc>
                  <a:spcPct val="120000"/>
                </a:lnSpc>
                <a:buNone/>
              </a:pPr>
              <a:r>
                <a:rPr lang="zh-CN" altLang="en-US" sz="900" dirty="0">
                  <a:solidFill>
                    <a:srgbClr val="656D78"/>
                  </a:solidFill>
                </a:rPr>
                <a:t>布尔值是最基础的数据类型，在</a:t>
              </a:r>
              <a:r>
                <a:rPr lang="en-US" altLang="zh-CN" sz="900" dirty="0">
                  <a:solidFill>
                    <a:srgbClr val="656D78"/>
                  </a:solidFill>
                </a:rPr>
                <a:t>TypeScript</a:t>
              </a:r>
              <a:r>
                <a:rPr lang="zh-CN" altLang="en-US" sz="900" dirty="0">
                  <a:solidFill>
                    <a:srgbClr val="656D78"/>
                  </a:solidFill>
                </a:rPr>
                <a:t>中，使用</a:t>
              </a:r>
              <a:r>
                <a:rPr lang="en-US" altLang="zh-CN" sz="900" dirty="0" err="1">
                  <a:solidFill>
                    <a:srgbClr val="656D78"/>
                  </a:solidFill>
                </a:rPr>
                <a:t>boolean</a:t>
              </a:r>
              <a:r>
                <a:rPr lang="zh-CN" altLang="en-US" sz="900" dirty="0">
                  <a:solidFill>
                    <a:srgbClr val="656D78"/>
                  </a:solidFill>
                </a:rPr>
                <a:t>定义布尔值类型</a:t>
              </a:r>
            </a:p>
          </p:txBody>
        </p:sp>
        <p:sp>
          <p:nvSpPr>
            <p:cNvPr id="25" name="Rectangle: Rounded Corners 40"/>
            <p:cNvSpPr/>
            <p:nvPr/>
          </p:nvSpPr>
          <p:spPr>
            <a:xfrm flipH="1">
              <a:off x="2986473" y="1900630"/>
              <a:ext cx="565904" cy="565904"/>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bg1"/>
                  </a:solidFill>
                  <a:latin typeface="Impact" panose="020B0806030902050204" pitchFamily="34" charset="0"/>
                </a:rPr>
                <a:t>01</a:t>
              </a:r>
            </a:p>
          </p:txBody>
        </p:sp>
      </p:grpSp>
      <p:grpSp>
        <p:nvGrpSpPr>
          <p:cNvPr id="42" name="PA_库_组合 41"/>
          <p:cNvGrpSpPr/>
          <p:nvPr>
            <p:custDataLst>
              <p:tags r:id="rId6"/>
            </p:custDataLst>
          </p:nvPr>
        </p:nvGrpSpPr>
        <p:grpSpPr>
          <a:xfrm>
            <a:off x="932482" y="3133300"/>
            <a:ext cx="2619895" cy="1007288"/>
            <a:chOff x="932482" y="3133300"/>
            <a:chExt cx="2619895" cy="1007288"/>
          </a:xfrm>
        </p:grpSpPr>
        <p:sp>
          <p:nvSpPr>
            <p:cNvPr id="21" name="TextBox 35"/>
            <p:cNvSpPr txBox="1"/>
            <p:nvPr/>
          </p:nvSpPr>
          <p:spPr>
            <a:xfrm flipH="1">
              <a:off x="1713039" y="3133300"/>
              <a:ext cx="1077218" cy="215444"/>
            </a:xfrm>
            <a:prstGeom prst="rect">
              <a:avLst/>
            </a:prstGeom>
            <a:noFill/>
          </p:spPr>
          <p:txBody>
            <a:bodyPr wrap="none" lIns="0" tIns="0" rIns="0" bIns="0" anchor="ctr">
              <a:normAutofit fontScale="92500" lnSpcReduction="20000"/>
            </a:bodyPr>
            <a:lstStyle/>
            <a:p>
              <a:pPr algn="r"/>
              <a:r>
                <a:rPr lang="zh-CN" altLang="en-US" dirty="0"/>
                <a:t>数值</a:t>
              </a:r>
              <a:endParaRPr lang="zh-CN" altLang="en-US" sz="1400" b="1" dirty="0">
                <a:solidFill>
                  <a:srgbClr val="656D78"/>
                </a:solidFill>
              </a:endParaRPr>
            </a:p>
          </p:txBody>
        </p:sp>
        <p:sp>
          <p:nvSpPr>
            <p:cNvPr id="22" name="TextBox 36"/>
            <p:cNvSpPr txBox="1"/>
            <p:nvPr/>
          </p:nvSpPr>
          <p:spPr>
            <a:xfrm flipH="1">
              <a:off x="932482" y="3399409"/>
              <a:ext cx="1857775" cy="741179"/>
            </a:xfrm>
            <a:prstGeom prst="rect">
              <a:avLst/>
            </a:prstGeom>
          </p:spPr>
          <p:txBody>
            <a:bodyPr wrap="square" lIns="0" tIns="0" rIns="0" bIns="0">
              <a:normAutofit/>
            </a:bodyPr>
            <a:lstStyle/>
            <a:p>
              <a:pPr marL="0" indent="0" algn="r">
                <a:lnSpc>
                  <a:spcPct val="120000"/>
                </a:lnSpc>
                <a:buNone/>
              </a:pPr>
              <a:r>
                <a:rPr lang="zh-CN" altLang="en-US" sz="900" dirty="0">
                  <a:solidFill>
                    <a:srgbClr val="656D78"/>
                  </a:solidFill>
                </a:rPr>
                <a:t>使用</a:t>
              </a:r>
              <a:r>
                <a:rPr lang="en-US" altLang="zh-CN" sz="900" dirty="0">
                  <a:solidFill>
                    <a:srgbClr val="656D78"/>
                  </a:solidFill>
                </a:rPr>
                <a:t>number</a:t>
              </a:r>
              <a:r>
                <a:rPr lang="zh-CN" altLang="en-US" sz="900" dirty="0">
                  <a:solidFill>
                    <a:srgbClr val="656D78"/>
                  </a:solidFill>
                </a:rPr>
                <a:t>定义数值类型</a:t>
              </a:r>
            </a:p>
          </p:txBody>
        </p:sp>
        <p:sp>
          <p:nvSpPr>
            <p:cNvPr id="26" name="Rectangle: Rounded Corners 41"/>
            <p:cNvSpPr/>
            <p:nvPr/>
          </p:nvSpPr>
          <p:spPr>
            <a:xfrm flipH="1">
              <a:off x="2986473" y="3163472"/>
              <a:ext cx="565904" cy="565904"/>
            </a:xfrm>
            <a:prstGeom prst="roundRect">
              <a:avLst>
                <a:gd name="adj" fmla="val 165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AU" sz="1600">
                  <a:solidFill>
                    <a:schemeClr val="bg1"/>
                  </a:solidFill>
                  <a:latin typeface="Impact" panose="020B0806030902050204" pitchFamily="34" charset="0"/>
                </a:rPr>
                <a:t>02</a:t>
              </a:r>
            </a:p>
          </p:txBody>
        </p:sp>
      </p:grpSp>
      <p:grpSp>
        <p:nvGrpSpPr>
          <p:cNvPr id="43" name="PA_库_组合 42"/>
          <p:cNvGrpSpPr/>
          <p:nvPr>
            <p:custDataLst>
              <p:tags r:id="rId7"/>
            </p:custDataLst>
          </p:nvPr>
        </p:nvGrpSpPr>
        <p:grpSpPr>
          <a:xfrm>
            <a:off x="932482" y="4396144"/>
            <a:ext cx="2619895" cy="1007288"/>
            <a:chOff x="932482" y="4396144"/>
            <a:chExt cx="2619895" cy="1007288"/>
          </a:xfrm>
        </p:grpSpPr>
        <p:sp>
          <p:nvSpPr>
            <p:cNvPr id="24" name="TextBox 39"/>
            <p:cNvSpPr txBox="1"/>
            <p:nvPr/>
          </p:nvSpPr>
          <p:spPr>
            <a:xfrm flipH="1">
              <a:off x="932482" y="4662253"/>
              <a:ext cx="1857775" cy="741179"/>
            </a:xfrm>
            <a:prstGeom prst="rect">
              <a:avLst/>
            </a:prstGeom>
          </p:spPr>
          <p:txBody>
            <a:bodyPr wrap="square" lIns="0" tIns="0" rIns="0" bIns="0">
              <a:normAutofit/>
            </a:bodyPr>
            <a:lstStyle/>
            <a:p>
              <a:pPr marL="0" indent="0" algn="r">
                <a:lnSpc>
                  <a:spcPct val="120000"/>
                </a:lnSpc>
                <a:buNone/>
              </a:pPr>
              <a:r>
                <a:rPr lang="zh-CN" altLang="en-US" sz="900" dirty="0">
                  <a:solidFill>
                    <a:srgbClr val="656D78"/>
                  </a:solidFill>
                </a:rPr>
                <a:t>使用</a:t>
              </a:r>
              <a:r>
                <a:rPr lang="en-US" altLang="zh-CN" sz="900" dirty="0">
                  <a:solidFill>
                    <a:srgbClr val="656D78"/>
                  </a:solidFill>
                </a:rPr>
                <a:t>string</a:t>
              </a:r>
              <a:r>
                <a:rPr lang="zh-CN" altLang="en-US" sz="900" dirty="0">
                  <a:solidFill>
                    <a:srgbClr val="656D78"/>
                  </a:solidFill>
                </a:rPr>
                <a:t>定义字符串类型</a:t>
              </a:r>
            </a:p>
          </p:txBody>
        </p:sp>
        <p:sp>
          <p:nvSpPr>
            <p:cNvPr id="23" name="TextBox 38"/>
            <p:cNvSpPr txBox="1"/>
            <p:nvPr/>
          </p:nvSpPr>
          <p:spPr>
            <a:xfrm flipH="1">
              <a:off x="1713039" y="4396144"/>
              <a:ext cx="1077218" cy="215444"/>
            </a:xfrm>
            <a:prstGeom prst="rect">
              <a:avLst/>
            </a:prstGeom>
            <a:noFill/>
          </p:spPr>
          <p:txBody>
            <a:bodyPr wrap="none" lIns="0" tIns="0" rIns="0" bIns="0" anchor="ctr">
              <a:normAutofit fontScale="92500" lnSpcReduction="20000"/>
            </a:bodyPr>
            <a:lstStyle/>
            <a:p>
              <a:pPr algn="r"/>
              <a:r>
                <a:rPr lang="zh-CN" altLang="en-US" dirty="0"/>
                <a:t>字符串</a:t>
              </a:r>
              <a:endParaRPr lang="zh-CN" altLang="en-US" sz="1400" b="1" dirty="0">
                <a:solidFill>
                  <a:srgbClr val="656D78"/>
                </a:solidFill>
              </a:endParaRPr>
            </a:p>
          </p:txBody>
        </p:sp>
        <p:sp>
          <p:nvSpPr>
            <p:cNvPr id="27" name="Rectangle: Rounded Corners 42"/>
            <p:cNvSpPr/>
            <p:nvPr/>
          </p:nvSpPr>
          <p:spPr>
            <a:xfrm flipH="1">
              <a:off x="2986473" y="4426315"/>
              <a:ext cx="565904" cy="565904"/>
            </a:xfrm>
            <a:prstGeom prst="roundRect">
              <a:avLst>
                <a:gd name="adj" fmla="val 165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bg1"/>
                  </a:solidFill>
                  <a:latin typeface="Impact" panose="020B0806030902050204" pitchFamily="34" charset="0"/>
                </a:rPr>
                <a:t>03</a:t>
              </a:r>
            </a:p>
          </p:txBody>
        </p:sp>
      </p:grpSp>
      <p:sp>
        <p:nvSpPr>
          <p:cNvPr id="47" name="PA-文本框 10"/>
          <p:cNvSpPr txBox="1"/>
          <p:nvPr>
            <p:custDataLst>
              <p:tags r:id="rId8"/>
            </p:custDataLst>
          </p:nvPr>
        </p:nvSpPr>
        <p:spPr>
          <a:xfrm>
            <a:off x="862315" y="30762"/>
            <a:ext cx="5070652" cy="597215"/>
          </a:xfrm>
          <a:prstGeom prst="rect">
            <a:avLst/>
          </a:prstGeom>
          <a:noFill/>
        </p:spPr>
        <p:txBody>
          <a:bodyPr wrap="square" rtlCol="0">
            <a:spAutoFit/>
          </a:bodyPr>
          <a:lstStyle/>
          <a:p>
            <a:pPr>
              <a:lnSpc>
                <a:spcPct val="130000"/>
              </a:lnSpc>
            </a:pPr>
            <a:r>
              <a:rPr lang="en-US" altLang="zh-CN" sz="2800" b="1" dirty="0"/>
              <a:t>JavaScript </a:t>
            </a:r>
            <a:r>
              <a:rPr lang="zh-CN" altLang="en-US" sz="2800" b="1" dirty="0"/>
              <a:t>的类型分为两种：</a:t>
            </a:r>
            <a:endParaRPr lang="zh-CN" altLang="en-US" sz="2800" b="1" dirty="0">
              <a:latin typeface="微软雅黑" panose="020B0503020204020204" pitchFamily="34" charset="-122"/>
              <a:ea typeface="微软雅黑" panose="020B0503020204020204" pitchFamily="34" charset="-122"/>
            </a:endParaRPr>
          </a:p>
        </p:txBody>
      </p:sp>
      <p:sp>
        <p:nvSpPr>
          <p:cNvPr id="48" name="PA-文本框 11"/>
          <p:cNvSpPr txBox="1"/>
          <p:nvPr>
            <p:custDataLst>
              <p:tags r:id="rId9"/>
            </p:custDataLst>
          </p:nvPr>
        </p:nvSpPr>
        <p:spPr>
          <a:xfrm>
            <a:off x="5520907" y="15659"/>
            <a:ext cx="5723813" cy="581057"/>
          </a:xfrm>
          <a:prstGeom prst="rect">
            <a:avLst/>
          </a:prstGeom>
          <a:noFill/>
        </p:spPr>
        <p:txBody>
          <a:bodyPr wrap="square" rtlCol="0">
            <a:spAutoFit/>
          </a:bodyPr>
          <a:lstStyle/>
          <a:p>
            <a:pPr>
              <a:lnSpc>
                <a:spcPct val="150000"/>
              </a:lnSpc>
            </a:pPr>
            <a:r>
              <a:rPr lang="zh-CN" altLang="en-US" sz="2400" dirty="0">
                <a:solidFill>
                  <a:schemeClr val="accent2"/>
                </a:solidFill>
                <a:latin typeface="+mn-ea"/>
              </a:rPr>
              <a:t>原始数据类型 </a:t>
            </a:r>
            <a:r>
              <a:rPr lang="zh-CN" altLang="en-US" sz="2400" dirty="0">
                <a:solidFill>
                  <a:schemeClr val="tx1">
                    <a:lumMod val="65000"/>
                    <a:lumOff val="35000"/>
                  </a:schemeClr>
                </a:solidFill>
                <a:latin typeface="+mn-ea"/>
              </a:rPr>
              <a:t>和 </a:t>
            </a:r>
            <a:r>
              <a:rPr lang="zh-CN" altLang="en-US" sz="2400" dirty="0">
                <a:solidFill>
                  <a:schemeClr val="accent2"/>
                </a:solidFill>
                <a:latin typeface="+mn-ea"/>
              </a:rPr>
              <a:t>对象类型</a:t>
            </a:r>
          </a:p>
        </p:txBody>
      </p:sp>
      <p:pic>
        <p:nvPicPr>
          <p:cNvPr id="49" name="图片 48"/>
          <p:cNvPicPr>
            <a:picLocks noChangeAspect="1"/>
          </p:cNvPicPr>
          <p:nvPr/>
        </p:nvPicPr>
        <p:blipFill>
          <a:blip r:embed="rId11"/>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矩形 2"/>
          <p:cNvSpPr/>
          <p:nvPr/>
        </p:nvSpPr>
        <p:spPr>
          <a:xfrm>
            <a:off x="955148" y="979459"/>
            <a:ext cx="2492990" cy="400110"/>
          </a:xfrm>
          <a:prstGeom prst="rect">
            <a:avLst/>
          </a:prstGeom>
        </p:spPr>
        <p:txBody>
          <a:bodyPr wrap="none">
            <a:spAutoFit/>
          </a:bodyPr>
          <a:lstStyle/>
          <a:p>
            <a:r>
              <a:rPr lang="zh-CN" altLang="en-US" sz="2000" dirty="0">
                <a:solidFill>
                  <a:srgbClr val="333333"/>
                </a:solidFill>
                <a:latin typeface="Helvetica Neue"/>
              </a:rPr>
              <a:t>原始数据类型包括：</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p:tgtEl>
                                          <p:spTgt spid="47"/>
                                        </p:tgtEl>
                                        <p:attrNameLst>
                                          <p:attrName>ppt_y</p:attrName>
                                        </p:attrNameLst>
                                      </p:cBhvr>
                                      <p:tavLst>
                                        <p:tav tm="0">
                                          <p:val>
                                            <p:strVal val="#ppt_y-#ppt_h*1.125000"/>
                                          </p:val>
                                        </p:tav>
                                        <p:tav tm="100000">
                                          <p:val>
                                            <p:strVal val="#ppt_y"/>
                                          </p:val>
                                        </p:tav>
                                      </p:tavLst>
                                    </p:anim>
                                    <p:animEffect transition="in" filter="wipe(down)">
                                      <p:cBhvr>
                                        <p:cTn id="8" dur="500"/>
                                        <p:tgtEl>
                                          <p:spTgt spid="47"/>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p:tgtEl>
                                          <p:spTgt spid="48"/>
                                        </p:tgtEl>
                                        <p:attrNameLst>
                                          <p:attrName>ppt_y</p:attrName>
                                        </p:attrNameLst>
                                      </p:cBhvr>
                                      <p:tavLst>
                                        <p:tav tm="0">
                                          <p:val>
                                            <p:strVal val="#ppt_y-#ppt_h*1.125000"/>
                                          </p:val>
                                        </p:tav>
                                        <p:tav tm="100000">
                                          <p:val>
                                            <p:strVal val="#ppt_y"/>
                                          </p:val>
                                        </p:tav>
                                      </p:tavLst>
                                    </p:anim>
                                    <p:animEffect transition="in" filter="wipe(down)">
                                      <p:cBhvr>
                                        <p:cTn id="12" dur="500"/>
                                        <p:tgtEl>
                                          <p:spTgt spid="48"/>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par>
                          <p:cTn id="17" fill="hold">
                            <p:stCondLst>
                              <p:cond delay="1000"/>
                            </p:stCondLst>
                            <p:childTnLst>
                              <p:par>
                                <p:cTn id="18" presetID="49" presetClass="entr" presetSubtype="0" decel="10000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 calcmode="lin" valueType="num">
                                      <p:cBhvr>
                                        <p:cTn id="22" dur="500" fill="hold"/>
                                        <p:tgtEl>
                                          <p:spTgt spid="2"/>
                                        </p:tgtEl>
                                        <p:attrNameLst>
                                          <p:attrName>style.rotation</p:attrName>
                                        </p:attrNameLst>
                                      </p:cBhvr>
                                      <p:tavLst>
                                        <p:tav tm="0">
                                          <p:val>
                                            <p:fltVal val="360"/>
                                          </p:val>
                                        </p:tav>
                                        <p:tav tm="100000">
                                          <p:val>
                                            <p:fltVal val="0"/>
                                          </p:val>
                                        </p:tav>
                                      </p:tavLst>
                                    </p:anim>
                                    <p:animEffect transition="in" filter="fade">
                                      <p:cBhvr>
                                        <p:cTn id="23" dur="500"/>
                                        <p:tgtEl>
                                          <p:spTgt spid="2"/>
                                        </p:tgtEl>
                                      </p:cBhvr>
                                    </p:animEffect>
                                  </p:childTnLst>
                                </p:cTn>
                              </p:par>
                            </p:childTnLst>
                          </p:cTn>
                        </p:par>
                        <p:par>
                          <p:cTn id="24" fill="hold">
                            <p:stCondLst>
                              <p:cond delay="1500"/>
                            </p:stCondLst>
                            <p:childTnLst>
                              <p:par>
                                <p:cTn id="25" presetID="23" presetClass="entr" presetSubtype="528"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 calcmode="lin" valueType="num">
                                      <p:cBhvr>
                                        <p:cTn id="29" dur="500" fill="hold"/>
                                        <p:tgtEl>
                                          <p:spTgt spid="40"/>
                                        </p:tgtEl>
                                        <p:attrNameLst>
                                          <p:attrName>ppt_x</p:attrName>
                                        </p:attrNameLst>
                                      </p:cBhvr>
                                      <p:tavLst>
                                        <p:tav tm="0">
                                          <p:val>
                                            <p:fltVal val="0.5"/>
                                          </p:val>
                                        </p:tav>
                                        <p:tav tm="100000">
                                          <p:val>
                                            <p:strVal val="#ppt_x"/>
                                          </p:val>
                                        </p:tav>
                                      </p:tavLst>
                                    </p:anim>
                                    <p:anim calcmode="lin" valueType="num">
                                      <p:cBhvr>
                                        <p:cTn id="30" dur="500" fill="hold"/>
                                        <p:tgtEl>
                                          <p:spTgt spid="40"/>
                                        </p:tgtEl>
                                        <p:attrNameLst>
                                          <p:attrName>ppt_y</p:attrName>
                                        </p:attrNameLst>
                                      </p:cBhvr>
                                      <p:tavLst>
                                        <p:tav tm="0">
                                          <p:val>
                                            <p:fltVal val="0.5"/>
                                          </p:val>
                                        </p:tav>
                                        <p:tav tm="100000">
                                          <p:val>
                                            <p:strVal val="#ppt_y"/>
                                          </p:val>
                                        </p:tav>
                                      </p:tavLst>
                                    </p:anim>
                                  </p:childTnLst>
                                </p:cTn>
                              </p:par>
                            </p:childTnLst>
                          </p:cTn>
                        </p:par>
                        <p:par>
                          <p:cTn id="31" fill="hold">
                            <p:stCondLst>
                              <p:cond delay="2000"/>
                            </p:stCondLst>
                            <p:childTnLst>
                              <p:par>
                                <p:cTn id="32" presetID="23" presetClass="entr" presetSubtype="528"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p:cTn id="34" dur="500" fill="hold"/>
                                        <p:tgtEl>
                                          <p:spTgt spid="42"/>
                                        </p:tgtEl>
                                        <p:attrNameLst>
                                          <p:attrName>ppt_w</p:attrName>
                                        </p:attrNameLst>
                                      </p:cBhvr>
                                      <p:tavLst>
                                        <p:tav tm="0">
                                          <p:val>
                                            <p:fltVal val="0"/>
                                          </p:val>
                                        </p:tav>
                                        <p:tav tm="100000">
                                          <p:val>
                                            <p:strVal val="#ppt_w"/>
                                          </p:val>
                                        </p:tav>
                                      </p:tavLst>
                                    </p:anim>
                                    <p:anim calcmode="lin" valueType="num">
                                      <p:cBhvr>
                                        <p:cTn id="35" dur="500" fill="hold"/>
                                        <p:tgtEl>
                                          <p:spTgt spid="42"/>
                                        </p:tgtEl>
                                        <p:attrNameLst>
                                          <p:attrName>ppt_h</p:attrName>
                                        </p:attrNameLst>
                                      </p:cBhvr>
                                      <p:tavLst>
                                        <p:tav tm="0">
                                          <p:val>
                                            <p:fltVal val="0"/>
                                          </p:val>
                                        </p:tav>
                                        <p:tav tm="100000">
                                          <p:val>
                                            <p:strVal val="#ppt_h"/>
                                          </p:val>
                                        </p:tav>
                                      </p:tavLst>
                                    </p:anim>
                                    <p:anim calcmode="lin" valueType="num">
                                      <p:cBhvr>
                                        <p:cTn id="36" dur="500" fill="hold"/>
                                        <p:tgtEl>
                                          <p:spTgt spid="42"/>
                                        </p:tgtEl>
                                        <p:attrNameLst>
                                          <p:attrName>ppt_x</p:attrName>
                                        </p:attrNameLst>
                                      </p:cBhvr>
                                      <p:tavLst>
                                        <p:tav tm="0">
                                          <p:val>
                                            <p:fltVal val="0.5"/>
                                          </p:val>
                                        </p:tav>
                                        <p:tav tm="100000">
                                          <p:val>
                                            <p:strVal val="#ppt_x"/>
                                          </p:val>
                                        </p:tav>
                                      </p:tavLst>
                                    </p:anim>
                                    <p:anim calcmode="lin" valueType="num">
                                      <p:cBhvr>
                                        <p:cTn id="37" dur="500" fill="hold"/>
                                        <p:tgtEl>
                                          <p:spTgt spid="42"/>
                                        </p:tgtEl>
                                        <p:attrNameLst>
                                          <p:attrName>ppt_y</p:attrName>
                                        </p:attrNameLst>
                                      </p:cBhvr>
                                      <p:tavLst>
                                        <p:tav tm="0">
                                          <p:val>
                                            <p:fltVal val="0.5"/>
                                          </p:val>
                                        </p:tav>
                                        <p:tav tm="100000">
                                          <p:val>
                                            <p:strVal val="#ppt_y"/>
                                          </p:val>
                                        </p:tav>
                                      </p:tavLst>
                                    </p:anim>
                                  </p:childTnLst>
                                </p:cTn>
                              </p:par>
                            </p:childTnLst>
                          </p:cTn>
                        </p:par>
                        <p:par>
                          <p:cTn id="38" fill="hold">
                            <p:stCondLst>
                              <p:cond delay="2500"/>
                            </p:stCondLst>
                            <p:childTnLst>
                              <p:par>
                                <p:cTn id="39" presetID="23" presetClass="entr" presetSubtype="528" fill="hold" nodeType="after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ppt_x</p:attrName>
                                        </p:attrNameLst>
                                      </p:cBhvr>
                                      <p:tavLst>
                                        <p:tav tm="0">
                                          <p:val>
                                            <p:fltVal val="0.5"/>
                                          </p:val>
                                        </p:tav>
                                        <p:tav tm="100000">
                                          <p:val>
                                            <p:strVal val="#ppt_x"/>
                                          </p:val>
                                        </p:tav>
                                      </p:tavLst>
                                    </p:anim>
                                    <p:anim calcmode="lin" valueType="num">
                                      <p:cBhvr>
                                        <p:cTn id="44" dur="500" fill="hold"/>
                                        <p:tgtEl>
                                          <p:spTgt spid="43"/>
                                        </p:tgtEl>
                                        <p:attrNameLst>
                                          <p:attrName>ppt_y</p:attrName>
                                        </p:attrNameLst>
                                      </p:cBhvr>
                                      <p:tavLst>
                                        <p:tav tm="0">
                                          <p:val>
                                            <p:fltVal val="0.5"/>
                                          </p:val>
                                        </p:tav>
                                        <p:tav tm="100000">
                                          <p:val>
                                            <p:strVal val="#ppt_y"/>
                                          </p:val>
                                        </p:tav>
                                      </p:tavLst>
                                    </p:anim>
                                  </p:childTnLst>
                                </p:cTn>
                              </p:par>
                            </p:childTnLst>
                          </p:cTn>
                        </p:par>
                        <p:par>
                          <p:cTn id="45" fill="hold">
                            <p:stCondLst>
                              <p:cond delay="3000"/>
                            </p:stCondLst>
                            <p:childTnLst>
                              <p:par>
                                <p:cTn id="46" presetID="23" presetClass="entr" presetSubtype="528" fill="hold" nodeType="after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 calcmode="lin" valueType="num">
                                      <p:cBhvr>
                                        <p:cTn id="50" dur="500" fill="hold"/>
                                        <p:tgtEl>
                                          <p:spTgt spid="46"/>
                                        </p:tgtEl>
                                        <p:attrNameLst>
                                          <p:attrName>ppt_x</p:attrName>
                                        </p:attrNameLst>
                                      </p:cBhvr>
                                      <p:tavLst>
                                        <p:tav tm="0">
                                          <p:val>
                                            <p:fltVal val="0.5"/>
                                          </p:val>
                                        </p:tav>
                                        <p:tav tm="100000">
                                          <p:val>
                                            <p:strVal val="#ppt_x"/>
                                          </p:val>
                                        </p:tav>
                                      </p:tavLst>
                                    </p:anim>
                                    <p:anim calcmode="lin" valueType="num">
                                      <p:cBhvr>
                                        <p:cTn id="51" dur="500" fill="hold"/>
                                        <p:tgtEl>
                                          <p:spTgt spid="46"/>
                                        </p:tgtEl>
                                        <p:attrNameLst>
                                          <p:attrName>ppt_y</p:attrName>
                                        </p:attrNameLst>
                                      </p:cBhvr>
                                      <p:tavLst>
                                        <p:tav tm="0">
                                          <p:val>
                                            <p:fltVal val="0.5"/>
                                          </p:val>
                                        </p:tav>
                                        <p:tav tm="100000">
                                          <p:val>
                                            <p:strVal val="#ppt_y"/>
                                          </p:val>
                                        </p:tav>
                                      </p:tavLst>
                                    </p:anim>
                                  </p:childTnLst>
                                </p:cTn>
                              </p:par>
                            </p:childTnLst>
                          </p:cTn>
                        </p:par>
                        <p:par>
                          <p:cTn id="52" fill="hold">
                            <p:stCondLst>
                              <p:cond delay="3500"/>
                            </p:stCondLst>
                            <p:childTnLst>
                              <p:par>
                                <p:cTn id="53" presetID="23" presetClass="entr" presetSubtype="528"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p:cTn id="55" dur="500" fill="hold"/>
                                        <p:tgtEl>
                                          <p:spTgt spid="45"/>
                                        </p:tgtEl>
                                        <p:attrNameLst>
                                          <p:attrName>ppt_w</p:attrName>
                                        </p:attrNameLst>
                                      </p:cBhvr>
                                      <p:tavLst>
                                        <p:tav tm="0">
                                          <p:val>
                                            <p:fltVal val="0"/>
                                          </p:val>
                                        </p:tav>
                                        <p:tav tm="100000">
                                          <p:val>
                                            <p:strVal val="#ppt_w"/>
                                          </p:val>
                                        </p:tav>
                                      </p:tavLst>
                                    </p:anim>
                                    <p:anim calcmode="lin" valueType="num">
                                      <p:cBhvr>
                                        <p:cTn id="56" dur="500" fill="hold"/>
                                        <p:tgtEl>
                                          <p:spTgt spid="45"/>
                                        </p:tgtEl>
                                        <p:attrNameLst>
                                          <p:attrName>ppt_h</p:attrName>
                                        </p:attrNameLst>
                                      </p:cBhvr>
                                      <p:tavLst>
                                        <p:tav tm="0">
                                          <p:val>
                                            <p:fltVal val="0"/>
                                          </p:val>
                                        </p:tav>
                                        <p:tav tm="100000">
                                          <p:val>
                                            <p:strVal val="#ppt_h"/>
                                          </p:val>
                                        </p:tav>
                                      </p:tavLst>
                                    </p:anim>
                                    <p:anim calcmode="lin" valueType="num">
                                      <p:cBhvr>
                                        <p:cTn id="57" dur="500" fill="hold"/>
                                        <p:tgtEl>
                                          <p:spTgt spid="45"/>
                                        </p:tgtEl>
                                        <p:attrNameLst>
                                          <p:attrName>ppt_x</p:attrName>
                                        </p:attrNameLst>
                                      </p:cBhvr>
                                      <p:tavLst>
                                        <p:tav tm="0">
                                          <p:val>
                                            <p:fltVal val="0.5"/>
                                          </p:val>
                                        </p:tav>
                                        <p:tav tm="100000">
                                          <p:val>
                                            <p:strVal val="#ppt_x"/>
                                          </p:val>
                                        </p:tav>
                                      </p:tavLst>
                                    </p:anim>
                                    <p:anim calcmode="lin" valueType="num">
                                      <p:cBhvr>
                                        <p:cTn id="58" dur="500" fill="hold"/>
                                        <p:tgtEl>
                                          <p:spTgt spid="45"/>
                                        </p:tgtEl>
                                        <p:attrNameLst>
                                          <p:attrName>ppt_y</p:attrName>
                                        </p:attrNameLst>
                                      </p:cBhvr>
                                      <p:tavLst>
                                        <p:tav tm="0">
                                          <p:val>
                                            <p:fltVal val="0.5"/>
                                          </p:val>
                                        </p:tav>
                                        <p:tav tm="100000">
                                          <p:val>
                                            <p:strVal val="#ppt_y"/>
                                          </p:val>
                                        </p:tav>
                                      </p:tavLst>
                                    </p:anim>
                                  </p:childTnLst>
                                </p:cTn>
                              </p:par>
                            </p:childTnLst>
                          </p:cTn>
                        </p:par>
                        <p:par>
                          <p:cTn id="59" fill="hold">
                            <p:stCondLst>
                              <p:cond delay="4000"/>
                            </p:stCondLst>
                            <p:childTnLst>
                              <p:par>
                                <p:cTn id="60" presetID="23" presetClass="entr" presetSubtype="528"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p:cTn id="62" dur="500" fill="hold"/>
                                        <p:tgtEl>
                                          <p:spTgt spid="44"/>
                                        </p:tgtEl>
                                        <p:attrNameLst>
                                          <p:attrName>ppt_w</p:attrName>
                                        </p:attrNameLst>
                                      </p:cBhvr>
                                      <p:tavLst>
                                        <p:tav tm="0">
                                          <p:val>
                                            <p:fltVal val="0"/>
                                          </p:val>
                                        </p:tav>
                                        <p:tav tm="100000">
                                          <p:val>
                                            <p:strVal val="#ppt_w"/>
                                          </p:val>
                                        </p:tav>
                                      </p:tavLst>
                                    </p:anim>
                                    <p:anim calcmode="lin" valueType="num">
                                      <p:cBhvr>
                                        <p:cTn id="63" dur="500" fill="hold"/>
                                        <p:tgtEl>
                                          <p:spTgt spid="44"/>
                                        </p:tgtEl>
                                        <p:attrNameLst>
                                          <p:attrName>ppt_h</p:attrName>
                                        </p:attrNameLst>
                                      </p:cBhvr>
                                      <p:tavLst>
                                        <p:tav tm="0">
                                          <p:val>
                                            <p:fltVal val="0"/>
                                          </p:val>
                                        </p:tav>
                                        <p:tav tm="100000">
                                          <p:val>
                                            <p:strVal val="#ppt_h"/>
                                          </p:val>
                                        </p:tav>
                                      </p:tavLst>
                                    </p:anim>
                                    <p:anim calcmode="lin" valueType="num">
                                      <p:cBhvr>
                                        <p:cTn id="64" dur="500" fill="hold"/>
                                        <p:tgtEl>
                                          <p:spTgt spid="44"/>
                                        </p:tgtEl>
                                        <p:attrNameLst>
                                          <p:attrName>ppt_x</p:attrName>
                                        </p:attrNameLst>
                                      </p:cBhvr>
                                      <p:tavLst>
                                        <p:tav tm="0">
                                          <p:val>
                                            <p:fltVal val="0.5"/>
                                          </p:val>
                                        </p:tav>
                                        <p:tav tm="100000">
                                          <p:val>
                                            <p:strVal val="#ppt_x"/>
                                          </p:val>
                                        </p:tav>
                                      </p:tavLst>
                                    </p:anim>
                                    <p:anim calcmode="lin" valueType="num">
                                      <p:cBhvr>
                                        <p:cTn id="65" dur="500" fill="hold"/>
                                        <p:tgtEl>
                                          <p:spTgt spid="4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PA_库_组合 34"/>
          <p:cNvGrpSpPr/>
          <p:nvPr>
            <p:custDataLst>
              <p:tags r:id="rId1"/>
            </p:custDataLst>
          </p:nvPr>
        </p:nvGrpSpPr>
        <p:grpSpPr>
          <a:xfrm>
            <a:off x="932034" y="2179607"/>
            <a:ext cx="3860177" cy="513230"/>
            <a:chOff x="6204012" y="3284984"/>
            <a:chExt cx="3860177" cy="513230"/>
          </a:xfrm>
        </p:grpSpPr>
        <p:sp>
          <p:nvSpPr>
            <p:cNvPr id="5" name="Rectangle: Rounded Corners 3"/>
            <p:cNvSpPr/>
            <p:nvPr/>
          </p:nvSpPr>
          <p:spPr>
            <a:xfrm>
              <a:off x="6204012" y="3284984"/>
              <a:ext cx="513230" cy="5132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7"/>
            <p:cNvSpPr/>
            <p:nvPr/>
          </p:nvSpPr>
          <p:spPr>
            <a:xfrm>
              <a:off x="6831918" y="3419155"/>
              <a:ext cx="3232271" cy="294184"/>
            </a:xfrm>
            <a:prstGeom prst="rect">
              <a:avLst/>
            </a:prstGeom>
          </p:spPr>
          <p:txBody>
            <a:bodyPr wrap="none" anchor="ctr">
              <a:normAutofit lnSpcReduction="10000"/>
            </a:bodyPr>
            <a:lstStyle/>
            <a:p>
              <a:r>
                <a:rPr lang="zh-CN" altLang="en-US" sz="1400" dirty="0"/>
                <a:t>如果是一个普通类型，在赋值过程中改变类型是不被允许的</a:t>
              </a:r>
            </a:p>
          </p:txBody>
        </p:sp>
      </p:grpSp>
      <p:grpSp>
        <p:nvGrpSpPr>
          <p:cNvPr id="36" name="PA_库_组合 35"/>
          <p:cNvGrpSpPr/>
          <p:nvPr>
            <p:custDataLst>
              <p:tags r:id="rId2"/>
            </p:custDataLst>
          </p:nvPr>
        </p:nvGrpSpPr>
        <p:grpSpPr>
          <a:xfrm>
            <a:off x="6687826" y="2120876"/>
            <a:ext cx="3860177" cy="513230"/>
            <a:chOff x="6204012" y="3987923"/>
            <a:chExt cx="3860177" cy="513230"/>
          </a:xfrm>
        </p:grpSpPr>
        <p:sp>
          <p:nvSpPr>
            <p:cNvPr id="6" name="Rectangle: Rounded Corners 4"/>
            <p:cNvSpPr/>
            <p:nvPr/>
          </p:nvSpPr>
          <p:spPr>
            <a:xfrm>
              <a:off x="6204012" y="3987923"/>
              <a:ext cx="513230" cy="5132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Rectangle 8"/>
            <p:cNvSpPr/>
            <p:nvPr/>
          </p:nvSpPr>
          <p:spPr>
            <a:xfrm>
              <a:off x="6831918" y="4122094"/>
              <a:ext cx="3232271" cy="294184"/>
            </a:xfrm>
            <a:prstGeom prst="rect">
              <a:avLst/>
            </a:prstGeom>
          </p:spPr>
          <p:txBody>
            <a:bodyPr wrap="none" anchor="ctr">
              <a:normAutofit lnSpcReduction="10000"/>
            </a:bodyPr>
            <a:lstStyle/>
            <a:p>
              <a:r>
                <a:rPr lang="zh-CN" altLang="en-US" sz="1400" dirty="0"/>
                <a:t>但如果是</a:t>
              </a:r>
              <a:r>
                <a:rPr lang="en-US" altLang="zh-CN" sz="1400" dirty="0"/>
                <a:t>any</a:t>
              </a:r>
              <a:r>
                <a:rPr lang="zh-CN" altLang="en-US" sz="1400" dirty="0"/>
                <a:t>类型，则运行被赋值为任意类型</a:t>
              </a:r>
            </a:p>
          </p:txBody>
        </p:sp>
      </p:grpSp>
      <p:sp>
        <p:nvSpPr>
          <p:cNvPr id="39" name="PA-文本框 10"/>
          <p:cNvSpPr txBox="1"/>
          <p:nvPr>
            <p:custDataLst>
              <p:tags r:id="rId3"/>
            </p:custDataLst>
          </p:nvPr>
        </p:nvSpPr>
        <p:spPr>
          <a:xfrm>
            <a:off x="862314" y="30762"/>
            <a:ext cx="9079127" cy="1013611"/>
          </a:xfrm>
          <a:prstGeom prst="rect">
            <a:avLst/>
          </a:prstGeom>
          <a:noFill/>
        </p:spPr>
        <p:txBody>
          <a:bodyPr wrap="square" rtlCol="0">
            <a:spAutoFit/>
          </a:bodyPr>
          <a:lstStyle/>
          <a:p>
            <a:pPr>
              <a:lnSpc>
                <a:spcPct val="130000"/>
              </a:lnSpc>
            </a:pPr>
            <a:r>
              <a:rPr lang="zh-CN" altLang="en-US" sz="2800" b="1" dirty="0"/>
              <a:t>任意值</a:t>
            </a:r>
            <a:r>
              <a:rPr lang="zh-CN" altLang="en-US" sz="2800" dirty="0"/>
              <a:t>（</a:t>
            </a:r>
            <a:r>
              <a:rPr lang="en-US" altLang="zh-CN" sz="2800" dirty="0"/>
              <a:t>Any</a:t>
            </a:r>
            <a:r>
              <a:rPr lang="zh-CN" altLang="en-US" sz="2800" dirty="0"/>
              <a:t>）</a:t>
            </a:r>
            <a:endParaRPr lang="en-US" altLang="zh-CN" sz="2800" dirty="0"/>
          </a:p>
          <a:p>
            <a:pPr>
              <a:lnSpc>
                <a:spcPct val="130000"/>
              </a:lnSpc>
            </a:pPr>
            <a:r>
              <a:rPr lang="zh-CN" altLang="en-US" dirty="0"/>
              <a:t>用来表示允许赋值为任意类型</a:t>
            </a:r>
            <a:endParaRPr lang="zh-CN" altLang="en-US" b="1" dirty="0">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6"/>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矩形 2"/>
          <p:cNvSpPr/>
          <p:nvPr/>
        </p:nvSpPr>
        <p:spPr>
          <a:xfrm>
            <a:off x="862314" y="1286647"/>
            <a:ext cx="2262158" cy="369332"/>
          </a:xfrm>
          <a:prstGeom prst="rect">
            <a:avLst/>
          </a:prstGeom>
        </p:spPr>
        <p:txBody>
          <a:bodyPr wrap="none">
            <a:spAutoFit/>
          </a:bodyPr>
          <a:lstStyle/>
          <a:p>
            <a:r>
              <a:rPr lang="zh-CN" altLang="en-US" b="1" dirty="0">
                <a:solidFill>
                  <a:srgbClr val="333333"/>
                </a:solidFill>
                <a:latin typeface="Helvetica Neue"/>
              </a:rPr>
              <a:t>什么是任意值类型：</a:t>
            </a:r>
            <a:endParaRPr lang="zh-CN" altLang="en-US" b="1" i="0" dirty="0">
              <a:solidFill>
                <a:srgbClr val="333333"/>
              </a:solidFill>
              <a:effectLst/>
              <a:latin typeface="Helvetica Neue"/>
            </a:endParaRPr>
          </a:p>
        </p:txBody>
      </p:sp>
      <p:pic>
        <p:nvPicPr>
          <p:cNvPr id="43" name="图片 42"/>
          <p:cNvPicPr>
            <a:picLocks noChangeAspect="1"/>
          </p:cNvPicPr>
          <p:nvPr/>
        </p:nvPicPr>
        <p:blipFill>
          <a:blip r:embed="rId7"/>
          <a:stretch>
            <a:fillRect/>
          </a:stretch>
        </p:blipFill>
        <p:spPr>
          <a:xfrm>
            <a:off x="932034" y="2946387"/>
            <a:ext cx="4762500" cy="1943100"/>
          </a:xfrm>
          <a:prstGeom prst="rect">
            <a:avLst/>
          </a:prstGeom>
        </p:spPr>
      </p:pic>
      <p:pic>
        <p:nvPicPr>
          <p:cNvPr id="45" name="图片 44"/>
          <p:cNvPicPr>
            <a:picLocks noChangeAspect="1"/>
          </p:cNvPicPr>
          <p:nvPr/>
        </p:nvPicPr>
        <p:blipFill>
          <a:blip r:embed="rId8"/>
          <a:stretch>
            <a:fillRect/>
          </a:stretch>
        </p:blipFill>
        <p:spPr>
          <a:xfrm>
            <a:off x="6687826" y="2946387"/>
            <a:ext cx="4772025" cy="1943100"/>
          </a:xfrm>
          <a:prstGeom prst="rect">
            <a:avLst/>
          </a:prstGeom>
        </p:spPr>
      </p:pic>
      <p:sp>
        <p:nvSpPr>
          <p:cNvPr id="46" name="矩形 45"/>
          <p:cNvSpPr/>
          <p:nvPr/>
        </p:nvSpPr>
        <p:spPr>
          <a:xfrm>
            <a:off x="862314" y="5227912"/>
            <a:ext cx="6186309" cy="369332"/>
          </a:xfrm>
          <a:prstGeom prst="rect">
            <a:avLst/>
          </a:prstGeom>
        </p:spPr>
        <p:txBody>
          <a:bodyPr wrap="none">
            <a:spAutoFit/>
          </a:bodyPr>
          <a:lstStyle/>
          <a:p>
            <a:r>
              <a:rPr lang="zh-CN" altLang="en-US" dirty="0">
                <a:solidFill>
                  <a:srgbClr val="333333"/>
                </a:solidFill>
                <a:latin typeface="Helvetica Neue"/>
              </a:rPr>
              <a:t>在任意值上访问任何属性都是允许的，</a:t>
            </a:r>
            <a:r>
              <a:rPr lang="zh-CN" altLang="en-US" dirty="0"/>
              <a:t>也允许调用任何方法</a:t>
            </a:r>
          </a:p>
        </p:txBody>
      </p:sp>
      <p:sp>
        <p:nvSpPr>
          <p:cNvPr id="47" name="矩形 46"/>
          <p:cNvSpPr/>
          <p:nvPr/>
        </p:nvSpPr>
        <p:spPr>
          <a:xfrm>
            <a:off x="862314" y="5936498"/>
            <a:ext cx="11369749" cy="369332"/>
          </a:xfrm>
          <a:prstGeom prst="rect">
            <a:avLst/>
          </a:prstGeom>
        </p:spPr>
        <p:txBody>
          <a:bodyPr wrap="square">
            <a:spAutoFit/>
          </a:bodyPr>
          <a:lstStyle/>
          <a:p>
            <a:r>
              <a:rPr lang="zh-CN" altLang="en-US" dirty="0">
                <a:solidFill>
                  <a:srgbClr val="333333"/>
                </a:solidFill>
                <a:latin typeface="Helvetica Neue"/>
              </a:rPr>
              <a:t>可以认为</a:t>
            </a:r>
            <a:r>
              <a:rPr lang="en-US" altLang="zh-CN" dirty="0">
                <a:solidFill>
                  <a:srgbClr val="333333"/>
                </a:solidFill>
                <a:latin typeface="Helvetica Neue"/>
              </a:rPr>
              <a:t> </a:t>
            </a:r>
            <a:r>
              <a:rPr lang="zh-CN" altLang="en-US" b="1" dirty="0">
                <a:solidFill>
                  <a:srgbClr val="333333"/>
                </a:solidFill>
                <a:latin typeface="Helvetica Neue"/>
              </a:rPr>
              <a:t>声明一个变量为任意值之后，对它的任何操作，返回的内容的类型都是任意值</a:t>
            </a:r>
            <a:endParaRPr lang="zh-CN" altLang="en-US" b="1" i="0" dirty="0">
              <a:solidFill>
                <a:srgbClr val="333333"/>
              </a:solidFill>
              <a:effectLst/>
              <a:latin typeface="Helvetica Neue"/>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ppt_y</p:attrName>
                                        </p:attrNameLst>
                                      </p:cBhvr>
                                      <p:tavLst>
                                        <p:tav tm="0">
                                          <p:val>
                                            <p:strVal val="#ppt_y-#ppt_h*1.125000"/>
                                          </p:val>
                                        </p:tav>
                                        <p:tav tm="100000">
                                          <p:val>
                                            <p:strVal val="#ppt_y"/>
                                          </p:val>
                                        </p:tav>
                                      </p:tavLst>
                                    </p:anim>
                                    <p:animEffect transition="in" filter="wipe(down)">
                                      <p:cBhvr>
                                        <p:cTn id="8" dur="500"/>
                                        <p:tgtEl>
                                          <p:spTgt spid="39"/>
                                        </p:tgtEl>
                                      </p:cBhvr>
                                    </p:animEffect>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arn(inVertical)">
                                      <p:cBhvr>
                                        <p:cTn id="16" dur="500"/>
                                        <p:tgtEl>
                                          <p:spTgt spid="35"/>
                                        </p:tgtEl>
                                      </p:cBhvr>
                                    </p:animEffect>
                                  </p:childTnLst>
                                </p:cTn>
                              </p:par>
                            </p:childTnLst>
                          </p:cTn>
                        </p:par>
                        <p:par>
                          <p:cTn id="17" fill="hold">
                            <p:stCondLst>
                              <p:cond delay="1500"/>
                            </p:stCondLst>
                            <p:childTnLst>
                              <p:par>
                                <p:cTn id="18" presetID="16" presetClass="entr" presetSubtype="21"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barn(inVertical)">
                                      <p:cBhvr>
                                        <p:cTn id="20" dur="500"/>
                                        <p:tgtEl>
                                          <p:spTgt spid="43"/>
                                        </p:tgtEl>
                                      </p:cBhvr>
                                    </p:animEffect>
                                  </p:childTnLst>
                                </p:cTn>
                              </p:par>
                            </p:childTnLst>
                          </p:cTn>
                        </p:par>
                        <p:par>
                          <p:cTn id="21" fill="hold">
                            <p:stCondLst>
                              <p:cond delay="2000"/>
                            </p:stCondLst>
                            <p:childTnLst>
                              <p:par>
                                <p:cTn id="22" presetID="16" presetClass="entr" presetSubtype="21"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inVertical)">
                                      <p:cBhvr>
                                        <p:cTn id="24" dur="500"/>
                                        <p:tgtEl>
                                          <p:spTgt spid="36"/>
                                        </p:tgtEl>
                                      </p:cBhvr>
                                    </p:animEffect>
                                  </p:childTnLst>
                                </p:cTn>
                              </p:par>
                            </p:childTnLst>
                          </p:cTn>
                        </p:par>
                        <p:par>
                          <p:cTn id="25" fill="hold">
                            <p:stCondLst>
                              <p:cond delay="2500"/>
                            </p:stCondLst>
                            <p:childTnLst>
                              <p:par>
                                <p:cTn id="26" presetID="16" presetClass="entr" presetSubtype="21"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barn(inVertical)">
                                      <p:cBhvr>
                                        <p:cTn id="28" dur="500"/>
                                        <p:tgtEl>
                                          <p:spTgt spid="45"/>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 grpId="0"/>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PA_库_组合 34"/>
          <p:cNvGrpSpPr/>
          <p:nvPr>
            <p:custDataLst>
              <p:tags r:id="rId1"/>
            </p:custDataLst>
          </p:nvPr>
        </p:nvGrpSpPr>
        <p:grpSpPr>
          <a:xfrm>
            <a:off x="932034" y="2179607"/>
            <a:ext cx="3860177" cy="513230"/>
            <a:chOff x="6204012" y="3284984"/>
            <a:chExt cx="3860177" cy="513230"/>
          </a:xfrm>
        </p:grpSpPr>
        <p:sp>
          <p:nvSpPr>
            <p:cNvPr id="5" name="Rectangle: Rounded Corners 3"/>
            <p:cNvSpPr/>
            <p:nvPr/>
          </p:nvSpPr>
          <p:spPr>
            <a:xfrm>
              <a:off x="6204012" y="3284984"/>
              <a:ext cx="513230" cy="5132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7"/>
            <p:cNvSpPr/>
            <p:nvPr/>
          </p:nvSpPr>
          <p:spPr>
            <a:xfrm>
              <a:off x="6831918" y="3419155"/>
              <a:ext cx="3232271" cy="294184"/>
            </a:xfrm>
            <a:prstGeom prst="rect">
              <a:avLst/>
            </a:prstGeom>
          </p:spPr>
          <p:txBody>
            <a:bodyPr wrap="none" anchor="ctr">
              <a:normAutofit fontScale="85000" lnSpcReduction="20000"/>
            </a:bodyPr>
            <a:lstStyle/>
            <a:p>
              <a:r>
                <a:rPr lang="zh-CN" altLang="en-US" dirty="0"/>
                <a:t>以下代码虽然没有指定类型，但是会在编译的时候报错：</a:t>
              </a:r>
              <a:endParaRPr lang="zh-CN" altLang="en-US" sz="1400" dirty="0"/>
            </a:p>
          </p:txBody>
        </p:sp>
      </p:grpSp>
      <p:grpSp>
        <p:nvGrpSpPr>
          <p:cNvPr id="36" name="PA_库_组合 35"/>
          <p:cNvGrpSpPr/>
          <p:nvPr>
            <p:custDataLst>
              <p:tags r:id="rId2"/>
            </p:custDataLst>
          </p:nvPr>
        </p:nvGrpSpPr>
        <p:grpSpPr>
          <a:xfrm>
            <a:off x="6687826" y="2120876"/>
            <a:ext cx="3860177" cy="513230"/>
            <a:chOff x="6204012" y="3987923"/>
            <a:chExt cx="3860177" cy="513230"/>
          </a:xfrm>
        </p:grpSpPr>
        <p:sp>
          <p:nvSpPr>
            <p:cNvPr id="6" name="Rectangle: Rounded Corners 4"/>
            <p:cNvSpPr/>
            <p:nvPr/>
          </p:nvSpPr>
          <p:spPr>
            <a:xfrm>
              <a:off x="6204012" y="3987923"/>
              <a:ext cx="513230" cy="5132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Rectangle 8"/>
            <p:cNvSpPr/>
            <p:nvPr/>
          </p:nvSpPr>
          <p:spPr>
            <a:xfrm>
              <a:off x="6831918" y="4122094"/>
              <a:ext cx="3232271" cy="294184"/>
            </a:xfrm>
            <a:prstGeom prst="rect">
              <a:avLst/>
            </a:prstGeom>
          </p:spPr>
          <p:txBody>
            <a:bodyPr wrap="none" anchor="ctr">
              <a:normAutofit fontScale="85000" lnSpcReduction="20000"/>
            </a:bodyPr>
            <a:lstStyle/>
            <a:p>
              <a:r>
                <a:rPr lang="zh-CN" altLang="en-US" dirty="0"/>
                <a:t>事实上，它等价于：</a:t>
              </a:r>
              <a:endParaRPr lang="zh-CN" altLang="en-US" sz="1400" dirty="0"/>
            </a:p>
          </p:txBody>
        </p:sp>
      </p:grpSp>
      <p:sp>
        <p:nvSpPr>
          <p:cNvPr id="39" name="PA-文本框 10"/>
          <p:cNvSpPr txBox="1"/>
          <p:nvPr>
            <p:custDataLst>
              <p:tags r:id="rId3"/>
            </p:custDataLst>
          </p:nvPr>
        </p:nvSpPr>
        <p:spPr>
          <a:xfrm>
            <a:off x="862314" y="30762"/>
            <a:ext cx="10801602" cy="977062"/>
          </a:xfrm>
          <a:prstGeom prst="rect">
            <a:avLst/>
          </a:prstGeom>
          <a:noFill/>
        </p:spPr>
        <p:txBody>
          <a:bodyPr wrap="square" rtlCol="0">
            <a:spAutoFit/>
          </a:bodyPr>
          <a:lstStyle/>
          <a:p>
            <a:pPr>
              <a:lnSpc>
                <a:spcPct val="130000"/>
              </a:lnSpc>
            </a:pPr>
            <a:r>
              <a:rPr lang="zh-CN" altLang="en-US" sz="2800" b="1" dirty="0"/>
              <a:t>类型推论</a:t>
            </a:r>
          </a:p>
          <a:p>
            <a:pPr>
              <a:lnSpc>
                <a:spcPct val="130000"/>
              </a:lnSpc>
            </a:pPr>
            <a:r>
              <a:rPr lang="zh-CN" altLang="en-US" dirty="0"/>
              <a:t>如果没有明确的指定类型，那么 </a:t>
            </a:r>
            <a:r>
              <a:rPr lang="en-US" altLang="zh-CN" dirty="0"/>
              <a:t>TypeScript </a:t>
            </a:r>
            <a:r>
              <a:rPr lang="zh-CN" altLang="en-US" dirty="0"/>
              <a:t>会依照类型推论（</a:t>
            </a:r>
            <a:r>
              <a:rPr lang="en-US" altLang="zh-CN" dirty="0"/>
              <a:t>Type Inference</a:t>
            </a:r>
            <a:r>
              <a:rPr lang="zh-CN" altLang="en-US" dirty="0"/>
              <a:t>）的规则推断出一个类型</a:t>
            </a:r>
            <a:endParaRPr lang="zh-CN" altLang="en-US" sz="2800" b="1" dirty="0">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5"/>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矩形 2"/>
          <p:cNvSpPr/>
          <p:nvPr/>
        </p:nvSpPr>
        <p:spPr>
          <a:xfrm>
            <a:off x="862314" y="1286647"/>
            <a:ext cx="2031325" cy="369332"/>
          </a:xfrm>
          <a:prstGeom prst="rect">
            <a:avLst/>
          </a:prstGeom>
        </p:spPr>
        <p:txBody>
          <a:bodyPr wrap="none">
            <a:spAutoFit/>
          </a:bodyPr>
          <a:lstStyle/>
          <a:p>
            <a:r>
              <a:rPr lang="zh-CN" altLang="en-US" b="1" dirty="0">
                <a:solidFill>
                  <a:srgbClr val="333333"/>
                </a:solidFill>
                <a:latin typeface="Helvetica Neue"/>
              </a:rPr>
              <a:t>什么是类型推论：</a:t>
            </a:r>
            <a:endParaRPr lang="zh-CN" altLang="en-US" b="1" i="0" dirty="0">
              <a:solidFill>
                <a:srgbClr val="333333"/>
              </a:solidFill>
              <a:effectLst/>
              <a:latin typeface="Helvetica Neue"/>
            </a:endParaRPr>
          </a:p>
        </p:txBody>
      </p:sp>
      <p:sp>
        <p:nvSpPr>
          <p:cNvPr id="46" name="矩形 45"/>
          <p:cNvSpPr/>
          <p:nvPr/>
        </p:nvSpPr>
        <p:spPr>
          <a:xfrm>
            <a:off x="862314" y="5227912"/>
            <a:ext cx="8263865" cy="369332"/>
          </a:xfrm>
          <a:prstGeom prst="rect">
            <a:avLst/>
          </a:prstGeom>
        </p:spPr>
        <p:txBody>
          <a:bodyPr wrap="none">
            <a:spAutoFit/>
          </a:bodyPr>
          <a:lstStyle/>
          <a:p>
            <a:r>
              <a:rPr lang="en-US" altLang="zh-CN" dirty="0"/>
              <a:t>TypeScript </a:t>
            </a:r>
            <a:r>
              <a:rPr lang="zh-CN" altLang="en-US" dirty="0"/>
              <a:t>会在没有明确的指定类型的时候推测出一个类型，这就是类型推论。</a:t>
            </a:r>
          </a:p>
        </p:txBody>
      </p:sp>
      <p:pic>
        <p:nvPicPr>
          <p:cNvPr id="2" name="图片 1"/>
          <p:cNvPicPr>
            <a:picLocks noChangeAspect="1"/>
          </p:cNvPicPr>
          <p:nvPr/>
        </p:nvPicPr>
        <p:blipFill>
          <a:blip r:embed="rId6"/>
          <a:stretch>
            <a:fillRect/>
          </a:stretch>
        </p:blipFill>
        <p:spPr>
          <a:xfrm>
            <a:off x="932034" y="2946387"/>
            <a:ext cx="4772025" cy="1876425"/>
          </a:xfrm>
          <a:prstGeom prst="rect">
            <a:avLst/>
          </a:prstGeom>
        </p:spPr>
      </p:pic>
      <p:pic>
        <p:nvPicPr>
          <p:cNvPr id="4" name="图片 3"/>
          <p:cNvPicPr>
            <a:picLocks noChangeAspect="1"/>
          </p:cNvPicPr>
          <p:nvPr/>
        </p:nvPicPr>
        <p:blipFill>
          <a:blip r:embed="rId7"/>
          <a:stretch>
            <a:fillRect/>
          </a:stretch>
        </p:blipFill>
        <p:spPr>
          <a:xfrm>
            <a:off x="6687826" y="2943116"/>
            <a:ext cx="4772025" cy="18764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ppt_y</p:attrName>
                                        </p:attrNameLst>
                                      </p:cBhvr>
                                      <p:tavLst>
                                        <p:tav tm="0">
                                          <p:val>
                                            <p:strVal val="#ppt_y-#ppt_h*1.125000"/>
                                          </p:val>
                                        </p:tav>
                                        <p:tav tm="100000">
                                          <p:val>
                                            <p:strVal val="#ppt_y"/>
                                          </p:val>
                                        </p:tav>
                                      </p:tavLst>
                                    </p:anim>
                                    <p:animEffect transition="in" filter="wipe(down)">
                                      <p:cBhvr>
                                        <p:cTn id="8" dur="500"/>
                                        <p:tgtEl>
                                          <p:spTgt spid="39"/>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arn(inVertical)">
                                      <p:cBhvr>
                                        <p:cTn id="16" dur="500"/>
                                        <p:tgtEl>
                                          <p:spTgt spid="35"/>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arn(inVertical)">
                                      <p:cBhvr>
                                        <p:cTn id="23" dur="500"/>
                                        <p:tgtEl>
                                          <p:spTgt spid="36"/>
                                        </p:tgtEl>
                                      </p:cBhvr>
                                    </p:animEffect>
                                  </p:childTnLst>
                                </p:cTn>
                              </p:par>
                              <p:par>
                                <p:cTn id="24" presetID="16" presetClass="entr" presetSubtype="21"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 grpId="0"/>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PA_库_组合 25"/>
          <p:cNvGrpSpPr/>
          <p:nvPr>
            <p:custDataLst>
              <p:tags r:id="rId1"/>
            </p:custDataLst>
          </p:nvPr>
        </p:nvGrpSpPr>
        <p:grpSpPr>
          <a:xfrm>
            <a:off x="2280270" y="1448500"/>
            <a:ext cx="7801581" cy="2274071"/>
            <a:chOff x="6679330" y="1301193"/>
            <a:chExt cx="2132343" cy="2274071"/>
          </a:xfrm>
        </p:grpSpPr>
        <p:sp>
          <p:nvSpPr>
            <p:cNvPr id="4" name="Rectangle: Rounded Corners 103"/>
            <p:cNvSpPr/>
            <p:nvPr/>
          </p:nvSpPr>
          <p:spPr bwMode="auto">
            <a:xfrm>
              <a:off x="6679330" y="1301193"/>
              <a:ext cx="2132343" cy="718994"/>
            </a:xfrm>
            <a:prstGeom prst="roundRect">
              <a:avLst/>
            </a:prstGeom>
            <a:solidFill>
              <a:schemeClr val="accent2"/>
            </a:solidFill>
            <a:ln w="9525">
              <a:noFill/>
              <a:round/>
            </a:ln>
          </p:spPr>
          <p:txBody>
            <a:bodyPr vert="horz" wrap="square" lIns="91440" tIns="360000" rIns="91440" bIns="72000" anchor="ctr" anchorCtr="1" compatLnSpc="1">
              <a:normAutofit fontScale="62500" lnSpcReduction="20000"/>
            </a:bodyPr>
            <a:lstStyle/>
            <a:p>
              <a:pPr lvl="0" algn="ctr">
                <a:lnSpc>
                  <a:spcPct val="120000"/>
                </a:lnSpc>
              </a:pPr>
              <a:r>
                <a:rPr lang="zh-CN" altLang="en-US" sz="1100" dirty="0">
                  <a:solidFill>
                    <a:prstClr val="white"/>
                  </a:solidFill>
                </a:rPr>
                <a:t> </a:t>
              </a:r>
              <a:br>
                <a:rPr lang="zh-CN" altLang="en-US" sz="1100" dirty="0">
                  <a:solidFill>
                    <a:prstClr val="white"/>
                  </a:solidFill>
                </a:rPr>
              </a:br>
              <a:endParaRPr lang="zh-CN" altLang="en-US" sz="1100" dirty="0">
                <a:solidFill>
                  <a:prstClr val="white"/>
                </a:solidFill>
              </a:endParaRPr>
            </a:p>
          </p:txBody>
        </p:sp>
        <p:sp>
          <p:nvSpPr>
            <p:cNvPr id="15" name="TextBox 28"/>
            <p:cNvSpPr txBox="1"/>
            <p:nvPr/>
          </p:nvSpPr>
          <p:spPr bwMode="auto">
            <a:xfrm>
              <a:off x="6682495" y="1509460"/>
              <a:ext cx="2126011" cy="365391"/>
            </a:xfrm>
            <a:prstGeom prst="rect">
              <a:avLst/>
            </a:prstGeom>
            <a:noFill/>
          </p:spPr>
          <p:txBody>
            <a:bodyPr wrap="none" lIns="0" tIns="0" rIns="0" bIns="0" anchor="ctr" anchorCtr="1">
              <a:normAutofit/>
            </a:bodyPr>
            <a:lstStyle/>
            <a:p>
              <a:r>
                <a:rPr lang="zh-CN" altLang="en-US" sz="1400" b="1" dirty="0">
                  <a:solidFill>
                    <a:schemeClr val="bg1"/>
                  </a:solidFill>
                  <a:latin typeface="Helvetica Neue"/>
                </a:rPr>
                <a:t>如果定义的时候没有赋值，不管之后有没有赋值，都会被推断成</a:t>
              </a:r>
              <a:r>
                <a:rPr lang="en-US" altLang="zh-CN" sz="1400" b="1" dirty="0">
                  <a:solidFill>
                    <a:schemeClr val="bg1"/>
                  </a:solidFill>
                  <a:latin typeface="Helvetica Neue"/>
                </a:rPr>
                <a:t>any</a:t>
              </a:r>
              <a:r>
                <a:rPr lang="zh-CN" altLang="en-US" sz="1400" b="1" dirty="0">
                  <a:solidFill>
                    <a:schemeClr val="bg1"/>
                  </a:solidFill>
                  <a:latin typeface="Helvetica Neue"/>
                </a:rPr>
                <a:t>类型而完全不被类型检测</a:t>
              </a:r>
            </a:p>
          </p:txBody>
        </p:sp>
        <p:sp>
          <p:nvSpPr>
            <p:cNvPr id="18" name="Arrow: Right 113"/>
            <p:cNvSpPr/>
            <p:nvPr/>
          </p:nvSpPr>
          <p:spPr bwMode="auto">
            <a:xfrm rot="5400000">
              <a:off x="7208413" y="2625367"/>
              <a:ext cx="1074174" cy="241533"/>
            </a:xfrm>
            <a:prstGeom prst="rightArrow">
              <a:avLst>
                <a:gd name="adj1" fmla="val 60000"/>
                <a:gd name="adj2" fmla="val 50000"/>
              </a:avLst>
            </a:prstGeom>
            <a:solidFill>
              <a:schemeClr val="bg1">
                <a:lumMod val="65000"/>
              </a:schemeClr>
            </a:solidFill>
            <a:ln w="19050">
              <a:solidFill>
                <a:schemeClr val="bg1"/>
              </a:solidFill>
              <a:round/>
            </a:ln>
            <a:effectLst/>
          </p:spPr>
          <p:txBody>
            <a:bodyPr anchor="ctr"/>
            <a:lstStyle/>
            <a:p>
              <a:pPr algn="ctr"/>
              <a:endParaRPr/>
            </a:p>
          </p:txBody>
        </p:sp>
        <p:sp>
          <p:nvSpPr>
            <p:cNvPr id="20" name="Freeform: Shape 35"/>
            <p:cNvSpPr/>
            <p:nvPr/>
          </p:nvSpPr>
          <p:spPr bwMode="auto">
            <a:xfrm>
              <a:off x="7644095" y="3472080"/>
              <a:ext cx="202810" cy="103184"/>
            </a:xfrm>
            <a:custGeom>
              <a:avLst/>
              <a:gdLst/>
              <a:ahLst/>
              <a:cxnLst>
                <a:cxn ang="0">
                  <a:pos x="79" y="2"/>
                </a:cxn>
                <a:cxn ang="0">
                  <a:pos x="77" y="0"/>
                </a:cxn>
                <a:cxn ang="0">
                  <a:pos x="75" y="0"/>
                </a:cxn>
                <a:cxn ang="0">
                  <a:pos x="73" y="1"/>
                </a:cxn>
                <a:cxn ang="0">
                  <a:pos x="56" y="22"/>
                </a:cxn>
                <a:cxn ang="0">
                  <a:pos x="56" y="22"/>
                </a:cxn>
                <a:cxn ang="0">
                  <a:pos x="37" y="12"/>
                </a:cxn>
                <a:cxn ang="0">
                  <a:pos x="34" y="12"/>
                </a:cxn>
                <a:cxn ang="0">
                  <a:pos x="30" y="14"/>
                </a:cxn>
                <a:cxn ang="0">
                  <a:pos x="17" y="33"/>
                </a:cxn>
                <a:cxn ang="0">
                  <a:pos x="17" y="33"/>
                </a:cxn>
                <a:cxn ang="0">
                  <a:pos x="3" y="33"/>
                </a:cxn>
                <a:cxn ang="0">
                  <a:pos x="0" y="36"/>
                </a:cxn>
                <a:cxn ang="0">
                  <a:pos x="3" y="40"/>
                </a:cxn>
                <a:cxn ang="0">
                  <a:pos x="17" y="40"/>
                </a:cxn>
                <a:cxn ang="0">
                  <a:pos x="22" y="37"/>
                </a:cxn>
                <a:cxn ang="0">
                  <a:pos x="35" y="18"/>
                </a:cxn>
                <a:cxn ang="0">
                  <a:pos x="35" y="18"/>
                </a:cxn>
                <a:cxn ang="0">
                  <a:pos x="54" y="29"/>
                </a:cxn>
                <a:cxn ang="0">
                  <a:pos x="57" y="29"/>
                </a:cxn>
                <a:cxn ang="0">
                  <a:pos x="61" y="27"/>
                </a:cxn>
                <a:cxn ang="0">
                  <a:pos x="78" y="5"/>
                </a:cxn>
                <a:cxn ang="0">
                  <a:pos x="79" y="2"/>
                </a:cxn>
              </a:cxnLst>
              <a:rect l="0" t="0" r="r" b="b"/>
              <a:pathLst>
                <a:path w="79" h="40">
                  <a:moveTo>
                    <a:pt x="79" y="2"/>
                  </a:moveTo>
                  <a:cubicBezTo>
                    <a:pt x="78" y="2"/>
                    <a:pt x="78" y="1"/>
                    <a:pt x="77" y="0"/>
                  </a:cubicBezTo>
                  <a:cubicBezTo>
                    <a:pt x="77" y="0"/>
                    <a:pt x="76" y="0"/>
                    <a:pt x="75" y="0"/>
                  </a:cubicBezTo>
                  <a:cubicBezTo>
                    <a:pt x="74" y="0"/>
                    <a:pt x="73" y="0"/>
                    <a:pt x="73" y="1"/>
                  </a:cubicBezTo>
                  <a:cubicBezTo>
                    <a:pt x="73" y="1"/>
                    <a:pt x="60" y="17"/>
                    <a:pt x="56" y="22"/>
                  </a:cubicBezTo>
                  <a:cubicBezTo>
                    <a:pt x="56" y="23"/>
                    <a:pt x="56" y="22"/>
                    <a:pt x="56" y="22"/>
                  </a:cubicBezTo>
                  <a:cubicBezTo>
                    <a:pt x="37" y="12"/>
                    <a:pt x="37" y="12"/>
                    <a:pt x="37" y="12"/>
                  </a:cubicBezTo>
                  <a:cubicBezTo>
                    <a:pt x="36" y="12"/>
                    <a:pt x="35" y="12"/>
                    <a:pt x="34" y="12"/>
                  </a:cubicBezTo>
                  <a:cubicBezTo>
                    <a:pt x="33" y="12"/>
                    <a:pt x="31" y="12"/>
                    <a:pt x="30" y="14"/>
                  </a:cubicBezTo>
                  <a:cubicBezTo>
                    <a:pt x="17" y="33"/>
                    <a:pt x="17" y="33"/>
                    <a:pt x="17" y="33"/>
                  </a:cubicBezTo>
                  <a:cubicBezTo>
                    <a:pt x="17" y="33"/>
                    <a:pt x="17" y="33"/>
                    <a:pt x="17" y="33"/>
                  </a:cubicBezTo>
                  <a:cubicBezTo>
                    <a:pt x="3" y="33"/>
                    <a:pt x="3" y="33"/>
                    <a:pt x="3" y="33"/>
                  </a:cubicBezTo>
                  <a:cubicBezTo>
                    <a:pt x="1" y="33"/>
                    <a:pt x="0" y="35"/>
                    <a:pt x="0" y="36"/>
                  </a:cubicBezTo>
                  <a:cubicBezTo>
                    <a:pt x="0" y="38"/>
                    <a:pt x="1" y="40"/>
                    <a:pt x="3" y="40"/>
                  </a:cubicBezTo>
                  <a:cubicBezTo>
                    <a:pt x="17" y="40"/>
                    <a:pt x="17" y="40"/>
                    <a:pt x="17" y="40"/>
                  </a:cubicBezTo>
                  <a:cubicBezTo>
                    <a:pt x="19" y="40"/>
                    <a:pt x="21" y="38"/>
                    <a:pt x="22" y="37"/>
                  </a:cubicBezTo>
                  <a:cubicBezTo>
                    <a:pt x="22" y="37"/>
                    <a:pt x="32" y="23"/>
                    <a:pt x="35" y="18"/>
                  </a:cubicBezTo>
                  <a:cubicBezTo>
                    <a:pt x="35" y="18"/>
                    <a:pt x="35" y="18"/>
                    <a:pt x="35" y="18"/>
                  </a:cubicBezTo>
                  <a:cubicBezTo>
                    <a:pt x="54" y="29"/>
                    <a:pt x="54" y="29"/>
                    <a:pt x="54" y="29"/>
                  </a:cubicBezTo>
                  <a:cubicBezTo>
                    <a:pt x="55" y="29"/>
                    <a:pt x="56" y="29"/>
                    <a:pt x="57" y="29"/>
                  </a:cubicBezTo>
                  <a:cubicBezTo>
                    <a:pt x="58" y="29"/>
                    <a:pt x="60" y="29"/>
                    <a:pt x="61" y="27"/>
                  </a:cubicBezTo>
                  <a:cubicBezTo>
                    <a:pt x="78" y="5"/>
                    <a:pt x="78" y="5"/>
                    <a:pt x="78" y="5"/>
                  </a:cubicBezTo>
                  <a:cubicBezTo>
                    <a:pt x="78" y="4"/>
                    <a:pt x="79" y="3"/>
                    <a:pt x="79" y="2"/>
                  </a:cubicBezTo>
                </a:path>
              </a:pathLst>
            </a:custGeom>
            <a:solidFill>
              <a:schemeClr val="bg1"/>
            </a:solidFill>
            <a:ln w="9525">
              <a:noFill/>
              <a:round/>
            </a:ln>
          </p:spPr>
          <p:txBody>
            <a:bodyPr anchor="ctr"/>
            <a:lstStyle/>
            <a:p>
              <a:pPr algn="ctr"/>
              <a:endParaRPr/>
            </a:p>
          </p:txBody>
        </p:sp>
      </p:grpSp>
      <p:pic>
        <p:nvPicPr>
          <p:cNvPr id="31" name="图片 30"/>
          <p:cNvPicPr>
            <a:picLocks noChangeAspect="1"/>
          </p:cNvPicPr>
          <p:nvPr/>
        </p:nvPicPr>
        <p:blipFill>
          <a:blip r:embed="rId4"/>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5"/>
          <a:stretch>
            <a:fillRect/>
          </a:stretch>
        </p:blipFill>
        <p:spPr>
          <a:xfrm>
            <a:off x="3799805" y="3619386"/>
            <a:ext cx="4762500" cy="16859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PA_库_组合 34"/>
          <p:cNvGrpSpPr/>
          <p:nvPr>
            <p:custDataLst>
              <p:tags r:id="rId1"/>
            </p:custDataLst>
          </p:nvPr>
        </p:nvGrpSpPr>
        <p:grpSpPr>
          <a:xfrm>
            <a:off x="932034" y="2179607"/>
            <a:ext cx="3860177" cy="513230"/>
            <a:chOff x="6204012" y="3284984"/>
            <a:chExt cx="3860177" cy="513230"/>
          </a:xfrm>
        </p:grpSpPr>
        <p:sp>
          <p:nvSpPr>
            <p:cNvPr id="5" name="Rectangle: Rounded Corners 3"/>
            <p:cNvSpPr/>
            <p:nvPr/>
          </p:nvSpPr>
          <p:spPr>
            <a:xfrm>
              <a:off x="6204012" y="3284984"/>
              <a:ext cx="513230" cy="5132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7"/>
            <p:cNvSpPr/>
            <p:nvPr/>
          </p:nvSpPr>
          <p:spPr>
            <a:xfrm>
              <a:off x="6831918" y="3419155"/>
              <a:ext cx="3232271" cy="294184"/>
            </a:xfrm>
            <a:prstGeom prst="rect">
              <a:avLst/>
            </a:prstGeom>
          </p:spPr>
          <p:txBody>
            <a:bodyPr wrap="none" anchor="ctr">
              <a:normAutofit lnSpcReduction="10000"/>
            </a:bodyPr>
            <a:lstStyle/>
            <a:p>
              <a:r>
                <a:rPr lang="zh-CN" altLang="en-US" sz="1400" dirty="0"/>
                <a:t>这个例子中，</a:t>
              </a:r>
              <a:r>
                <a:rPr lang="en-US" altLang="zh-CN" sz="1400" dirty="0"/>
                <a:t>length</a:t>
              </a:r>
              <a:r>
                <a:rPr lang="zh-CN" altLang="en-US" sz="1400" dirty="0"/>
                <a:t>不是</a:t>
              </a:r>
              <a:r>
                <a:rPr lang="en-US" altLang="zh-CN" sz="1400" dirty="0"/>
                <a:t>string</a:t>
              </a:r>
              <a:r>
                <a:rPr lang="zh-CN" altLang="en-US" sz="1400" dirty="0"/>
                <a:t>和</a:t>
              </a:r>
              <a:r>
                <a:rPr lang="en-US" altLang="zh-CN" sz="1400" dirty="0"/>
                <a:t>number</a:t>
              </a:r>
              <a:r>
                <a:rPr lang="zh-CN" altLang="en-US" sz="1400" dirty="0"/>
                <a:t>的共有属性，所以会报错</a:t>
              </a:r>
            </a:p>
          </p:txBody>
        </p:sp>
      </p:grpSp>
      <p:sp>
        <p:nvSpPr>
          <p:cNvPr id="39" name="PA-文本框 10"/>
          <p:cNvSpPr txBox="1"/>
          <p:nvPr>
            <p:custDataLst>
              <p:tags r:id="rId2"/>
            </p:custDataLst>
          </p:nvPr>
        </p:nvSpPr>
        <p:spPr>
          <a:xfrm>
            <a:off x="862314" y="30762"/>
            <a:ext cx="10801602" cy="597921"/>
          </a:xfrm>
          <a:prstGeom prst="rect">
            <a:avLst/>
          </a:prstGeom>
          <a:noFill/>
        </p:spPr>
        <p:txBody>
          <a:bodyPr wrap="square" rtlCol="0">
            <a:spAutoFit/>
          </a:bodyPr>
          <a:lstStyle/>
          <a:p>
            <a:pPr>
              <a:lnSpc>
                <a:spcPct val="130000"/>
              </a:lnSpc>
            </a:pPr>
            <a:r>
              <a:rPr lang="zh-CN" altLang="en-US" sz="2800" b="1" dirty="0"/>
              <a:t>访问联合类型的属性或方法</a:t>
            </a:r>
            <a:endParaRPr lang="zh-CN" altLang="en-US" sz="2800" b="1" dirty="0">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4"/>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矩形 2"/>
          <p:cNvSpPr/>
          <p:nvPr/>
        </p:nvSpPr>
        <p:spPr>
          <a:xfrm>
            <a:off x="928961" y="814938"/>
            <a:ext cx="10415979" cy="873957"/>
          </a:xfrm>
          <a:prstGeom prst="rect">
            <a:avLst/>
          </a:prstGeom>
        </p:spPr>
        <p:txBody>
          <a:bodyPr wrap="square">
            <a:spAutoFit/>
          </a:bodyPr>
          <a:lstStyle/>
          <a:p>
            <a:pPr>
              <a:lnSpc>
                <a:spcPct val="150000"/>
              </a:lnSpc>
            </a:pPr>
            <a:r>
              <a:rPr lang="zh-CN" altLang="en-US" dirty="0">
                <a:solidFill>
                  <a:srgbClr val="333333"/>
                </a:solidFill>
                <a:latin typeface="Helvetica Neue"/>
              </a:rPr>
              <a:t>当</a:t>
            </a:r>
            <a:r>
              <a:rPr lang="en-US" altLang="zh-CN" dirty="0">
                <a:solidFill>
                  <a:srgbClr val="333333"/>
                </a:solidFill>
                <a:latin typeface="Helvetica Neue"/>
              </a:rPr>
              <a:t>TypeScript</a:t>
            </a:r>
            <a:r>
              <a:rPr lang="zh-CN" altLang="en-US" dirty="0">
                <a:solidFill>
                  <a:srgbClr val="333333"/>
                </a:solidFill>
                <a:latin typeface="Helvetica Neue"/>
              </a:rPr>
              <a:t>不确定一个联合类型的变量到底是哪个类型的时候，我们</a:t>
            </a:r>
            <a:r>
              <a:rPr lang="zh-CN" altLang="en-US" b="1" dirty="0">
                <a:solidFill>
                  <a:srgbClr val="333333"/>
                </a:solidFill>
                <a:latin typeface="Helvetica Neue"/>
              </a:rPr>
              <a:t>只能访问此联合类型的所有类型里共有的属性或方法</a:t>
            </a:r>
            <a:endParaRPr lang="zh-CN" altLang="en-US" b="1" i="0" dirty="0">
              <a:solidFill>
                <a:srgbClr val="333333"/>
              </a:solidFill>
              <a:effectLst/>
              <a:latin typeface="Helvetica Neue"/>
            </a:endParaRPr>
          </a:p>
        </p:txBody>
      </p:sp>
      <p:pic>
        <p:nvPicPr>
          <p:cNvPr id="13" name="图片 12"/>
          <p:cNvPicPr>
            <a:picLocks noChangeAspect="1"/>
          </p:cNvPicPr>
          <p:nvPr/>
        </p:nvPicPr>
        <p:blipFill>
          <a:blip r:embed="rId5"/>
          <a:stretch>
            <a:fillRect/>
          </a:stretch>
        </p:blipFill>
        <p:spPr>
          <a:xfrm>
            <a:off x="928961" y="3317720"/>
            <a:ext cx="7286625" cy="2009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inVertical)">
                                      <p:cBhvr>
                                        <p:cTn id="15" dur="500"/>
                                        <p:tgtEl>
                                          <p:spTgt spid="35"/>
                                        </p:tgtEl>
                                      </p:cBhvr>
                                    </p:animEffect>
                                  </p:childTnLst>
                                </p:cTn>
                              </p:par>
                              <p:par>
                                <p:cTn id="16" presetID="16" presetClass="entr" presetSubtype="2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A_库_组合 35"/>
          <p:cNvGrpSpPr/>
          <p:nvPr>
            <p:custDataLst>
              <p:tags r:id="rId1"/>
            </p:custDataLst>
          </p:nvPr>
        </p:nvGrpSpPr>
        <p:grpSpPr>
          <a:xfrm>
            <a:off x="862314" y="2246692"/>
            <a:ext cx="3860177" cy="513230"/>
            <a:chOff x="6204012" y="3987923"/>
            <a:chExt cx="3860177" cy="513230"/>
          </a:xfrm>
        </p:grpSpPr>
        <p:sp>
          <p:nvSpPr>
            <p:cNvPr id="11" name="Rectangle: Rounded Corners 4"/>
            <p:cNvSpPr/>
            <p:nvPr/>
          </p:nvSpPr>
          <p:spPr>
            <a:xfrm>
              <a:off x="6204012" y="3987923"/>
              <a:ext cx="513230" cy="5132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Rectangle 8"/>
            <p:cNvSpPr/>
            <p:nvPr/>
          </p:nvSpPr>
          <p:spPr>
            <a:xfrm>
              <a:off x="6831918" y="4122094"/>
              <a:ext cx="3232271" cy="294184"/>
            </a:xfrm>
            <a:prstGeom prst="rect">
              <a:avLst/>
            </a:prstGeom>
          </p:spPr>
          <p:txBody>
            <a:bodyPr wrap="none" anchor="ctr">
              <a:normAutofit lnSpcReduction="10000"/>
            </a:bodyPr>
            <a:lstStyle/>
            <a:p>
              <a:r>
                <a:rPr lang="zh-CN" altLang="en-US" sz="1400" dirty="0"/>
                <a:t>访问</a:t>
              </a:r>
              <a:r>
                <a:rPr lang="en-US" altLang="zh-CN" sz="1400" dirty="0"/>
                <a:t>string</a:t>
              </a:r>
              <a:r>
                <a:rPr lang="zh-CN" altLang="en-US" sz="1400" dirty="0"/>
                <a:t>和</a:t>
              </a:r>
              <a:r>
                <a:rPr lang="en-US" altLang="zh-CN" sz="1400" dirty="0"/>
                <a:t>number</a:t>
              </a:r>
              <a:r>
                <a:rPr lang="zh-CN" altLang="en-US" sz="1400" dirty="0"/>
                <a:t>的共有属性是没问题的</a:t>
              </a:r>
            </a:p>
          </p:txBody>
        </p:sp>
      </p:grpSp>
      <p:pic>
        <p:nvPicPr>
          <p:cNvPr id="2" name="图片 1"/>
          <p:cNvPicPr>
            <a:picLocks noChangeAspect="1"/>
          </p:cNvPicPr>
          <p:nvPr/>
        </p:nvPicPr>
        <p:blipFill>
          <a:blip r:embed="rId3"/>
          <a:stretch>
            <a:fillRect/>
          </a:stretch>
        </p:blipFill>
        <p:spPr>
          <a:xfrm>
            <a:off x="862314" y="3317029"/>
            <a:ext cx="6657975" cy="1562100"/>
          </a:xfrm>
          <a:prstGeom prst="rect">
            <a:avLst/>
          </a:prstGeom>
        </p:spPr>
      </p:pic>
      <p:sp>
        <p:nvSpPr>
          <p:cNvPr id="4" name="矩形 3">
            <a:extLst>
              <a:ext uri="{FF2B5EF4-FFF2-40B4-BE49-F238E27FC236}">
                <a16:creationId xmlns:a16="http://schemas.microsoft.com/office/drawing/2014/main" id="{808C6014-3493-47B5-BBF9-3B5DCC510932}"/>
              </a:ext>
            </a:extLst>
          </p:cNvPr>
          <p:cNvSpPr/>
          <p:nvPr/>
        </p:nvSpPr>
        <p:spPr>
          <a:xfrm>
            <a:off x="862314" y="5251570"/>
            <a:ext cx="6200095" cy="369332"/>
          </a:xfrm>
          <a:prstGeom prst="rect">
            <a:avLst/>
          </a:prstGeom>
        </p:spPr>
        <p:txBody>
          <a:bodyPr wrap="none">
            <a:spAutoFit/>
          </a:bodyPr>
          <a:lstStyle/>
          <a:p>
            <a:r>
              <a:rPr lang="en-US" altLang="zh-CN" dirty="0" err="1">
                <a:solidFill>
                  <a:srgbClr val="000000"/>
                </a:solidFill>
                <a:latin typeface="PingFangSC-Regular"/>
              </a:rPr>
              <a:t>toString</a:t>
            </a:r>
            <a:r>
              <a:rPr lang="en-US" altLang="zh-CN" dirty="0">
                <a:solidFill>
                  <a:srgbClr val="000000"/>
                </a:solidFill>
                <a:latin typeface="PingFangSC-Regular"/>
              </a:rPr>
              <a:t>() </a:t>
            </a:r>
            <a:r>
              <a:rPr lang="zh-CN" altLang="en-US" dirty="0">
                <a:solidFill>
                  <a:srgbClr val="000000"/>
                </a:solidFill>
                <a:latin typeface="PingFangSC-Regular"/>
              </a:rPr>
              <a:t>方法可把一个逻辑值转换为字符串，并返回结果。</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3"/>
          <p:cNvSpPr/>
          <p:nvPr/>
        </p:nvSpPr>
        <p:spPr>
          <a:xfrm>
            <a:off x="932180" y="1386840"/>
            <a:ext cx="513080" cy="513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Rectangle: Rounded Corners 4"/>
          <p:cNvSpPr/>
          <p:nvPr/>
        </p:nvSpPr>
        <p:spPr>
          <a:xfrm>
            <a:off x="932180" y="3992880"/>
            <a:ext cx="513080" cy="513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PA-文本框 10"/>
          <p:cNvSpPr txBox="1"/>
          <p:nvPr>
            <p:custDataLst>
              <p:tags r:id="rId1"/>
            </p:custDataLst>
          </p:nvPr>
        </p:nvSpPr>
        <p:spPr>
          <a:xfrm>
            <a:off x="862314" y="30762"/>
            <a:ext cx="9079127" cy="1010920"/>
          </a:xfrm>
          <a:prstGeom prst="rect">
            <a:avLst/>
          </a:prstGeom>
          <a:noFill/>
        </p:spPr>
        <p:txBody>
          <a:bodyPr wrap="square" rtlCol="0">
            <a:spAutoFit/>
          </a:bodyPr>
          <a:lstStyle/>
          <a:p>
            <a:pPr>
              <a:lnSpc>
                <a:spcPct val="130000"/>
              </a:lnSpc>
            </a:pPr>
            <a:r>
              <a:rPr lang="zh-CN" altLang="en-US" sz="2800" dirty="0"/>
              <a:t>对象的类型</a:t>
            </a:r>
            <a:r>
              <a:rPr lang="en-US" altLang="zh-CN" sz="2800" dirty="0"/>
              <a:t>——</a:t>
            </a:r>
            <a:r>
              <a:rPr lang="zh-CN" altLang="en-US" sz="2800" dirty="0"/>
              <a:t>接口</a:t>
            </a:r>
            <a:endParaRPr lang="en-US" altLang="zh-CN" sz="2800" dirty="0"/>
          </a:p>
          <a:p>
            <a:pPr>
              <a:lnSpc>
                <a:spcPct val="130000"/>
              </a:lnSpc>
            </a:pPr>
            <a:r>
              <a:rPr lang="zh-CN" altLang="en-US" dirty="0"/>
              <a:t>在</a:t>
            </a:r>
            <a:r>
              <a:rPr lang="en-US" altLang="zh-CN" dirty="0"/>
              <a:t>TypeScript</a:t>
            </a:r>
            <a:r>
              <a:rPr lang="zh-CN" altLang="en-US" dirty="0"/>
              <a:t>中，我们使用接口来定义对象的类型</a:t>
            </a:r>
            <a:endParaRPr lang="zh-CN" altLang="en-US" b="1" dirty="0">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3"/>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6" name="矩形 45"/>
          <p:cNvSpPr/>
          <p:nvPr/>
        </p:nvSpPr>
        <p:spPr>
          <a:xfrm>
            <a:off x="6196330" y="3992880"/>
            <a:ext cx="5791200" cy="1753235"/>
          </a:xfrm>
          <a:prstGeom prst="rect">
            <a:avLst/>
          </a:prstGeom>
        </p:spPr>
        <p:txBody>
          <a:bodyPr wrap="square">
            <a:spAutoFit/>
          </a:bodyPr>
          <a:lstStyle/>
          <a:p>
            <a:pPr algn="l"/>
            <a:r>
              <a:rPr lang="zh-CN" altLang="en-US" dirty="0"/>
              <a:t>上面的例子中，我们定义了一个接口 Person，接着定义了一个变量 tom，它的类型是 Person。这样，我们就约束了 tom 的形状必须和接口 Person 一致</a:t>
            </a:r>
          </a:p>
          <a:p>
            <a:pPr algn="l"/>
            <a:endParaRPr lang="zh-CN" altLang="en-US" dirty="0"/>
          </a:p>
          <a:p>
            <a:pPr algn="l"/>
            <a:r>
              <a:rPr lang="zh-CN" altLang="en-US" dirty="0"/>
              <a:t>定义的变量比接口少了一些属性是不允许的，多一些属性也是不允许的</a:t>
            </a:r>
          </a:p>
        </p:txBody>
      </p:sp>
      <p:sp>
        <p:nvSpPr>
          <p:cNvPr id="47" name="矩形 46"/>
          <p:cNvSpPr/>
          <p:nvPr/>
        </p:nvSpPr>
        <p:spPr>
          <a:xfrm>
            <a:off x="932180" y="6246495"/>
            <a:ext cx="5724525" cy="368300"/>
          </a:xfrm>
          <a:prstGeom prst="rect">
            <a:avLst/>
          </a:prstGeom>
        </p:spPr>
        <p:txBody>
          <a:bodyPr wrap="square">
            <a:spAutoFit/>
          </a:bodyPr>
          <a:lstStyle/>
          <a:p>
            <a:r>
              <a:rPr lang="zh-CN" b="1" i="0" dirty="0">
                <a:solidFill>
                  <a:srgbClr val="333333"/>
                </a:solidFill>
                <a:effectLst/>
                <a:latin typeface="Helvetica Neue"/>
              </a:rPr>
              <a:t>赋值的时候，变量的形状必须和接口的形状保持一致</a:t>
            </a:r>
          </a:p>
        </p:txBody>
      </p:sp>
      <p:pic>
        <p:nvPicPr>
          <p:cNvPr id="7" name="图片 6"/>
          <p:cNvPicPr>
            <a:picLocks noChangeAspect="1"/>
          </p:cNvPicPr>
          <p:nvPr/>
        </p:nvPicPr>
        <p:blipFill>
          <a:blip r:embed="rId4"/>
          <a:stretch>
            <a:fillRect/>
          </a:stretch>
        </p:blipFill>
        <p:spPr>
          <a:xfrm>
            <a:off x="1673225" y="3992880"/>
            <a:ext cx="4294505" cy="1938655"/>
          </a:xfrm>
          <a:prstGeom prst="rect">
            <a:avLst/>
          </a:prstGeom>
        </p:spPr>
      </p:pic>
      <p:pic>
        <p:nvPicPr>
          <p:cNvPr id="8" name="图片 7"/>
          <p:cNvPicPr>
            <a:picLocks noChangeAspect="1"/>
          </p:cNvPicPr>
          <p:nvPr/>
        </p:nvPicPr>
        <p:blipFill>
          <a:blip r:embed="rId5"/>
          <a:stretch>
            <a:fillRect/>
          </a:stretch>
        </p:blipFill>
        <p:spPr>
          <a:xfrm>
            <a:off x="1673225" y="1386840"/>
            <a:ext cx="7458075" cy="2247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par>
                                <p:cTn id="12" presetID="16" presetClass="entr" presetSubtype="21"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randombar(horizontal)">
                                      <p:cBhvr>
                                        <p:cTn id="25" dur="500"/>
                                        <p:tgtEl>
                                          <p:spTgt spid="46"/>
                                        </p:tgtEl>
                                      </p:cBhvr>
                                    </p:animEffect>
                                  </p:childTnLst>
                                </p:cTn>
                              </p:par>
                            </p:childTnLst>
                          </p:cTn>
                        </p:par>
                        <p:par>
                          <p:cTn id="26" fill="hold">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fill="hold"/>
                                        <p:tgtEl>
                                          <p:spTgt spid="47"/>
                                        </p:tgtEl>
                                        <p:attrNameLst>
                                          <p:attrName>ppt_x</p:attrName>
                                        </p:attrNameLst>
                                      </p:cBhvr>
                                      <p:tavLst>
                                        <p:tav tm="0">
                                          <p:val>
                                            <p:strVal val="#ppt_x"/>
                                          </p:val>
                                        </p:tav>
                                        <p:tav tm="100000">
                                          <p:val>
                                            <p:strVal val="#ppt_x"/>
                                          </p:val>
                                        </p:tav>
                                      </p:tavLst>
                                    </p:anim>
                                    <p:anim calcmode="lin" valueType="num">
                                      <p:cBhvr additive="base">
                                        <p:cTn id="3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9"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PA_库_组合 34"/>
          <p:cNvGrpSpPr/>
          <p:nvPr>
            <p:custDataLst>
              <p:tags r:id="rId1"/>
            </p:custDataLst>
          </p:nvPr>
        </p:nvGrpSpPr>
        <p:grpSpPr>
          <a:xfrm>
            <a:off x="862184" y="2377727"/>
            <a:ext cx="3860177" cy="513230"/>
            <a:chOff x="6204012" y="3284984"/>
            <a:chExt cx="3860177" cy="513230"/>
          </a:xfrm>
        </p:grpSpPr>
        <p:sp>
          <p:nvSpPr>
            <p:cNvPr id="5" name="Rectangle: Rounded Corners 3"/>
            <p:cNvSpPr/>
            <p:nvPr/>
          </p:nvSpPr>
          <p:spPr>
            <a:xfrm>
              <a:off x="6204012" y="3284984"/>
              <a:ext cx="513230" cy="5132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7"/>
            <p:cNvSpPr/>
            <p:nvPr/>
          </p:nvSpPr>
          <p:spPr>
            <a:xfrm>
              <a:off x="6831918" y="3419155"/>
              <a:ext cx="3232271" cy="294184"/>
            </a:xfrm>
            <a:prstGeom prst="rect">
              <a:avLst/>
            </a:prstGeom>
          </p:spPr>
          <p:txBody>
            <a:bodyPr wrap="none" anchor="ctr">
              <a:normAutofit fontScale="87500" lnSpcReduction="20000"/>
            </a:bodyPr>
            <a:lstStyle/>
            <a:p>
              <a:pPr algn="l"/>
              <a:r>
                <a:rPr lang="zh-CN" altLang="en-US" dirty="0"/>
                <a:t>数组的项中不允许出现其他的类型</a:t>
              </a:r>
            </a:p>
          </p:txBody>
        </p:sp>
      </p:grpSp>
      <p:sp>
        <p:nvSpPr>
          <p:cNvPr id="39" name="PA-文本框 10"/>
          <p:cNvSpPr txBox="1"/>
          <p:nvPr>
            <p:custDataLst>
              <p:tags r:id="rId2"/>
            </p:custDataLst>
          </p:nvPr>
        </p:nvSpPr>
        <p:spPr>
          <a:xfrm>
            <a:off x="862314" y="30762"/>
            <a:ext cx="10801602" cy="1010920"/>
          </a:xfrm>
          <a:prstGeom prst="rect">
            <a:avLst/>
          </a:prstGeom>
          <a:noFill/>
        </p:spPr>
        <p:txBody>
          <a:bodyPr wrap="square" rtlCol="0">
            <a:spAutoFit/>
          </a:bodyPr>
          <a:lstStyle/>
          <a:p>
            <a:pPr>
              <a:lnSpc>
                <a:spcPct val="130000"/>
              </a:lnSpc>
            </a:pPr>
            <a:r>
              <a:rPr lang="zh-CN" altLang="en-US" sz="2800" b="1" dirty="0"/>
              <a:t>数组的类型</a:t>
            </a:r>
          </a:p>
          <a:p>
            <a:pPr>
              <a:lnSpc>
                <a:spcPct val="130000"/>
              </a:lnSpc>
            </a:pPr>
            <a:r>
              <a:rPr lang="zh-CN" dirty="0"/>
              <a:t>在</a:t>
            </a:r>
            <a:r>
              <a:rPr lang="en-US" altLang="zh-CN" dirty="0"/>
              <a:t>TypeScript</a:t>
            </a:r>
            <a:r>
              <a:rPr lang="zh-CN" altLang="en-US" dirty="0"/>
              <a:t>中，数组类型有多种定义方式</a:t>
            </a:r>
            <a:endParaRPr lang="zh-CN" altLang="en-US" sz="2800" b="1" dirty="0">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5"/>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矩形 2"/>
          <p:cNvSpPr/>
          <p:nvPr/>
        </p:nvSpPr>
        <p:spPr>
          <a:xfrm>
            <a:off x="862314" y="1286647"/>
            <a:ext cx="2584450" cy="368300"/>
          </a:xfrm>
          <a:prstGeom prst="rect">
            <a:avLst/>
          </a:prstGeom>
        </p:spPr>
        <p:txBody>
          <a:bodyPr wrap="none">
            <a:spAutoFit/>
          </a:bodyPr>
          <a:lstStyle/>
          <a:p>
            <a:r>
              <a:rPr lang="zh-CN" altLang="en-US" b="1" i="0" dirty="0">
                <a:solidFill>
                  <a:srgbClr val="333333"/>
                </a:solidFill>
                <a:effectLst/>
                <a:latin typeface="Helvetica Neue"/>
              </a:rPr>
              <a:t>【类型</a:t>
            </a:r>
            <a:r>
              <a:rPr lang="en-US" altLang="zh-CN" b="1" i="0" dirty="0">
                <a:solidFill>
                  <a:srgbClr val="333333"/>
                </a:solidFill>
                <a:effectLst/>
                <a:latin typeface="Helvetica Neue"/>
              </a:rPr>
              <a:t>+</a:t>
            </a:r>
            <a:r>
              <a:rPr lang="zh-CN" altLang="en-US" b="1" i="0" dirty="0">
                <a:solidFill>
                  <a:srgbClr val="333333"/>
                </a:solidFill>
                <a:effectLst/>
                <a:latin typeface="Helvetica Neue"/>
              </a:rPr>
              <a:t>方括号】表示法</a:t>
            </a:r>
          </a:p>
        </p:txBody>
      </p:sp>
      <p:sp>
        <p:nvSpPr>
          <p:cNvPr id="46" name="矩形 45"/>
          <p:cNvSpPr/>
          <p:nvPr/>
        </p:nvSpPr>
        <p:spPr>
          <a:xfrm>
            <a:off x="862314" y="5120597"/>
            <a:ext cx="9187180" cy="368300"/>
          </a:xfrm>
          <a:prstGeom prst="rect">
            <a:avLst/>
          </a:prstGeom>
        </p:spPr>
        <p:txBody>
          <a:bodyPr wrap="none">
            <a:spAutoFit/>
          </a:bodyPr>
          <a:lstStyle/>
          <a:p>
            <a:pPr algn="l"/>
            <a:r>
              <a:rPr dirty="0"/>
              <a:t>push 方法只允许传入 number 类型的参数，但是却传了一个 string 类型的参数，所以报错</a:t>
            </a:r>
          </a:p>
        </p:txBody>
      </p:sp>
      <p:pic>
        <p:nvPicPr>
          <p:cNvPr id="7" name="图片 6"/>
          <p:cNvPicPr>
            <a:picLocks noChangeAspect="1"/>
          </p:cNvPicPr>
          <p:nvPr/>
        </p:nvPicPr>
        <p:blipFill>
          <a:blip r:embed="rId6"/>
          <a:stretch>
            <a:fillRect/>
          </a:stretch>
        </p:blipFill>
        <p:spPr>
          <a:xfrm>
            <a:off x="3733800" y="1286510"/>
            <a:ext cx="4295140" cy="434340"/>
          </a:xfrm>
          <a:prstGeom prst="rect">
            <a:avLst/>
          </a:prstGeom>
        </p:spPr>
      </p:pic>
      <p:pic>
        <p:nvPicPr>
          <p:cNvPr id="8" name="图片 7"/>
          <p:cNvPicPr>
            <a:picLocks noChangeAspect="1"/>
          </p:cNvPicPr>
          <p:nvPr/>
        </p:nvPicPr>
        <p:blipFill>
          <a:blip r:embed="rId7"/>
          <a:stretch>
            <a:fillRect/>
          </a:stretch>
        </p:blipFill>
        <p:spPr>
          <a:xfrm>
            <a:off x="4346575" y="2263775"/>
            <a:ext cx="5800725" cy="790575"/>
          </a:xfrm>
          <a:prstGeom prst="rect">
            <a:avLst/>
          </a:prstGeom>
        </p:spPr>
      </p:pic>
      <p:grpSp>
        <p:nvGrpSpPr>
          <p:cNvPr id="11" name="PA_库_组合 34"/>
          <p:cNvGrpSpPr/>
          <p:nvPr>
            <p:custDataLst>
              <p:tags r:id="rId3"/>
            </p:custDataLst>
          </p:nvPr>
        </p:nvGrpSpPr>
        <p:grpSpPr>
          <a:xfrm>
            <a:off x="862184" y="3443649"/>
            <a:ext cx="6290456" cy="1076325"/>
            <a:chOff x="6204012" y="3003436"/>
            <a:chExt cx="6290456" cy="1076325"/>
          </a:xfrm>
        </p:grpSpPr>
        <p:sp>
          <p:nvSpPr>
            <p:cNvPr id="12" name="Rectangle: Rounded Corners 3"/>
            <p:cNvSpPr/>
            <p:nvPr/>
          </p:nvSpPr>
          <p:spPr>
            <a:xfrm>
              <a:off x="6204012" y="3284984"/>
              <a:ext cx="513230" cy="5132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Rectangle 7"/>
            <p:cNvSpPr/>
            <p:nvPr/>
          </p:nvSpPr>
          <p:spPr>
            <a:xfrm>
              <a:off x="6831918" y="3003436"/>
              <a:ext cx="5662550" cy="1076325"/>
            </a:xfrm>
            <a:prstGeom prst="rect">
              <a:avLst/>
            </a:prstGeom>
          </p:spPr>
          <p:txBody>
            <a:bodyPr wrap="none" anchor="ctr">
              <a:normAutofit fontScale="95000"/>
            </a:bodyPr>
            <a:lstStyle/>
            <a:p>
              <a:pPr algn="l">
                <a:lnSpc>
                  <a:spcPct val="150000"/>
                </a:lnSpc>
              </a:pPr>
              <a:r>
                <a:rPr lang="zh-CN" altLang="en-US" sz="1400" dirty="0"/>
                <a:t>数组的一些方法的参数也会根据数组在定义时约定的类型</a:t>
              </a:r>
              <a:endParaRPr lang="en-US" altLang="zh-CN" sz="1400" dirty="0"/>
            </a:p>
            <a:p>
              <a:pPr algn="l">
                <a:lnSpc>
                  <a:spcPct val="150000"/>
                </a:lnSpc>
              </a:pPr>
              <a:r>
                <a:rPr lang="zh-CN" altLang="en-US" sz="1400" dirty="0"/>
                <a:t>进行限制</a:t>
              </a:r>
            </a:p>
          </p:txBody>
        </p:sp>
      </p:grpSp>
      <p:pic>
        <p:nvPicPr>
          <p:cNvPr id="15" name="图片 14"/>
          <p:cNvPicPr>
            <a:picLocks noChangeAspect="1"/>
          </p:cNvPicPr>
          <p:nvPr/>
        </p:nvPicPr>
        <p:blipFill>
          <a:blip r:embed="rId8"/>
          <a:stretch>
            <a:fillRect/>
          </a:stretch>
        </p:blipFill>
        <p:spPr>
          <a:xfrm>
            <a:off x="6454775" y="3468370"/>
            <a:ext cx="4972050" cy="10763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14" presetClass="entr" presetSubtype="10"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randombar(horizontal)">
                                      <p:cBhvr>
                                        <p:cTn id="4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2"/>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矩形 2"/>
          <p:cNvSpPr/>
          <p:nvPr/>
        </p:nvSpPr>
        <p:spPr>
          <a:xfrm>
            <a:off x="4243689" y="2451237"/>
            <a:ext cx="3632200" cy="368300"/>
          </a:xfrm>
          <a:prstGeom prst="rect">
            <a:avLst/>
          </a:prstGeom>
        </p:spPr>
        <p:txBody>
          <a:bodyPr wrap="none">
            <a:spAutoFit/>
          </a:bodyPr>
          <a:lstStyle/>
          <a:p>
            <a:pPr algn="l"/>
            <a:r>
              <a:rPr lang="zh-CN" altLang="en-US" b="1" i="0" dirty="0">
                <a:solidFill>
                  <a:srgbClr val="333333"/>
                </a:solidFill>
                <a:effectLst/>
                <a:latin typeface="Helvetica Neue"/>
              </a:rPr>
              <a:t>数组泛型表示法 Array&lt;elemType&gt;</a:t>
            </a:r>
          </a:p>
        </p:txBody>
      </p:sp>
      <p:pic>
        <p:nvPicPr>
          <p:cNvPr id="2" name="图片 1"/>
          <p:cNvPicPr>
            <a:picLocks noChangeAspect="1"/>
          </p:cNvPicPr>
          <p:nvPr/>
        </p:nvPicPr>
        <p:blipFill>
          <a:blip r:embed="rId3"/>
          <a:stretch>
            <a:fillRect/>
          </a:stretch>
        </p:blipFill>
        <p:spPr>
          <a:xfrm>
            <a:off x="4243705" y="3300730"/>
            <a:ext cx="3705225" cy="257175"/>
          </a:xfrm>
          <a:prstGeom prst="rect">
            <a:avLst/>
          </a:prstGeom>
        </p:spPr>
      </p:pic>
      <p:sp>
        <p:nvSpPr>
          <p:cNvPr id="4" name="矩形 3">
            <a:extLst>
              <a:ext uri="{FF2B5EF4-FFF2-40B4-BE49-F238E27FC236}">
                <a16:creationId xmlns:a16="http://schemas.microsoft.com/office/drawing/2014/main" id="{6FCFDA9F-8ACE-4A75-A800-2CFC9B6E0476}"/>
              </a:ext>
            </a:extLst>
          </p:cNvPr>
          <p:cNvSpPr/>
          <p:nvPr/>
        </p:nvSpPr>
        <p:spPr>
          <a:xfrm>
            <a:off x="2336800" y="4038464"/>
            <a:ext cx="7294880" cy="646331"/>
          </a:xfrm>
          <a:prstGeom prst="rect">
            <a:avLst/>
          </a:prstGeom>
        </p:spPr>
        <p:txBody>
          <a:bodyPr wrap="square">
            <a:spAutoFit/>
          </a:bodyPr>
          <a:lstStyle/>
          <a:p>
            <a:r>
              <a:rPr lang="zh-CN" altLang="en-US" dirty="0">
                <a:solidFill>
                  <a:srgbClr val="333333"/>
                </a:solidFill>
                <a:latin typeface="Helvetica Neue"/>
              </a:rPr>
              <a:t>泛型（</a:t>
            </a:r>
            <a:r>
              <a:rPr lang="en-US" altLang="zh-CN" dirty="0">
                <a:solidFill>
                  <a:srgbClr val="333333"/>
                </a:solidFill>
                <a:latin typeface="Helvetica Neue"/>
              </a:rPr>
              <a:t>Generics</a:t>
            </a:r>
            <a:r>
              <a:rPr lang="zh-CN" altLang="en-US" dirty="0">
                <a:solidFill>
                  <a:srgbClr val="333333"/>
                </a:solidFill>
                <a:latin typeface="Helvetica Neue"/>
              </a:rPr>
              <a:t>）是指在定义函数、接口或类的时候，不预先指定具体的类型，而在使用的时候再指定类型的一种特性。</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3"/>
                                        </p:tgtEl>
                                        <p:attrNameLst>
                                          <p:attrName>fillcolor</p:attrName>
                                        </p:attrNameLst>
                                      </p:cBhvr>
                                      <p:to>
                                        <a:schemeClr val="accent2"/>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500"/>
                            </p:stCondLst>
                            <p:childTnLst>
                              <p:par>
                                <p:cTn id="14" presetID="42"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p:cNvPicPr>
            <a:picLocks noChangeAspect="1"/>
          </p:cNvPicPr>
          <p:nvPr/>
        </p:nvPicPr>
        <p:blipFill>
          <a:blip r:embed="rId4"/>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2" name="PA-文本框 10"/>
          <p:cNvSpPr txBox="1"/>
          <p:nvPr>
            <p:custDataLst>
              <p:tags r:id="rId1"/>
            </p:custDataLst>
          </p:nvPr>
        </p:nvSpPr>
        <p:spPr>
          <a:xfrm>
            <a:off x="2362200" y="2558932"/>
            <a:ext cx="7467600" cy="1310295"/>
          </a:xfrm>
          <a:prstGeom prst="rect">
            <a:avLst/>
          </a:prstGeom>
          <a:noFill/>
        </p:spPr>
        <p:txBody>
          <a:bodyPr wrap="square" rtlCol="0">
            <a:spAutoFit/>
          </a:bodyPr>
          <a:lstStyle/>
          <a:p>
            <a:pPr algn="ctr">
              <a:lnSpc>
                <a:spcPct val="130000"/>
              </a:lnSpc>
            </a:pPr>
            <a:r>
              <a:rPr lang="en-US" altLang="zh-CN" sz="3200" b="1" dirty="0">
                <a:latin typeface="微软雅黑" panose="020B0503020204020204" pitchFamily="34" charset="-122"/>
                <a:ea typeface="微软雅黑" panose="020B0503020204020204" pitchFamily="34" charset="-122"/>
              </a:rPr>
              <a:t>TypeScript</a:t>
            </a:r>
            <a:r>
              <a:rPr lang="zh-CN" altLang="en-US" sz="3200" b="1" dirty="0">
                <a:latin typeface="微软雅黑" panose="020B0503020204020204" pitchFamily="34" charset="-122"/>
                <a:ea typeface="微软雅黑" panose="020B0503020204020204" pitchFamily="34" charset="-122"/>
              </a:rPr>
              <a:t>是</a:t>
            </a:r>
            <a:r>
              <a:rPr lang="en-US" altLang="zh-CN" sz="3200" b="1" dirty="0">
                <a:latin typeface="微软雅黑" panose="020B0503020204020204" pitchFamily="34" charset="-122"/>
                <a:ea typeface="微软雅黑" panose="020B0503020204020204" pitchFamily="34" charset="-122"/>
              </a:rPr>
              <a:t>JavaScript</a:t>
            </a:r>
            <a:r>
              <a:rPr lang="zh-CN" altLang="en-US" sz="3200" b="1" dirty="0">
                <a:latin typeface="微软雅黑" panose="020B0503020204020204" pitchFamily="34" charset="-122"/>
                <a:ea typeface="微软雅黑" panose="020B0503020204020204" pitchFamily="34" charset="-122"/>
              </a:rPr>
              <a:t>类型的超集</a:t>
            </a:r>
            <a:endParaRPr lang="en-US" altLang="zh-CN" sz="3200" b="1" dirty="0">
              <a:latin typeface="微软雅黑" panose="020B0503020204020204" pitchFamily="34" charset="-122"/>
              <a:ea typeface="微软雅黑" panose="020B0503020204020204" pitchFamily="34" charset="-122"/>
            </a:endParaRPr>
          </a:p>
          <a:p>
            <a:pPr algn="ctr">
              <a:lnSpc>
                <a:spcPct val="130000"/>
              </a:lnSpc>
            </a:pPr>
            <a:r>
              <a:rPr lang="zh-CN" altLang="en-US" sz="3200" b="1" dirty="0">
                <a:latin typeface="微软雅黑" panose="020B0503020204020204" pitchFamily="34" charset="-122"/>
                <a:ea typeface="微软雅黑" panose="020B0503020204020204" pitchFamily="34" charset="-122"/>
              </a:rPr>
              <a:t>它可以编译成纯</a:t>
            </a:r>
            <a:r>
              <a:rPr lang="en-US" altLang="zh-CN" sz="3200" b="1" dirty="0">
                <a:latin typeface="微软雅黑" panose="020B0503020204020204" pitchFamily="34" charset="-122"/>
                <a:ea typeface="微软雅黑" panose="020B0503020204020204" pitchFamily="34" charset="-122"/>
              </a:rPr>
              <a:t>JavaScript</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down)">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2"/>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矩形 2"/>
          <p:cNvSpPr/>
          <p:nvPr/>
        </p:nvSpPr>
        <p:spPr>
          <a:xfrm>
            <a:off x="5204444" y="2466477"/>
            <a:ext cx="1783080" cy="368300"/>
          </a:xfrm>
          <a:prstGeom prst="rect">
            <a:avLst/>
          </a:prstGeom>
        </p:spPr>
        <p:txBody>
          <a:bodyPr wrap="none">
            <a:spAutoFit/>
          </a:bodyPr>
          <a:lstStyle/>
          <a:p>
            <a:pPr algn="l"/>
            <a:r>
              <a:rPr lang="zh-CN" altLang="en-US" b="1" i="0" dirty="0">
                <a:solidFill>
                  <a:srgbClr val="333333"/>
                </a:solidFill>
                <a:effectLst/>
                <a:latin typeface="Helvetica Neue"/>
              </a:rPr>
              <a:t>用接口表示数组</a:t>
            </a:r>
          </a:p>
        </p:txBody>
      </p:sp>
      <p:pic>
        <p:nvPicPr>
          <p:cNvPr id="4" name="图片 3"/>
          <p:cNvPicPr>
            <a:picLocks noChangeAspect="1"/>
          </p:cNvPicPr>
          <p:nvPr/>
        </p:nvPicPr>
        <p:blipFill>
          <a:blip r:embed="rId3"/>
          <a:stretch>
            <a:fillRect/>
          </a:stretch>
        </p:blipFill>
        <p:spPr>
          <a:xfrm>
            <a:off x="3625850" y="3140075"/>
            <a:ext cx="4940300" cy="1235075"/>
          </a:xfrm>
          <a:prstGeom prst="rect">
            <a:avLst/>
          </a:prstGeom>
        </p:spPr>
      </p:pic>
      <p:sp>
        <p:nvSpPr>
          <p:cNvPr id="5" name="文本框 4"/>
          <p:cNvSpPr txBox="1"/>
          <p:nvPr/>
        </p:nvSpPr>
        <p:spPr>
          <a:xfrm>
            <a:off x="1857994" y="4772025"/>
            <a:ext cx="8475980" cy="368300"/>
          </a:xfrm>
          <a:prstGeom prst="rect">
            <a:avLst/>
          </a:prstGeom>
          <a:noFill/>
        </p:spPr>
        <p:txBody>
          <a:bodyPr wrap="square" rtlCol="0" anchor="t" anchorCtr="0">
            <a:spAutoFit/>
          </a:bodyPr>
          <a:lstStyle/>
          <a:p>
            <a:pPr algn="l"/>
            <a:r>
              <a:rPr lang="zh-CN" altLang="en-US" dirty="0"/>
              <a:t>NumberArray 表示：只要 index 的类型是 number，那么值的类型必须是 number</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PA_库_组合 34"/>
          <p:cNvGrpSpPr/>
          <p:nvPr>
            <p:custDataLst>
              <p:tags r:id="rId1"/>
            </p:custDataLst>
          </p:nvPr>
        </p:nvGrpSpPr>
        <p:grpSpPr>
          <a:xfrm>
            <a:off x="932034" y="2179607"/>
            <a:ext cx="3860177" cy="513230"/>
            <a:chOff x="6204012" y="3284984"/>
            <a:chExt cx="3860177" cy="513230"/>
          </a:xfrm>
        </p:grpSpPr>
        <p:sp>
          <p:nvSpPr>
            <p:cNvPr id="5" name="Rectangle: Rounded Corners 3"/>
            <p:cNvSpPr/>
            <p:nvPr/>
          </p:nvSpPr>
          <p:spPr>
            <a:xfrm>
              <a:off x="6204012" y="3284984"/>
              <a:ext cx="513230" cy="5132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7"/>
            <p:cNvSpPr/>
            <p:nvPr/>
          </p:nvSpPr>
          <p:spPr>
            <a:xfrm>
              <a:off x="6831918" y="3419155"/>
              <a:ext cx="3232271" cy="294184"/>
            </a:xfrm>
            <a:prstGeom prst="rect">
              <a:avLst/>
            </a:prstGeom>
          </p:spPr>
          <p:txBody>
            <a:bodyPr wrap="none" anchor="ctr">
              <a:normAutofit lnSpcReduction="10000"/>
            </a:bodyPr>
            <a:lstStyle/>
            <a:p>
              <a:r>
                <a:rPr lang="zh-CN" altLang="en-US" sz="1400" dirty="0"/>
                <a:t>如果是一个普通类型，在赋值过程中改变类型是不被允许的</a:t>
              </a:r>
            </a:p>
          </p:txBody>
        </p:sp>
      </p:grpSp>
      <p:grpSp>
        <p:nvGrpSpPr>
          <p:cNvPr id="36" name="PA_库_组合 35"/>
          <p:cNvGrpSpPr/>
          <p:nvPr>
            <p:custDataLst>
              <p:tags r:id="rId2"/>
            </p:custDataLst>
          </p:nvPr>
        </p:nvGrpSpPr>
        <p:grpSpPr>
          <a:xfrm>
            <a:off x="6687826" y="2120876"/>
            <a:ext cx="3860177" cy="513230"/>
            <a:chOff x="6204012" y="3987923"/>
            <a:chExt cx="3860177" cy="513230"/>
          </a:xfrm>
        </p:grpSpPr>
        <p:sp>
          <p:nvSpPr>
            <p:cNvPr id="6" name="Rectangle: Rounded Corners 4"/>
            <p:cNvSpPr/>
            <p:nvPr/>
          </p:nvSpPr>
          <p:spPr>
            <a:xfrm>
              <a:off x="6204012" y="3987923"/>
              <a:ext cx="513230" cy="5132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Rectangle 8"/>
            <p:cNvSpPr/>
            <p:nvPr/>
          </p:nvSpPr>
          <p:spPr>
            <a:xfrm>
              <a:off x="6831918" y="4122094"/>
              <a:ext cx="3232271" cy="294184"/>
            </a:xfrm>
            <a:prstGeom prst="rect">
              <a:avLst/>
            </a:prstGeom>
          </p:spPr>
          <p:txBody>
            <a:bodyPr wrap="none" anchor="ctr">
              <a:normAutofit lnSpcReduction="10000"/>
            </a:bodyPr>
            <a:lstStyle/>
            <a:p>
              <a:r>
                <a:rPr lang="zh-CN" altLang="en-US" sz="1400" dirty="0"/>
                <a:t>但如果是</a:t>
              </a:r>
              <a:r>
                <a:rPr lang="en-US" altLang="zh-CN" sz="1400" dirty="0"/>
                <a:t>any</a:t>
              </a:r>
              <a:r>
                <a:rPr lang="zh-CN" altLang="en-US" sz="1400" dirty="0"/>
                <a:t>类型，则运行被赋值为任意类型</a:t>
              </a:r>
            </a:p>
          </p:txBody>
        </p:sp>
      </p:grpSp>
      <p:sp>
        <p:nvSpPr>
          <p:cNvPr id="39" name="PA-文本框 10"/>
          <p:cNvSpPr txBox="1"/>
          <p:nvPr>
            <p:custDataLst>
              <p:tags r:id="rId3"/>
            </p:custDataLst>
          </p:nvPr>
        </p:nvSpPr>
        <p:spPr>
          <a:xfrm>
            <a:off x="862314" y="30762"/>
            <a:ext cx="9079127" cy="1010920"/>
          </a:xfrm>
          <a:prstGeom prst="rect">
            <a:avLst/>
          </a:prstGeom>
          <a:noFill/>
        </p:spPr>
        <p:txBody>
          <a:bodyPr wrap="square" rtlCol="0">
            <a:spAutoFit/>
          </a:bodyPr>
          <a:lstStyle/>
          <a:p>
            <a:pPr>
              <a:lnSpc>
                <a:spcPct val="130000"/>
              </a:lnSpc>
            </a:pPr>
            <a:r>
              <a:rPr lang="zh-CN" sz="2800" b="1" dirty="0"/>
              <a:t>类型断言</a:t>
            </a:r>
            <a:endParaRPr lang="en-US" altLang="zh-CN" sz="2800" dirty="0"/>
          </a:p>
          <a:p>
            <a:pPr>
              <a:lnSpc>
                <a:spcPct val="130000"/>
              </a:lnSpc>
            </a:pPr>
            <a:r>
              <a:rPr lang="zh-CN" altLang="en-US" b="1" dirty="0">
                <a:latin typeface="微软雅黑" panose="020B0503020204020204" pitchFamily="34" charset="-122"/>
                <a:ea typeface="微软雅黑" panose="020B0503020204020204" pitchFamily="34" charset="-122"/>
              </a:rPr>
              <a:t>类型断言可以用来手动指定一个值的类型</a:t>
            </a:r>
          </a:p>
        </p:txBody>
      </p:sp>
      <p:pic>
        <p:nvPicPr>
          <p:cNvPr id="41" name="图片 40"/>
          <p:cNvPicPr>
            <a:picLocks noChangeAspect="1"/>
          </p:cNvPicPr>
          <p:nvPr/>
        </p:nvPicPr>
        <p:blipFill>
          <a:blip r:embed="rId5"/>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矩形 2"/>
          <p:cNvSpPr/>
          <p:nvPr/>
        </p:nvSpPr>
        <p:spPr>
          <a:xfrm>
            <a:off x="862314" y="1286647"/>
            <a:ext cx="9822180" cy="368300"/>
          </a:xfrm>
          <a:prstGeom prst="rect">
            <a:avLst/>
          </a:prstGeom>
        </p:spPr>
        <p:txBody>
          <a:bodyPr wrap="none">
            <a:spAutoFit/>
          </a:bodyPr>
          <a:lstStyle/>
          <a:p>
            <a:pPr algn="l"/>
            <a:r>
              <a:rPr lang="zh-CN" altLang="en-US" b="1" dirty="0">
                <a:solidFill>
                  <a:srgbClr val="333333"/>
                </a:solidFill>
                <a:latin typeface="Helvetica Neue"/>
              </a:rPr>
              <a:t>语法：</a:t>
            </a:r>
            <a:r>
              <a:rPr lang="zh-CN" altLang="en-US" b="1" dirty="0">
                <a:solidFill>
                  <a:srgbClr val="FF0000"/>
                </a:solidFill>
                <a:latin typeface="Helvetica Neue"/>
              </a:rPr>
              <a:t>&lt;类型&gt;值</a:t>
            </a:r>
            <a:r>
              <a:rPr lang="zh-CN" altLang="en-US" b="1" dirty="0">
                <a:solidFill>
                  <a:srgbClr val="333333"/>
                </a:solidFill>
                <a:latin typeface="Helvetica Neue"/>
              </a:rPr>
              <a:t> 或 </a:t>
            </a:r>
            <a:r>
              <a:rPr lang="zh-CN" altLang="en-US" b="1" dirty="0">
                <a:solidFill>
                  <a:srgbClr val="FF0000"/>
                </a:solidFill>
                <a:latin typeface="Helvetica Neue"/>
              </a:rPr>
              <a:t>值 as 类型  </a:t>
            </a:r>
            <a:r>
              <a:rPr lang="zh-CN" altLang="en-US" b="1" dirty="0">
                <a:solidFill>
                  <a:schemeClr val="tx1"/>
                </a:solidFill>
                <a:latin typeface="Helvetica Neue"/>
              </a:rPr>
              <a:t>在 tsx 语法（React 的 jsx 语法的 ts 版）中必须用后一种</a:t>
            </a:r>
            <a:r>
              <a:rPr lang="zh-CN" altLang="en-US" b="1" dirty="0">
                <a:solidFill>
                  <a:srgbClr val="333333"/>
                </a:solidFill>
                <a:latin typeface="Helvetica Neue"/>
              </a:rPr>
              <a:t> </a:t>
            </a:r>
          </a:p>
        </p:txBody>
      </p:sp>
      <p:sp>
        <p:nvSpPr>
          <p:cNvPr id="46" name="矩形 45"/>
          <p:cNvSpPr/>
          <p:nvPr/>
        </p:nvSpPr>
        <p:spPr>
          <a:xfrm>
            <a:off x="862314" y="5060907"/>
            <a:ext cx="6329680" cy="368300"/>
          </a:xfrm>
          <a:prstGeom prst="rect">
            <a:avLst/>
          </a:prstGeom>
        </p:spPr>
        <p:txBody>
          <a:bodyPr wrap="none">
            <a:spAutoFit/>
          </a:bodyPr>
          <a:lstStyle/>
          <a:p>
            <a:pPr algn="l"/>
            <a:r>
              <a:rPr lang="zh-CN" altLang="en-US" dirty="0"/>
              <a:t>类型断言的用法如上，在需要断言的变量前加上 &lt;Type&gt; 即可</a:t>
            </a:r>
          </a:p>
        </p:txBody>
      </p:sp>
      <p:sp>
        <p:nvSpPr>
          <p:cNvPr id="47" name="矩形 46"/>
          <p:cNvSpPr/>
          <p:nvPr/>
        </p:nvSpPr>
        <p:spPr>
          <a:xfrm>
            <a:off x="862314" y="5936498"/>
            <a:ext cx="11369749" cy="368300"/>
          </a:xfrm>
          <a:prstGeom prst="rect">
            <a:avLst/>
          </a:prstGeom>
        </p:spPr>
        <p:txBody>
          <a:bodyPr wrap="square">
            <a:spAutoFit/>
          </a:bodyPr>
          <a:lstStyle/>
          <a:p>
            <a:r>
              <a:rPr b="1" dirty="0">
                <a:solidFill>
                  <a:srgbClr val="333333"/>
                </a:solidFill>
                <a:latin typeface="Helvetica Neue"/>
              </a:rPr>
              <a:t>类型断言不是类型转换，断言成一个联合类型中不存在的类型是不允许的</a:t>
            </a:r>
          </a:p>
        </p:txBody>
      </p:sp>
      <p:pic>
        <p:nvPicPr>
          <p:cNvPr id="2" name="图片 1"/>
          <p:cNvPicPr>
            <a:picLocks noChangeAspect="1"/>
          </p:cNvPicPr>
          <p:nvPr/>
        </p:nvPicPr>
        <p:blipFill>
          <a:blip r:embed="rId6"/>
          <a:stretch>
            <a:fillRect/>
          </a:stretch>
        </p:blipFill>
        <p:spPr>
          <a:xfrm>
            <a:off x="932180" y="3038475"/>
            <a:ext cx="5295900" cy="1514475"/>
          </a:xfrm>
          <a:prstGeom prst="rect">
            <a:avLst/>
          </a:prstGeom>
        </p:spPr>
      </p:pic>
      <p:pic>
        <p:nvPicPr>
          <p:cNvPr id="4" name="图片 3"/>
          <p:cNvPicPr>
            <a:picLocks noChangeAspect="1"/>
          </p:cNvPicPr>
          <p:nvPr/>
        </p:nvPicPr>
        <p:blipFill>
          <a:blip r:embed="rId7"/>
          <a:stretch>
            <a:fillRect/>
          </a:stretch>
        </p:blipFill>
        <p:spPr>
          <a:xfrm>
            <a:off x="6687820" y="3038475"/>
            <a:ext cx="4963795" cy="15151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ppt_y</p:attrName>
                                        </p:attrNameLst>
                                      </p:cBhvr>
                                      <p:tavLst>
                                        <p:tav tm="0">
                                          <p:val>
                                            <p:strVal val="#ppt_y-#ppt_h*1.125000"/>
                                          </p:val>
                                        </p:tav>
                                        <p:tav tm="100000">
                                          <p:val>
                                            <p:strVal val="#ppt_y"/>
                                          </p:val>
                                        </p:tav>
                                      </p:tavLst>
                                    </p:anim>
                                    <p:animEffect transition="in" filter="wipe(down)">
                                      <p:cBhvr>
                                        <p:cTn id="8" dur="500"/>
                                        <p:tgtEl>
                                          <p:spTgt spid="39"/>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randombar(horizontal)">
                                      <p:cBhvr>
                                        <p:cTn id="18" dur="500"/>
                                        <p:tgtEl>
                                          <p:spTgt spid="35"/>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par>
                          <p:cTn id="22" fill="hold">
                            <p:stCondLst>
                              <p:cond delay="2000"/>
                            </p:stCondLst>
                            <p:childTnLst>
                              <p:par>
                                <p:cTn id="23" presetID="14" presetClass="entr" presetSubtype="1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randombar(horizontal)">
                                      <p:cBhvr>
                                        <p:cTn id="25" dur="500"/>
                                        <p:tgtEl>
                                          <p:spTgt spid="36"/>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 grpId="0"/>
      <p:bldP spid="46"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PA_库_组合 34"/>
          <p:cNvGrpSpPr/>
          <p:nvPr>
            <p:custDataLst>
              <p:tags r:id="rId1"/>
            </p:custDataLst>
          </p:nvPr>
        </p:nvGrpSpPr>
        <p:grpSpPr>
          <a:xfrm>
            <a:off x="931399" y="3379122"/>
            <a:ext cx="3860177" cy="513230"/>
            <a:chOff x="6204012" y="3284984"/>
            <a:chExt cx="3860177" cy="513230"/>
          </a:xfrm>
        </p:grpSpPr>
        <p:sp>
          <p:nvSpPr>
            <p:cNvPr id="5" name="Rectangle: Rounded Corners 3"/>
            <p:cNvSpPr/>
            <p:nvPr/>
          </p:nvSpPr>
          <p:spPr>
            <a:xfrm>
              <a:off x="6204012" y="3284984"/>
              <a:ext cx="513230" cy="5132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7"/>
            <p:cNvSpPr/>
            <p:nvPr/>
          </p:nvSpPr>
          <p:spPr>
            <a:xfrm>
              <a:off x="6831918" y="3419155"/>
              <a:ext cx="3232271" cy="294184"/>
            </a:xfrm>
            <a:prstGeom prst="rect">
              <a:avLst/>
            </a:prstGeom>
          </p:spPr>
          <p:txBody>
            <a:bodyPr wrap="none" anchor="ctr"/>
            <a:lstStyle/>
            <a:p>
              <a:pPr algn="l"/>
              <a:r>
                <a:rPr lang="zh-CN" sz="1400" dirty="0">
                  <a:sym typeface="+mn-ea"/>
                </a:rPr>
                <a:t>我们通常这样获取一个 </a:t>
              </a:r>
              <a:r>
                <a:rPr lang="en-US" altLang="zh-CN" sz="1400" dirty="0">
                  <a:sym typeface="+mn-ea"/>
                </a:rPr>
                <a:t>id </a:t>
              </a:r>
              <a:r>
                <a:rPr lang="zh-CN" altLang="en-US" sz="1400" dirty="0">
                  <a:sym typeface="+mn-ea"/>
                </a:rPr>
                <a:t>是 </a:t>
              </a:r>
              <a:r>
                <a:rPr lang="en-US" altLang="zh-CN" sz="1400" dirty="0">
                  <a:sym typeface="+mn-ea"/>
                </a:rPr>
                <a:t>foo </a:t>
              </a:r>
              <a:r>
                <a:rPr lang="zh-CN" altLang="en-US" sz="1400" dirty="0">
                  <a:sym typeface="+mn-ea"/>
                </a:rPr>
                <a:t>的元素</a:t>
              </a:r>
            </a:p>
          </p:txBody>
        </p:sp>
      </p:grpSp>
      <p:grpSp>
        <p:nvGrpSpPr>
          <p:cNvPr id="36" name="PA_库_组合 35"/>
          <p:cNvGrpSpPr/>
          <p:nvPr>
            <p:custDataLst>
              <p:tags r:id="rId2"/>
            </p:custDataLst>
          </p:nvPr>
        </p:nvGrpSpPr>
        <p:grpSpPr>
          <a:xfrm>
            <a:off x="6687191" y="3320391"/>
            <a:ext cx="3860177" cy="513230"/>
            <a:chOff x="6204012" y="3987923"/>
            <a:chExt cx="3860177" cy="513230"/>
          </a:xfrm>
        </p:grpSpPr>
        <p:sp>
          <p:nvSpPr>
            <p:cNvPr id="6" name="Rectangle: Rounded Corners 4"/>
            <p:cNvSpPr/>
            <p:nvPr/>
          </p:nvSpPr>
          <p:spPr>
            <a:xfrm>
              <a:off x="6204012" y="3987923"/>
              <a:ext cx="513230" cy="5132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Rectangle 8"/>
            <p:cNvSpPr/>
            <p:nvPr/>
          </p:nvSpPr>
          <p:spPr>
            <a:xfrm>
              <a:off x="6831918" y="4122094"/>
              <a:ext cx="3232271" cy="294184"/>
            </a:xfrm>
            <a:prstGeom prst="rect">
              <a:avLst/>
            </a:prstGeom>
          </p:spPr>
          <p:txBody>
            <a:bodyPr wrap="none" anchor="ctr"/>
            <a:lstStyle/>
            <a:p>
              <a:pPr algn="l" fontAlgn="auto">
                <a:lnSpc>
                  <a:spcPct val="150000"/>
                </a:lnSpc>
              </a:pPr>
              <a:r>
                <a:rPr sz="1400" dirty="0"/>
                <a:t>但是在 ts 中，编译器并不知道 $ 或 jQuery 是什么东西</a:t>
              </a:r>
            </a:p>
            <a:p>
              <a:pPr algn="l" fontAlgn="auto">
                <a:lnSpc>
                  <a:spcPct val="150000"/>
                </a:lnSpc>
              </a:pPr>
              <a:r>
                <a:rPr lang="zh-CN" sz="1400" dirty="0"/>
                <a:t>我们需要使用 </a:t>
              </a:r>
              <a:r>
                <a:rPr lang="zh-CN" sz="1400" b="1" dirty="0">
                  <a:solidFill>
                    <a:srgbClr val="FF0000"/>
                  </a:solidFill>
                </a:rPr>
                <a:t>declare var </a:t>
              </a:r>
              <a:r>
                <a:rPr lang="zh-CN" sz="1400" dirty="0"/>
                <a:t>来定义它的类型</a:t>
              </a:r>
            </a:p>
          </p:txBody>
        </p:sp>
      </p:grpSp>
      <p:sp>
        <p:nvSpPr>
          <p:cNvPr id="39" name="PA-文本框 10"/>
          <p:cNvSpPr txBox="1"/>
          <p:nvPr>
            <p:custDataLst>
              <p:tags r:id="rId3"/>
            </p:custDataLst>
          </p:nvPr>
        </p:nvSpPr>
        <p:spPr>
          <a:xfrm>
            <a:off x="862330" y="30480"/>
            <a:ext cx="10163175" cy="1010920"/>
          </a:xfrm>
          <a:prstGeom prst="rect">
            <a:avLst/>
          </a:prstGeom>
          <a:noFill/>
        </p:spPr>
        <p:txBody>
          <a:bodyPr wrap="square" rtlCol="0">
            <a:spAutoFit/>
          </a:bodyPr>
          <a:lstStyle/>
          <a:p>
            <a:pPr>
              <a:lnSpc>
                <a:spcPct val="130000"/>
              </a:lnSpc>
            </a:pPr>
            <a:r>
              <a:rPr lang="zh-CN" altLang="en-US" sz="2800" dirty="0"/>
              <a:t>声明文件</a:t>
            </a:r>
            <a:endParaRPr lang="en-US" altLang="zh-CN" sz="2800" dirty="0"/>
          </a:p>
          <a:p>
            <a:pPr>
              <a:lnSpc>
                <a:spcPct val="130000"/>
              </a:lnSpc>
            </a:pPr>
            <a:r>
              <a:rPr lang="zh-CN" altLang="en-US" b="1" dirty="0">
                <a:latin typeface="微软雅黑" panose="020B0503020204020204" pitchFamily="34" charset="-122"/>
                <a:ea typeface="微软雅黑" panose="020B0503020204020204" pitchFamily="34" charset="-122"/>
              </a:rPr>
              <a:t>当使用第三方库时，我们需要引用它的声明文件，才能获得对应的代码补全、接口提示等功能</a:t>
            </a:r>
          </a:p>
        </p:txBody>
      </p:sp>
      <p:pic>
        <p:nvPicPr>
          <p:cNvPr id="41" name="图片 40"/>
          <p:cNvPicPr>
            <a:picLocks noChangeAspect="1"/>
          </p:cNvPicPr>
          <p:nvPr/>
        </p:nvPicPr>
        <p:blipFill>
          <a:blip r:embed="rId5"/>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矩形 2"/>
          <p:cNvSpPr/>
          <p:nvPr/>
        </p:nvSpPr>
        <p:spPr>
          <a:xfrm>
            <a:off x="862330" y="1749425"/>
            <a:ext cx="10737850" cy="873957"/>
          </a:xfrm>
          <a:prstGeom prst="rect">
            <a:avLst/>
          </a:prstGeom>
        </p:spPr>
        <p:txBody>
          <a:bodyPr wrap="square">
            <a:spAutoFit/>
          </a:bodyPr>
          <a:lstStyle/>
          <a:p>
            <a:pPr algn="l" fontAlgn="auto">
              <a:lnSpc>
                <a:spcPct val="150000"/>
              </a:lnSpc>
            </a:pPr>
            <a:r>
              <a:rPr lang="zh-CN" altLang="en-US" dirty="0">
                <a:solidFill>
                  <a:srgbClr val="333333"/>
                </a:solidFill>
                <a:latin typeface="Helvetica Neue"/>
              </a:rPr>
              <a:t>什么是声明语句：假如我们想使用第三方库</a:t>
            </a:r>
            <a:r>
              <a:rPr lang="en-US" altLang="zh-CN" dirty="0">
                <a:solidFill>
                  <a:srgbClr val="333333"/>
                </a:solidFill>
                <a:latin typeface="Helvetica Neue"/>
              </a:rPr>
              <a:t>jQuery</a:t>
            </a:r>
            <a:r>
              <a:rPr lang="zh-CN" altLang="en-US" dirty="0">
                <a:solidFill>
                  <a:srgbClr val="333333"/>
                </a:solidFill>
                <a:latin typeface="Helvetica Neue"/>
              </a:rPr>
              <a:t>，一种常见的方式是在</a:t>
            </a:r>
            <a:r>
              <a:rPr lang="en-US" altLang="zh-CN" dirty="0">
                <a:solidFill>
                  <a:srgbClr val="333333"/>
                </a:solidFill>
                <a:latin typeface="Helvetica Neue"/>
              </a:rPr>
              <a:t>html</a:t>
            </a:r>
            <a:r>
              <a:rPr lang="zh-CN" altLang="en-US" dirty="0">
                <a:solidFill>
                  <a:srgbClr val="333333"/>
                </a:solidFill>
                <a:latin typeface="Helvetica Neue"/>
              </a:rPr>
              <a:t>中通过</a:t>
            </a:r>
            <a:r>
              <a:rPr lang="en-US" altLang="zh-CN" dirty="0">
                <a:solidFill>
                  <a:srgbClr val="333333"/>
                </a:solidFill>
                <a:latin typeface="Helvetica Neue"/>
              </a:rPr>
              <a:t>script</a:t>
            </a:r>
            <a:r>
              <a:rPr lang="zh-CN" altLang="en-US" dirty="0">
                <a:solidFill>
                  <a:srgbClr val="333333"/>
                </a:solidFill>
                <a:latin typeface="Helvetica Neue"/>
              </a:rPr>
              <a:t>标签引入</a:t>
            </a:r>
            <a:r>
              <a:rPr lang="en-US" altLang="zh-CN" dirty="0">
                <a:solidFill>
                  <a:srgbClr val="333333"/>
                </a:solidFill>
                <a:latin typeface="Helvetica Neue"/>
              </a:rPr>
              <a:t>jQuery</a:t>
            </a:r>
            <a:r>
              <a:rPr lang="zh-CN" altLang="en-US" dirty="0">
                <a:solidFill>
                  <a:srgbClr val="333333"/>
                </a:solidFill>
                <a:latin typeface="Helvetica Neue"/>
              </a:rPr>
              <a:t>，然后就可以使用全局变量</a:t>
            </a:r>
            <a:r>
              <a:rPr lang="en-US" altLang="zh-CN" dirty="0">
                <a:solidFill>
                  <a:srgbClr val="333333"/>
                </a:solidFill>
                <a:latin typeface="Helvetica Neue"/>
              </a:rPr>
              <a:t>$</a:t>
            </a:r>
            <a:r>
              <a:rPr lang="zh-CN" altLang="en-US" dirty="0">
                <a:solidFill>
                  <a:srgbClr val="333333"/>
                </a:solidFill>
                <a:latin typeface="Helvetica Neue"/>
              </a:rPr>
              <a:t>或</a:t>
            </a:r>
            <a:r>
              <a:rPr lang="en-US" altLang="zh-CN" dirty="0">
                <a:solidFill>
                  <a:srgbClr val="333333"/>
                </a:solidFill>
                <a:latin typeface="Helvetica Neue"/>
              </a:rPr>
              <a:t>jQuery</a:t>
            </a:r>
            <a:r>
              <a:rPr lang="zh-CN" altLang="en-US" dirty="0">
                <a:solidFill>
                  <a:srgbClr val="333333"/>
                </a:solidFill>
                <a:latin typeface="Helvetica Neue"/>
              </a:rPr>
              <a:t>了 </a:t>
            </a:r>
          </a:p>
        </p:txBody>
      </p:sp>
      <p:pic>
        <p:nvPicPr>
          <p:cNvPr id="8" name="图片 7"/>
          <p:cNvPicPr>
            <a:picLocks noChangeAspect="1"/>
          </p:cNvPicPr>
          <p:nvPr/>
        </p:nvPicPr>
        <p:blipFill>
          <a:blip r:embed="rId6"/>
          <a:stretch>
            <a:fillRect/>
          </a:stretch>
        </p:blipFill>
        <p:spPr>
          <a:xfrm>
            <a:off x="931545" y="4321175"/>
            <a:ext cx="3324225" cy="781050"/>
          </a:xfrm>
          <a:prstGeom prst="rect">
            <a:avLst/>
          </a:prstGeom>
        </p:spPr>
      </p:pic>
      <p:pic>
        <p:nvPicPr>
          <p:cNvPr id="11" name="图片 10"/>
          <p:cNvPicPr>
            <a:picLocks noChangeAspect="1"/>
          </p:cNvPicPr>
          <p:nvPr/>
        </p:nvPicPr>
        <p:blipFill>
          <a:blip r:embed="rId7"/>
          <a:stretch>
            <a:fillRect/>
          </a:stretch>
        </p:blipFill>
        <p:spPr>
          <a:xfrm>
            <a:off x="6687185" y="4218940"/>
            <a:ext cx="4133850" cy="819150"/>
          </a:xfrm>
          <a:prstGeom prst="rect">
            <a:avLst/>
          </a:prstGeom>
        </p:spPr>
      </p:pic>
      <p:sp>
        <p:nvSpPr>
          <p:cNvPr id="12" name="文本框 11"/>
          <p:cNvSpPr txBox="1"/>
          <p:nvPr/>
        </p:nvSpPr>
        <p:spPr>
          <a:xfrm>
            <a:off x="6687185" y="5102225"/>
            <a:ext cx="4338320" cy="368300"/>
          </a:xfrm>
          <a:prstGeom prst="rect">
            <a:avLst/>
          </a:prstGeom>
          <a:noFill/>
        </p:spPr>
        <p:txBody>
          <a:bodyPr wrap="square" rtlCol="0" anchor="t" anchorCtr="0">
            <a:spAutoFit/>
          </a:bodyPr>
          <a:lstStyle/>
          <a:p>
            <a:pPr algn="l"/>
            <a:r>
              <a:rPr lang="zh-CN" altLang="en-US" dirty="0"/>
              <a:t>它编译结果是 jQuery('#foo')</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ppt_y</p:attrName>
                                        </p:attrNameLst>
                                      </p:cBhvr>
                                      <p:tavLst>
                                        <p:tav tm="0">
                                          <p:val>
                                            <p:strVal val="#ppt_y-#ppt_h*1.125000"/>
                                          </p:val>
                                        </p:tav>
                                        <p:tav tm="100000">
                                          <p:val>
                                            <p:strVal val="#ppt_y"/>
                                          </p:val>
                                        </p:tav>
                                      </p:tavLst>
                                    </p:anim>
                                    <p:animEffect transition="in" filter="wipe(down)">
                                      <p:cBhvr>
                                        <p:cTn id="8" dur="500"/>
                                        <p:tgtEl>
                                          <p:spTgt spid="39"/>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randombar(horizontal)">
                                      <p:cBhvr>
                                        <p:cTn id="18" dur="500"/>
                                        <p:tgtEl>
                                          <p:spTgt spid="35"/>
                                        </p:tgtEl>
                                      </p:cBhvr>
                                    </p:animEffect>
                                  </p:childTnLst>
                                </p:cTn>
                              </p:par>
                              <p:par>
                                <p:cTn id="19" presetID="14"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par>
                          <p:cTn id="22" fill="hold">
                            <p:stCondLst>
                              <p:cond delay="2000"/>
                            </p:stCondLst>
                            <p:childTnLst>
                              <p:par>
                                <p:cTn id="23" presetID="14" presetClass="entr" presetSubtype="1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randombar(horizontal)">
                                      <p:cBhvr>
                                        <p:cTn id="25" dur="500"/>
                                        <p:tgtEl>
                                          <p:spTgt spid="36"/>
                                        </p:tgtEl>
                                      </p:cBhvr>
                                    </p:animEffect>
                                  </p:childTnLst>
                                </p:cTn>
                              </p:par>
                              <p:par>
                                <p:cTn id="26" presetID="14" presetClass="entr" presetSubtype="1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A-文本框 10"/>
          <p:cNvSpPr txBox="1"/>
          <p:nvPr>
            <p:custDataLst>
              <p:tags r:id="rId1"/>
            </p:custDataLst>
          </p:nvPr>
        </p:nvSpPr>
        <p:spPr>
          <a:xfrm>
            <a:off x="862330" y="30480"/>
            <a:ext cx="10163175" cy="1010920"/>
          </a:xfrm>
          <a:prstGeom prst="rect">
            <a:avLst/>
          </a:prstGeom>
          <a:noFill/>
        </p:spPr>
        <p:txBody>
          <a:bodyPr wrap="square" rtlCol="0">
            <a:spAutoFit/>
          </a:bodyPr>
          <a:lstStyle/>
          <a:p>
            <a:pPr>
              <a:lnSpc>
                <a:spcPct val="130000"/>
              </a:lnSpc>
            </a:pPr>
            <a:r>
              <a:rPr lang="zh-CN" altLang="en-US" sz="2800" dirty="0"/>
              <a:t>什么是声明文件</a:t>
            </a:r>
            <a:endParaRPr lang="en-US" altLang="zh-CN" sz="2800" dirty="0"/>
          </a:p>
          <a:p>
            <a:pPr>
              <a:lnSpc>
                <a:spcPct val="130000"/>
              </a:lnSpc>
            </a:pPr>
            <a:r>
              <a:rPr lang="zh-CN" altLang="en-US" dirty="0">
                <a:latin typeface="微软雅黑" panose="020B0503020204020204" pitchFamily="34" charset="-122"/>
                <a:ea typeface="微软雅黑" panose="020B0503020204020204" pitchFamily="34" charset="-122"/>
              </a:rPr>
              <a:t>通常我们会把声明语句放到一个单独的文件（jQuery.d.ts）中，这就是声明文件</a:t>
            </a:r>
          </a:p>
        </p:txBody>
      </p:sp>
      <p:pic>
        <p:nvPicPr>
          <p:cNvPr id="41" name="图片 40"/>
          <p:cNvPicPr>
            <a:picLocks noChangeAspect="1"/>
          </p:cNvPicPr>
          <p:nvPr/>
        </p:nvPicPr>
        <p:blipFill>
          <a:blip r:embed="rId3"/>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2" name="图片 1"/>
          <p:cNvPicPr>
            <a:picLocks noChangeAspect="1"/>
          </p:cNvPicPr>
          <p:nvPr/>
        </p:nvPicPr>
        <p:blipFill>
          <a:blip r:embed="rId4"/>
          <a:stretch>
            <a:fillRect/>
          </a:stretch>
        </p:blipFill>
        <p:spPr>
          <a:xfrm>
            <a:off x="931545" y="1355090"/>
            <a:ext cx="3867150" cy="723900"/>
          </a:xfrm>
          <a:prstGeom prst="rect">
            <a:avLst/>
          </a:prstGeom>
        </p:spPr>
      </p:pic>
      <p:sp>
        <p:nvSpPr>
          <p:cNvPr id="4" name="文本框 3"/>
          <p:cNvSpPr txBox="1"/>
          <p:nvPr/>
        </p:nvSpPr>
        <p:spPr>
          <a:xfrm>
            <a:off x="4798695" y="1532890"/>
            <a:ext cx="4331970" cy="368300"/>
          </a:xfrm>
          <a:prstGeom prst="rect">
            <a:avLst/>
          </a:prstGeom>
          <a:noFill/>
        </p:spPr>
        <p:txBody>
          <a:bodyPr wrap="square" rtlCol="0" anchor="t" anchorCtr="0">
            <a:spAutoFit/>
          </a:bodyPr>
          <a:lstStyle/>
          <a:p>
            <a:pPr algn="l"/>
            <a:r>
              <a:rPr lang="zh-CN" altLang="en-US" b="1" dirty="0"/>
              <a:t>声明文件必需以</a:t>
            </a:r>
            <a:r>
              <a:rPr lang="zh-CN" altLang="en-US" b="1" dirty="0">
                <a:solidFill>
                  <a:srgbClr val="FF0000"/>
                </a:solidFill>
              </a:rPr>
              <a:t> .d.ts</a:t>
            </a:r>
            <a:r>
              <a:rPr lang="zh-CN" altLang="en-US" b="1" dirty="0"/>
              <a:t> 为后缀</a:t>
            </a:r>
          </a:p>
        </p:txBody>
      </p:sp>
      <p:sp>
        <p:nvSpPr>
          <p:cNvPr id="7" name="文本框 6"/>
          <p:cNvSpPr txBox="1"/>
          <p:nvPr/>
        </p:nvSpPr>
        <p:spPr>
          <a:xfrm>
            <a:off x="895350" y="2707005"/>
            <a:ext cx="10401300" cy="922020"/>
          </a:xfrm>
          <a:prstGeom prst="rect">
            <a:avLst/>
          </a:prstGeom>
          <a:noFill/>
        </p:spPr>
        <p:txBody>
          <a:bodyPr wrap="square" rtlCol="0" anchor="t" anchorCtr="0">
            <a:spAutoFit/>
          </a:bodyPr>
          <a:lstStyle/>
          <a:p>
            <a:pPr algn="l" fontAlgn="auto">
              <a:lnSpc>
                <a:spcPct val="150000"/>
              </a:lnSpc>
            </a:pPr>
            <a:r>
              <a:rPr lang="zh-CN" altLang="en-US" dirty="0"/>
              <a:t>一般来说，ts 会解析项目中所有的 *.ts 文件，当然也包含以 .d.ts 结尾的文件。所以当我们将 jQuery.d.ts 放到项目中时，其他所有 *.ts 文件就都可以获得 jQuery 的类型定义了</a:t>
            </a:r>
          </a:p>
        </p:txBody>
      </p:sp>
      <p:pic>
        <p:nvPicPr>
          <p:cNvPr id="13" name="图片 12"/>
          <p:cNvPicPr>
            <a:picLocks noChangeAspect="1"/>
          </p:cNvPicPr>
          <p:nvPr/>
        </p:nvPicPr>
        <p:blipFill>
          <a:blip r:embed="rId5"/>
          <a:stretch>
            <a:fillRect/>
          </a:stretch>
        </p:blipFill>
        <p:spPr>
          <a:xfrm>
            <a:off x="2484120" y="4090035"/>
            <a:ext cx="6919595" cy="21926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ppt_y</p:attrName>
                                        </p:attrNameLst>
                                      </p:cBhvr>
                                      <p:tavLst>
                                        <p:tav tm="0">
                                          <p:val>
                                            <p:strVal val="#ppt_y-#ppt_h*1.125000"/>
                                          </p:val>
                                        </p:tav>
                                        <p:tav tm="100000">
                                          <p:val>
                                            <p:strVal val="#ppt_y"/>
                                          </p:val>
                                        </p:tav>
                                      </p:tavLst>
                                    </p:anim>
                                    <p:animEffect transition="in" filter="wipe(down)">
                                      <p:cBhvr>
                                        <p:cTn id="8" dur="500"/>
                                        <p:tgtEl>
                                          <p:spTgt spid="39"/>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2"/>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文本框 1"/>
          <p:cNvSpPr txBox="1"/>
          <p:nvPr/>
        </p:nvSpPr>
        <p:spPr>
          <a:xfrm>
            <a:off x="4273550" y="842645"/>
            <a:ext cx="3644265" cy="645160"/>
          </a:xfrm>
          <a:prstGeom prst="rect">
            <a:avLst/>
          </a:prstGeom>
          <a:noFill/>
        </p:spPr>
        <p:txBody>
          <a:bodyPr wrap="square" rtlCol="0" anchor="t" anchorCtr="0">
            <a:spAutoFit/>
          </a:bodyPr>
          <a:lstStyle/>
          <a:p>
            <a:pPr algn="l"/>
            <a:r>
              <a:rPr lang="en-US" altLang="zh-CN" sz="3600" b="1" dirty="0"/>
              <a:t>TypeScript</a:t>
            </a:r>
            <a:r>
              <a:rPr lang="zh-CN" altLang="en-US" sz="3600" b="1" dirty="0"/>
              <a:t>进阶</a:t>
            </a:r>
          </a:p>
        </p:txBody>
      </p:sp>
      <p:sp>
        <p:nvSpPr>
          <p:cNvPr id="7" name="文本框 6"/>
          <p:cNvSpPr txBox="1"/>
          <p:nvPr/>
        </p:nvSpPr>
        <p:spPr>
          <a:xfrm>
            <a:off x="1129665" y="1932940"/>
            <a:ext cx="9850755" cy="460375"/>
          </a:xfrm>
          <a:prstGeom prst="rect">
            <a:avLst/>
          </a:prstGeom>
          <a:noFill/>
        </p:spPr>
        <p:txBody>
          <a:bodyPr wrap="square" rtlCol="0" anchor="t" anchorCtr="0">
            <a:spAutoFit/>
          </a:bodyPr>
          <a:lstStyle/>
          <a:p>
            <a:pPr algn="l"/>
            <a:r>
              <a:rPr lang="zh-CN" altLang="en-US" sz="2400" b="1" dirty="0"/>
              <a:t>字符串字面量类型  </a:t>
            </a:r>
            <a:r>
              <a:rPr lang="zh-CN" altLang="en-US" sz="2000" dirty="0"/>
              <a:t>字符串字面量类型用来约束取值只能是某几个字符串中的一个</a:t>
            </a:r>
          </a:p>
        </p:txBody>
      </p:sp>
      <p:sp>
        <p:nvSpPr>
          <p:cNvPr id="8" name="文本框 7"/>
          <p:cNvSpPr txBox="1"/>
          <p:nvPr/>
        </p:nvSpPr>
        <p:spPr>
          <a:xfrm>
            <a:off x="1129665" y="2733040"/>
            <a:ext cx="2540000" cy="398780"/>
          </a:xfrm>
          <a:prstGeom prst="rect">
            <a:avLst/>
          </a:prstGeom>
          <a:noFill/>
        </p:spPr>
        <p:txBody>
          <a:bodyPr wrap="square" rtlCol="0" anchor="t" anchorCtr="0">
            <a:spAutoFit/>
          </a:bodyPr>
          <a:lstStyle/>
          <a:p>
            <a:pPr algn="l"/>
            <a:r>
              <a:rPr lang="zh-CN" altLang="en-US" sz="2000" dirty="0"/>
              <a:t>使用</a:t>
            </a:r>
            <a:r>
              <a:rPr lang="zh-CN" altLang="en-US" sz="2000" dirty="0">
                <a:solidFill>
                  <a:srgbClr val="FF0000"/>
                </a:solidFill>
              </a:rPr>
              <a:t> type</a:t>
            </a:r>
            <a:r>
              <a:rPr lang="zh-CN" altLang="en-US" sz="2000" dirty="0"/>
              <a:t> 进行定义</a:t>
            </a:r>
          </a:p>
        </p:txBody>
      </p:sp>
      <p:pic>
        <p:nvPicPr>
          <p:cNvPr id="9" name="图片 8"/>
          <p:cNvPicPr>
            <a:picLocks noChangeAspect="1"/>
          </p:cNvPicPr>
          <p:nvPr/>
        </p:nvPicPr>
        <p:blipFill>
          <a:blip r:embed="rId3"/>
          <a:stretch>
            <a:fillRect/>
          </a:stretch>
        </p:blipFill>
        <p:spPr>
          <a:xfrm>
            <a:off x="1273810" y="3641725"/>
            <a:ext cx="9335770" cy="1938655"/>
          </a:xfrm>
          <a:prstGeom prst="rect">
            <a:avLst/>
          </a:prstGeom>
        </p:spPr>
      </p:pic>
      <p:sp>
        <p:nvSpPr>
          <p:cNvPr id="10" name="文本框 9"/>
          <p:cNvSpPr txBox="1"/>
          <p:nvPr/>
        </p:nvSpPr>
        <p:spPr>
          <a:xfrm>
            <a:off x="1273810" y="5954395"/>
            <a:ext cx="10342880" cy="368300"/>
          </a:xfrm>
          <a:prstGeom prst="rect">
            <a:avLst/>
          </a:prstGeom>
          <a:noFill/>
        </p:spPr>
        <p:txBody>
          <a:bodyPr wrap="square" rtlCol="0" anchor="t" anchorCtr="0">
            <a:spAutoFit/>
          </a:bodyPr>
          <a:lstStyle/>
          <a:p>
            <a:pPr algn="l"/>
            <a:r>
              <a:rPr lang="zh-CN" altLang="en-US" dirty="0"/>
              <a:t>上例中，我们使用 type 定了一个字符串字面量类型 EventNames，它只能取三种字符串中的一种</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par>
                          <p:cTn id="9" fill="hold">
                            <p:stCondLst>
                              <p:cond delay="20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3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2"/>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7" name="文本框 6"/>
          <p:cNvSpPr txBox="1"/>
          <p:nvPr/>
        </p:nvSpPr>
        <p:spPr>
          <a:xfrm>
            <a:off x="1129665" y="1420495"/>
            <a:ext cx="9850755" cy="460375"/>
          </a:xfrm>
          <a:prstGeom prst="rect">
            <a:avLst/>
          </a:prstGeom>
          <a:noFill/>
        </p:spPr>
        <p:txBody>
          <a:bodyPr wrap="square" rtlCol="0" anchor="t" anchorCtr="0">
            <a:spAutoFit/>
          </a:bodyPr>
          <a:lstStyle/>
          <a:p>
            <a:pPr algn="l"/>
            <a:r>
              <a:rPr lang="zh-CN" altLang="en-US" sz="2400" b="1" dirty="0"/>
              <a:t>元组  </a:t>
            </a:r>
            <a:r>
              <a:rPr lang="zh-CN" altLang="en-US" sz="2000" dirty="0"/>
              <a:t>数组合并了相同类型的对象，而元组</a:t>
            </a:r>
            <a:r>
              <a:rPr lang="zh-CN" altLang="en-US" sz="2000" dirty="0">
                <a:solidFill>
                  <a:srgbClr val="FF0000"/>
                </a:solidFill>
              </a:rPr>
              <a:t>合并了不同类型的对象</a:t>
            </a:r>
          </a:p>
        </p:txBody>
      </p:sp>
      <p:sp>
        <p:nvSpPr>
          <p:cNvPr id="8" name="文本框 7"/>
          <p:cNvSpPr txBox="1"/>
          <p:nvPr/>
        </p:nvSpPr>
        <p:spPr>
          <a:xfrm>
            <a:off x="1129665" y="2220595"/>
            <a:ext cx="5707380" cy="398780"/>
          </a:xfrm>
          <a:prstGeom prst="rect">
            <a:avLst/>
          </a:prstGeom>
          <a:noFill/>
        </p:spPr>
        <p:txBody>
          <a:bodyPr wrap="square" rtlCol="0" anchor="t" anchorCtr="0">
            <a:spAutoFit/>
          </a:bodyPr>
          <a:lstStyle/>
          <a:p>
            <a:pPr algn="l"/>
            <a:r>
              <a:rPr lang="zh-CN" altLang="en-US" sz="2000" dirty="0"/>
              <a:t>定义一对值分别为 string 和 number 的元组</a:t>
            </a:r>
          </a:p>
        </p:txBody>
      </p:sp>
      <p:pic>
        <p:nvPicPr>
          <p:cNvPr id="3" name="图片 2"/>
          <p:cNvPicPr>
            <a:picLocks noChangeAspect="1"/>
          </p:cNvPicPr>
          <p:nvPr/>
        </p:nvPicPr>
        <p:blipFill>
          <a:blip r:embed="rId3"/>
          <a:stretch>
            <a:fillRect/>
          </a:stretch>
        </p:blipFill>
        <p:spPr>
          <a:xfrm>
            <a:off x="6312535" y="2220595"/>
            <a:ext cx="5304155" cy="318770"/>
          </a:xfrm>
          <a:prstGeom prst="rect">
            <a:avLst/>
          </a:prstGeom>
        </p:spPr>
      </p:pic>
      <p:sp>
        <p:nvSpPr>
          <p:cNvPr id="4" name="文本框 3"/>
          <p:cNvSpPr txBox="1"/>
          <p:nvPr/>
        </p:nvSpPr>
        <p:spPr>
          <a:xfrm>
            <a:off x="1129665" y="2952115"/>
            <a:ext cx="4828540" cy="645160"/>
          </a:xfrm>
          <a:prstGeom prst="rect">
            <a:avLst/>
          </a:prstGeom>
          <a:noFill/>
        </p:spPr>
        <p:txBody>
          <a:bodyPr wrap="square" rtlCol="0" anchor="t" anchorCtr="0">
            <a:spAutoFit/>
          </a:bodyPr>
          <a:lstStyle/>
          <a:p>
            <a:pPr algn="l"/>
            <a:r>
              <a:rPr lang="zh-CN" altLang="en-US" dirty="0"/>
              <a:t>当赋值或访问一个已知索引的元素时，会得到正确的类型</a:t>
            </a:r>
          </a:p>
        </p:txBody>
      </p:sp>
      <p:pic>
        <p:nvPicPr>
          <p:cNvPr id="5" name="图片 4"/>
          <p:cNvPicPr>
            <a:picLocks noChangeAspect="1"/>
          </p:cNvPicPr>
          <p:nvPr/>
        </p:nvPicPr>
        <p:blipFill>
          <a:blip r:embed="rId4"/>
          <a:stretch>
            <a:fillRect/>
          </a:stretch>
        </p:blipFill>
        <p:spPr>
          <a:xfrm>
            <a:off x="1273810" y="3851275"/>
            <a:ext cx="4471035" cy="1639570"/>
          </a:xfrm>
          <a:prstGeom prst="rect">
            <a:avLst/>
          </a:prstGeom>
        </p:spPr>
      </p:pic>
      <p:sp>
        <p:nvSpPr>
          <p:cNvPr id="6" name="文本框 5"/>
          <p:cNvSpPr txBox="1"/>
          <p:nvPr/>
        </p:nvSpPr>
        <p:spPr>
          <a:xfrm>
            <a:off x="6725920" y="2952115"/>
            <a:ext cx="4783455" cy="645160"/>
          </a:xfrm>
          <a:prstGeom prst="rect">
            <a:avLst/>
          </a:prstGeom>
          <a:noFill/>
        </p:spPr>
        <p:txBody>
          <a:bodyPr wrap="square" rtlCol="0" anchor="t" anchorCtr="0">
            <a:spAutoFit/>
          </a:bodyPr>
          <a:lstStyle/>
          <a:p>
            <a:pPr algn="l"/>
            <a:r>
              <a:rPr lang="zh-CN" altLang="en-US" dirty="0"/>
              <a:t>当直接对元组类型的变量进行初始化或者赋值的时候，需要提供所有元组类型中指定的项</a:t>
            </a:r>
          </a:p>
        </p:txBody>
      </p:sp>
      <p:pic>
        <p:nvPicPr>
          <p:cNvPr id="11" name="图片 10"/>
          <p:cNvPicPr>
            <a:picLocks noChangeAspect="1"/>
          </p:cNvPicPr>
          <p:nvPr/>
        </p:nvPicPr>
        <p:blipFill>
          <a:blip r:embed="rId5"/>
          <a:stretch>
            <a:fillRect/>
          </a:stretch>
        </p:blipFill>
        <p:spPr>
          <a:xfrm>
            <a:off x="6837045" y="3851275"/>
            <a:ext cx="4711065" cy="10217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7"/>
                                        </p:tgtEl>
                                        <p:attrNameLst>
                                          <p:attrName>fillcolor</p:attrName>
                                        </p:attrNameLst>
                                      </p:cBhvr>
                                      <p:to>
                                        <a:schemeClr val="accent2"/>
                                      </p:to>
                                    </p:animClr>
                                    <p:set>
                                      <p:cBhvr>
                                        <p:cTn id="7" dur="2000" fill="hold"/>
                                        <p:tgtEl>
                                          <p:spTgt spid="7"/>
                                        </p:tgtEl>
                                        <p:attrNameLst>
                                          <p:attrName>fill.type</p:attrName>
                                        </p:attrNameLst>
                                      </p:cBhvr>
                                      <p:to>
                                        <p:strVal val="solid"/>
                                      </p:to>
                                    </p:set>
                                    <p:set>
                                      <p:cBhvr>
                                        <p:cTn id="8" dur="2000" fill="hold"/>
                                        <p:tgtEl>
                                          <p:spTgt spid="7"/>
                                        </p:tgtEl>
                                        <p:attrNameLst>
                                          <p:attrName>fill.on</p:attrName>
                                        </p:attrNameLst>
                                      </p:cBhvr>
                                      <p:to>
                                        <p:strVal val="true"/>
                                      </p:to>
                                    </p:set>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14" presetClass="entr" presetSubtype="1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childTnLst>
                          </p:cTn>
                        </p:par>
                        <p:par>
                          <p:cTn id="25" fill="hold">
                            <p:stCondLst>
                              <p:cond delay="3000"/>
                            </p:stCondLst>
                            <p:childTnLst>
                              <p:par>
                                <p:cTn id="26" presetID="14" presetClass="entr" presetSubtype="1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3"/>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5" name="文本框 4"/>
          <p:cNvSpPr txBox="1"/>
          <p:nvPr/>
        </p:nvSpPr>
        <p:spPr>
          <a:xfrm>
            <a:off x="947738" y="2967227"/>
            <a:ext cx="10296525" cy="923330"/>
          </a:xfrm>
          <a:prstGeom prst="rect">
            <a:avLst/>
          </a:prstGeom>
          <a:noFill/>
        </p:spPr>
        <p:txBody>
          <a:bodyPr wrap="square" rtlCol="0" anchor="ctr" anchorCtr="0">
            <a:spAutoFit/>
          </a:bodyPr>
          <a:lstStyle/>
          <a:p>
            <a:pPr algn="ctr"/>
            <a:r>
              <a:rPr lang="zh-CN" altLang="en-US" sz="5400" b="1" dirty="0">
                <a:latin typeface="+mj-ea"/>
                <a:ea typeface="+mj-ea"/>
              </a:rPr>
              <a:t>谢谢观看</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6" name="文本框 5"/>
          <p:cNvSpPr txBox="1"/>
          <p:nvPr/>
        </p:nvSpPr>
        <p:spPr>
          <a:xfrm>
            <a:off x="4430583" y="3280248"/>
            <a:ext cx="5857875" cy="646331"/>
          </a:xfrm>
          <a:prstGeom prst="rect">
            <a:avLst/>
          </a:prstGeom>
          <a:noFill/>
        </p:spPr>
        <p:txBody>
          <a:bodyPr wrap="square" rtlCol="0" anchor="ctr" anchorCtr="0">
            <a:spAutoFit/>
          </a:bodyPr>
          <a:lstStyle/>
          <a:p>
            <a:pPr algn="ctr"/>
            <a:r>
              <a:rPr lang="zh-CN" altLang="en-US" sz="3600" b="1" dirty="0">
                <a:solidFill>
                  <a:schemeClr val="accent1"/>
                </a:solidFill>
                <a:latin typeface="+mn-ea"/>
              </a:rPr>
              <a:t>为什么选择</a:t>
            </a:r>
            <a:r>
              <a:rPr lang="en-US" altLang="zh-CN" sz="3600" b="1" dirty="0">
                <a:solidFill>
                  <a:schemeClr val="accent1"/>
                </a:solidFill>
                <a:latin typeface="+mn-ea"/>
              </a:rPr>
              <a:t>TypeScript</a:t>
            </a:r>
            <a:endParaRPr lang="zh-CN" altLang="en-US" sz="3600" b="1" dirty="0">
              <a:solidFill>
                <a:schemeClr val="accent1"/>
              </a:solidFill>
              <a:latin typeface="+mn-ea"/>
            </a:endParaRPr>
          </a:p>
        </p:txBody>
      </p:sp>
      <p:sp>
        <p:nvSpPr>
          <p:cNvPr id="5" name="文本框 4"/>
          <p:cNvSpPr txBox="1"/>
          <p:nvPr/>
        </p:nvSpPr>
        <p:spPr>
          <a:xfrm>
            <a:off x="5664071" y="1818957"/>
            <a:ext cx="3390900" cy="1569660"/>
          </a:xfrm>
          <a:prstGeom prst="rect">
            <a:avLst/>
          </a:prstGeom>
          <a:noFill/>
        </p:spPr>
        <p:txBody>
          <a:bodyPr wrap="square" rtlCol="0" anchor="ctr" anchorCtr="0">
            <a:spAutoFit/>
          </a:bodyPr>
          <a:lstStyle/>
          <a:p>
            <a:pPr algn="ctr"/>
            <a:r>
              <a:rPr lang="en-US" altLang="zh-CN" sz="9600" dirty="0">
                <a:solidFill>
                  <a:schemeClr val="accent2"/>
                </a:solidFill>
                <a:latin typeface="+mj-lt"/>
              </a:rPr>
              <a:t>01</a:t>
            </a:r>
            <a:endParaRPr lang="zh-CN" altLang="en-US" sz="9600" dirty="0">
              <a:solidFill>
                <a:schemeClr val="accent2"/>
              </a:solidFill>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by="(-#ppt_w*2)" calcmode="lin" valueType="num">
                                      <p:cBhvr rctx="PPT">
                                        <p:cTn id="13" dur="500" autoRev="1" fill="hold">
                                          <p:stCondLst>
                                            <p:cond delay="0"/>
                                          </p:stCondLst>
                                        </p:cTn>
                                        <p:tgtEl>
                                          <p:spTgt spid="6"/>
                                        </p:tgtEl>
                                        <p:attrNameLst>
                                          <p:attrName>ppt_w</p:attrName>
                                        </p:attrNameLst>
                                      </p:cBhvr>
                                    </p:anim>
                                    <p:anim by="(#ppt_w*0.50)" calcmode="lin" valueType="num">
                                      <p:cBhvr>
                                        <p:cTn id="14" dur="500" decel="50000" autoRev="1" fill="hold">
                                          <p:stCondLst>
                                            <p:cond delay="0"/>
                                          </p:stCondLst>
                                        </p:cTn>
                                        <p:tgtEl>
                                          <p:spTgt spid="6"/>
                                        </p:tgtEl>
                                        <p:attrNameLst>
                                          <p:attrName>ppt_x</p:attrName>
                                        </p:attrNameLst>
                                      </p:cBhvr>
                                    </p:anim>
                                    <p:anim from="(-#ppt_h/2)" to="(#ppt_y)" calcmode="lin" valueType="num">
                                      <p:cBhvr>
                                        <p:cTn id="15" dur="1000" fill="hold">
                                          <p:stCondLst>
                                            <p:cond delay="0"/>
                                          </p:stCondLst>
                                        </p:cTn>
                                        <p:tgtEl>
                                          <p:spTgt spid="6"/>
                                        </p:tgtEl>
                                        <p:attrNameLst>
                                          <p:attrName>ppt_y</p:attrName>
                                        </p:attrNameLst>
                                      </p:cBhvr>
                                    </p:anim>
                                    <p:animRot by="21600000">
                                      <p:cBhvr>
                                        <p:cTn id="16"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6"/>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6"/>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 name="PA-文本框 10"/>
          <p:cNvSpPr txBox="1"/>
          <p:nvPr>
            <p:custDataLst>
              <p:tags r:id="rId2"/>
            </p:custDataLst>
          </p:nvPr>
        </p:nvSpPr>
        <p:spPr>
          <a:xfrm>
            <a:off x="3667138" y="1115751"/>
            <a:ext cx="4657884" cy="670120"/>
          </a:xfrm>
          <a:prstGeom prst="rect">
            <a:avLst/>
          </a:prstGeom>
          <a:noFill/>
        </p:spPr>
        <p:txBody>
          <a:bodyPr wrap="square" rtlCol="0">
            <a:spAutoFit/>
          </a:bodyPr>
          <a:lstStyle/>
          <a:p>
            <a:pPr>
              <a:lnSpc>
                <a:spcPct val="130000"/>
              </a:lnSpc>
            </a:pPr>
            <a:r>
              <a:rPr lang="zh-CN" altLang="en-US" sz="3200" b="1" dirty="0">
                <a:latin typeface="微软雅黑" panose="020B0503020204020204" pitchFamily="34" charset="-122"/>
                <a:ea typeface="微软雅黑" panose="020B0503020204020204" pitchFamily="34" charset="-122"/>
              </a:rPr>
              <a:t>类型检测</a:t>
            </a:r>
          </a:p>
        </p:txBody>
      </p:sp>
      <p:sp>
        <p:nvSpPr>
          <p:cNvPr id="5" name="PA-文本框 11"/>
          <p:cNvSpPr txBox="1"/>
          <p:nvPr>
            <p:custDataLst>
              <p:tags r:id="rId3"/>
            </p:custDataLst>
          </p:nvPr>
        </p:nvSpPr>
        <p:spPr>
          <a:xfrm>
            <a:off x="3667138" y="1823637"/>
            <a:ext cx="5763941" cy="728533"/>
          </a:xfrm>
          <a:prstGeom prst="rect">
            <a:avLst/>
          </a:prstGeom>
          <a:noFill/>
        </p:spPr>
        <p:txBody>
          <a:bodyPr wrap="square" rtlCol="0">
            <a:spAutoFit/>
          </a:bodyPr>
          <a:lstStyle/>
          <a:p>
            <a:pPr defTabSz="914400">
              <a:lnSpc>
                <a:spcPct val="120000"/>
              </a:lnSpc>
              <a:spcBef>
                <a:spcPct val="0"/>
              </a:spcBef>
              <a:defRPr/>
            </a:pPr>
            <a:r>
              <a:rPr lang="zh-CN" altLang="en-US" dirty="0"/>
              <a:t>如果申明了变量的类型，那么任何其他类型的赋值都会导致编译错误。</a:t>
            </a:r>
          </a:p>
        </p:txBody>
      </p:sp>
      <p:sp>
        <p:nvSpPr>
          <p:cNvPr id="7" name="椭圆 6"/>
          <p:cNvSpPr/>
          <p:nvPr/>
        </p:nvSpPr>
        <p:spPr>
          <a:xfrm>
            <a:off x="2856542" y="114111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8" name="文本框 7"/>
          <p:cNvSpPr txBox="1"/>
          <p:nvPr/>
        </p:nvSpPr>
        <p:spPr>
          <a:xfrm>
            <a:off x="2914657" y="1115751"/>
            <a:ext cx="605721" cy="707886"/>
          </a:xfrm>
          <a:prstGeom prst="rect">
            <a:avLst/>
          </a:prstGeom>
          <a:noFill/>
        </p:spPr>
        <p:txBody>
          <a:bodyPr wrap="square" rtlCol="0" anchor="ctr" anchorCtr="0">
            <a:spAutoFit/>
          </a:bodyPr>
          <a:lstStyle/>
          <a:p>
            <a:pPr algn="ctr"/>
            <a:r>
              <a:rPr lang="en-US" altLang="zh-CN" sz="4000" dirty="0">
                <a:solidFill>
                  <a:schemeClr val="bg1"/>
                </a:solidFill>
              </a:rPr>
              <a:t>1</a:t>
            </a:r>
            <a:endParaRPr lang="zh-CN" altLang="en-US" sz="4000" dirty="0">
              <a:solidFill>
                <a:schemeClr val="bg1"/>
              </a:solidFill>
            </a:endParaRPr>
          </a:p>
        </p:txBody>
      </p:sp>
      <p:pic>
        <p:nvPicPr>
          <p:cNvPr id="24" name="图片 23"/>
          <p:cNvPicPr>
            <a:picLocks noChangeAspect="1"/>
          </p:cNvPicPr>
          <p:nvPr/>
        </p:nvPicPr>
        <p:blipFill>
          <a:blip r:embed="rId7"/>
          <a:stretch>
            <a:fillRect/>
          </a:stretch>
        </p:blipFill>
        <p:spPr>
          <a:xfrm>
            <a:off x="4525602" y="2931922"/>
            <a:ext cx="5585962" cy="31982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down)">
                                      <p:cBhvr>
                                        <p:cTn id="12" dur="500"/>
                                        <p:tgtEl>
                                          <p:spTgt spid="5"/>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4"/>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 name="PA-文本框 10"/>
          <p:cNvSpPr txBox="1"/>
          <p:nvPr>
            <p:custDataLst>
              <p:tags r:id="rId1"/>
            </p:custDataLst>
          </p:nvPr>
        </p:nvSpPr>
        <p:spPr>
          <a:xfrm>
            <a:off x="3667138" y="1115751"/>
            <a:ext cx="4657884" cy="670120"/>
          </a:xfrm>
          <a:prstGeom prst="rect">
            <a:avLst/>
          </a:prstGeom>
          <a:noFill/>
        </p:spPr>
        <p:txBody>
          <a:bodyPr wrap="square" rtlCol="0">
            <a:spAutoFit/>
          </a:bodyPr>
          <a:lstStyle/>
          <a:p>
            <a:pPr>
              <a:lnSpc>
                <a:spcPct val="130000"/>
              </a:lnSpc>
            </a:pPr>
            <a:r>
              <a:rPr lang="zh-CN" altLang="en-US" sz="3200" b="1" dirty="0">
                <a:latin typeface="微软雅黑" panose="020B0503020204020204" pitchFamily="34" charset="-122"/>
                <a:ea typeface="微软雅黑" panose="020B0503020204020204" pitchFamily="34" charset="-122"/>
              </a:rPr>
              <a:t>语法提示</a:t>
            </a:r>
          </a:p>
        </p:txBody>
      </p:sp>
      <p:sp>
        <p:nvSpPr>
          <p:cNvPr id="5" name="PA-文本框 11"/>
          <p:cNvSpPr txBox="1"/>
          <p:nvPr>
            <p:custDataLst>
              <p:tags r:id="rId2"/>
            </p:custDataLst>
          </p:nvPr>
        </p:nvSpPr>
        <p:spPr>
          <a:xfrm>
            <a:off x="3667138" y="1823637"/>
            <a:ext cx="5763941" cy="1060931"/>
          </a:xfrm>
          <a:prstGeom prst="rect">
            <a:avLst/>
          </a:prstGeom>
          <a:noFill/>
        </p:spPr>
        <p:txBody>
          <a:bodyPr wrap="square" rtlCol="0">
            <a:spAutoFit/>
          </a:bodyPr>
          <a:lstStyle/>
          <a:p>
            <a:pPr defTabSz="914400">
              <a:lnSpc>
                <a:spcPct val="120000"/>
              </a:lnSpc>
              <a:spcBef>
                <a:spcPct val="0"/>
              </a:spcBef>
              <a:defRPr/>
            </a:pPr>
            <a:r>
              <a:rPr lang="zh-CN" altLang="en-US" dirty="0"/>
              <a:t>在</a:t>
            </a:r>
            <a:r>
              <a:rPr lang="en-US" altLang="zh-CN" dirty="0"/>
              <a:t>IDE</a:t>
            </a:r>
            <a:r>
              <a:rPr lang="zh-CN" altLang="en-US" dirty="0"/>
              <a:t>里面编写</a:t>
            </a:r>
            <a:r>
              <a:rPr lang="en-US" altLang="zh-CN" dirty="0"/>
              <a:t>TypeScript</a:t>
            </a:r>
            <a:r>
              <a:rPr lang="zh-CN" altLang="en-US" dirty="0"/>
              <a:t>的代码时，</a:t>
            </a:r>
            <a:r>
              <a:rPr lang="en-US" altLang="zh-CN" dirty="0"/>
              <a:t>IDE</a:t>
            </a:r>
            <a:r>
              <a:rPr lang="zh-CN" altLang="en-US" dirty="0"/>
              <a:t>会根据你当前的上下文，把你能用的类、变量、方法和关键字都给你提示出来</a:t>
            </a:r>
          </a:p>
        </p:txBody>
      </p:sp>
      <p:sp>
        <p:nvSpPr>
          <p:cNvPr id="7" name="椭圆 6"/>
          <p:cNvSpPr/>
          <p:nvPr/>
        </p:nvSpPr>
        <p:spPr>
          <a:xfrm>
            <a:off x="2856542" y="114111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8" name="文本框 7"/>
          <p:cNvSpPr txBox="1"/>
          <p:nvPr/>
        </p:nvSpPr>
        <p:spPr>
          <a:xfrm>
            <a:off x="2914657" y="1115751"/>
            <a:ext cx="605721" cy="707886"/>
          </a:xfrm>
          <a:prstGeom prst="rect">
            <a:avLst/>
          </a:prstGeom>
          <a:noFill/>
        </p:spPr>
        <p:txBody>
          <a:bodyPr wrap="square" rtlCol="0" anchor="ctr" anchorCtr="0">
            <a:spAutoFit/>
          </a:bodyPr>
          <a:lstStyle/>
          <a:p>
            <a:pPr algn="ctr"/>
            <a:r>
              <a:rPr lang="en-US" altLang="zh-CN" sz="4000" dirty="0">
                <a:solidFill>
                  <a:schemeClr val="bg1"/>
                </a:solidFill>
              </a:rPr>
              <a:t>2</a:t>
            </a:r>
            <a:endParaRPr lang="zh-CN" altLang="en-US" sz="4000" dirty="0">
              <a:solidFill>
                <a:schemeClr val="bg1"/>
              </a:solidFill>
            </a:endParaRPr>
          </a:p>
        </p:txBody>
      </p:sp>
      <p:pic>
        <p:nvPicPr>
          <p:cNvPr id="10" name="图片 9"/>
          <p:cNvPicPr>
            <a:picLocks noChangeAspect="1"/>
          </p:cNvPicPr>
          <p:nvPr/>
        </p:nvPicPr>
        <p:blipFill>
          <a:blip r:embed="rId5"/>
          <a:stretch>
            <a:fillRect/>
          </a:stretch>
        </p:blipFill>
        <p:spPr>
          <a:xfrm>
            <a:off x="4551332" y="3672085"/>
            <a:ext cx="5540575" cy="18568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down)">
                                      <p:cBhvr>
                                        <p:cTn id="12" dur="500"/>
                                        <p:tgtEl>
                                          <p:spTgt spid="5"/>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5"/>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 name="PA-文本框 10"/>
          <p:cNvSpPr txBox="1"/>
          <p:nvPr>
            <p:custDataLst>
              <p:tags r:id="rId1"/>
            </p:custDataLst>
          </p:nvPr>
        </p:nvSpPr>
        <p:spPr>
          <a:xfrm>
            <a:off x="3667138" y="1115751"/>
            <a:ext cx="4657884" cy="670120"/>
          </a:xfrm>
          <a:prstGeom prst="rect">
            <a:avLst/>
          </a:prstGeom>
          <a:noFill/>
        </p:spPr>
        <p:txBody>
          <a:bodyPr wrap="square" rtlCol="0">
            <a:spAutoFit/>
          </a:bodyPr>
          <a:lstStyle/>
          <a:p>
            <a:pPr>
              <a:lnSpc>
                <a:spcPct val="130000"/>
              </a:lnSpc>
            </a:pPr>
            <a:r>
              <a:rPr lang="zh-CN" altLang="en-US" sz="3200" b="1" dirty="0">
                <a:latin typeface="微软雅黑" panose="020B0503020204020204" pitchFamily="34" charset="-122"/>
                <a:ea typeface="微软雅黑" panose="020B0503020204020204" pitchFamily="34" charset="-122"/>
              </a:rPr>
              <a:t>模块化</a:t>
            </a:r>
          </a:p>
        </p:txBody>
      </p:sp>
      <p:sp>
        <p:nvSpPr>
          <p:cNvPr id="5" name="PA-文本框 11"/>
          <p:cNvSpPr txBox="1"/>
          <p:nvPr>
            <p:custDataLst>
              <p:tags r:id="rId2"/>
            </p:custDataLst>
          </p:nvPr>
        </p:nvSpPr>
        <p:spPr>
          <a:xfrm>
            <a:off x="3667138" y="1823637"/>
            <a:ext cx="5763941" cy="728533"/>
          </a:xfrm>
          <a:prstGeom prst="rect">
            <a:avLst/>
          </a:prstGeom>
          <a:noFill/>
        </p:spPr>
        <p:txBody>
          <a:bodyPr wrap="square" rtlCol="0">
            <a:spAutoFit/>
          </a:bodyPr>
          <a:lstStyle/>
          <a:p>
            <a:pPr defTabSz="914400">
              <a:lnSpc>
                <a:spcPct val="120000"/>
              </a:lnSpc>
              <a:spcBef>
                <a:spcPct val="0"/>
              </a:spcBef>
              <a:defRPr/>
            </a:pPr>
            <a:r>
              <a:rPr lang="zh-CN" altLang="en-US" dirty="0"/>
              <a:t>利用</a:t>
            </a:r>
            <a:r>
              <a:rPr lang="en-US" altLang="zh-CN" dirty="0"/>
              <a:t>TypeScript</a:t>
            </a:r>
            <a:r>
              <a:rPr lang="zh-CN" altLang="en-US" dirty="0"/>
              <a:t>的关键词</a:t>
            </a:r>
            <a:r>
              <a:rPr lang="en-US" altLang="zh-CN" dirty="0"/>
              <a:t>module</a:t>
            </a:r>
            <a:r>
              <a:rPr lang="zh-CN" altLang="en-US" dirty="0"/>
              <a:t>，可以达到类似于命名空间的效果，而</a:t>
            </a:r>
            <a:r>
              <a:rPr lang="en-US" altLang="zh-CN" dirty="0"/>
              <a:t>export</a:t>
            </a:r>
            <a:r>
              <a:rPr lang="zh-CN" altLang="en-US" dirty="0"/>
              <a:t>可以控制是否被外部访问</a:t>
            </a:r>
          </a:p>
        </p:txBody>
      </p:sp>
      <p:sp>
        <p:nvSpPr>
          <p:cNvPr id="7" name="椭圆 6"/>
          <p:cNvSpPr/>
          <p:nvPr/>
        </p:nvSpPr>
        <p:spPr>
          <a:xfrm>
            <a:off x="2856542" y="114111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8" name="文本框 7"/>
          <p:cNvSpPr txBox="1"/>
          <p:nvPr/>
        </p:nvSpPr>
        <p:spPr>
          <a:xfrm>
            <a:off x="2914657" y="1115751"/>
            <a:ext cx="605721" cy="707886"/>
          </a:xfrm>
          <a:prstGeom prst="rect">
            <a:avLst/>
          </a:prstGeom>
          <a:noFill/>
        </p:spPr>
        <p:txBody>
          <a:bodyPr wrap="square" rtlCol="0" anchor="ctr" anchorCtr="0">
            <a:spAutoFit/>
          </a:bodyPr>
          <a:lstStyle/>
          <a:p>
            <a:pPr algn="ctr"/>
            <a:r>
              <a:rPr lang="en-US" altLang="zh-CN" sz="4000" dirty="0">
                <a:solidFill>
                  <a:schemeClr val="bg1"/>
                </a:solidFill>
              </a:rPr>
              <a:t>3</a:t>
            </a:r>
            <a:endParaRPr lang="zh-CN" altLang="en-US" sz="4000" dirty="0">
              <a:solidFill>
                <a:schemeClr val="bg1"/>
              </a:solidFill>
            </a:endParaRPr>
          </a:p>
        </p:txBody>
      </p:sp>
      <p:pic>
        <p:nvPicPr>
          <p:cNvPr id="6" name="图片 5"/>
          <p:cNvPicPr>
            <a:picLocks noChangeAspect="1"/>
          </p:cNvPicPr>
          <p:nvPr/>
        </p:nvPicPr>
        <p:blipFill>
          <a:blip r:embed="rId6"/>
          <a:stretch>
            <a:fillRect/>
          </a:stretch>
        </p:blipFill>
        <p:spPr>
          <a:xfrm>
            <a:off x="2002897" y="2816208"/>
            <a:ext cx="3258532" cy="3918666"/>
          </a:xfrm>
          <a:prstGeom prst="rect">
            <a:avLst/>
          </a:prstGeom>
        </p:spPr>
      </p:pic>
      <p:sp>
        <p:nvSpPr>
          <p:cNvPr id="11" name="PA-文本框 11"/>
          <p:cNvSpPr txBox="1"/>
          <p:nvPr>
            <p:custDataLst>
              <p:tags r:id="rId3"/>
            </p:custDataLst>
          </p:nvPr>
        </p:nvSpPr>
        <p:spPr>
          <a:xfrm>
            <a:off x="5486400" y="3102832"/>
            <a:ext cx="6613451" cy="2058128"/>
          </a:xfrm>
          <a:prstGeom prst="rect">
            <a:avLst/>
          </a:prstGeom>
          <a:noFill/>
        </p:spPr>
        <p:txBody>
          <a:bodyPr wrap="square" rtlCol="0">
            <a:spAutoFit/>
          </a:bodyPr>
          <a:lstStyle/>
          <a:p>
            <a:pPr defTabSz="914400">
              <a:lnSpc>
                <a:spcPct val="120000"/>
              </a:lnSpc>
              <a:spcBef>
                <a:spcPct val="0"/>
              </a:spcBef>
              <a:defRPr/>
            </a:pPr>
            <a:r>
              <a:rPr lang="zh-CN" altLang="en-US" dirty="0"/>
              <a:t>从这个例子可以看出</a:t>
            </a:r>
            <a:r>
              <a:rPr lang="en-US" altLang="zh-CN" dirty="0"/>
              <a:t>module</a:t>
            </a:r>
            <a:r>
              <a:rPr lang="zh-CN" altLang="en-US" dirty="0"/>
              <a:t>可以嵌套</a:t>
            </a:r>
            <a:endParaRPr lang="en-US" altLang="zh-CN" dirty="0"/>
          </a:p>
          <a:p>
            <a:pPr defTabSz="914400">
              <a:lnSpc>
                <a:spcPct val="120000"/>
              </a:lnSpc>
              <a:spcBef>
                <a:spcPct val="0"/>
              </a:spcBef>
              <a:defRPr/>
            </a:pPr>
            <a:endParaRPr lang="en-US" altLang="zh-CN" dirty="0"/>
          </a:p>
          <a:p>
            <a:pPr defTabSz="914400">
              <a:lnSpc>
                <a:spcPct val="120000"/>
              </a:lnSpc>
              <a:spcBef>
                <a:spcPct val="0"/>
              </a:spcBef>
              <a:defRPr/>
            </a:pPr>
            <a:r>
              <a:rPr lang="zh-CN" altLang="en-US" dirty="0"/>
              <a:t>只有带</a:t>
            </a:r>
            <a:r>
              <a:rPr lang="en-US" altLang="zh-CN" dirty="0"/>
              <a:t>export</a:t>
            </a:r>
            <a:r>
              <a:rPr lang="zh-CN" altLang="en-US" dirty="0"/>
              <a:t>关键词的才可以被外部访问</a:t>
            </a:r>
            <a:endParaRPr lang="en-US" altLang="zh-CN" dirty="0"/>
          </a:p>
          <a:p>
            <a:pPr defTabSz="914400">
              <a:lnSpc>
                <a:spcPct val="120000"/>
              </a:lnSpc>
              <a:spcBef>
                <a:spcPct val="0"/>
              </a:spcBef>
              <a:defRPr/>
            </a:pPr>
            <a:endParaRPr lang="en-US" altLang="zh-CN" dirty="0"/>
          </a:p>
          <a:p>
            <a:pPr defTabSz="914400">
              <a:lnSpc>
                <a:spcPct val="120000"/>
              </a:lnSpc>
              <a:spcBef>
                <a:spcPct val="0"/>
              </a:spcBef>
              <a:defRPr/>
            </a:pPr>
            <a:r>
              <a:rPr lang="en-US" altLang="zh-CN" dirty="0"/>
              <a:t>module</a:t>
            </a:r>
            <a:r>
              <a:rPr lang="zh-CN" altLang="en-US" dirty="0"/>
              <a:t>可以合并，但是非</a:t>
            </a:r>
            <a:r>
              <a:rPr lang="en-US" altLang="zh-CN" dirty="0"/>
              <a:t>export</a:t>
            </a:r>
            <a:r>
              <a:rPr lang="zh-CN" altLang="en-US" dirty="0"/>
              <a:t>的对象在其他</a:t>
            </a:r>
            <a:r>
              <a:rPr lang="en-US" altLang="zh-CN" dirty="0"/>
              <a:t>module</a:t>
            </a:r>
            <a:r>
              <a:rPr lang="zh-CN" altLang="en-US" dirty="0"/>
              <a:t>下，即使是同一个名称，也不能被访问，如</a:t>
            </a:r>
            <a:r>
              <a:rPr lang="en-US" altLang="zh-CN" dirty="0" err="1"/>
              <a:t>FuncA</a:t>
            </a:r>
            <a:r>
              <a:rPr lang="en-US"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4"/>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 name="PA-文本框 10"/>
          <p:cNvSpPr txBox="1"/>
          <p:nvPr>
            <p:custDataLst>
              <p:tags r:id="rId1"/>
            </p:custDataLst>
          </p:nvPr>
        </p:nvSpPr>
        <p:spPr>
          <a:xfrm>
            <a:off x="3667138" y="1115751"/>
            <a:ext cx="4657884" cy="670120"/>
          </a:xfrm>
          <a:prstGeom prst="rect">
            <a:avLst/>
          </a:prstGeom>
          <a:noFill/>
        </p:spPr>
        <p:txBody>
          <a:bodyPr wrap="square" rtlCol="0">
            <a:spAutoFit/>
          </a:bodyPr>
          <a:lstStyle/>
          <a:p>
            <a:pPr>
              <a:lnSpc>
                <a:spcPct val="130000"/>
              </a:lnSpc>
            </a:pPr>
            <a:r>
              <a:rPr lang="zh-CN" altLang="en-US" sz="3200" b="1" dirty="0">
                <a:latin typeface="微软雅黑" panose="020B0503020204020204" pitchFamily="34" charset="-122"/>
                <a:ea typeface="微软雅黑" panose="020B0503020204020204" pitchFamily="34" charset="-122"/>
              </a:rPr>
              <a:t>重构</a:t>
            </a:r>
          </a:p>
        </p:txBody>
      </p:sp>
      <p:sp>
        <p:nvSpPr>
          <p:cNvPr id="5" name="PA-文本框 11"/>
          <p:cNvSpPr txBox="1"/>
          <p:nvPr>
            <p:custDataLst>
              <p:tags r:id="rId2"/>
            </p:custDataLst>
          </p:nvPr>
        </p:nvSpPr>
        <p:spPr>
          <a:xfrm>
            <a:off x="3667138" y="1823637"/>
            <a:ext cx="5763941" cy="1060931"/>
          </a:xfrm>
          <a:prstGeom prst="rect">
            <a:avLst/>
          </a:prstGeom>
          <a:noFill/>
        </p:spPr>
        <p:txBody>
          <a:bodyPr wrap="square" rtlCol="0">
            <a:spAutoFit/>
          </a:bodyPr>
          <a:lstStyle/>
          <a:p>
            <a:pPr defTabSz="914400">
              <a:lnSpc>
                <a:spcPct val="120000"/>
              </a:lnSpc>
              <a:spcBef>
                <a:spcPct val="0"/>
              </a:spcBef>
              <a:defRPr/>
            </a:pPr>
            <a:r>
              <a:rPr lang="zh-CN" altLang="en-US" dirty="0"/>
              <a:t>重构是指可以很方便的去修改变量或者方法的名字，它会帮你自动引用这个变量或者调用这个方法的代码自动帮你修改掉</a:t>
            </a:r>
          </a:p>
        </p:txBody>
      </p:sp>
      <p:sp>
        <p:nvSpPr>
          <p:cNvPr id="7" name="椭圆 6"/>
          <p:cNvSpPr/>
          <p:nvPr/>
        </p:nvSpPr>
        <p:spPr>
          <a:xfrm>
            <a:off x="2856542" y="114111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8" name="文本框 7"/>
          <p:cNvSpPr txBox="1"/>
          <p:nvPr/>
        </p:nvSpPr>
        <p:spPr>
          <a:xfrm>
            <a:off x="2914657" y="1115751"/>
            <a:ext cx="605721" cy="707886"/>
          </a:xfrm>
          <a:prstGeom prst="rect">
            <a:avLst/>
          </a:prstGeom>
          <a:noFill/>
        </p:spPr>
        <p:txBody>
          <a:bodyPr wrap="square" rtlCol="0" anchor="ctr" anchorCtr="0">
            <a:spAutoFit/>
          </a:bodyPr>
          <a:lstStyle/>
          <a:p>
            <a:pPr algn="ctr"/>
            <a:r>
              <a:rPr lang="en-US" altLang="zh-CN" sz="4000" dirty="0">
                <a:solidFill>
                  <a:schemeClr val="bg1"/>
                </a:solidFill>
              </a:rPr>
              <a:t>4</a:t>
            </a:r>
            <a:endParaRPr lang="zh-CN" altLang="en-US" sz="4000" dirty="0">
              <a:solidFill>
                <a:schemeClr val="bg1"/>
              </a:solidFill>
            </a:endParaRPr>
          </a:p>
        </p:txBody>
      </p:sp>
      <p:pic>
        <p:nvPicPr>
          <p:cNvPr id="6" name="图片 5"/>
          <p:cNvPicPr>
            <a:picLocks noChangeAspect="1"/>
          </p:cNvPicPr>
          <p:nvPr/>
        </p:nvPicPr>
        <p:blipFill>
          <a:blip r:embed="rId5"/>
          <a:stretch>
            <a:fillRect/>
          </a:stretch>
        </p:blipFill>
        <p:spPr>
          <a:xfrm>
            <a:off x="3667138" y="3779874"/>
            <a:ext cx="3492679" cy="1657435"/>
          </a:xfrm>
          <a:prstGeom prst="rect">
            <a:avLst/>
          </a:prstGeom>
        </p:spPr>
      </p:pic>
      <p:pic>
        <p:nvPicPr>
          <p:cNvPr id="9" name="图片 8"/>
          <p:cNvPicPr>
            <a:picLocks noChangeAspect="1"/>
          </p:cNvPicPr>
          <p:nvPr/>
        </p:nvPicPr>
        <p:blipFill>
          <a:blip r:embed="rId6"/>
          <a:stretch>
            <a:fillRect/>
          </a:stretch>
        </p:blipFill>
        <p:spPr>
          <a:xfrm>
            <a:off x="7897930" y="3779873"/>
            <a:ext cx="3155755" cy="1657435"/>
          </a:xfrm>
          <a:prstGeom prst="rect">
            <a:avLst/>
          </a:prstGeom>
        </p:spPr>
      </p:pic>
      <p:sp>
        <p:nvSpPr>
          <p:cNvPr id="11" name="箭头: 下 10"/>
          <p:cNvSpPr/>
          <p:nvPr/>
        </p:nvSpPr>
        <p:spPr>
          <a:xfrm rot="16200000">
            <a:off x="7273692" y="4364041"/>
            <a:ext cx="510362" cy="489098"/>
          </a:xfrm>
          <a:prstGeom prst="downArrow">
            <a:avLst/>
          </a:prstGeom>
          <a:solidFill>
            <a:srgbClr val="F44F54"/>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down)">
                                      <p:cBhvr>
                                        <p:cTn id="12" dur="500"/>
                                        <p:tgtEl>
                                          <p:spTgt spid="5"/>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6" name="文本框 5"/>
          <p:cNvSpPr txBox="1"/>
          <p:nvPr/>
        </p:nvSpPr>
        <p:spPr>
          <a:xfrm>
            <a:off x="4430583" y="3280248"/>
            <a:ext cx="5857875" cy="646331"/>
          </a:xfrm>
          <a:prstGeom prst="rect">
            <a:avLst/>
          </a:prstGeom>
          <a:noFill/>
        </p:spPr>
        <p:txBody>
          <a:bodyPr wrap="square" rtlCol="0" anchor="ctr" anchorCtr="0">
            <a:spAutoFit/>
          </a:bodyPr>
          <a:lstStyle/>
          <a:p>
            <a:pPr algn="ctr"/>
            <a:r>
              <a:rPr lang="zh-CN" altLang="en-US" sz="3600" b="1" dirty="0">
                <a:solidFill>
                  <a:schemeClr val="accent1"/>
                </a:solidFill>
                <a:latin typeface="+mn-ea"/>
              </a:rPr>
              <a:t>基础</a:t>
            </a:r>
          </a:p>
        </p:txBody>
      </p:sp>
      <p:sp>
        <p:nvSpPr>
          <p:cNvPr id="5" name="文本框 4"/>
          <p:cNvSpPr txBox="1"/>
          <p:nvPr/>
        </p:nvSpPr>
        <p:spPr>
          <a:xfrm>
            <a:off x="5664071" y="1818957"/>
            <a:ext cx="3390900" cy="1569660"/>
          </a:xfrm>
          <a:prstGeom prst="rect">
            <a:avLst/>
          </a:prstGeom>
          <a:noFill/>
        </p:spPr>
        <p:txBody>
          <a:bodyPr wrap="square" rtlCol="0" anchor="ctr" anchorCtr="0">
            <a:spAutoFit/>
          </a:bodyPr>
          <a:lstStyle/>
          <a:p>
            <a:pPr algn="ctr"/>
            <a:r>
              <a:rPr lang="en-US" altLang="zh-CN" sz="9600" dirty="0">
                <a:solidFill>
                  <a:schemeClr val="accent2"/>
                </a:solidFill>
                <a:latin typeface="+mj-lt"/>
              </a:rPr>
              <a:t>02</a:t>
            </a:r>
            <a:endParaRPr lang="zh-CN" altLang="en-US" sz="9600" dirty="0">
              <a:solidFill>
                <a:schemeClr val="accent2"/>
              </a:solidFill>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6"/>
                                        </p:tgtEl>
                                        <p:attrNameLst>
                                          <p:attrName>style.visibility</p:attrName>
                                        </p:attrNameLst>
                                      </p:cBhvr>
                                      <p:to>
                                        <p:strVal val="visible"/>
                                      </p:to>
                                    </p:set>
                                    <p:anim by="(-#ppt_w*2)" calcmode="lin" valueType="num">
                                      <p:cBhvr rctx="PPT">
                                        <p:cTn id="10" dur="500" autoRev="1" fill="hold">
                                          <p:stCondLst>
                                            <p:cond delay="0"/>
                                          </p:stCondLst>
                                        </p:cTn>
                                        <p:tgtEl>
                                          <p:spTgt spid="6"/>
                                        </p:tgtEl>
                                        <p:attrNameLst>
                                          <p:attrName>ppt_w</p:attrName>
                                        </p:attrNameLst>
                                      </p:cBhvr>
                                    </p:anim>
                                    <p:anim by="(#ppt_w*0.50)" calcmode="lin" valueType="num">
                                      <p:cBhvr>
                                        <p:cTn id="11" dur="500" decel="50000" autoRev="1" fill="hold">
                                          <p:stCondLst>
                                            <p:cond delay="0"/>
                                          </p:stCondLst>
                                        </p:cTn>
                                        <p:tgtEl>
                                          <p:spTgt spid="6"/>
                                        </p:tgtEl>
                                        <p:attrNameLst>
                                          <p:attrName>ppt_x</p:attrName>
                                        </p:attrNameLst>
                                      </p:cBhvr>
                                    </p:anim>
                                    <p:anim from="(-#ppt_h/2)" to="(#ppt_y)" calcmode="lin" valueType="num">
                                      <p:cBhvr>
                                        <p:cTn id="12" dur="1000" fill="hold">
                                          <p:stCondLst>
                                            <p:cond delay="0"/>
                                          </p:stCondLst>
                                        </p:cTn>
                                        <p:tgtEl>
                                          <p:spTgt spid="6"/>
                                        </p:tgtEl>
                                        <p:attrNameLst>
                                          <p:attrName>ppt_y</p:attrName>
                                        </p:attrNameLst>
                                      </p:cBhvr>
                                    </p:anim>
                                    <p:animRot by="21600000">
                                      <p:cBhvr>
                                        <p:cTn id="13" dur="1000" fill="hold">
                                          <p:stCondLst>
                                            <p:cond delay="0"/>
                                          </p:stCondLst>
                                        </p:cTn>
                                        <p:tgtEl>
                                          <p:spTgt spid="6"/>
                                        </p:tgtEl>
                                        <p:attrNameLst>
                                          <p:attrName>r</p:attrName>
                                        </p:attrNameLst>
                                      </p:cBhvr>
                                    </p:animRot>
                                  </p:childTnLst>
                                </p:cTn>
                              </p:par>
                              <p:par>
                                <p:cTn id="14" presetID="21"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8"/>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8"/>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 name="PA-文本框 10"/>
          <p:cNvSpPr txBox="1"/>
          <p:nvPr>
            <p:custDataLst>
              <p:tags r:id="rId1"/>
            </p:custDataLst>
          </p:nvPr>
        </p:nvSpPr>
        <p:spPr>
          <a:xfrm>
            <a:off x="4552546" y="1094863"/>
            <a:ext cx="3254390" cy="597921"/>
          </a:xfrm>
          <a:prstGeom prst="rect">
            <a:avLst/>
          </a:prstGeom>
          <a:noFill/>
        </p:spPr>
        <p:txBody>
          <a:bodyPr wrap="square" rtlCol="0">
            <a:spAutoFit/>
          </a:bodyPr>
          <a:lstStyle/>
          <a:p>
            <a:pPr>
              <a:lnSpc>
                <a:spcPct val="130000"/>
              </a:lnSpc>
            </a:pPr>
            <a:r>
              <a:rPr lang="zh-CN" altLang="en-US" sz="2800" b="1" dirty="0">
                <a:latin typeface="微软雅黑" panose="020B0503020204020204" pitchFamily="34" charset="-122"/>
                <a:ea typeface="微软雅黑" panose="020B0503020204020204" pitchFamily="34" charset="-122"/>
              </a:rPr>
              <a:t>原始数据类型</a:t>
            </a:r>
          </a:p>
        </p:txBody>
      </p:sp>
      <p:sp>
        <p:nvSpPr>
          <p:cNvPr id="7" name="椭圆 6"/>
          <p:cNvSpPr/>
          <p:nvPr/>
        </p:nvSpPr>
        <p:spPr>
          <a:xfrm>
            <a:off x="3677884" y="108020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8" name="文本框 7"/>
          <p:cNvSpPr txBox="1"/>
          <p:nvPr/>
        </p:nvSpPr>
        <p:spPr>
          <a:xfrm>
            <a:off x="3734998" y="1054841"/>
            <a:ext cx="542926" cy="707886"/>
          </a:xfrm>
          <a:prstGeom prst="rect">
            <a:avLst/>
          </a:prstGeom>
          <a:noFill/>
        </p:spPr>
        <p:txBody>
          <a:bodyPr wrap="square" rtlCol="0" anchor="ctr" anchorCtr="0">
            <a:spAutoFit/>
          </a:bodyPr>
          <a:lstStyle/>
          <a:p>
            <a:pPr algn="ctr"/>
            <a:r>
              <a:rPr lang="en-US" altLang="zh-CN" sz="4000" dirty="0">
                <a:solidFill>
                  <a:schemeClr val="bg1"/>
                </a:solidFill>
              </a:rPr>
              <a:t>1</a:t>
            </a:r>
            <a:endParaRPr lang="zh-CN" altLang="en-US" sz="4000" dirty="0">
              <a:solidFill>
                <a:schemeClr val="bg1"/>
              </a:solidFill>
            </a:endParaRPr>
          </a:p>
        </p:txBody>
      </p:sp>
      <p:sp>
        <p:nvSpPr>
          <p:cNvPr id="10" name="PA-文本框 10"/>
          <p:cNvSpPr txBox="1"/>
          <p:nvPr>
            <p:custDataLst>
              <p:tags r:id="rId2"/>
            </p:custDataLst>
          </p:nvPr>
        </p:nvSpPr>
        <p:spPr>
          <a:xfrm>
            <a:off x="5152586" y="2248630"/>
            <a:ext cx="3254390" cy="597921"/>
          </a:xfrm>
          <a:prstGeom prst="rect">
            <a:avLst/>
          </a:prstGeom>
          <a:noFill/>
        </p:spPr>
        <p:txBody>
          <a:bodyPr wrap="square" rtlCol="0">
            <a:spAutoFit/>
          </a:bodyPr>
          <a:lstStyle/>
          <a:p>
            <a:pPr>
              <a:lnSpc>
                <a:spcPct val="130000"/>
              </a:lnSpc>
            </a:pPr>
            <a:r>
              <a:rPr lang="zh-CN" altLang="en-US" sz="2800" b="1" dirty="0">
                <a:latin typeface="微软雅黑" panose="020B0503020204020204" pitchFamily="34" charset="-122"/>
                <a:ea typeface="微软雅黑" panose="020B0503020204020204" pitchFamily="34" charset="-122"/>
              </a:rPr>
              <a:t>任意值</a:t>
            </a:r>
          </a:p>
        </p:txBody>
      </p:sp>
      <p:sp>
        <p:nvSpPr>
          <p:cNvPr id="12" name="椭圆 11"/>
          <p:cNvSpPr/>
          <p:nvPr/>
        </p:nvSpPr>
        <p:spPr>
          <a:xfrm>
            <a:off x="4277924" y="2233974"/>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3" name="文本框 12"/>
          <p:cNvSpPr txBox="1"/>
          <p:nvPr/>
        </p:nvSpPr>
        <p:spPr>
          <a:xfrm>
            <a:off x="4335038" y="2208608"/>
            <a:ext cx="542926" cy="707886"/>
          </a:xfrm>
          <a:prstGeom prst="rect">
            <a:avLst/>
          </a:prstGeom>
          <a:noFill/>
        </p:spPr>
        <p:txBody>
          <a:bodyPr wrap="square" rtlCol="0" anchor="ctr" anchorCtr="0">
            <a:spAutoFit/>
          </a:bodyPr>
          <a:lstStyle/>
          <a:p>
            <a:pPr algn="ctr"/>
            <a:r>
              <a:rPr lang="en-US" altLang="zh-CN" sz="4000" dirty="0">
                <a:solidFill>
                  <a:schemeClr val="bg1"/>
                </a:solidFill>
              </a:rPr>
              <a:t>2</a:t>
            </a:r>
            <a:endParaRPr lang="zh-CN" altLang="en-US" sz="4000" dirty="0">
              <a:solidFill>
                <a:schemeClr val="bg1"/>
              </a:solidFill>
            </a:endParaRPr>
          </a:p>
        </p:txBody>
      </p:sp>
      <p:sp>
        <p:nvSpPr>
          <p:cNvPr id="14" name="PA-文本框 10"/>
          <p:cNvSpPr txBox="1"/>
          <p:nvPr>
            <p:custDataLst>
              <p:tags r:id="rId3"/>
            </p:custDataLst>
          </p:nvPr>
        </p:nvSpPr>
        <p:spPr>
          <a:xfrm>
            <a:off x="5809740" y="3272327"/>
            <a:ext cx="3254390" cy="597921"/>
          </a:xfrm>
          <a:prstGeom prst="rect">
            <a:avLst/>
          </a:prstGeom>
          <a:noFill/>
        </p:spPr>
        <p:txBody>
          <a:bodyPr wrap="square" rtlCol="0">
            <a:spAutoFit/>
          </a:bodyPr>
          <a:lstStyle/>
          <a:p>
            <a:pPr>
              <a:lnSpc>
                <a:spcPct val="130000"/>
              </a:lnSpc>
            </a:pPr>
            <a:r>
              <a:rPr lang="zh-CN" altLang="en-US" sz="2800" b="1" dirty="0">
                <a:latin typeface="微软雅黑" panose="020B0503020204020204" pitchFamily="34" charset="-122"/>
                <a:ea typeface="微软雅黑" panose="020B0503020204020204" pitchFamily="34" charset="-122"/>
              </a:rPr>
              <a:t>类型推论</a:t>
            </a:r>
          </a:p>
        </p:txBody>
      </p:sp>
      <p:sp>
        <p:nvSpPr>
          <p:cNvPr id="16" name="椭圆 15"/>
          <p:cNvSpPr/>
          <p:nvPr/>
        </p:nvSpPr>
        <p:spPr>
          <a:xfrm>
            <a:off x="4935078" y="3257671"/>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7" name="文本框 16"/>
          <p:cNvSpPr txBox="1"/>
          <p:nvPr/>
        </p:nvSpPr>
        <p:spPr>
          <a:xfrm>
            <a:off x="4992192" y="3232305"/>
            <a:ext cx="542926" cy="707886"/>
          </a:xfrm>
          <a:prstGeom prst="rect">
            <a:avLst/>
          </a:prstGeom>
          <a:noFill/>
        </p:spPr>
        <p:txBody>
          <a:bodyPr wrap="square" rtlCol="0" anchor="ctr" anchorCtr="0">
            <a:spAutoFit/>
          </a:bodyPr>
          <a:lstStyle/>
          <a:p>
            <a:pPr algn="ctr"/>
            <a:r>
              <a:rPr lang="en-US" altLang="zh-CN" sz="4000" dirty="0">
                <a:solidFill>
                  <a:schemeClr val="bg1"/>
                </a:solidFill>
              </a:rPr>
              <a:t>3</a:t>
            </a:r>
            <a:endParaRPr lang="zh-CN" altLang="en-US" sz="4000" dirty="0">
              <a:solidFill>
                <a:schemeClr val="bg1"/>
              </a:solidFill>
            </a:endParaRPr>
          </a:p>
        </p:txBody>
      </p:sp>
      <p:sp>
        <p:nvSpPr>
          <p:cNvPr id="18" name="PA-文本框 10"/>
          <p:cNvSpPr txBox="1"/>
          <p:nvPr>
            <p:custDataLst>
              <p:tags r:id="rId4"/>
            </p:custDataLst>
          </p:nvPr>
        </p:nvSpPr>
        <p:spPr>
          <a:xfrm>
            <a:off x="6466894" y="4365170"/>
            <a:ext cx="3254390" cy="597921"/>
          </a:xfrm>
          <a:prstGeom prst="rect">
            <a:avLst/>
          </a:prstGeom>
          <a:noFill/>
        </p:spPr>
        <p:txBody>
          <a:bodyPr wrap="square" rtlCol="0">
            <a:spAutoFit/>
          </a:bodyPr>
          <a:lstStyle/>
          <a:p>
            <a:pPr>
              <a:lnSpc>
                <a:spcPct val="130000"/>
              </a:lnSpc>
            </a:pPr>
            <a:r>
              <a:rPr lang="zh-CN" altLang="en-US" sz="2800" b="1" dirty="0">
                <a:latin typeface="微软雅黑" panose="020B0503020204020204" pitchFamily="34" charset="-122"/>
                <a:ea typeface="微软雅黑" panose="020B0503020204020204" pitchFamily="34" charset="-122"/>
              </a:rPr>
              <a:t>联合类型</a:t>
            </a:r>
          </a:p>
        </p:txBody>
      </p:sp>
      <p:sp>
        <p:nvSpPr>
          <p:cNvPr id="20" name="椭圆 19"/>
          <p:cNvSpPr/>
          <p:nvPr/>
        </p:nvSpPr>
        <p:spPr>
          <a:xfrm>
            <a:off x="5592232" y="4350514"/>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21" name="文本框 20"/>
          <p:cNvSpPr txBox="1"/>
          <p:nvPr/>
        </p:nvSpPr>
        <p:spPr>
          <a:xfrm>
            <a:off x="5649346" y="4325148"/>
            <a:ext cx="542926" cy="707886"/>
          </a:xfrm>
          <a:prstGeom prst="rect">
            <a:avLst/>
          </a:prstGeom>
          <a:noFill/>
        </p:spPr>
        <p:txBody>
          <a:bodyPr wrap="square" rtlCol="0" anchor="ctr" anchorCtr="0">
            <a:spAutoFit/>
          </a:bodyPr>
          <a:lstStyle/>
          <a:p>
            <a:pPr algn="ctr"/>
            <a:r>
              <a:rPr lang="en-US" altLang="zh-CN" sz="4000" dirty="0">
                <a:solidFill>
                  <a:schemeClr val="bg1"/>
                </a:solidFill>
              </a:rPr>
              <a:t>4</a:t>
            </a:r>
            <a:endParaRPr lang="zh-CN" altLang="en-US" sz="4000" dirty="0">
              <a:solidFill>
                <a:schemeClr val="bg1"/>
              </a:solidFill>
            </a:endParaRPr>
          </a:p>
        </p:txBody>
      </p:sp>
      <p:sp>
        <p:nvSpPr>
          <p:cNvPr id="26" name="PA-文本框 10"/>
          <p:cNvSpPr txBox="1"/>
          <p:nvPr>
            <p:custDataLst>
              <p:tags r:id="rId5"/>
            </p:custDataLst>
          </p:nvPr>
        </p:nvSpPr>
        <p:spPr>
          <a:xfrm>
            <a:off x="7129152" y="5480957"/>
            <a:ext cx="3941696" cy="597921"/>
          </a:xfrm>
          <a:prstGeom prst="rect">
            <a:avLst/>
          </a:prstGeom>
          <a:noFill/>
        </p:spPr>
        <p:txBody>
          <a:bodyPr wrap="square" rtlCol="0">
            <a:spAutoFit/>
          </a:bodyPr>
          <a:lstStyle/>
          <a:p>
            <a:pPr>
              <a:lnSpc>
                <a:spcPct val="130000"/>
              </a:lnSpc>
            </a:pPr>
            <a:r>
              <a:rPr lang="zh-CN" altLang="en-US" sz="2800" b="1" dirty="0">
                <a:latin typeface="微软雅黑" panose="020B0503020204020204" pitchFamily="34" charset="-122"/>
                <a:ea typeface="微软雅黑" panose="020B0503020204020204" pitchFamily="34" charset="-122"/>
              </a:rPr>
              <a:t>对象的类型</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接口</a:t>
            </a:r>
          </a:p>
        </p:txBody>
      </p:sp>
      <p:sp>
        <p:nvSpPr>
          <p:cNvPr id="28" name="椭圆 27"/>
          <p:cNvSpPr/>
          <p:nvPr/>
        </p:nvSpPr>
        <p:spPr>
          <a:xfrm>
            <a:off x="6254490" y="5466301"/>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29" name="文本框 28"/>
          <p:cNvSpPr txBox="1"/>
          <p:nvPr/>
        </p:nvSpPr>
        <p:spPr>
          <a:xfrm>
            <a:off x="6311604" y="5440935"/>
            <a:ext cx="542926" cy="707886"/>
          </a:xfrm>
          <a:prstGeom prst="rect">
            <a:avLst/>
          </a:prstGeom>
          <a:noFill/>
        </p:spPr>
        <p:txBody>
          <a:bodyPr wrap="square" rtlCol="0" anchor="ctr" anchorCtr="0">
            <a:spAutoFit/>
          </a:bodyPr>
          <a:lstStyle/>
          <a:p>
            <a:pPr algn="ctr"/>
            <a:r>
              <a:rPr lang="en-US" altLang="zh-CN" sz="4000" dirty="0">
                <a:solidFill>
                  <a:schemeClr val="bg1"/>
                </a:solidFill>
              </a:rPr>
              <a:t>5</a:t>
            </a:r>
            <a:endParaRPr lang="zh-CN" altLang="en-US" sz="4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horizontal)">
                                      <p:cBhvr>
                                        <p:cTn id="28" dur="500"/>
                                        <p:tgtEl>
                                          <p:spTgt spid="17"/>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randombar(horizontal)">
                                      <p:cBhvr>
                                        <p:cTn id="31" dur="500"/>
                                        <p:tgtEl>
                                          <p:spTgt spid="2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randombar(horizontal)">
                                      <p:cBhvr>
                                        <p:cTn id="46" dur="500"/>
                                        <p:tgtEl>
                                          <p:spTgt spid="2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randombar(horizontal)">
                                      <p:cBhvr>
                                        <p:cTn id="4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p:bldP spid="10" grpId="0"/>
      <p:bldP spid="12" grpId="0" animBg="1"/>
      <p:bldP spid="13" grpId="0"/>
      <p:bldP spid="14" grpId="0"/>
      <p:bldP spid="16" grpId="0" animBg="1"/>
      <p:bldP spid="17" grpId="0"/>
      <p:bldP spid="18" grpId="0"/>
      <p:bldP spid="20" grpId="0" animBg="1"/>
      <p:bldP spid="21" grpId="0"/>
      <p:bldP spid="26" grpId="0"/>
      <p:bldP spid="28" grpId="0" animBg="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KSO_WM_DOC_GUID" val="{111bb2e4-0612-4fbf-add5-b8b20de08ffc}"/>
</p:tagLst>
</file>

<file path=ppt/tags/tag10.xml><?xml version="1.0" encoding="utf-8"?>
<p:tagLst xmlns:a="http://schemas.openxmlformats.org/drawingml/2006/main" xmlns:r="http://schemas.openxmlformats.org/officeDocument/2006/relationships" xmlns:p="http://schemas.openxmlformats.org/presentationml/2006/main">
  <p:tag name="PA" val="v4.3.1"/>
</p:tagLst>
</file>

<file path=ppt/tags/tag11.xml><?xml version="1.0" encoding="utf-8"?>
<p:tagLst xmlns:a="http://schemas.openxmlformats.org/drawingml/2006/main" xmlns:r="http://schemas.openxmlformats.org/officeDocument/2006/relationships" xmlns:p="http://schemas.openxmlformats.org/presentationml/2006/main">
  <p:tag name="PA" val="v4.3.1"/>
</p:tagLst>
</file>

<file path=ppt/tags/tag12.xml><?xml version="1.0" encoding="utf-8"?>
<p:tagLst xmlns:a="http://schemas.openxmlformats.org/drawingml/2006/main" xmlns:r="http://schemas.openxmlformats.org/officeDocument/2006/relationships" xmlns:p="http://schemas.openxmlformats.org/presentationml/2006/main">
  <p:tag name="PA" val="v4.3.1"/>
</p:tagLst>
</file>

<file path=ppt/tags/tag13.xml><?xml version="1.0" encoding="utf-8"?>
<p:tagLst xmlns:a="http://schemas.openxmlformats.org/drawingml/2006/main" xmlns:r="http://schemas.openxmlformats.org/officeDocument/2006/relationships" xmlns:p="http://schemas.openxmlformats.org/presentationml/2006/main">
  <p:tag name="PA" val="v4.3.1"/>
</p:tagLst>
</file>

<file path=ppt/tags/tag14.xml><?xml version="1.0" encoding="utf-8"?>
<p:tagLst xmlns:a="http://schemas.openxmlformats.org/drawingml/2006/main" xmlns:r="http://schemas.openxmlformats.org/officeDocument/2006/relationships" xmlns:p="http://schemas.openxmlformats.org/presentationml/2006/main">
  <p:tag name="PA" val="v4.3.1"/>
</p:tagLst>
</file>

<file path=ppt/tags/tag15.xml><?xml version="1.0" encoding="utf-8"?>
<p:tagLst xmlns:a="http://schemas.openxmlformats.org/drawingml/2006/main" xmlns:r="http://schemas.openxmlformats.org/officeDocument/2006/relationships" xmlns:p="http://schemas.openxmlformats.org/presentationml/2006/main">
  <p:tag name="PA" val="v4.3.1"/>
</p:tagLst>
</file>

<file path=ppt/tags/tag16.xml><?xml version="1.0" encoding="utf-8"?>
<p:tagLst xmlns:a="http://schemas.openxmlformats.org/drawingml/2006/main" xmlns:r="http://schemas.openxmlformats.org/officeDocument/2006/relationships" xmlns:p="http://schemas.openxmlformats.org/presentationml/2006/main">
  <p:tag name="PA" val="v4.3.1"/>
</p:tagLst>
</file>

<file path=ppt/tags/tag17.xml><?xml version="1.0" encoding="utf-8"?>
<p:tagLst xmlns:a="http://schemas.openxmlformats.org/drawingml/2006/main" xmlns:r="http://schemas.openxmlformats.org/officeDocument/2006/relationships" xmlns:p="http://schemas.openxmlformats.org/presentationml/2006/main">
  <p:tag name="PA" val="v4.3.1"/>
</p:tagLst>
</file>

<file path=ppt/tags/tag18.xml><?xml version="1.0" encoding="utf-8"?>
<p:tagLst xmlns:a="http://schemas.openxmlformats.org/drawingml/2006/main" xmlns:r="http://schemas.openxmlformats.org/officeDocument/2006/relationships" xmlns:p="http://schemas.openxmlformats.org/presentationml/2006/main">
  <p:tag name="PA" val="v4.3.1"/>
</p:tagLst>
</file>

<file path=ppt/tags/tag19.xml><?xml version="1.0" encoding="utf-8"?>
<p:tagLst xmlns:a="http://schemas.openxmlformats.org/drawingml/2006/main" xmlns:r="http://schemas.openxmlformats.org/officeDocument/2006/relationships" xmlns:p="http://schemas.openxmlformats.org/presentationml/2006/main">
  <p:tag name="PA" val="v4.3.1"/>
</p:tagLst>
</file>

<file path=ppt/tags/tag2.xml><?xml version="1.0" encoding="utf-8"?>
<p:tagLst xmlns:a="http://schemas.openxmlformats.org/drawingml/2006/main" xmlns:r="http://schemas.openxmlformats.org/officeDocument/2006/relationships" xmlns:p="http://schemas.openxmlformats.org/presentationml/2006/main">
  <p:tag name="PA" val="v4.3.1"/>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3.1"/>
</p:tagLst>
</file>

<file path=ppt/tags/tag28.xml><?xml version="1.0" encoding="utf-8"?>
<p:tagLst xmlns:a="http://schemas.openxmlformats.org/drawingml/2006/main" xmlns:r="http://schemas.openxmlformats.org/officeDocument/2006/relationships" xmlns:p="http://schemas.openxmlformats.org/presentationml/2006/main">
  <p:tag name="PA" val="v4.3.1"/>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3.1"/>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3.1"/>
</p:tagLst>
</file>

<file path=ppt/tags/tag32.xml><?xml version="1.0" encoding="utf-8"?>
<p:tagLst xmlns:a="http://schemas.openxmlformats.org/drawingml/2006/main" xmlns:r="http://schemas.openxmlformats.org/officeDocument/2006/relationships" xmlns:p="http://schemas.openxmlformats.org/presentationml/2006/main">
  <p:tag name="PA" val="v4.0.0"/>
</p:tagLst>
</file>

<file path=ppt/tags/tag33.xml><?xml version="1.0" encoding="utf-8"?>
<p:tagLst xmlns:a="http://schemas.openxmlformats.org/drawingml/2006/main" xmlns:r="http://schemas.openxmlformats.org/officeDocument/2006/relationships" xmlns:p="http://schemas.openxmlformats.org/presentationml/2006/main">
  <p:tag name="PA" val="v4.0.0"/>
</p:tagLst>
</file>

<file path=ppt/tags/tag34.xml><?xml version="1.0" encoding="utf-8"?>
<p:tagLst xmlns:a="http://schemas.openxmlformats.org/drawingml/2006/main" xmlns:r="http://schemas.openxmlformats.org/officeDocument/2006/relationships" xmlns:p="http://schemas.openxmlformats.org/presentationml/2006/main">
  <p:tag name="PA" val="v4.3.1"/>
</p:tagLst>
</file>

<file path=ppt/tags/tag35.xml><?xml version="1.0" encoding="utf-8"?>
<p:tagLst xmlns:a="http://schemas.openxmlformats.org/drawingml/2006/main" xmlns:r="http://schemas.openxmlformats.org/officeDocument/2006/relationships" xmlns:p="http://schemas.openxmlformats.org/presentationml/2006/main">
  <p:tag name="PA" val="v4.0.0"/>
</p:tagLst>
</file>

<file path=ppt/tags/tag36.xml><?xml version="1.0" encoding="utf-8"?>
<p:tagLst xmlns:a="http://schemas.openxmlformats.org/drawingml/2006/main" xmlns:r="http://schemas.openxmlformats.org/officeDocument/2006/relationships" xmlns:p="http://schemas.openxmlformats.org/presentationml/2006/main">
  <p:tag name="PA" val="v4.0.0"/>
</p:tagLst>
</file>

<file path=ppt/tags/tag37.xml><?xml version="1.0" encoding="utf-8"?>
<p:tagLst xmlns:a="http://schemas.openxmlformats.org/drawingml/2006/main" xmlns:r="http://schemas.openxmlformats.org/officeDocument/2006/relationships" xmlns:p="http://schemas.openxmlformats.org/presentationml/2006/main">
  <p:tag name="PA" val="v4.3.1"/>
</p:tagLst>
</file>

<file path=ppt/tags/tag38.xml><?xml version="1.0" encoding="utf-8"?>
<p:tagLst xmlns:a="http://schemas.openxmlformats.org/drawingml/2006/main" xmlns:r="http://schemas.openxmlformats.org/officeDocument/2006/relationships" xmlns:p="http://schemas.openxmlformats.org/presentationml/2006/main">
  <p:tag name="PA" val="v4.0.0"/>
</p:tagLst>
</file>

<file path=ppt/tags/tag39.xml><?xml version="1.0" encoding="utf-8"?>
<p:tagLst xmlns:a="http://schemas.openxmlformats.org/drawingml/2006/main" xmlns:r="http://schemas.openxmlformats.org/officeDocument/2006/relationships" xmlns:p="http://schemas.openxmlformats.org/presentationml/2006/main">
  <p:tag name="PA" val="v4.3.1"/>
</p:tagLst>
</file>

<file path=ppt/tags/tag4.xml><?xml version="1.0" encoding="utf-8"?>
<p:tagLst xmlns:a="http://schemas.openxmlformats.org/drawingml/2006/main" xmlns:r="http://schemas.openxmlformats.org/officeDocument/2006/relationships" xmlns:p="http://schemas.openxmlformats.org/presentationml/2006/main">
  <p:tag name="PA" val="v4.3.1"/>
</p:tagLst>
</file>

<file path=ppt/tags/tag40.xml><?xml version="1.0" encoding="utf-8"?>
<p:tagLst xmlns:a="http://schemas.openxmlformats.org/drawingml/2006/main" xmlns:r="http://schemas.openxmlformats.org/officeDocument/2006/relationships" xmlns:p="http://schemas.openxmlformats.org/presentationml/2006/main">
  <p:tag name="PA" val="v4.0.0"/>
</p:tagLst>
</file>

<file path=ppt/tags/tag41.xml><?xml version="1.0" encoding="utf-8"?>
<p:tagLst xmlns:a="http://schemas.openxmlformats.org/drawingml/2006/main" xmlns:r="http://schemas.openxmlformats.org/officeDocument/2006/relationships" xmlns:p="http://schemas.openxmlformats.org/presentationml/2006/main">
  <p:tag name="PA" val="v4.3.1"/>
</p:tagLst>
</file>

<file path=ppt/tags/tag42.xml><?xml version="1.0" encoding="utf-8"?>
<p:tagLst xmlns:a="http://schemas.openxmlformats.org/drawingml/2006/main" xmlns:r="http://schemas.openxmlformats.org/officeDocument/2006/relationships" xmlns:p="http://schemas.openxmlformats.org/presentationml/2006/main">
  <p:tag name="PA" val="v4.0.0"/>
</p:tagLst>
</file>

<file path=ppt/tags/tag43.xml><?xml version="1.0" encoding="utf-8"?>
<p:tagLst xmlns:a="http://schemas.openxmlformats.org/drawingml/2006/main" xmlns:r="http://schemas.openxmlformats.org/officeDocument/2006/relationships" xmlns:p="http://schemas.openxmlformats.org/presentationml/2006/main">
  <p:tag name="PA" val="v4.0.0"/>
</p:tagLst>
</file>

<file path=ppt/tags/tag44.xml><?xml version="1.0" encoding="utf-8"?>
<p:tagLst xmlns:a="http://schemas.openxmlformats.org/drawingml/2006/main" xmlns:r="http://schemas.openxmlformats.org/officeDocument/2006/relationships" xmlns:p="http://schemas.openxmlformats.org/presentationml/2006/main">
  <p:tag name="PA" val="v4.0.0"/>
</p:tagLst>
</file>

<file path=ppt/tags/tag45.xml><?xml version="1.0" encoding="utf-8"?>
<p:tagLst xmlns:a="http://schemas.openxmlformats.org/drawingml/2006/main" xmlns:r="http://schemas.openxmlformats.org/officeDocument/2006/relationships" xmlns:p="http://schemas.openxmlformats.org/presentationml/2006/main">
  <p:tag name="PA" val="v4.3.1"/>
</p:tagLst>
</file>

<file path=ppt/tags/tag46.xml><?xml version="1.0" encoding="utf-8"?>
<p:tagLst xmlns:a="http://schemas.openxmlformats.org/drawingml/2006/main" xmlns:r="http://schemas.openxmlformats.org/officeDocument/2006/relationships" xmlns:p="http://schemas.openxmlformats.org/presentationml/2006/main">
  <p:tag name="PA" val="v4.0.0"/>
</p:tagLst>
</file>

<file path=ppt/tags/tag47.xml><?xml version="1.0" encoding="utf-8"?>
<p:tagLst xmlns:a="http://schemas.openxmlformats.org/drawingml/2006/main" xmlns:r="http://schemas.openxmlformats.org/officeDocument/2006/relationships" xmlns:p="http://schemas.openxmlformats.org/presentationml/2006/main">
  <p:tag name="PA" val="v4.0.0"/>
</p:tagLst>
</file>

<file path=ppt/tags/tag48.xml><?xml version="1.0" encoding="utf-8"?>
<p:tagLst xmlns:a="http://schemas.openxmlformats.org/drawingml/2006/main" xmlns:r="http://schemas.openxmlformats.org/officeDocument/2006/relationships" xmlns:p="http://schemas.openxmlformats.org/presentationml/2006/main">
  <p:tag name="PA" val="v4.3.1"/>
</p:tagLst>
</file>

<file path=ppt/tags/tag49.xml><?xml version="1.0" encoding="utf-8"?>
<p:tagLst xmlns:a="http://schemas.openxmlformats.org/drawingml/2006/main" xmlns:r="http://schemas.openxmlformats.org/officeDocument/2006/relationships" xmlns:p="http://schemas.openxmlformats.org/presentationml/2006/main">
  <p:tag name="PA" val="v4.3.1"/>
</p:tagLst>
</file>

<file path=ppt/tags/tag5.xml><?xml version="1.0" encoding="utf-8"?>
<p:tagLst xmlns:a="http://schemas.openxmlformats.org/drawingml/2006/main" xmlns:r="http://schemas.openxmlformats.org/officeDocument/2006/relationships" xmlns:p="http://schemas.openxmlformats.org/presentationml/2006/main">
  <p:tag name="PA" val="v4.3.1"/>
</p:tagLst>
</file>

<file path=ppt/tags/tag6.xml><?xml version="1.0" encoding="utf-8"?>
<p:tagLst xmlns:a="http://schemas.openxmlformats.org/drawingml/2006/main" xmlns:r="http://schemas.openxmlformats.org/officeDocument/2006/relationships" xmlns:p="http://schemas.openxmlformats.org/presentationml/2006/main">
  <p:tag name="PA" val="v4.3.1"/>
</p:tagLst>
</file>

<file path=ppt/tags/tag7.xml><?xml version="1.0" encoding="utf-8"?>
<p:tagLst xmlns:a="http://schemas.openxmlformats.org/drawingml/2006/main" xmlns:r="http://schemas.openxmlformats.org/officeDocument/2006/relationships" xmlns:p="http://schemas.openxmlformats.org/presentationml/2006/main">
  <p:tag name="PA" val="v4.3.1"/>
</p:tagLst>
</file>

<file path=ppt/tags/tag8.xml><?xml version="1.0" encoding="utf-8"?>
<p:tagLst xmlns:a="http://schemas.openxmlformats.org/drawingml/2006/main" xmlns:r="http://schemas.openxmlformats.org/officeDocument/2006/relationships" xmlns:p="http://schemas.openxmlformats.org/presentationml/2006/main">
  <p:tag name="PA" val="v4.3.1"/>
</p:tagLst>
</file>

<file path=ppt/tags/tag9.xml><?xml version="1.0" encoding="utf-8"?>
<p:tagLst xmlns:a="http://schemas.openxmlformats.org/drawingml/2006/main" xmlns:r="http://schemas.openxmlformats.org/officeDocument/2006/relationships" xmlns:p="http://schemas.openxmlformats.org/presentationml/2006/main">
  <p:tag name="PA" val="v4.3.1"/>
</p:tagLst>
</file>

<file path=ppt/theme/theme1.xml><?xml version="1.0" encoding="utf-8"?>
<a:theme xmlns:a="http://schemas.openxmlformats.org/drawingml/2006/main" name="Office 主题">
  <a:themeElements>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0">
          <a:noFill/>
        </a:ln>
      </a:spPr>
      <a:bodyPr rot="0" spcFirstLastPara="0" vertOverflow="overflow" horzOverflow="overflow" vert="horz" wrap="square" lIns="91440" tIns="45720" rIns="91440" bIns="45720" numCol="1" spcCol="0" rtlCol="0" fromWordArt="0" anchor="ctr" anchorCtr="0" forceAA="0" compatLnSpc="1">
        <a:norm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chor="ctr" anchorCtr="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2.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3.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QT</Template>
  <TotalTime>59</TotalTime>
  <Words>1190</Words>
  <Application>Microsoft Office PowerPoint</Application>
  <PresentationFormat>宽屏</PresentationFormat>
  <Paragraphs>134</Paragraphs>
  <Slides>26</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Helvetica Neue</vt:lpstr>
      <vt:lpstr>PingFangSC-Regular</vt:lpstr>
      <vt:lpstr>等线</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S TL</cp:lastModifiedBy>
  <cp:revision>46</cp:revision>
  <dcterms:created xsi:type="dcterms:W3CDTF">2018-05-25T11:19:00Z</dcterms:created>
  <dcterms:modified xsi:type="dcterms:W3CDTF">2019-03-13T13:31:32Z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2052-11.1.0.8524</vt:lpwstr>
  </property>
</Properties>
</file>