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98" r:id="rId5"/>
    <p:sldId id="289" r:id="rId6"/>
    <p:sldId id="299" r:id="rId7"/>
    <p:sldId id="281" r:id="rId8"/>
    <p:sldId id="300" r:id="rId9"/>
    <p:sldId id="303" r:id="rId10"/>
    <p:sldId id="301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076"/>
    <a:srgbClr val="EDD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59" autoAdjust="0"/>
  </p:normalViewPr>
  <p:slideViewPr>
    <p:cSldViewPr>
      <p:cViewPr>
        <p:scale>
          <a:sx n="95" d="100"/>
          <a:sy n="95" d="100"/>
        </p:scale>
        <p:origin x="46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BB3A-6B44-4627-B754-F8408759180C}" type="doc">
      <dgm:prSet loTypeId="urn:microsoft.com/office/officeart/2005/8/layout/target1" loCatId="relationship" qsTypeId="urn:microsoft.com/office/officeart/2005/8/quickstyle/simple2" qsCatId="simple" csTypeId="urn:microsoft.com/office/officeart/2005/8/colors/accent5_4" csCatId="accent5" phldr="1"/>
      <dgm:spPr/>
    </dgm:pt>
    <dgm:pt modelId="{9FD2730A-B180-4670-8299-8AD349DA01DF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10.14</a:t>
          </a:r>
          <a:r>
            <a:rPr lang="en-US" altLang="zh-CN" sz="2000" dirty="0"/>
            <a:t> 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315B8487-00BC-4343-939C-8DFF5758284F}" type="par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66B54E8B-F2B0-4BB8-8D2D-55F82C32E14F}" type="sib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8406E67A-EEC6-4269-A186-6A42F21AB56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10.20 </a:t>
          </a:r>
          <a:r>
            <a:rPr lang="en-US" altLang="zh-CN" sz="2000" dirty="0"/>
            <a:t>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B296A762-07B1-48F5-A0AD-9C239558C6F0}" type="par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D71CA3C1-7EFD-4435-BDF5-38A048DFFC42}" type="sib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0E3976E1-90F4-49D1-BF2D-FA4177D318E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10.26   2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729CB77F-7CC8-4739-A6A5-650BB9F91A16}" type="sib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A90828FA-166A-4318-861B-5E1526000F76}" type="par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CAC275A4-7E50-4ECF-9EF8-8A09A3177BE3}" type="pres">
      <dgm:prSet presAssocID="{D89CBB3A-6B44-4627-B754-F8408759180C}" presName="composite" presStyleCnt="0">
        <dgm:presLayoutVars>
          <dgm:chMax val="5"/>
          <dgm:dir/>
          <dgm:resizeHandles val="exact"/>
        </dgm:presLayoutVars>
      </dgm:prSet>
      <dgm:spPr/>
    </dgm:pt>
    <dgm:pt modelId="{DAAA8073-0BD4-4551-8537-02259978E98E}" type="pres">
      <dgm:prSet presAssocID="{9FD2730A-B180-4670-8299-8AD349DA01DF}" presName="circle1" presStyleLbl="lnNode1" presStyleIdx="0" presStyleCnt="3"/>
      <dgm:spPr/>
    </dgm:pt>
    <dgm:pt modelId="{CBF98FEB-7F84-45E5-AB2B-CC96F054C289}" type="pres">
      <dgm:prSet presAssocID="{9FD2730A-B180-4670-8299-8AD349DA01DF}" presName="text1" presStyleLbl="revTx" presStyleIdx="0" presStyleCnt="3" custScaleX="142206" custLinFactNeighborX="20134" custLinFactNeighborY="1045">
        <dgm:presLayoutVars>
          <dgm:bulletEnabled val="1"/>
        </dgm:presLayoutVars>
      </dgm:prSet>
      <dgm:spPr/>
    </dgm:pt>
    <dgm:pt modelId="{B2F1E4F5-4A19-48A2-A61A-EF894508A8C6}" type="pres">
      <dgm:prSet presAssocID="{9FD2730A-B180-4670-8299-8AD349DA01DF}" presName="line1" presStyleLbl="callout" presStyleIdx="0" presStyleCnt="6"/>
      <dgm:spPr/>
    </dgm:pt>
    <dgm:pt modelId="{2D08CAB8-58F5-4A27-B306-9D817CF2A6D9}" type="pres">
      <dgm:prSet presAssocID="{9FD2730A-B180-4670-8299-8AD349DA01DF}" presName="d1" presStyleLbl="callout" presStyleIdx="1" presStyleCnt="6"/>
      <dgm:spPr/>
    </dgm:pt>
    <dgm:pt modelId="{462EC6C9-E127-4BBB-AB94-F0F43A1AD808}" type="pres">
      <dgm:prSet presAssocID="{8406E67A-EEC6-4269-A186-6A42F21AB565}" presName="circle2" presStyleLbl="lnNode1" presStyleIdx="1" presStyleCnt="3"/>
      <dgm:spPr/>
    </dgm:pt>
    <dgm:pt modelId="{03D88539-E00D-439B-A681-1BADAC9ADA61}" type="pres">
      <dgm:prSet presAssocID="{8406E67A-EEC6-4269-A186-6A42F21AB565}" presName="text2" presStyleLbl="revTx" presStyleIdx="1" presStyleCnt="3" custScaleX="143759" custLinFactNeighborX="21299" custLinFactNeighborY="-2801">
        <dgm:presLayoutVars>
          <dgm:bulletEnabled val="1"/>
        </dgm:presLayoutVars>
      </dgm:prSet>
      <dgm:spPr/>
    </dgm:pt>
    <dgm:pt modelId="{DFB551B3-F259-4649-BF24-93DED1792091}" type="pres">
      <dgm:prSet presAssocID="{8406E67A-EEC6-4269-A186-6A42F21AB565}" presName="line2" presStyleLbl="callout" presStyleIdx="2" presStyleCnt="6"/>
      <dgm:spPr/>
    </dgm:pt>
    <dgm:pt modelId="{D8703178-9361-4A95-B147-DE98A74987AC}" type="pres">
      <dgm:prSet presAssocID="{8406E67A-EEC6-4269-A186-6A42F21AB565}" presName="d2" presStyleLbl="callout" presStyleIdx="3" presStyleCnt="6"/>
      <dgm:spPr/>
    </dgm:pt>
    <dgm:pt modelId="{AF344A2B-5F90-4ED3-89AD-A50647AD727D}" type="pres">
      <dgm:prSet presAssocID="{0E3976E1-90F4-49D1-BF2D-FA4177D318E3}" presName="circle3" presStyleLbl="lnNode1" presStyleIdx="2" presStyleCnt="3"/>
      <dgm:spPr/>
    </dgm:pt>
    <dgm:pt modelId="{C1581AEF-19B0-4875-A650-60E95E78552C}" type="pres">
      <dgm:prSet presAssocID="{0E3976E1-90F4-49D1-BF2D-FA4177D318E3}" presName="text3" presStyleLbl="revTx" presStyleIdx="2" presStyleCnt="3" custScaleX="130749" custLinFactNeighborX="16343" custLinFactNeighborY="2497">
        <dgm:presLayoutVars>
          <dgm:bulletEnabled val="1"/>
        </dgm:presLayoutVars>
      </dgm:prSet>
      <dgm:spPr/>
    </dgm:pt>
    <dgm:pt modelId="{CE23729D-17F9-4B7C-8AFC-27E363F8691A}" type="pres">
      <dgm:prSet presAssocID="{0E3976E1-90F4-49D1-BF2D-FA4177D318E3}" presName="line3" presStyleLbl="callout" presStyleIdx="4" presStyleCnt="6"/>
      <dgm:spPr/>
    </dgm:pt>
    <dgm:pt modelId="{3E024318-2F6F-4EBA-A281-E65D3F389730}" type="pres">
      <dgm:prSet presAssocID="{0E3976E1-90F4-49D1-BF2D-FA4177D318E3}" presName="d3" presStyleLbl="callout" presStyleIdx="5" presStyleCnt="6"/>
      <dgm:spPr/>
    </dgm:pt>
  </dgm:ptLst>
  <dgm:cxnLst>
    <dgm:cxn modelId="{67386832-BD89-49A8-A746-F873C1BBA70E}" type="presOf" srcId="{0E3976E1-90F4-49D1-BF2D-FA4177D318E3}" destId="{C1581AEF-19B0-4875-A650-60E95E78552C}" srcOrd="0" destOrd="0" presId="urn:microsoft.com/office/officeart/2005/8/layout/target1"/>
    <dgm:cxn modelId="{5493E760-BD11-4616-8723-DEC7B5EA14C1}" type="presOf" srcId="{D89CBB3A-6B44-4627-B754-F8408759180C}" destId="{CAC275A4-7E50-4ECF-9EF8-8A09A3177BE3}" srcOrd="0" destOrd="0" presId="urn:microsoft.com/office/officeart/2005/8/layout/target1"/>
    <dgm:cxn modelId="{FBD1197F-F028-4D6C-8FE5-5B2F41C1B4C8}" srcId="{D89CBB3A-6B44-4627-B754-F8408759180C}" destId="{8406E67A-EEC6-4269-A186-6A42F21AB565}" srcOrd="1" destOrd="0" parTransId="{B296A762-07B1-48F5-A0AD-9C239558C6F0}" sibTransId="{D71CA3C1-7EFD-4435-BDF5-38A048DFFC42}"/>
    <dgm:cxn modelId="{439BFEF7-A597-4300-9B8E-9718E26F7A19}" srcId="{D89CBB3A-6B44-4627-B754-F8408759180C}" destId="{0E3976E1-90F4-49D1-BF2D-FA4177D318E3}" srcOrd="2" destOrd="0" parTransId="{A90828FA-166A-4318-861B-5E1526000F76}" sibTransId="{729CB77F-7CC8-4739-A6A5-650BB9F91A16}"/>
    <dgm:cxn modelId="{F9A1A87B-4DC4-4C17-8078-D7BC95CF2C95}" srcId="{D89CBB3A-6B44-4627-B754-F8408759180C}" destId="{9FD2730A-B180-4670-8299-8AD349DA01DF}" srcOrd="0" destOrd="0" parTransId="{315B8487-00BC-4343-939C-8DFF5758284F}" sibTransId="{66B54E8B-F2B0-4BB8-8D2D-55F82C32E14F}"/>
    <dgm:cxn modelId="{035964F1-3195-465C-A5B4-E4696F42FA4C}" type="presOf" srcId="{9FD2730A-B180-4670-8299-8AD349DA01DF}" destId="{CBF98FEB-7F84-45E5-AB2B-CC96F054C289}" srcOrd="0" destOrd="0" presId="urn:microsoft.com/office/officeart/2005/8/layout/target1"/>
    <dgm:cxn modelId="{0D610F8E-3BE4-4C21-BE34-0F002F72F903}" type="presOf" srcId="{8406E67A-EEC6-4269-A186-6A42F21AB565}" destId="{03D88539-E00D-439B-A681-1BADAC9ADA61}" srcOrd="0" destOrd="0" presId="urn:microsoft.com/office/officeart/2005/8/layout/target1"/>
    <dgm:cxn modelId="{06E69526-B345-405A-B300-6FB4A7C87DC6}" type="presParOf" srcId="{CAC275A4-7E50-4ECF-9EF8-8A09A3177BE3}" destId="{DAAA8073-0BD4-4551-8537-02259978E98E}" srcOrd="0" destOrd="0" presId="urn:microsoft.com/office/officeart/2005/8/layout/target1"/>
    <dgm:cxn modelId="{E740D888-01C2-4C86-8FEF-5DA9395768A6}" type="presParOf" srcId="{CAC275A4-7E50-4ECF-9EF8-8A09A3177BE3}" destId="{CBF98FEB-7F84-45E5-AB2B-CC96F054C289}" srcOrd="1" destOrd="0" presId="urn:microsoft.com/office/officeart/2005/8/layout/target1"/>
    <dgm:cxn modelId="{F493B966-EE04-4E97-AF38-5FF1A94408D8}" type="presParOf" srcId="{CAC275A4-7E50-4ECF-9EF8-8A09A3177BE3}" destId="{B2F1E4F5-4A19-48A2-A61A-EF894508A8C6}" srcOrd="2" destOrd="0" presId="urn:microsoft.com/office/officeart/2005/8/layout/target1"/>
    <dgm:cxn modelId="{9F2E360D-444E-4C74-A1AB-B45C26923A22}" type="presParOf" srcId="{CAC275A4-7E50-4ECF-9EF8-8A09A3177BE3}" destId="{2D08CAB8-58F5-4A27-B306-9D817CF2A6D9}" srcOrd="3" destOrd="0" presId="urn:microsoft.com/office/officeart/2005/8/layout/target1"/>
    <dgm:cxn modelId="{A9442AB9-318D-4FF0-AC51-BE17E741556B}" type="presParOf" srcId="{CAC275A4-7E50-4ECF-9EF8-8A09A3177BE3}" destId="{462EC6C9-E127-4BBB-AB94-F0F43A1AD808}" srcOrd="4" destOrd="0" presId="urn:microsoft.com/office/officeart/2005/8/layout/target1"/>
    <dgm:cxn modelId="{6F9C9674-3F6C-4570-9659-110E6B5D690C}" type="presParOf" srcId="{CAC275A4-7E50-4ECF-9EF8-8A09A3177BE3}" destId="{03D88539-E00D-439B-A681-1BADAC9ADA61}" srcOrd="5" destOrd="0" presId="urn:microsoft.com/office/officeart/2005/8/layout/target1"/>
    <dgm:cxn modelId="{5CA674D3-1525-4F7E-A36E-231894DAB823}" type="presParOf" srcId="{CAC275A4-7E50-4ECF-9EF8-8A09A3177BE3}" destId="{DFB551B3-F259-4649-BF24-93DED1792091}" srcOrd="6" destOrd="0" presId="urn:microsoft.com/office/officeart/2005/8/layout/target1"/>
    <dgm:cxn modelId="{A519F144-8778-40C2-88BA-7E1FC43F7241}" type="presParOf" srcId="{CAC275A4-7E50-4ECF-9EF8-8A09A3177BE3}" destId="{D8703178-9361-4A95-B147-DE98A74987AC}" srcOrd="7" destOrd="0" presId="urn:microsoft.com/office/officeart/2005/8/layout/target1"/>
    <dgm:cxn modelId="{A6F2CA60-9345-4A33-9B1F-8981F79C62BE}" type="presParOf" srcId="{CAC275A4-7E50-4ECF-9EF8-8A09A3177BE3}" destId="{AF344A2B-5F90-4ED3-89AD-A50647AD727D}" srcOrd="8" destOrd="0" presId="urn:microsoft.com/office/officeart/2005/8/layout/target1"/>
    <dgm:cxn modelId="{79800FA7-DA20-4251-8D14-A27EDB82298C}" type="presParOf" srcId="{CAC275A4-7E50-4ECF-9EF8-8A09A3177BE3}" destId="{C1581AEF-19B0-4875-A650-60E95E78552C}" srcOrd="9" destOrd="0" presId="urn:microsoft.com/office/officeart/2005/8/layout/target1"/>
    <dgm:cxn modelId="{571076CE-0AEB-4E51-A701-E19B6E666886}" type="presParOf" srcId="{CAC275A4-7E50-4ECF-9EF8-8A09A3177BE3}" destId="{CE23729D-17F9-4B7C-8AFC-27E363F8691A}" srcOrd="10" destOrd="0" presId="urn:microsoft.com/office/officeart/2005/8/layout/target1"/>
    <dgm:cxn modelId="{3CE79B04-55EC-4ABA-B214-E611AB8AA213}" type="presParOf" srcId="{CAC275A4-7E50-4ECF-9EF8-8A09A3177BE3}" destId="{3E024318-2F6F-4EBA-A281-E65D3F389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4A2B-5F90-4ED3-89AD-A50647AD727D}">
      <dsp:nvSpPr>
        <dsp:cNvPr id="0" name=""/>
        <dsp:cNvSpPr/>
      </dsp:nvSpPr>
      <dsp:spPr>
        <a:xfrm>
          <a:off x="341278" y="1015999"/>
          <a:ext cx="3048000" cy="30480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EC6C9-E127-4BBB-AB94-F0F43A1AD808}">
      <dsp:nvSpPr>
        <dsp:cNvPr id="0" name=""/>
        <dsp:cNvSpPr/>
      </dsp:nvSpPr>
      <dsp:spPr>
        <a:xfrm>
          <a:off x="950878" y="1625599"/>
          <a:ext cx="1828800" cy="18288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A8073-0BD4-4551-8537-02259978E98E}">
      <dsp:nvSpPr>
        <dsp:cNvPr id="0" name=""/>
        <dsp:cNvSpPr/>
      </dsp:nvSpPr>
      <dsp:spPr>
        <a:xfrm>
          <a:off x="1560478" y="2235200"/>
          <a:ext cx="609600" cy="6096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98FEB-7F84-45E5-AB2B-CC96F054C289}">
      <dsp:nvSpPr>
        <dsp:cNvPr id="0" name=""/>
        <dsp:cNvSpPr/>
      </dsp:nvSpPr>
      <dsp:spPr>
        <a:xfrm>
          <a:off x="3882510" y="9290"/>
          <a:ext cx="2167219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10.14</a:t>
          </a:r>
          <a:r>
            <a:rPr lang="en-US" altLang="zh-CN" sz="2000" kern="1200" dirty="0"/>
            <a:t> 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2510" y="9290"/>
        <a:ext cx="2167219" cy="889000"/>
      </dsp:txXfrm>
    </dsp:sp>
    <dsp:sp modelId="{B2F1E4F5-4A19-48A2-A61A-EF894508A8C6}">
      <dsp:nvSpPr>
        <dsp:cNvPr id="0" name=""/>
        <dsp:cNvSpPr/>
      </dsp:nvSpPr>
      <dsp:spPr>
        <a:xfrm>
          <a:off x="3516278" y="444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8CAB8-58F5-4A27-B306-9D817CF2A6D9}">
      <dsp:nvSpPr>
        <dsp:cNvPr id="0" name=""/>
        <dsp:cNvSpPr/>
      </dsp:nvSpPr>
      <dsp:spPr>
        <a:xfrm rot="5400000">
          <a:off x="1642520" y="667766"/>
          <a:ext cx="2094991" cy="16494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88539-E00D-439B-A681-1BADAC9ADA61}">
      <dsp:nvSpPr>
        <dsp:cNvPr id="0" name=""/>
        <dsp:cNvSpPr/>
      </dsp:nvSpPr>
      <dsp:spPr>
        <a:xfrm>
          <a:off x="3888431" y="864099"/>
          <a:ext cx="2190887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10.20 </a:t>
          </a:r>
          <a:r>
            <a:rPr lang="en-US" altLang="zh-CN" sz="2000" kern="1200" dirty="0"/>
            <a:t>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8431" y="864099"/>
        <a:ext cx="2190887" cy="889000"/>
      </dsp:txXfrm>
    </dsp:sp>
    <dsp:sp modelId="{DFB551B3-F259-4649-BF24-93DED1792091}">
      <dsp:nvSpPr>
        <dsp:cNvPr id="0" name=""/>
        <dsp:cNvSpPr/>
      </dsp:nvSpPr>
      <dsp:spPr>
        <a:xfrm>
          <a:off x="3516278" y="1333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703178-9361-4A95-B147-DE98A74987AC}">
      <dsp:nvSpPr>
        <dsp:cNvPr id="0" name=""/>
        <dsp:cNvSpPr/>
      </dsp:nvSpPr>
      <dsp:spPr>
        <a:xfrm rot="5400000">
          <a:off x="2092201" y="1542897"/>
          <a:ext cx="1632508" cy="121259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581AEF-19B0-4875-A650-60E95E78552C}">
      <dsp:nvSpPr>
        <dsp:cNvPr id="0" name=""/>
        <dsp:cNvSpPr/>
      </dsp:nvSpPr>
      <dsp:spPr>
        <a:xfrm>
          <a:off x="3912038" y="1800198"/>
          <a:ext cx="1992614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10.26   2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912038" y="1800198"/>
        <a:ext cx="1992614" cy="889000"/>
      </dsp:txXfrm>
    </dsp:sp>
    <dsp:sp modelId="{CE23729D-17F9-4B7C-8AFC-27E363F8691A}">
      <dsp:nvSpPr>
        <dsp:cNvPr id="0" name=""/>
        <dsp:cNvSpPr/>
      </dsp:nvSpPr>
      <dsp:spPr>
        <a:xfrm>
          <a:off x="3516278" y="2222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024318-2F6F-4EBA-A281-E65D3F389730}">
      <dsp:nvSpPr>
        <dsp:cNvPr id="0" name=""/>
        <dsp:cNvSpPr/>
      </dsp:nvSpPr>
      <dsp:spPr>
        <a:xfrm rot="5400000">
          <a:off x="2542442" y="2417317"/>
          <a:ext cx="1166368" cy="77571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11-10-2016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6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9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4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4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1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2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9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0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37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a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0597" y="1365769"/>
            <a:ext cx="64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从一个页面跳转到另一个界面  </a:t>
            </a:r>
            <a:r>
              <a:rPr lang="zh-CN" altLang="en-US" sz="1400" dirty="0">
                <a:solidFill>
                  <a:srgbClr val="0070C0"/>
                </a:solidFill>
              </a:rPr>
              <a:t>可以连接到外部网站也可以连接到内部网站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40" y="2168270"/>
            <a:ext cx="4858428" cy="342948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1523766" y="2564904"/>
            <a:ext cx="708848" cy="863919"/>
            <a:chOff x="318597" y="3916141"/>
            <a:chExt cx="708848" cy="863919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027445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8597" y="4441506"/>
              <a:ext cx="708848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50060" y="2564904"/>
            <a:ext cx="543739" cy="1337198"/>
            <a:chOff x="944891" y="3916141"/>
            <a:chExt cx="543739" cy="1337198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299315" y="3916141"/>
              <a:ext cx="9064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44891" y="4945562"/>
              <a:ext cx="543739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i="1" dirty="0"/>
                <a:t>URL</a:t>
              </a:r>
              <a:endParaRPr lang="zh-CN" altLang="en-US" sz="1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74557" y="2564904"/>
            <a:ext cx="1261884" cy="1853495"/>
            <a:chOff x="1269388" y="3916141"/>
            <a:chExt cx="1261884" cy="185349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884443" y="3916141"/>
              <a:ext cx="23261" cy="152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69388" y="5461859"/>
              <a:ext cx="1261884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指向公司官网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0546" y="2564904"/>
            <a:ext cx="1620957" cy="2376264"/>
            <a:chOff x="2465377" y="3916141"/>
            <a:chExt cx="1620957" cy="237626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52595" y="3916141"/>
              <a:ext cx="23261" cy="20518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465377" y="5984628"/>
              <a:ext cx="1620957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何处打开链接文档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15005" y="2564904"/>
            <a:ext cx="1441420" cy="1836861"/>
            <a:chOff x="3809836" y="3916141"/>
            <a:chExt cx="1441420" cy="1836861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809836" y="3916141"/>
              <a:ext cx="6266" cy="154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809836" y="5445225"/>
              <a:ext cx="1441420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在新标签页打开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61515" y="2564904"/>
            <a:ext cx="1415772" cy="1337198"/>
            <a:chOff x="4356346" y="3916141"/>
            <a:chExt cx="1415772" cy="1337198"/>
          </a:xfrm>
        </p:grpSpPr>
        <p:sp>
          <p:nvSpPr>
            <p:cNvPr id="42" name="文本框 41"/>
            <p:cNvSpPr txBox="1"/>
            <p:nvPr/>
          </p:nvSpPr>
          <p:spPr>
            <a:xfrm>
              <a:off x="4356346" y="4914785"/>
              <a:ext cx="141577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页面显示内容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4620747" y="3916141"/>
              <a:ext cx="23261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421748" y="2564904"/>
            <a:ext cx="1119217" cy="863919"/>
            <a:chOff x="5216579" y="3916141"/>
            <a:chExt cx="1119217" cy="863919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5251256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216579" y="4441506"/>
              <a:ext cx="111921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结束标签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9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94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button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3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定义一个按钮，用来触发事件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10727" y="2384139"/>
            <a:ext cx="1165704" cy="885652"/>
            <a:chOff x="208890" y="3916141"/>
            <a:chExt cx="1165704" cy="885652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302586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08890" y="4463239"/>
              <a:ext cx="1165704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button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76431" y="2384139"/>
            <a:ext cx="522900" cy="1337198"/>
            <a:chOff x="944891" y="3916141"/>
            <a:chExt cx="522900" cy="1337198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299315" y="3916141"/>
              <a:ext cx="9064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44891" y="4945562"/>
              <a:ext cx="522900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i="1" dirty="0"/>
                <a:t>type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66350" y="2384139"/>
            <a:ext cx="1261884" cy="1812622"/>
            <a:chOff x="4137783" y="2379657"/>
            <a:chExt cx="1261884" cy="1812622"/>
          </a:xfrm>
        </p:grpSpPr>
        <p:cxnSp>
          <p:nvCxnSpPr>
            <p:cNvPr id="30" name="直接箭头连接符 29"/>
            <p:cNvCxnSpPr>
              <a:endCxn id="33" idx="0"/>
            </p:cNvCxnSpPr>
            <p:nvPr/>
          </p:nvCxnSpPr>
          <p:spPr>
            <a:xfrm>
              <a:off x="4754632" y="2379657"/>
              <a:ext cx="14093" cy="150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137783" y="3884502"/>
              <a:ext cx="1261884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页面显示内容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88840"/>
            <a:ext cx="2743200" cy="36195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618694" y="2375681"/>
            <a:ext cx="1576072" cy="859525"/>
            <a:chOff x="335596" y="3941032"/>
            <a:chExt cx="1576072" cy="859525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65541" y="394103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35596" y="4462003"/>
              <a:ext cx="157607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button</a:t>
              </a:r>
              <a:r>
                <a:rPr lang="zh-CN" altLang="en-US" sz="1600" dirty="0"/>
                <a:t>结束标签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81" y="4935681"/>
            <a:ext cx="2695575" cy="32385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 flipV="1">
            <a:off x="3197292" y="4196761"/>
            <a:ext cx="0" cy="73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136471" y="3721337"/>
            <a:ext cx="0" cy="1214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文本框 45"/>
          <p:cNvSpPr txBox="1"/>
          <p:nvPr/>
        </p:nvSpPr>
        <p:spPr>
          <a:xfrm>
            <a:off x="486110" y="3858207"/>
            <a:ext cx="10390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input</a:t>
            </a:r>
            <a:r>
              <a:rPr lang="zh-CN" altLang="en-US" sz="1600" dirty="0"/>
              <a:t>标签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331640" y="4196761"/>
            <a:ext cx="0" cy="73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23" name="组合 22"/>
          <p:cNvGrpSpPr/>
          <p:nvPr/>
        </p:nvGrpSpPr>
        <p:grpSpPr>
          <a:xfrm>
            <a:off x="6948264" y="3542242"/>
            <a:ext cx="1296145" cy="1684476"/>
            <a:chOff x="5652119" y="3891712"/>
            <a:chExt cx="1296145" cy="1684476"/>
          </a:xfrm>
        </p:grpSpPr>
        <p:sp>
          <p:nvSpPr>
            <p:cNvPr id="58" name="对话气泡: 圆角矩形 57"/>
            <p:cNvSpPr/>
            <p:nvPr/>
          </p:nvSpPr>
          <p:spPr>
            <a:xfrm rot="16200000" flipH="1" flipV="1">
              <a:off x="5457954" y="4085877"/>
              <a:ext cx="1684476" cy="1296145"/>
            </a:xfrm>
            <a:prstGeom prst="wedgeRoundRectCallou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86033" y="4096447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post</a:t>
              </a:r>
              <a:endParaRPr lang="zh-CN" altLang="en-US" sz="14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6033" y="5092536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put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86033" y="4596747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delete</a:t>
              </a:r>
              <a:endParaRPr lang="zh-CN" altLang="en-US" sz="14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341626" y="3842818"/>
            <a:ext cx="1326004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button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59" y="2062431"/>
            <a:ext cx="6200775" cy="276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65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img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3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显示图片，可用作背景或者其他显示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11466" y="2347318"/>
            <a:ext cx="925253" cy="850708"/>
            <a:chOff x="310910" y="3914802"/>
            <a:chExt cx="925253" cy="85070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925253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img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80594" y="2338360"/>
            <a:ext cx="604656" cy="1541840"/>
            <a:chOff x="1580594" y="2338360"/>
            <a:chExt cx="604656" cy="1541840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907704" y="2338360"/>
              <a:ext cx="20893" cy="123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580594" y="3572423"/>
              <a:ext cx="604656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i="1" dirty="0"/>
                <a:t>  </a:t>
              </a:r>
              <a:r>
                <a:rPr lang="en-US" altLang="zh-CN" sz="1400" i="1" dirty="0" err="1"/>
                <a:t>src</a:t>
              </a:r>
              <a:endParaRPr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25109" y="2347318"/>
            <a:ext cx="902811" cy="1833449"/>
            <a:chOff x="3525109" y="2347318"/>
            <a:chExt cx="902811" cy="1833449"/>
          </a:xfrm>
        </p:grpSpPr>
        <p:cxnSp>
          <p:nvCxnSpPr>
            <p:cNvPr id="30" name="直接箭头连接符 29"/>
            <p:cNvCxnSpPr>
              <a:endCxn id="33" idx="0"/>
            </p:cNvCxnSpPr>
            <p:nvPr/>
          </p:nvCxnSpPr>
          <p:spPr>
            <a:xfrm>
              <a:off x="3976514" y="2347318"/>
              <a:ext cx="1" cy="152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525109" y="3872990"/>
              <a:ext cx="902811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图片资源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71981" y="2338501"/>
            <a:ext cx="1063112" cy="895808"/>
            <a:chOff x="5971981" y="2338501"/>
            <a:chExt cx="1063112" cy="895808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6503537" y="233850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971981" y="2895755"/>
              <a:ext cx="106311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替代文本</a:t>
              </a:r>
              <a:r>
                <a:rPr lang="en-US" altLang="zh-CN" sz="1600" dirty="0"/>
                <a:t> </a:t>
              </a:r>
              <a:endParaRPr lang="zh-CN" altLang="en-US" sz="16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754343" y="387298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本地或网络资源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34" y="4770596"/>
            <a:ext cx="13049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140" y="4770596"/>
            <a:ext cx="101917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4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4254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ul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/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ol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&gt; li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显示列表，包括无序列表或有序列表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29" y="2373497"/>
            <a:ext cx="1781175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51" y="2497322"/>
            <a:ext cx="122872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909" y="4795160"/>
            <a:ext cx="18669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39" y="4923747"/>
            <a:ext cx="11525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971600" y="174127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ul</a:t>
            </a:r>
            <a:r>
              <a:rPr lang="en-US" altLang="zh-CN" sz="2400" dirty="0">
                <a:solidFill>
                  <a:srgbClr val="0070C0"/>
                </a:solidFill>
              </a:rPr>
              <a:t>&gt;li{</a:t>
            </a:r>
            <a:r>
              <a:rPr lang="zh-CN" altLang="en-US" sz="2400" dirty="0">
                <a:solidFill>
                  <a:srgbClr val="0070C0"/>
                </a:solidFill>
              </a:rPr>
              <a:t>无序列表</a:t>
            </a:r>
            <a:r>
              <a:rPr lang="en-US" altLang="zh-CN" sz="2400" dirty="0">
                <a:solidFill>
                  <a:srgbClr val="0070C0"/>
                </a:solidFill>
              </a:rPr>
              <a:t>$}*3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1600" y="416358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ol</a:t>
            </a:r>
            <a:r>
              <a:rPr lang="en-US" altLang="zh-CN" sz="2400" dirty="0">
                <a:solidFill>
                  <a:srgbClr val="0070C0"/>
                </a:solidFill>
              </a:rPr>
              <a:t>&gt;li{</a:t>
            </a:r>
            <a:r>
              <a:rPr lang="zh-CN" altLang="en-US" sz="2400" dirty="0">
                <a:solidFill>
                  <a:srgbClr val="0070C0"/>
                </a:solidFill>
              </a:rPr>
              <a:t>有序列表</a:t>
            </a:r>
            <a:r>
              <a:rPr lang="en-US" altLang="zh-CN" sz="2400" dirty="0">
                <a:solidFill>
                  <a:srgbClr val="0070C0"/>
                </a:solidFill>
              </a:rPr>
              <a:t>$}*3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2435" y="3789040"/>
            <a:ext cx="741682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4742457" y="1126833"/>
            <a:ext cx="1296144" cy="50934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导航条</a:t>
            </a:r>
          </a:p>
        </p:txBody>
      </p:sp>
      <p:sp>
        <p:nvSpPr>
          <p:cNvPr id="34" name="流程图: 文档 33"/>
          <p:cNvSpPr/>
          <p:nvPr/>
        </p:nvSpPr>
        <p:spPr>
          <a:xfrm>
            <a:off x="6608875" y="1119458"/>
            <a:ext cx="1296144" cy="50934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下拉框</a:t>
            </a:r>
          </a:p>
        </p:txBody>
      </p:sp>
    </p:spTree>
    <p:extLst>
      <p:ext uri="{BB962C8B-B14F-4D97-AF65-F5344CB8AC3E}">
        <p14:creationId xmlns:p14="http://schemas.microsoft.com/office/powerpoint/2010/main" val="31867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6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input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输入框，允许用户输入信息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78323" y="2371965"/>
            <a:ext cx="1039067" cy="850708"/>
            <a:chOff x="310910" y="3914802"/>
            <a:chExt cx="1039067" cy="85070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103906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input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26131" y="2371965"/>
            <a:ext cx="572593" cy="1516222"/>
            <a:chOff x="2639488" y="2415460"/>
            <a:chExt cx="572593" cy="151622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915816" y="2415460"/>
              <a:ext cx="9969" cy="1157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639488" y="3593128"/>
              <a:ext cx="572593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type</a:t>
              </a:r>
              <a:endParaRPr lang="zh-CN" altLang="en-US" sz="16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732860" y="2371965"/>
            <a:ext cx="1242648" cy="1516222"/>
            <a:chOff x="3732860" y="2371965"/>
            <a:chExt cx="1242648" cy="151622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4342883" y="2371965"/>
              <a:ext cx="11301" cy="1157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732860" y="3549633"/>
              <a:ext cx="1242648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placeholder</a:t>
              </a:r>
              <a:endParaRPr lang="zh-CN" altLang="en-US" sz="16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64" y="2060848"/>
            <a:ext cx="4038600" cy="295275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5290691" y="2371965"/>
            <a:ext cx="1210588" cy="1516222"/>
            <a:chOff x="5290691" y="2371965"/>
            <a:chExt cx="1210588" cy="1516222"/>
          </a:xfrm>
        </p:grpSpPr>
        <p:cxnSp>
          <p:nvCxnSpPr>
            <p:cNvPr id="40" name="直接箭头连接符 39"/>
            <p:cNvCxnSpPr>
              <a:endCxn id="42" idx="0"/>
            </p:cNvCxnSpPr>
            <p:nvPr/>
          </p:nvCxnSpPr>
          <p:spPr>
            <a:xfrm>
              <a:off x="5895985" y="2371965"/>
              <a:ext cx="0" cy="1177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290691" y="3549633"/>
              <a:ext cx="1210588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输入框的值</a:t>
              </a:r>
            </a:p>
          </p:txBody>
        </p:sp>
      </p:grpSp>
      <p:sp>
        <p:nvSpPr>
          <p:cNvPr id="45" name="对话气泡: 矩形 44"/>
          <p:cNvSpPr/>
          <p:nvPr/>
        </p:nvSpPr>
        <p:spPr>
          <a:xfrm flipH="1" flipV="1">
            <a:off x="913680" y="4416182"/>
            <a:ext cx="3276034" cy="1605105"/>
          </a:xfrm>
          <a:prstGeom prst="wedgeRectCallout">
            <a:avLst>
              <a:gd name="adj1" fmla="val -21467"/>
              <a:gd name="adj2" fmla="val 7047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796362" y="4509120"/>
            <a:ext cx="755335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button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63957" y="4986077"/>
            <a:ext cx="1050288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checkbox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795104" y="4509120"/>
            <a:ext cx="44595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file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323833" y="4509120"/>
            <a:ext cx="79861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hidden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04283" y="5555971"/>
            <a:ext cx="813107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image</a:t>
            </a:r>
            <a:endParaRPr lang="zh-CN" altLang="en-US" sz="1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250271" y="4982516"/>
            <a:ext cx="1061509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063957" y="5555971"/>
            <a:ext cx="639919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radio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73154" y="4986077"/>
            <a:ext cx="641522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334885" y="5536746"/>
            <a:ext cx="788999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submit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36467" y="4509120"/>
            <a:ext cx="516488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text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36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6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table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显示表格，大部分数据都要通过表格显示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6" y="1873175"/>
            <a:ext cx="372427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56" y="2529824"/>
            <a:ext cx="2047875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228" y="2552044"/>
            <a:ext cx="197167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自由: 形状 22"/>
          <p:cNvSpPr/>
          <p:nvPr/>
        </p:nvSpPr>
        <p:spPr>
          <a:xfrm>
            <a:off x="6530708" y="2998430"/>
            <a:ext cx="746379" cy="5217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0884"/>
                </a:lnTo>
                <a:lnTo>
                  <a:pt x="872272" y="260884"/>
                </a:lnTo>
                <a:lnTo>
                  <a:pt x="872272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4" name="自由: 形状 23"/>
          <p:cNvSpPr/>
          <p:nvPr/>
        </p:nvSpPr>
        <p:spPr>
          <a:xfrm>
            <a:off x="5756801" y="2998430"/>
            <a:ext cx="773906" cy="5217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5" name="自由: 形状 24"/>
          <p:cNvSpPr/>
          <p:nvPr/>
        </p:nvSpPr>
        <p:spPr>
          <a:xfrm>
            <a:off x="5820942" y="2562865"/>
            <a:ext cx="1419532" cy="435564"/>
          </a:xfrm>
          <a:custGeom>
            <a:avLst/>
            <a:gdLst>
              <a:gd name="connsiteX0" fmla="*/ 0 w 1419532"/>
              <a:gd name="connsiteY0" fmla="*/ 0 h 435564"/>
              <a:gd name="connsiteX1" fmla="*/ 1419532 w 1419532"/>
              <a:gd name="connsiteY1" fmla="*/ 0 h 435564"/>
              <a:gd name="connsiteX2" fmla="*/ 1419532 w 1419532"/>
              <a:gd name="connsiteY2" fmla="*/ 435564 h 435564"/>
              <a:gd name="connsiteX3" fmla="*/ 0 w 1419532"/>
              <a:gd name="connsiteY3" fmla="*/ 435564 h 435564"/>
              <a:gd name="connsiteX4" fmla="*/ 0 w 1419532"/>
              <a:gd name="connsiteY4" fmla="*/ 0 h 43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532" h="435564">
                <a:moveTo>
                  <a:pt x="0" y="0"/>
                </a:moveTo>
                <a:lnTo>
                  <a:pt x="1419532" y="0"/>
                </a:lnTo>
                <a:lnTo>
                  <a:pt x="1419532" y="435564"/>
                </a:lnTo>
                <a:lnTo>
                  <a:pt x="0" y="435564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table</a:t>
            </a:r>
            <a:endParaRPr lang="zh-CN" altLang="en-US" sz="2400" kern="1200" dirty="0"/>
          </a:p>
        </p:txBody>
      </p:sp>
      <p:sp>
        <p:nvSpPr>
          <p:cNvPr id="26" name="自由: 形状 25"/>
          <p:cNvSpPr/>
          <p:nvPr/>
        </p:nvSpPr>
        <p:spPr>
          <a:xfrm>
            <a:off x="5145413" y="3520198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thead</a:t>
            </a:r>
            <a:endParaRPr lang="zh-CN" altLang="en-US" sz="2000" kern="1200" dirty="0"/>
          </a:p>
        </p:txBody>
      </p:sp>
      <p:sp>
        <p:nvSpPr>
          <p:cNvPr id="27" name="自由: 形状 26"/>
          <p:cNvSpPr/>
          <p:nvPr/>
        </p:nvSpPr>
        <p:spPr>
          <a:xfrm>
            <a:off x="6804248" y="3520198"/>
            <a:ext cx="1026044" cy="466311"/>
          </a:xfrm>
          <a:custGeom>
            <a:avLst/>
            <a:gdLst>
              <a:gd name="connsiteX0" fmla="*/ 0 w 1026044"/>
              <a:gd name="connsiteY0" fmla="*/ 0 h 466311"/>
              <a:gd name="connsiteX1" fmla="*/ 1026044 w 1026044"/>
              <a:gd name="connsiteY1" fmla="*/ 0 h 466311"/>
              <a:gd name="connsiteX2" fmla="*/ 1026044 w 1026044"/>
              <a:gd name="connsiteY2" fmla="*/ 466311 h 466311"/>
              <a:gd name="connsiteX3" fmla="*/ 0 w 1026044"/>
              <a:gd name="connsiteY3" fmla="*/ 466311 h 466311"/>
              <a:gd name="connsiteX4" fmla="*/ 0 w 1026044"/>
              <a:gd name="connsiteY4" fmla="*/ 0 h 46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44" h="466311">
                <a:moveTo>
                  <a:pt x="0" y="0"/>
                </a:moveTo>
                <a:lnTo>
                  <a:pt x="1026044" y="0"/>
                </a:lnTo>
                <a:lnTo>
                  <a:pt x="1026044" y="466311"/>
                </a:lnTo>
                <a:lnTo>
                  <a:pt x="0" y="466311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tbody</a:t>
            </a:r>
            <a:endParaRPr lang="zh-CN" altLang="en-US" sz="2000" kern="1200" dirty="0"/>
          </a:p>
        </p:txBody>
      </p:sp>
      <p:sp>
        <p:nvSpPr>
          <p:cNvPr id="30" name="自由: 形状 29"/>
          <p:cNvSpPr/>
          <p:nvPr/>
        </p:nvSpPr>
        <p:spPr>
          <a:xfrm>
            <a:off x="6003476" y="4512072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tr</a:t>
            </a:r>
            <a:endParaRPr lang="zh-CN" altLang="en-US" sz="2000" kern="1200" dirty="0"/>
          </a:p>
        </p:txBody>
      </p:sp>
      <p:sp>
        <p:nvSpPr>
          <p:cNvPr id="32" name="自由: 形状 31"/>
          <p:cNvSpPr/>
          <p:nvPr/>
        </p:nvSpPr>
        <p:spPr>
          <a:xfrm>
            <a:off x="6003476" y="5157192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td</a:t>
            </a:r>
            <a:endParaRPr lang="zh-CN" altLang="en-US" sz="2000" kern="1200" dirty="0"/>
          </a:p>
        </p:txBody>
      </p:sp>
      <p:sp>
        <p:nvSpPr>
          <p:cNvPr id="38" name="自由: 形状 37"/>
          <p:cNvSpPr/>
          <p:nvPr/>
        </p:nvSpPr>
        <p:spPr>
          <a:xfrm rot="10800000" flipH="1">
            <a:off x="5763806" y="3956999"/>
            <a:ext cx="766901" cy="5521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9" name="自由: 形状 38"/>
          <p:cNvSpPr/>
          <p:nvPr/>
        </p:nvSpPr>
        <p:spPr>
          <a:xfrm rot="10800000">
            <a:off x="6544716" y="3956999"/>
            <a:ext cx="858264" cy="5521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cxnSp>
        <p:nvCxnSpPr>
          <p:cNvPr id="41" name="直接连接符 40"/>
          <p:cNvCxnSpPr/>
          <p:nvPr/>
        </p:nvCxnSpPr>
        <p:spPr>
          <a:xfrm>
            <a:off x="6614864" y="4986180"/>
            <a:ext cx="0" cy="17101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503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1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form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27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显示为表单，用于提交信息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3219450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组合 18"/>
          <p:cNvGrpSpPr/>
          <p:nvPr/>
        </p:nvGrpSpPr>
        <p:grpSpPr>
          <a:xfrm>
            <a:off x="231799" y="2365648"/>
            <a:ext cx="1007007" cy="850708"/>
            <a:chOff x="310910" y="3914802"/>
            <a:chExt cx="1007007" cy="85070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100700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form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90290" y="2361240"/>
            <a:ext cx="731290" cy="1536547"/>
            <a:chOff x="2478163" y="2505256"/>
            <a:chExt cx="731290" cy="1536547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843808" y="2505256"/>
              <a:ext cx="0" cy="1184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478163" y="3703249"/>
              <a:ext cx="731290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action</a:t>
              </a:r>
              <a:endParaRPr lang="zh-CN" altLang="en-US" sz="16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20031" y="2361240"/>
            <a:ext cx="869149" cy="1536547"/>
            <a:chOff x="2478163" y="2505256"/>
            <a:chExt cx="869149" cy="1536547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843808" y="2505256"/>
              <a:ext cx="0" cy="1184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478163" y="3703249"/>
              <a:ext cx="869149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method</a:t>
              </a:r>
              <a:endParaRPr lang="zh-CN" altLang="en-US" sz="16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675" y="3759435"/>
            <a:ext cx="26479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75" y="2060848"/>
            <a:ext cx="41338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对话气泡: 圆角矩形 11"/>
          <p:cNvSpPr/>
          <p:nvPr/>
        </p:nvSpPr>
        <p:spPr>
          <a:xfrm flipH="1" flipV="1">
            <a:off x="1583546" y="4085062"/>
            <a:ext cx="1836326" cy="1072129"/>
          </a:xfrm>
          <a:prstGeom prst="wedgeRoundRect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0162" y="4221088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get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580355" y="4221088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post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30162" y="4707339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put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575017" y="4698047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83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7" grpId="0" animBg="1"/>
      <p:bldP spid="40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HTML5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796" y="1268760"/>
            <a:ext cx="1984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Canvas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6675" y="1844824"/>
            <a:ext cx="4338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用于媒介回放的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audio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6675" y="2420888"/>
            <a:ext cx="3608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本地离线存储的更好的支持</a:t>
            </a:r>
          </a:p>
        </p:txBody>
      </p:sp>
      <p:sp>
        <p:nvSpPr>
          <p:cNvPr id="25" name="矩形 24"/>
          <p:cNvSpPr/>
          <p:nvPr/>
        </p:nvSpPr>
        <p:spPr>
          <a:xfrm>
            <a:off x="626674" y="2996952"/>
            <a:ext cx="60185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新的特殊内容元素 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article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footer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section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6674" y="3573016"/>
            <a:ext cx="45213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表单控件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7544" y="4945738"/>
            <a:ext cx="1622706" cy="830997"/>
            <a:chOff x="545172" y="4489665"/>
            <a:chExt cx="1622706" cy="8309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72" y="4509120"/>
              <a:ext cx="792088" cy="79208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81097" y="4489665"/>
              <a:ext cx="88678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0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9+</a:t>
              </a:r>
              <a:endParaRPr lang="zh-CN" altLang="en-US" sz="48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05" y="5013264"/>
            <a:ext cx="792000" cy="79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44" y="5013264"/>
            <a:ext cx="792000" cy="79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36" y="4965193"/>
            <a:ext cx="792000" cy="79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40" y="4965193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流程图: 文档 4"/>
          <p:cNvSpPr/>
          <p:nvPr/>
        </p:nvSpPr>
        <p:spPr>
          <a:xfrm>
            <a:off x="2339752" y="198884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2520280" cy="2520280"/>
          </a:xfrm>
          <a:prstGeom prst="rect">
            <a:avLst/>
          </a:prstGeom>
        </p:spPr>
      </p:pic>
      <p:sp>
        <p:nvSpPr>
          <p:cNvPr id="19" name="流程图: 文档 18"/>
          <p:cNvSpPr/>
          <p:nvPr/>
        </p:nvSpPr>
        <p:spPr>
          <a:xfrm>
            <a:off x="1984880" y="3212976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样式</a:t>
            </a:r>
          </a:p>
        </p:txBody>
      </p:sp>
      <p:sp>
        <p:nvSpPr>
          <p:cNvPr id="21" name="流程图: 文档 20"/>
          <p:cNvSpPr/>
          <p:nvPr/>
        </p:nvSpPr>
        <p:spPr>
          <a:xfrm>
            <a:off x="2267744" y="450912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色彩</a:t>
            </a:r>
          </a:p>
        </p:txBody>
      </p:sp>
      <p:sp>
        <p:nvSpPr>
          <p:cNvPr id="22" name="流程图: 文档 21"/>
          <p:cNvSpPr/>
          <p:nvPr/>
        </p:nvSpPr>
        <p:spPr>
          <a:xfrm>
            <a:off x="4175956" y="1340768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27" name="流程图: 文档 26"/>
          <p:cNvSpPr/>
          <p:nvPr/>
        </p:nvSpPr>
        <p:spPr>
          <a:xfrm>
            <a:off x="5940152" y="1916832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排版</a:t>
            </a:r>
          </a:p>
        </p:txBody>
      </p:sp>
      <p:sp>
        <p:nvSpPr>
          <p:cNvPr id="28" name="流程图: 文档 27"/>
          <p:cNvSpPr/>
          <p:nvPr/>
        </p:nvSpPr>
        <p:spPr>
          <a:xfrm>
            <a:off x="6300192" y="3212976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效率</a:t>
            </a:r>
          </a:p>
        </p:txBody>
      </p:sp>
      <p:sp>
        <p:nvSpPr>
          <p:cNvPr id="29" name="流程图: 文档 28"/>
          <p:cNvSpPr/>
          <p:nvPr/>
        </p:nvSpPr>
        <p:spPr>
          <a:xfrm>
            <a:off x="6084168" y="450912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</a:p>
        </p:txBody>
      </p:sp>
      <p:sp>
        <p:nvSpPr>
          <p:cNvPr id="30" name="流程图: 文档 29"/>
          <p:cNvSpPr/>
          <p:nvPr/>
        </p:nvSpPr>
        <p:spPr>
          <a:xfrm>
            <a:off x="4175956" y="5160441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灵活</a:t>
            </a:r>
          </a:p>
        </p:txBody>
      </p:sp>
      <p:sp>
        <p:nvSpPr>
          <p:cNvPr id="10" name="椭圆 9"/>
          <p:cNvSpPr/>
          <p:nvPr/>
        </p:nvSpPr>
        <p:spPr>
          <a:xfrm>
            <a:off x="2997551" y="1845791"/>
            <a:ext cx="3314650" cy="33146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19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前端开发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Front-End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UI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486099" y="3940518"/>
            <a:ext cx="285701" cy="121667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0314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课程计划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46123"/>
              </p:ext>
            </p:extLst>
          </p:nvPr>
        </p:nvGraphicFramePr>
        <p:xfrm>
          <a:off x="239155" y="1485578"/>
          <a:ext cx="8581318" cy="213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网页的骨架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HTML5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网页的设计师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CSS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CSS3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Bootstrap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079588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网页的灵魂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75703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07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Vue.js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的入门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9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99042974"/>
              </p:ext>
            </p:extLst>
          </p:nvPr>
        </p:nvGraphicFramePr>
        <p:xfrm>
          <a:off x="491936" y="19363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9042" y="1327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总课时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12h = 6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 = 3</a:t>
            </a:r>
            <a:r>
              <a:rPr lang="zh-CN" altLang="en-US" dirty="0">
                <a:solidFill>
                  <a:srgbClr val="00B0F0"/>
                </a:solidFill>
              </a:rPr>
              <a:t>天 </a:t>
            </a:r>
            <a:r>
              <a:rPr lang="en-US" altLang="zh-CN" dirty="0">
                <a:solidFill>
                  <a:srgbClr val="00B0F0"/>
                </a:solidFill>
              </a:rPr>
              <a:t>x 2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4864" y="220486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基础内容 </a:t>
            </a:r>
            <a:r>
              <a:rPr lang="en-US" altLang="zh-CN" sz="1600" dirty="0">
                <a:solidFill>
                  <a:srgbClr val="00B050"/>
                </a:solidFill>
              </a:rPr>
              <a:t>HTML CSS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4864" y="3068960"/>
            <a:ext cx="227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框架 </a:t>
            </a:r>
            <a:r>
              <a:rPr lang="en-US" altLang="zh-CN" sz="1600" dirty="0">
                <a:solidFill>
                  <a:srgbClr val="00B050"/>
                </a:solidFill>
              </a:rPr>
              <a:t>Bootstrap  jQuery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08960" y="39683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扩展、</a:t>
            </a:r>
            <a:r>
              <a:rPr lang="en-US" altLang="zh-CN" sz="1600" dirty="0">
                <a:solidFill>
                  <a:srgbClr val="00B050"/>
                </a:solidFill>
              </a:rPr>
              <a:t>Coding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84899" y="3397684"/>
              <a:ext cx="697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网页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02019" y="1850487"/>
            <a:ext cx="2311752" cy="351842"/>
            <a:chOff x="3902019" y="1850487"/>
            <a:chExt cx="2311752" cy="351842"/>
          </a:xfrm>
        </p:grpSpPr>
        <p:sp>
          <p:nvSpPr>
            <p:cNvPr id="3" name="流程图: 文档 2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标签</a:t>
              </a:r>
            </a:p>
          </p:txBody>
        </p:sp>
        <p:sp>
          <p:nvSpPr>
            <p:cNvPr id="19" name="流程图: 文档 18"/>
            <p:cNvSpPr/>
            <p:nvPr/>
          </p:nvSpPr>
          <p:spPr>
            <a:xfrm>
              <a:off x="5426162" y="1850490"/>
              <a:ext cx="787609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超文本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05321" y="2498082"/>
            <a:ext cx="2308450" cy="353006"/>
            <a:chOff x="3905321" y="2498082"/>
            <a:chExt cx="2308450" cy="353006"/>
          </a:xfrm>
        </p:grpSpPr>
        <p:grpSp>
          <p:nvGrpSpPr>
            <p:cNvPr id="6" name="组合 5"/>
            <p:cNvGrpSpPr/>
            <p:nvPr/>
          </p:nvGrpSpPr>
          <p:grpSpPr>
            <a:xfrm>
              <a:off x="3905321" y="2498082"/>
              <a:ext cx="1530775" cy="353006"/>
              <a:chOff x="3905321" y="2498082"/>
              <a:chExt cx="1530775" cy="353006"/>
            </a:xfrm>
          </p:grpSpPr>
          <p:sp>
            <p:nvSpPr>
              <p:cNvPr id="22" name="流程图: 文档 21"/>
              <p:cNvSpPr/>
              <p:nvPr/>
            </p:nvSpPr>
            <p:spPr>
              <a:xfrm>
                <a:off x="3905321" y="2499249"/>
                <a:ext cx="649425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表格</a:t>
                </a:r>
              </a:p>
            </p:txBody>
          </p:sp>
          <p:sp>
            <p:nvSpPr>
              <p:cNvPr id="23" name="流程图: 文档 22"/>
              <p:cNvSpPr/>
              <p:nvPr/>
            </p:nvSpPr>
            <p:spPr>
              <a:xfrm>
                <a:off x="4806378" y="2498082"/>
                <a:ext cx="629718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链接</a:t>
                </a:r>
              </a:p>
            </p:txBody>
          </p:sp>
        </p:grpSp>
        <p:sp>
          <p:nvSpPr>
            <p:cNvPr id="27" name="流程图: 文档 26"/>
            <p:cNvSpPr/>
            <p:nvPr/>
          </p:nvSpPr>
          <p:spPr>
            <a:xfrm>
              <a:off x="5738708" y="2499249"/>
              <a:ext cx="475063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019" y="3373353"/>
            <a:ext cx="2110142" cy="351842"/>
            <a:chOff x="3902019" y="1850487"/>
            <a:chExt cx="2110142" cy="351842"/>
          </a:xfrm>
        </p:grpSpPr>
        <p:sp>
          <p:nvSpPr>
            <p:cNvPr id="42" name="流程图: 文档 41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样式</a:t>
              </a:r>
            </a:p>
          </p:txBody>
        </p:sp>
        <p:sp>
          <p:nvSpPr>
            <p:cNvPr id="43" name="流程图: 文档 42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颜色</a:t>
              </a:r>
            </a:p>
          </p:txBody>
        </p:sp>
        <p:sp>
          <p:nvSpPr>
            <p:cNvPr id="44" name="流程图: 文档 43"/>
            <p:cNvSpPr/>
            <p:nvPr/>
          </p:nvSpPr>
          <p:spPr>
            <a:xfrm>
              <a:off x="5426163" y="1850490"/>
              <a:ext cx="585998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02019" y="3868085"/>
            <a:ext cx="3478293" cy="353021"/>
            <a:chOff x="3902019" y="3868085"/>
            <a:chExt cx="3478293" cy="353021"/>
          </a:xfrm>
        </p:grpSpPr>
        <p:sp>
          <p:nvSpPr>
            <p:cNvPr id="45" name="流程图: 文档 4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link</a:t>
              </a:r>
              <a:endParaRPr lang="zh-CN" altLang="en-US" sz="1400" dirty="0"/>
            </a:p>
          </p:txBody>
        </p:sp>
        <p:sp>
          <p:nvSpPr>
            <p:cNvPr id="46" name="流程图: 文档 45"/>
            <p:cNvSpPr/>
            <p:nvPr/>
          </p:nvSpPr>
          <p:spPr>
            <a:xfrm>
              <a:off x="4653926" y="3868085"/>
              <a:ext cx="99819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stylesheet</a:t>
              </a:r>
              <a:endParaRPr lang="zh-CN" altLang="en-US" sz="1400" dirty="0"/>
            </a:p>
          </p:txBody>
        </p:sp>
        <p:sp>
          <p:nvSpPr>
            <p:cNvPr id="47" name="流程图: 文档 46"/>
            <p:cNvSpPr/>
            <p:nvPr/>
          </p:nvSpPr>
          <p:spPr>
            <a:xfrm>
              <a:off x="5772000" y="3868085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color  </a:t>
              </a:r>
              <a:endParaRPr lang="zh-CN" altLang="en-US" sz="1400" dirty="0"/>
            </a:p>
          </p:txBody>
        </p:sp>
        <p:sp>
          <p:nvSpPr>
            <p:cNvPr id="48" name="流程图: 文档 47"/>
            <p:cNvSpPr/>
            <p:nvPr/>
          </p:nvSpPr>
          <p:spPr>
            <a:xfrm>
              <a:off x="6636096" y="3868410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margin  </a:t>
              </a:r>
              <a:endParaRPr lang="zh-CN" altLang="en-US" sz="14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6074" y="4805852"/>
            <a:ext cx="2399244" cy="351842"/>
            <a:chOff x="3902019" y="1850487"/>
            <a:chExt cx="2399244" cy="351842"/>
          </a:xfrm>
        </p:grpSpPr>
        <p:sp>
          <p:nvSpPr>
            <p:cNvPr id="51" name="流程图: 文档 50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脚本</a:t>
              </a:r>
            </a:p>
          </p:txBody>
        </p:sp>
        <p:sp>
          <p:nvSpPr>
            <p:cNvPr id="53" name="流程图: 文档 52"/>
            <p:cNvSpPr/>
            <p:nvPr/>
          </p:nvSpPr>
          <p:spPr>
            <a:xfrm>
              <a:off x="5426162" y="1850490"/>
              <a:ext cx="875101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轻量级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06074" y="5340516"/>
            <a:ext cx="3550302" cy="363599"/>
            <a:chOff x="3902019" y="3857507"/>
            <a:chExt cx="3550302" cy="363599"/>
          </a:xfrm>
        </p:grpSpPr>
        <p:sp>
          <p:nvSpPr>
            <p:cNvPr id="55" name="流程图: 文档 5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script</a:t>
              </a:r>
              <a:endParaRPr lang="zh-CN" altLang="en-US" sz="1400" dirty="0"/>
            </a:p>
          </p:txBody>
        </p:sp>
        <p:sp>
          <p:nvSpPr>
            <p:cNvPr id="56" name="流程图: 文档 55"/>
            <p:cNvSpPr/>
            <p:nvPr/>
          </p:nvSpPr>
          <p:spPr>
            <a:xfrm>
              <a:off x="4653925" y="3868085"/>
              <a:ext cx="155224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getElementByID</a:t>
              </a:r>
              <a:endParaRPr lang="zh-CN" altLang="en-US" sz="900" dirty="0"/>
            </a:p>
          </p:txBody>
        </p:sp>
        <p:sp>
          <p:nvSpPr>
            <p:cNvPr id="57" name="流程图: 文档 56"/>
            <p:cNvSpPr/>
            <p:nvPr/>
          </p:nvSpPr>
          <p:spPr>
            <a:xfrm>
              <a:off x="6349777" y="3857507"/>
              <a:ext cx="110254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innerHTML</a:t>
              </a:r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767553" y="1868158"/>
            <a:ext cx="33345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yper </a:t>
            </a:r>
            <a:r>
              <a:rPr lang="en-US" altLang="zh-CN" b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ext 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arkup </a:t>
            </a:r>
            <a:r>
              <a:rPr lang="en-US" altLang="zh-CN" b="1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anguage</a:t>
            </a:r>
            <a:r>
              <a:rPr lang="zh-CN" altLang="en-US" sz="2400" dirty="0">
                <a:ln w="0"/>
                <a:solidFill>
                  <a:srgbClr val="0070C0"/>
                </a:solidFill>
              </a:rPr>
              <a:t> </a:t>
            </a:r>
            <a:endParaRPr lang="en-US" altLang="zh-CN" sz="2400" dirty="0">
              <a:ln w="0"/>
              <a:solidFill>
                <a:srgbClr val="0070C0"/>
              </a:solidFill>
            </a:endParaRPr>
          </a:p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</a:rPr>
              <a:t>超文本标记语言</a:t>
            </a:r>
            <a:endParaRPr lang="zh-CN" altLang="en-US" sz="2400" b="0" cap="none" spc="0" dirty="0">
              <a:ln w="0"/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2629" y="3348861"/>
            <a:ext cx="2634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C</a:t>
            </a:r>
            <a:r>
              <a:rPr lang="en-US" altLang="zh-CN" dirty="0">
                <a:solidFill>
                  <a:srgbClr val="00B0F0"/>
                </a:solidFill>
              </a:rPr>
              <a:t>ascading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tyle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heets</a:t>
            </a:r>
          </a:p>
          <a:p>
            <a:pPr algn="ctr"/>
            <a:r>
              <a:rPr lang="zh-CN" altLang="en-US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层叠样式表</a:t>
            </a:r>
            <a:endParaRPr lang="zh-CN" altLang="en-US" sz="2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07960" y="4804671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一种属于网络的脚本语言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</a:rPr>
              <a:t>为网页添加各式各样的动态功能</a:t>
            </a:r>
            <a:endParaRPr lang="zh-CN" alt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651372" y="3696264"/>
            <a:ext cx="400059" cy="63848"/>
          </a:xfrm>
          <a:prstGeom prst="mathMinu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/>
      <p:bldP spid="12" grpId="0"/>
      <p:bldP spid="6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- HTML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924944"/>
            <a:ext cx="20383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571928" y="126876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html:5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140968"/>
            <a:ext cx="847725" cy="219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6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b="0" dirty="0">
                <a:solidFill>
                  <a:srgbClr val="00B0F0"/>
                </a:solidFill>
              </a:rPr>
              <a:t>最常用的</a:t>
            </a:r>
            <a:r>
              <a:rPr lang="en-US" altLang="zh-CN" sz="2000" b="0" dirty="0">
                <a:solidFill>
                  <a:srgbClr val="00B0F0"/>
                </a:solidFill>
              </a:rPr>
              <a:t>HTML</a:t>
            </a:r>
            <a:r>
              <a:rPr lang="zh-CN" altLang="en-US" sz="2000" b="0" dirty="0">
                <a:solidFill>
                  <a:srgbClr val="00B0F0"/>
                </a:solidFill>
              </a:rPr>
              <a:t>标签</a:t>
            </a:r>
            <a:endParaRPr lang="en-IN" sz="2000" b="0" dirty="0">
              <a:solidFill>
                <a:srgbClr val="00B0F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325593" y="1319595"/>
            <a:ext cx="2159566" cy="1454167"/>
            <a:chOff x="431876" y="1326474"/>
            <a:chExt cx="2159566" cy="145416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326474"/>
              <a:ext cx="792088" cy="7920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2" name="文本框 41"/>
            <p:cNvSpPr txBox="1"/>
            <p:nvPr/>
          </p:nvSpPr>
          <p:spPr>
            <a:xfrm>
              <a:off x="934418" y="2195865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标题</a:t>
              </a:r>
              <a:r>
                <a:rPr lang="en-US" altLang="zh-CN" sz="1200" dirty="0">
                  <a:solidFill>
                    <a:srgbClr val="0070C0"/>
                  </a:solidFill>
                </a:rPr>
                <a:t>(h1 ~ h6)</a:t>
              </a:r>
              <a:r>
                <a:rPr lang="zh-CN" altLang="en-US" sz="12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1876" y="2472864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显示不同大小的文字标题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90154" y="1319595"/>
            <a:ext cx="1620957" cy="1449430"/>
            <a:chOff x="3660660" y="1269339"/>
            <a:chExt cx="1620957" cy="144943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269339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5" name="文本框 44"/>
            <p:cNvSpPr txBox="1"/>
            <p:nvPr/>
          </p:nvSpPr>
          <p:spPr>
            <a:xfrm>
              <a:off x="4054198" y="2145418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超链接</a:t>
              </a:r>
              <a:r>
                <a:rPr lang="en-US" altLang="zh-CN" sz="1200" dirty="0">
                  <a:solidFill>
                    <a:srgbClr val="0070C0"/>
                  </a:solidFill>
                </a:rPr>
                <a:t>(a)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60660" y="241099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跳转到另一个界面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1259" y="3010341"/>
            <a:ext cx="1620957" cy="1484989"/>
            <a:chOff x="6582977" y="1267836"/>
            <a:chExt cx="1620957" cy="1484989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456" y="1267836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文本框 51"/>
            <p:cNvSpPr txBox="1"/>
            <p:nvPr/>
          </p:nvSpPr>
          <p:spPr>
            <a:xfrm>
              <a:off x="6931248" y="215657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按钮</a:t>
              </a:r>
              <a:r>
                <a:rPr lang="en-US" altLang="zh-CN" sz="1200" dirty="0">
                  <a:solidFill>
                    <a:srgbClr val="0070C0"/>
                  </a:solidFill>
                </a:rPr>
                <a:t>(button)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82977" y="244504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点击之后触发事件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46161" y="1319595"/>
            <a:ext cx="1980029" cy="1454167"/>
            <a:chOff x="484191" y="1402475"/>
            <a:chExt cx="1980029" cy="14541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768" y="140247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5" name="文本框 64"/>
            <p:cNvSpPr txBox="1"/>
            <p:nvPr/>
          </p:nvSpPr>
          <p:spPr>
            <a:xfrm>
              <a:off x="1061846" y="229053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分区</a:t>
              </a:r>
              <a:r>
                <a:rPr lang="en-US" altLang="zh-CN" sz="1200" dirty="0">
                  <a:solidFill>
                    <a:srgbClr val="0070C0"/>
                  </a:solidFill>
                </a:rPr>
                <a:t>(div)</a:t>
              </a:r>
              <a:r>
                <a:rPr lang="zh-CN" altLang="en-US" sz="12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84191" y="254886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将文档进行分区或分节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231894" y="3008890"/>
            <a:ext cx="1800493" cy="1473133"/>
            <a:chOff x="6231894" y="3008890"/>
            <a:chExt cx="1800493" cy="1473133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75" y="3008890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1" name="文本框 70"/>
            <p:cNvSpPr txBox="1"/>
            <p:nvPr/>
          </p:nvSpPr>
          <p:spPr>
            <a:xfrm>
              <a:off x="6675724" y="3919583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列表</a:t>
              </a:r>
              <a:r>
                <a:rPr lang="en-US" altLang="zh-CN" sz="1200" dirty="0">
                  <a:solidFill>
                    <a:srgbClr val="0070C0"/>
                  </a:solidFill>
                </a:rPr>
                <a:t>(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ul</a:t>
              </a:r>
              <a:r>
                <a:rPr lang="en-US" altLang="zh-CN" sz="1200" dirty="0">
                  <a:solidFill>
                    <a:srgbClr val="0070C0"/>
                  </a:solidFill>
                </a:rPr>
                <a:t> / 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ol</a:t>
              </a:r>
              <a:r>
                <a:rPr lang="en-US" altLang="zh-CN" sz="1200" dirty="0">
                  <a:solidFill>
                    <a:srgbClr val="0070C0"/>
                  </a:solidFill>
                </a:rPr>
                <a:t> &gt; li)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31894" y="4174246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显示有序和无序列表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411385" y="4721472"/>
            <a:ext cx="1980029" cy="1514038"/>
            <a:chOff x="652359" y="4716845"/>
            <a:chExt cx="1980029" cy="1514038"/>
          </a:xfrm>
        </p:grpSpPr>
        <p:sp>
          <p:nvSpPr>
            <p:cNvPr id="75" name="文本框 74"/>
            <p:cNvSpPr txBox="1"/>
            <p:nvPr/>
          </p:nvSpPr>
          <p:spPr>
            <a:xfrm>
              <a:off x="1123816" y="564610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表格</a:t>
              </a:r>
              <a:r>
                <a:rPr lang="en-US" altLang="zh-CN" sz="1200" dirty="0">
                  <a:solidFill>
                    <a:srgbClr val="0070C0"/>
                  </a:solidFill>
                </a:rPr>
                <a:t>(table)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52359" y="5923106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将数据以表格形式展示</a:t>
              </a: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57" y="471684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3" name="组合 82"/>
          <p:cNvGrpSpPr/>
          <p:nvPr/>
        </p:nvGrpSpPr>
        <p:grpSpPr>
          <a:xfrm>
            <a:off x="3615840" y="3008890"/>
            <a:ext cx="1800493" cy="1486440"/>
            <a:chOff x="3615840" y="3008890"/>
            <a:chExt cx="1800493" cy="1486440"/>
          </a:xfrm>
        </p:grpSpPr>
        <p:sp>
          <p:nvSpPr>
            <p:cNvPr id="59" name="文本框 58"/>
            <p:cNvSpPr txBox="1"/>
            <p:nvPr/>
          </p:nvSpPr>
          <p:spPr>
            <a:xfrm>
              <a:off x="4070235" y="3932890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图片</a:t>
              </a:r>
              <a:r>
                <a:rPr lang="en-US" altLang="zh-CN" sz="1200" dirty="0">
                  <a:solidFill>
                    <a:srgbClr val="0070C0"/>
                  </a:solidFill>
                </a:rPr>
                <a:t>(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img</a:t>
              </a:r>
              <a:r>
                <a:rPr lang="en-US" altLang="zh-CN" sz="1200" dirty="0">
                  <a:solidFill>
                    <a:srgbClr val="0070C0"/>
                  </a:solidFill>
                </a:rPr>
                <a:t>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615840" y="418755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显示各种各样的图片</a:t>
              </a: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421" y="3008890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2" name="组合 81"/>
          <p:cNvGrpSpPr/>
          <p:nvPr/>
        </p:nvGrpSpPr>
        <p:grpSpPr>
          <a:xfrm>
            <a:off x="900796" y="4721472"/>
            <a:ext cx="1261884" cy="1518665"/>
            <a:chOff x="3769380" y="4716845"/>
            <a:chExt cx="1261884" cy="1518665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421" y="471684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9" name="文本框 78"/>
            <p:cNvSpPr txBox="1"/>
            <p:nvPr/>
          </p:nvSpPr>
          <p:spPr>
            <a:xfrm>
              <a:off x="3859950" y="5646107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输入框</a:t>
              </a:r>
              <a:r>
                <a:rPr lang="en-US" altLang="zh-CN" sz="1200" dirty="0">
                  <a:solidFill>
                    <a:srgbClr val="0070C0"/>
                  </a:solidFill>
                </a:rPr>
                <a:t>(input)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769380" y="592773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用户输入内容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00719" y="4725127"/>
            <a:ext cx="1441420" cy="1510383"/>
            <a:chOff x="6300719" y="4725127"/>
            <a:chExt cx="1441420" cy="1510383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261" y="4725127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8" name="文本框 87"/>
            <p:cNvSpPr txBox="1"/>
            <p:nvPr/>
          </p:nvSpPr>
          <p:spPr>
            <a:xfrm>
              <a:off x="6570024" y="565142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表单</a:t>
              </a:r>
              <a:r>
                <a:rPr lang="en-US" altLang="zh-CN" sz="1200" dirty="0">
                  <a:solidFill>
                    <a:srgbClr val="0070C0"/>
                  </a:solidFill>
                </a:rPr>
                <a:t>(form)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300719" y="592773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给用户创建表单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564904"/>
            <a:ext cx="3409951" cy="4762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79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 –  </a:t>
            </a:r>
            <a:r>
              <a:rPr lang="en-US" altLang="zh-CN" sz="2400" dirty="0">
                <a:solidFill>
                  <a:srgbClr val="00B0F0"/>
                </a:solidFill>
                <a:cs typeface="Arial" pitchFamily="34" charset="0"/>
              </a:rPr>
              <a:t>div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43637" y="2899980"/>
            <a:ext cx="856325" cy="863919"/>
            <a:chOff x="318597" y="3916141"/>
            <a:chExt cx="856325" cy="86391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27445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8597" y="4441506"/>
              <a:ext cx="856325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div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09793" y="2899980"/>
            <a:ext cx="2016224" cy="2827134"/>
            <a:chOff x="3936113" y="1807144"/>
            <a:chExt cx="2016224" cy="2827134"/>
          </a:xfrm>
        </p:grpSpPr>
        <p:cxnSp>
          <p:nvCxnSpPr>
            <p:cNvPr id="15" name="直接箭头连接符 14"/>
            <p:cNvCxnSpPr>
              <a:endCxn id="16" idx="0"/>
            </p:cNvCxnSpPr>
            <p:nvPr/>
          </p:nvCxnSpPr>
          <p:spPr>
            <a:xfrm>
              <a:off x="4944225" y="1807144"/>
              <a:ext cx="0" cy="2488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936113" y="4295724"/>
              <a:ext cx="2016224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此节中包含的内容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8354" y="2899980"/>
            <a:ext cx="1266693" cy="859525"/>
            <a:chOff x="4808212" y="2132856"/>
            <a:chExt cx="1266693" cy="859525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4836688" y="2132856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808212" y="2653827"/>
              <a:ext cx="1266693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div</a:t>
              </a:r>
              <a:r>
                <a:rPr lang="zh-CN" altLang="en-US" sz="1600" dirty="0"/>
                <a:t>结束标签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15941" y="2899980"/>
            <a:ext cx="1620957" cy="2108784"/>
            <a:chOff x="3186782" y="2467932"/>
            <a:chExt cx="1620957" cy="2108784"/>
          </a:xfrm>
        </p:grpSpPr>
        <p:cxnSp>
          <p:nvCxnSpPr>
            <p:cNvPr id="39" name="直接箭头连接符 38"/>
            <p:cNvCxnSpPr>
              <a:endCxn id="40" idx="0"/>
            </p:cNvCxnSpPr>
            <p:nvPr/>
          </p:nvCxnSpPr>
          <p:spPr>
            <a:xfrm>
              <a:off x="3980634" y="2467932"/>
              <a:ext cx="16627" cy="1770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186782" y="4238162"/>
              <a:ext cx="162095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标签的唯一标识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74310" y="2899980"/>
            <a:ext cx="800219" cy="1559711"/>
            <a:chOff x="2845151" y="2467932"/>
            <a:chExt cx="800219" cy="155971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3267496" y="2467932"/>
              <a:ext cx="2774" cy="121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845151" y="3689089"/>
              <a:ext cx="800219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标签类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83568" y="12467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可定义文档中的分区或节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可以把文档分割为独立的、不同的部分</a:t>
            </a:r>
          </a:p>
        </p:txBody>
      </p:sp>
      <p:sp>
        <p:nvSpPr>
          <p:cNvPr id="53" name="流程图: 文档 52"/>
          <p:cNvSpPr/>
          <p:nvPr/>
        </p:nvSpPr>
        <p:spPr>
          <a:xfrm>
            <a:off x="4788024" y="1246788"/>
            <a:ext cx="1152128" cy="551923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块级元素</a:t>
            </a:r>
          </a:p>
        </p:txBody>
      </p:sp>
    </p:spTree>
    <p:extLst>
      <p:ext uri="{BB962C8B-B14F-4D97-AF65-F5344CB8AC3E}">
        <p14:creationId xmlns:p14="http://schemas.microsoft.com/office/powerpoint/2010/main" val="18328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 –  h1~h6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08920"/>
            <a:ext cx="1695450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37" y="2781155"/>
            <a:ext cx="1552575" cy="2514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0410" y="1196752"/>
            <a:ext cx="3954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&lt;h1&gt; - &lt;h6&gt; </a:t>
            </a:r>
            <a:r>
              <a:rPr lang="zh-CN" altLang="en-US" sz="1400" dirty="0">
                <a:latin typeface="+mj-ea"/>
                <a:ea typeface="+mj-ea"/>
              </a:rPr>
              <a:t>标签可定义标题 </a:t>
            </a:r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zh-CN" altLang="en-US" sz="1400" dirty="0">
                <a:latin typeface="+mj-ea"/>
                <a:ea typeface="+mj-ea"/>
              </a:rPr>
              <a:t>文字</a:t>
            </a:r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&lt;h1&gt; </a:t>
            </a:r>
            <a:r>
              <a:rPr lang="zh-CN" altLang="en-US" sz="1400" dirty="0">
                <a:latin typeface="+mj-ea"/>
                <a:ea typeface="+mj-ea"/>
              </a:rPr>
              <a:t>定义最大的标题。</a:t>
            </a:r>
            <a:r>
              <a:rPr lang="en-US" altLang="zh-CN" sz="1400" dirty="0">
                <a:latin typeface="+mj-ea"/>
                <a:ea typeface="+mj-ea"/>
              </a:rPr>
              <a:t>&lt;h6&gt; </a:t>
            </a:r>
            <a:r>
              <a:rPr lang="zh-CN" altLang="en-US" sz="1400" dirty="0">
                <a:latin typeface="+mj-ea"/>
                <a:ea typeface="+mj-ea"/>
              </a:rPr>
              <a:t>定义最小的标题。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2425" y="1381418"/>
            <a:ext cx="2954656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！！！不要自定义字体大小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851920" y="2997179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35420" y="3429227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35420" y="3899735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20319" y="4293323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20319" y="4653363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35420" y="5085411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67122" y="2695990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2em/32px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010623" y="3136379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1.5em/24px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58926" y="3568427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1.17em/18.72px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039126" y="4013443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1em/16px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886384" y="4391472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0.83em/13.28px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901808" y="478453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0.67em/10.72px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39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6184</TotalTime>
  <Words>734</Words>
  <Application>Microsoft Office PowerPoint</Application>
  <PresentationFormat>全屏显示(4:3)</PresentationFormat>
  <Paragraphs>233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Arial</vt:lpstr>
      <vt:lpstr>Calibri</vt:lpstr>
      <vt:lpstr>Consolas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宋福祯</cp:lastModifiedBy>
  <cp:revision>703</cp:revision>
  <dcterms:created xsi:type="dcterms:W3CDTF">2016-09-10T06:13:36Z</dcterms:created>
  <dcterms:modified xsi:type="dcterms:W3CDTF">2016-10-11T09:23:36Z</dcterms:modified>
</cp:coreProperties>
</file>