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85" r:id="rId2"/>
    <p:sldId id="256" r:id="rId3"/>
    <p:sldId id="261" r:id="rId4"/>
    <p:sldId id="259" r:id="rId5"/>
    <p:sldId id="257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0" r:id="rId22"/>
    <p:sldId id="282" r:id="rId23"/>
    <p:sldId id="284" r:id="rId24"/>
    <p:sldId id="281" r:id="rId25"/>
    <p:sldId id="276" r:id="rId26"/>
    <p:sldId id="277" r:id="rId27"/>
    <p:sldId id="278" r:id="rId28"/>
    <p:sldId id="258" r:id="rId29"/>
    <p:sldId id="286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5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15582-AC99-4B31-92A0-C2CBBDBFD00A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26664-31A9-41F4-A786-71E84CA94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08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FB5F-12B5-449A-9DCE-701BD4A50474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CE6-863C-443C-AA68-ABF14597E9CB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6401-7B2C-4EA8-AFB4-6A8D00509315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340768"/>
            <a:ext cx="9144000" cy="3312368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r>
              <a:rPr lang="en-US" dirty="0" smtClean="0"/>
              <a:t>Insert Image for Title page</a:t>
            </a:r>
            <a:endParaRPr lang="en-IN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179388" y="260648"/>
            <a:ext cx="1079500" cy="863600"/>
          </a:xfrm>
        </p:spPr>
        <p:txBody>
          <a:bodyPr>
            <a:no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IF logo</a:t>
            </a:r>
            <a:endParaRPr lang="en-IN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7855560" y="260648"/>
            <a:ext cx="1079500" cy="863600"/>
          </a:xfrm>
        </p:spPr>
        <p:txBody>
          <a:bodyPr>
            <a:no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Client logo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79512" y="4725144"/>
            <a:ext cx="5040560" cy="433387"/>
          </a:xfrm>
        </p:spPr>
        <p:txBody>
          <a:bodyPr/>
          <a:lstStyle>
            <a:lvl1pPr marL="0" indent="0">
              <a:buNone/>
              <a:defRPr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PRESENTATION TOPIC</a:t>
            </a:r>
            <a:endParaRPr lang="en-IN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79388" y="5229225"/>
            <a:ext cx="5472112" cy="2159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Subtitle here</a:t>
            </a:r>
            <a:endParaRPr lang="en-I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50825" y="6383710"/>
            <a:ext cx="2809007" cy="287337"/>
          </a:xfrm>
        </p:spPr>
        <p:txBody>
          <a:bodyPr>
            <a:noAutofit/>
          </a:bodyPr>
          <a:lstStyle>
            <a:lvl1pPr marL="0" indent="0">
              <a:buNone/>
              <a:defRPr sz="900" b="1" spc="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PRESENTER NAME / DATE</a:t>
            </a:r>
            <a:endParaRPr lang="en-IN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423960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/>
              <a:t>Copyright © 2016 IF Group</a:t>
            </a:r>
          </a:p>
        </p:txBody>
      </p:sp>
    </p:spTree>
    <p:extLst>
      <p:ext uri="{BB962C8B-B14F-4D97-AF65-F5344CB8AC3E}">
        <p14:creationId xmlns:p14="http://schemas.microsoft.com/office/powerpoint/2010/main" val="383335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A0D4-31AA-4248-A1BF-8719228D4301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4E28-22C1-4F88-BBF7-CC3DBFF9E515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9771-42A2-4052-98CC-317E0A991440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B37C-72DC-455A-9D6D-556724975AD7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80F0-94D0-4472-ADD1-6885BA5DB68D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935C-7D24-4B5E-BB31-D1448149FCE7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52B4-05D9-4440-A363-BF6E3D4F4A51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1D03-8356-48E0-9239-5ADDBFEDBB25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1741E-9776-4781-80E1-AFE3CF4A28B7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hub.com:Charlot/GitCmdDemo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42.121.111.38:90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6" b="22766"/>
          <a:stretch>
            <a:fillRect/>
          </a:stretch>
        </p:blipFill>
        <p:spPr/>
      </p:pic>
      <p:pic>
        <p:nvPicPr>
          <p:cNvPr id="8" name="Picture Placeholder 7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2" r="4792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156460" y="4869160"/>
            <a:ext cx="5040560" cy="433387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1" dirty="0" smtClean="0"/>
              <a:t>I. F. </a:t>
            </a:r>
            <a:r>
              <a:rPr lang="zh-CN" altLang="en-US" b="1" dirty="0"/>
              <a:t>培训系列</a:t>
            </a:r>
            <a:endParaRPr lang="en-IN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 smtClean="0"/>
              <a:t>开发培训</a:t>
            </a:r>
            <a:endParaRPr lang="en-IN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 smtClean="0"/>
              <a:t>PRESENTER NAME / DATE</a:t>
            </a:r>
          </a:p>
        </p:txBody>
      </p:sp>
    </p:spTree>
    <p:extLst>
      <p:ext uri="{BB962C8B-B14F-4D97-AF65-F5344CB8AC3E}">
        <p14:creationId xmlns:p14="http://schemas.microsoft.com/office/powerpoint/2010/main" val="3302156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基本命令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在</a:t>
            </a:r>
            <a:r>
              <a:rPr lang="en-US" altLang="zh-CN" sz="2800" dirty="0" err="1" smtClean="0"/>
              <a:t>GitHub</a:t>
            </a:r>
            <a:r>
              <a:rPr lang="zh-CN" altLang="en-US" sz="2800" dirty="0" smtClean="0"/>
              <a:t>上创建一个代码库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在网站上</a:t>
            </a:r>
            <a:r>
              <a:rPr lang="en-US" altLang="zh-CN" sz="2800" dirty="0" smtClean="0"/>
              <a:t>)</a:t>
            </a:r>
          </a:p>
          <a:p>
            <a:r>
              <a:rPr lang="zh-CN" altLang="en-US" sz="2800" dirty="0"/>
              <a:t>克隆</a:t>
            </a:r>
            <a:r>
              <a:rPr lang="zh-CN" altLang="en-US" sz="2800" dirty="0" smtClean="0"/>
              <a:t>远程代码库</a:t>
            </a:r>
            <a:endParaRPr lang="en-US" altLang="zh-CN" sz="2800" dirty="0" smtClean="0"/>
          </a:p>
          <a:p>
            <a:r>
              <a:rPr lang="zh-CN" altLang="en-US" sz="2800" dirty="0" smtClean="0"/>
              <a:t>提交代码</a:t>
            </a:r>
            <a:endParaRPr lang="en-US" altLang="zh-CN" sz="2800" dirty="0" smtClean="0"/>
          </a:p>
          <a:p>
            <a:r>
              <a:rPr lang="zh-CN" altLang="en-US" sz="2800" dirty="0" smtClean="0"/>
              <a:t>更新本地代码</a:t>
            </a:r>
            <a:endParaRPr lang="en-US" altLang="zh-CN" sz="2800" dirty="0" smtClean="0"/>
          </a:p>
          <a:p>
            <a:r>
              <a:rPr lang="zh-CN" altLang="en-US" sz="2800" dirty="0" smtClean="0"/>
              <a:t>分支管理</a:t>
            </a:r>
            <a:endParaRPr lang="en-US" altLang="zh-CN" sz="2800" dirty="0" smtClean="0"/>
          </a:p>
          <a:p>
            <a:r>
              <a:rPr lang="zh-CN" altLang="en-US" sz="2800" dirty="0" smtClean="0"/>
              <a:t>冲突管理</a:t>
            </a:r>
            <a:endParaRPr lang="en-US" altLang="zh-CN" sz="2800" dirty="0" smtClean="0"/>
          </a:p>
          <a:p>
            <a:r>
              <a:rPr lang="zh-CN" altLang="en-US" sz="2800" dirty="0" smtClean="0"/>
              <a:t>忽略管理</a:t>
            </a:r>
            <a:endParaRPr lang="en-US" altLang="zh-CN" sz="28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EF01-A683-4366-AA5B-B8D8D79B2493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59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克隆远程</a:t>
            </a:r>
            <a:r>
              <a:rPr lang="zh-CN" altLang="en-US" dirty="0"/>
              <a:t>代码</a:t>
            </a:r>
            <a:r>
              <a:rPr lang="zh-CN" altLang="en-US" dirty="0" smtClean="0"/>
              <a:t>库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clone [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altLang="zh-CN" sz="2800" dirty="0" smtClean="0"/>
              <a:t>Monkey time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获取</a:t>
            </a:r>
            <a:r>
              <a:rPr lang="en-US" altLang="zh-CN" sz="2800" dirty="0" err="1" smtClean="0"/>
              <a:t>github</a:t>
            </a:r>
            <a:r>
              <a:rPr lang="zh-CN" altLang="en-US" sz="2800" dirty="0" smtClean="0"/>
              <a:t>上的代码库：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1. </a:t>
            </a:r>
            <a:r>
              <a:rPr lang="zh-CN" altLang="en-US" sz="2800" dirty="0" smtClean="0"/>
              <a:t>进入某个文件目录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sz="2800" dirty="0" smtClean="0"/>
              <a:t>     </a:t>
            </a:r>
            <a:r>
              <a:rPr lang="en-US" altLang="zh-CN" sz="2800" dirty="0" smtClean="0"/>
              <a:t>cd ~/Documents/</a:t>
            </a:r>
            <a:r>
              <a:rPr lang="en-US" altLang="zh-CN" sz="2800" dirty="0" err="1" smtClean="0"/>
              <a:t>GitHub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2</a:t>
            </a:r>
            <a:r>
              <a:rPr lang="en-US" altLang="zh-CN" sz="2800" dirty="0" smtClean="0"/>
              <a:t>. </a:t>
            </a:r>
            <a:r>
              <a:rPr lang="zh-CN" altLang="en-US" sz="2800" dirty="0" smtClean="0"/>
              <a:t>运行命令：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git</a:t>
            </a:r>
            <a:r>
              <a:rPr lang="en-US" sz="2800" dirty="0" smtClean="0"/>
              <a:t> c</a:t>
            </a:r>
            <a:r>
              <a:rPr lang="en-US" altLang="zh-CN" sz="2800" dirty="0" smtClean="0"/>
              <a:t>lone </a:t>
            </a:r>
            <a:r>
              <a:rPr lang="en-US" altLang="zh-CN" sz="2800" dirty="0" err="1" smtClean="0">
                <a:hlinkClick r:id="rId2"/>
              </a:rPr>
              <a:t>git@github.com:Charlot</a:t>
            </a:r>
            <a:r>
              <a:rPr lang="en-US" altLang="zh-CN" sz="2800" dirty="0" smtClean="0">
                <a:hlinkClick r:id="rId2"/>
              </a:rPr>
              <a:t>/</a:t>
            </a:r>
            <a:r>
              <a:rPr lang="en-US" altLang="zh-CN" sz="2800" dirty="0" err="1" smtClean="0">
                <a:hlinkClick r:id="rId2"/>
              </a:rPr>
              <a:t>GitCmdDemo.git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sz="2800" dirty="0" smtClean="0"/>
              <a:t>3. </a:t>
            </a:r>
            <a:r>
              <a:rPr lang="zh-CN" altLang="en-US" sz="2800" dirty="0" smtClean="0"/>
              <a:t>查看库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sz="2800" dirty="0" smtClean="0"/>
              <a:t>     </a:t>
            </a:r>
            <a:r>
              <a:rPr lang="en-US" sz="2800" dirty="0" err="1" smtClean="0"/>
              <a:t>ls</a:t>
            </a:r>
            <a:endParaRPr 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08E7-3F67-464C-BE8B-EC6065C403FF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9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提交</a:t>
            </a:r>
            <a:r>
              <a:rPr lang="zh-CN" altLang="en-US" dirty="0" smtClean="0"/>
              <a:t>代码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zh-CN" altLang="en-US" dirty="0" smtClean="0"/>
              <a:t>添加内容从工作目录到暂存区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git</a:t>
            </a:r>
            <a:r>
              <a:rPr lang="en-US" dirty="0" smtClean="0"/>
              <a:t> add &lt;</a:t>
            </a:r>
            <a:r>
              <a:rPr lang="en-US" dirty="0"/>
              <a:t>filename</a:t>
            </a:r>
            <a:r>
              <a:rPr lang="en-US" dirty="0" smtClean="0"/>
              <a:t>&gt;|.</a:t>
            </a:r>
            <a:r>
              <a:rPr lang="en-US" altLang="zh-CN" dirty="0" smtClean="0"/>
              <a:t>|</a:t>
            </a:r>
            <a:r>
              <a:rPr lang="zh-CN" altLang="en-US" dirty="0" smtClean="0"/>
              <a:t>*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创建持久快照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git</a:t>
            </a:r>
            <a:r>
              <a:rPr lang="en-US" dirty="0" smtClean="0"/>
              <a:t> commit –m ‘your commit’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altLang="zh-CN" dirty="0" smtClean="0"/>
              <a:t>. </a:t>
            </a:r>
            <a:r>
              <a:rPr lang="zh-CN" altLang="en-US" dirty="0" smtClean="0"/>
              <a:t>推送到代码库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git</a:t>
            </a:r>
            <a:r>
              <a:rPr lang="en-US" dirty="0" smtClean="0"/>
              <a:t> push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altLang="zh-CN" dirty="0" smtClean="0"/>
              <a:t>. </a:t>
            </a:r>
            <a:r>
              <a:rPr lang="zh-CN" altLang="en-US" dirty="0" smtClean="0"/>
              <a:t>展示工作区及暂存区状态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status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098" name="Picture 2" descr="C:\Users\Wangsong\Pictures\company course\git push cmd tre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301" y="3789040"/>
            <a:ext cx="5112568" cy="1956048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0109-BFF3-4EF2-8513-E276B4593416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22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提交代码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Monkey time:</a:t>
            </a:r>
          </a:p>
          <a:p>
            <a:pPr marL="0" indent="0">
              <a:buNone/>
            </a:pPr>
            <a:r>
              <a:rPr lang="zh-CN" altLang="en-US" dirty="0" smtClean="0"/>
              <a:t>创建文本</a:t>
            </a:r>
            <a:r>
              <a:rPr lang="en-US" altLang="zh-CN" dirty="0" smtClean="0"/>
              <a:t>hellogit.txt</a:t>
            </a:r>
            <a:r>
              <a:rPr lang="zh-CN" altLang="en-US" dirty="0" smtClean="0"/>
              <a:t>并上传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add hellogit.txt</a:t>
            </a:r>
          </a:p>
          <a:p>
            <a:pPr marL="0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status</a:t>
            </a:r>
          </a:p>
          <a:p>
            <a:pPr marL="0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commit –m ‘create </a:t>
            </a:r>
            <a:r>
              <a:rPr lang="en-US" altLang="zh-CN" dirty="0" err="1" smtClean="0"/>
              <a:t>hellogit</a:t>
            </a:r>
            <a:r>
              <a:rPr lang="en-US" altLang="zh-CN" dirty="0" smtClean="0"/>
              <a:t> txt’</a:t>
            </a:r>
          </a:p>
          <a:p>
            <a:pPr marL="0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status</a:t>
            </a:r>
          </a:p>
          <a:p>
            <a:pPr marL="0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push origin master</a:t>
            </a:r>
          </a:p>
          <a:p>
            <a:pPr marL="0" indent="0">
              <a:buNone/>
            </a:pPr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status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6F07-65C2-42B3-8559-1B1AFE06F045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131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更新本地</a:t>
            </a:r>
            <a:r>
              <a:rPr lang="zh-CN" altLang="en-US" dirty="0" smtClean="0"/>
              <a:t>代码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pull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Monkey </a:t>
            </a:r>
            <a:r>
              <a:rPr lang="en-US" altLang="zh-CN" dirty="0" smtClean="0"/>
              <a:t>time: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zh-CN" altLang="en-US" sz="2400" dirty="0" smtClean="0"/>
              <a:t>几乎是进入</a:t>
            </a: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工作状态的第一条命令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A</a:t>
            </a:r>
            <a:r>
              <a:rPr lang="zh-CN" altLang="en-US" sz="2400" dirty="0" smtClean="0"/>
              <a:t>创建新的文件和更新旧的文件，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进行</a:t>
            </a:r>
            <a:r>
              <a:rPr lang="en-US" altLang="zh-CN" sz="2400" dirty="0"/>
              <a:t>p</a:t>
            </a:r>
            <a:r>
              <a:rPr lang="en-US" altLang="zh-CN" sz="2400" dirty="0" smtClean="0"/>
              <a:t>ull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git</a:t>
            </a:r>
            <a:r>
              <a:rPr lang="en-US" sz="2400" dirty="0"/>
              <a:t> </a:t>
            </a:r>
            <a:r>
              <a:rPr lang="en-US" altLang="zh-CN" sz="2400" dirty="0" smtClean="0"/>
              <a:t>pull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44C96-1A0E-41A5-901A-4EB1EEF0261C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030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分支</a:t>
            </a:r>
            <a:r>
              <a:rPr lang="zh-CN" altLang="en-US" dirty="0" smtClean="0"/>
              <a:t>管理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分支是用来将特性开发绝缘开来的。在你创建仓库的时候，</a:t>
            </a:r>
            <a:r>
              <a:rPr lang="en-US" altLang="zh-CN" sz="2400" i="1" dirty="0"/>
              <a:t>master</a:t>
            </a:r>
            <a:r>
              <a:rPr lang="zh-CN" altLang="en-US" sz="2400" dirty="0"/>
              <a:t> 是“默认的”。在其他分支上进行开发，完成后再将它们合并到主分支上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122" name="Picture 2" descr="C:\Users\Wangsong\Pictures\company course\branch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47033"/>
            <a:ext cx="7975328" cy="2835672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3D4A-5B0C-4490-B5CD-2CF800AC3EAC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751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分支管理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查看</a:t>
            </a:r>
            <a:r>
              <a:rPr lang="zh-CN" altLang="en-US" dirty="0"/>
              <a:t>当前分支</a:t>
            </a:r>
            <a:endParaRPr lang="en-US" dirty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创建分支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–b &lt;</a:t>
            </a:r>
            <a:r>
              <a:rPr lang="en-US" altLang="zh-CN" dirty="0" err="1" smtClean="0"/>
              <a:t>branchname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推</a:t>
            </a:r>
            <a:r>
              <a:rPr lang="zh-CN" altLang="en-US" dirty="0" smtClean="0"/>
              <a:t>送本地分支到远端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push origin &lt;</a:t>
            </a:r>
            <a:r>
              <a:rPr lang="en-US" altLang="zh-CN" dirty="0" err="1" smtClean="0"/>
              <a:t>branchname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切换分支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checkout master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合并分支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merge &lt;</a:t>
            </a:r>
            <a:r>
              <a:rPr lang="en-US" altLang="zh-CN" dirty="0" err="1" smtClean="0"/>
              <a:t>branchname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删除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branch –d &lt;</a:t>
            </a:r>
            <a:r>
              <a:rPr lang="en-US" altLang="zh-CN" dirty="0" err="1" smtClean="0"/>
              <a:t>branchname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7A83-FC30-44E3-A132-5E5BB676D30E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601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分支管理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Monkey time:</a:t>
            </a:r>
          </a:p>
          <a:p>
            <a:pPr marL="0" indent="0">
              <a:buNone/>
            </a:pPr>
            <a:r>
              <a:rPr lang="en-US" sz="2000" dirty="0" smtClean="0"/>
              <a:t>A </a:t>
            </a:r>
            <a:r>
              <a:rPr lang="zh-CN" altLang="en-US" sz="2000" dirty="0" smtClean="0"/>
              <a:t>创建分支</a:t>
            </a:r>
            <a:r>
              <a:rPr lang="en-US" altLang="zh-CN" sz="2000" dirty="0" err="1" smtClean="0"/>
              <a:t>newb</a:t>
            </a:r>
            <a:r>
              <a:rPr lang="zh-CN" altLang="en-US" sz="2000" dirty="0" smtClean="0"/>
              <a:t>并新建文件，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将</a:t>
            </a:r>
            <a:r>
              <a:rPr lang="en-US" altLang="zh-CN" sz="2000" dirty="0" err="1" smtClean="0"/>
              <a:t>newb</a:t>
            </a:r>
            <a:r>
              <a:rPr lang="zh-CN" altLang="en-US" sz="2000" dirty="0" smtClean="0"/>
              <a:t>更新到远端</a:t>
            </a:r>
            <a:r>
              <a:rPr lang="en-US" altLang="zh-CN" sz="2000" dirty="0" smtClean="0"/>
              <a:t>master</a:t>
            </a:r>
            <a:r>
              <a:rPr lang="zh-CN" altLang="en-US" sz="2000" dirty="0" smtClean="0"/>
              <a:t>分支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然后删除分支</a:t>
            </a:r>
            <a:endParaRPr lang="en-US" altLang="zh-CN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A: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git</a:t>
            </a:r>
            <a:r>
              <a:rPr lang="en-US" sz="2000" dirty="0" smtClean="0"/>
              <a:t> checkout –b </a:t>
            </a:r>
            <a:r>
              <a:rPr lang="en-US" sz="2000" dirty="0" err="1" smtClean="0"/>
              <a:t>newb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&lt;</a:t>
            </a:r>
            <a:r>
              <a:rPr lang="zh-CN" altLang="en-US" sz="2000" dirty="0" smtClean="0"/>
              <a:t>新建文件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err="1" smtClean="0"/>
              <a:t>git</a:t>
            </a:r>
            <a:r>
              <a:rPr lang="en-US" sz="2000" dirty="0" smtClean="0"/>
              <a:t> add fixbug.txt</a:t>
            </a:r>
          </a:p>
          <a:p>
            <a:pPr marL="0" indent="0">
              <a:buNone/>
            </a:pPr>
            <a:r>
              <a:rPr lang="en-US" sz="2000" dirty="0" err="1" smtClean="0"/>
              <a:t>git</a:t>
            </a:r>
            <a:r>
              <a:rPr lang="en-US" sz="2000" dirty="0" smtClean="0"/>
              <a:t> commit –m ‘add fixbug.txt’</a:t>
            </a:r>
          </a:p>
          <a:p>
            <a:pPr marL="0" indent="0">
              <a:buNone/>
            </a:pPr>
            <a:r>
              <a:rPr lang="en-US" sz="2000" dirty="0" err="1" smtClean="0"/>
              <a:t>git</a:t>
            </a:r>
            <a:r>
              <a:rPr lang="en-US" sz="2000" dirty="0" smtClean="0"/>
              <a:t> push origin </a:t>
            </a:r>
            <a:r>
              <a:rPr lang="en-US" sz="2000" dirty="0" err="1" smtClean="0"/>
              <a:t>newb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B:</a:t>
            </a:r>
          </a:p>
          <a:p>
            <a:pPr marL="0" indent="0">
              <a:buNone/>
            </a:pPr>
            <a:r>
              <a:rPr lang="en-US" sz="2000" dirty="0" err="1" smtClean="0"/>
              <a:t>git</a:t>
            </a:r>
            <a:r>
              <a:rPr lang="en-US" sz="2000" dirty="0" smtClean="0"/>
              <a:t> pull</a:t>
            </a:r>
          </a:p>
          <a:p>
            <a:pPr marL="0" indent="0">
              <a:buNone/>
            </a:pPr>
            <a:r>
              <a:rPr lang="en-US" sz="2000" dirty="0" err="1" smtClean="0"/>
              <a:t>git</a:t>
            </a:r>
            <a:r>
              <a:rPr lang="en-US" sz="2000" dirty="0" smtClean="0"/>
              <a:t> checkout </a:t>
            </a:r>
            <a:r>
              <a:rPr lang="en-US" sz="2000" dirty="0" err="1" smtClean="0"/>
              <a:t>newb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&lt;</a:t>
            </a:r>
            <a:r>
              <a:rPr lang="zh-CN" altLang="en-US" sz="2000" dirty="0" smtClean="0"/>
              <a:t>修改文件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add .</a:t>
            </a:r>
          </a:p>
          <a:p>
            <a:pPr marL="0" indent="0">
              <a:buNone/>
            </a:pPr>
            <a:r>
              <a:rPr lang="en-US" sz="2000" dirty="0" err="1" smtClean="0"/>
              <a:t>git</a:t>
            </a:r>
            <a:r>
              <a:rPr lang="en-US" sz="2000" dirty="0" smtClean="0"/>
              <a:t> commit –m ‘update fixbug.txt’</a:t>
            </a:r>
          </a:p>
          <a:p>
            <a:pPr marL="0" indent="0">
              <a:buNone/>
            </a:pPr>
            <a:r>
              <a:rPr lang="en-US" sz="2000" dirty="0" err="1" smtClean="0"/>
              <a:t>git</a:t>
            </a:r>
            <a:r>
              <a:rPr lang="en-US" sz="2000" dirty="0" smtClean="0"/>
              <a:t> push origin </a:t>
            </a:r>
            <a:r>
              <a:rPr lang="en-US" sz="2000" dirty="0" err="1" smtClean="0"/>
              <a:t>newb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git</a:t>
            </a:r>
            <a:r>
              <a:rPr lang="en-US" sz="2000" dirty="0" smtClean="0"/>
              <a:t> checkout master</a:t>
            </a:r>
          </a:p>
          <a:p>
            <a:pPr marL="0" indent="0">
              <a:buNone/>
            </a:pPr>
            <a:r>
              <a:rPr lang="en-US" sz="2000" dirty="0" err="1" smtClean="0"/>
              <a:t>git</a:t>
            </a:r>
            <a:r>
              <a:rPr lang="en-US" sz="2000" dirty="0" smtClean="0"/>
              <a:t> merge </a:t>
            </a:r>
            <a:r>
              <a:rPr lang="en-US" sz="2000" dirty="0" err="1" smtClean="0"/>
              <a:t>newb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git</a:t>
            </a:r>
            <a:r>
              <a:rPr lang="en-US" sz="2000" dirty="0" smtClean="0"/>
              <a:t> push origin master</a:t>
            </a:r>
          </a:p>
          <a:p>
            <a:pPr marL="0" indent="0">
              <a:buNone/>
            </a:pPr>
            <a:r>
              <a:rPr lang="en-US" sz="2000" dirty="0" err="1" smtClean="0"/>
              <a:t>git</a:t>
            </a:r>
            <a:r>
              <a:rPr lang="en-US" sz="2000" dirty="0" smtClean="0"/>
              <a:t> branch –d </a:t>
            </a:r>
            <a:r>
              <a:rPr lang="en-US" sz="2000" dirty="0" err="1" smtClean="0"/>
              <a:t>newb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git</a:t>
            </a:r>
            <a:r>
              <a:rPr lang="en-US" sz="2000" dirty="0" smtClean="0"/>
              <a:t> push origin </a:t>
            </a:r>
            <a:r>
              <a:rPr lang="en-US" altLang="zh-CN" sz="2000" dirty="0" smtClean="0"/>
              <a:t>--</a:t>
            </a:r>
            <a:r>
              <a:rPr lang="en-US" sz="2000" dirty="0" smtClean="0"/>
              <a:t>delete </a:t>
            </a:r>
            <a:r>
              <a:rPr lang="en-US" altLang="zh-CN" sz="2000" dirty="0" err="1" smtClean="0"/>
              <a:t>newb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7803-28CD-48FC-8527-F40AE41A7CE4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820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冲突</a:t>
            </a:r>
            <a:r>
              <a:rPr lang="zh-CN" altLang="en-US" dirty="0" smtClean="0"/>
              <a:t>管理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自动合并并非次次都能成功，并可能导致 </a:t>
            </a:r>
            <a:r>
              <a:rPr lang="zh-CN" altLang="en-US" i="1" dirty="0"/>
              <a:t>冲突（</a:t>
            </a:r>
            <a:r>
              <a:rPr lang="en-US" altLang="zh-CN" i="1" dirty="0"/>
              <a:t>conflicts</a:t>
            </a:r>
            <a:r>
              <a:rPr lang="zh-CN" altLang="en-US" i="1" dirty="0"/>
              <a:t>）</a:t>
            </a:r>
            <a:r>
              <a:rPr lang="zh-CN" altLang="en-US" dirty="0"/>
              <a:t>。 这时候就需要你修改这些文件来人肉合并这些 </a:t>
            </a:r>
            <a:r>
              <a:rPr lang="zh-CN" altLang="en-US" i="1" dirty="0"/>
              <a:t>冲突（</a:t>
            </a:r>
            <a:r>
              <a:rPr lang="en-US" altLang="zh-CN" i="1" dirty="0"/>
              <a:t>conflicts</a:t>
            </a:r>
            <a:r>
              <a:rPr lang="zh-CN" altLang="en-US" i="1" dirty="0"/>
              <a:t>）</a:t>
            </a:r>
            <a:r>
              <a:rPr lang="zh-CN" altLang="en-US" dirty="0"/>
              <a:t> </a:t>
            </a:r>
            <a:r>
              <a:rPr lang="zh-CN" altLang="en-US" dirty="0" smtClean="0"/>
              <a:t>了。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 smtClean="0"/>
              <a:t>Monkey time: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sz="2400" dirty="0" smtClean="0"/>
              <a:t>A, B</a:t>
            </a:r>
            <a:r>
              <a:rPr lang="zh-CN" altLang="en-US" sz="2400" dirty="0" smtClean="0"/>
              <a:t>同时更新</a:t>
            </a:r>
            <a:r>
              <a:rPr lang="en-US" altLang="zh-CN" sz="2400" dirty="0" smtClean="0"/>
              <a:t>hellogit.txt, A </a:t>
            </a:r>
            <a:r>
              <a:rPr lang="zh-CN" altLang="en-US" sz="2400" dirty="0" smtClean="0"/>
              <a:t>先提交，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后提交。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923-7AAC-4B03-96A9-39BF08AE73EA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3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忽略</a:t>
            </a:r>
            <a:r>
              <a:rPr lang="zh-CN" altLang="en-US" dirty="0" smtClean="0"/>
              <a:t>管理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配置忽略文件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gitignore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使文件不被提交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Monkey time:</a:t>
            </a:r>
          </a:p>
          <a:p>
            <a:pPr marL="0" indent="0">
              <a:buNone/>
            </a:pPr>
            <a:r>
              <a:rPr lang="en-US" sz="2000" dirty="0" smtClean="0"/>
              <a:t>A</a:t>
            </a:r>
            <a:r>
              <a:rPr lang="zh-CN" altLang="en-US" sz="2000" dirty="0" smtClean="0"/>
              <a:t>建立</a:t>
            </a:r>
            <a:r>
              <a:rPr lang="en-US" altLang="zh-CN" sz="2000" dirty="0" err="1" smtClean="0"/>
              <a:t>tmp</a:t>
            </a:r>
            <a:r>
              <a:rPr lang="zh-CN" altLang="en-US" sz="2000" dirty="0" smtClean="0"/>
              <a:t>文件夹，里面放入多个</a:t>
            </a:r>
            <a:r>
              <a:rPr lang="en-US" altLang="zh-CN" sz="2000" dirty="0" smtClean="0"/>
              <a:t>doc</a:t>
            </a:r>
            <a:r>
              <a:rPr lang="zh-CN" altLang="en-US" sz="2000" dirty="0" smtClean="0"/>
              <a:t>文件，多个</a:t>
            </a:r>
            <a:r>
              <a:rPr lang="en-US" altLang="zh-CN" sz="2000" dirty="0" smtClean="0"/>
              <a:t>txt</a:t>
            </a:r>
            <a:r>
              <a:rPr lang="zh-CN" altLang="en-US" sz="2000" dirty="0" smtClean="0"/>
              <a:t>文件，并建立</a:t>
            </a:r>
            <a:r>
              <a:rPr lang="en-US" altLang="zh-CN" sz="2000" dirty="0" smtClean="0"/>
              <a:t>ignore</a:t>
            </a:r>
            <a:r>
              <a:rPr lang="zh-CN" altLang="en-US" sz="2000" dirty="0" smtClean="0"/>
              <a:t>文件忽略所有的</a:t>
            </a:r>
            <a:r>
              <a:rPr lang="en-US" altLang="zh-CN" sz="2000" dirty="0" smtClean="0"/>
              <a:t>doc</a:t>
            </a:r>
            <a:r>
              <a:rPr lang="zh-CN" altLang="en-US" sz="2000" dirty="0" smtClean="0"/>
              <a:t>及以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开头的</a:t>
            </a:r>
            <a:r>
              <a:rPr lang="en-US" altLang="zh-CN" sz="2000" dirty="0" smtClean="0"/>
              <a:t>txt</a:t>
            </a:r>
            <a:endParaRPr 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8D31-AE2F-41DE-82E8-BBF7799E583F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58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535039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开发工具</a:t>
            </a:r>
            <a:r>
              <a:rPr lang="zh-CN" altLang="en-US" sz="4000" dirty="0" smtClean="0"/>
              <a:t>及团队协作基本</a:t>
            </a:r>
            <a:r>
              <a:rPr lang="zh-CN" altLang="en-US" sz="4000" dirty="0"/>
              <a:t>流程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78BB-825A-4EEC-977F-C49FBD956B26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6" name="Picture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2" r="4792"/>
          <a:stretch>
            <a:fillRect/>
          </a:stretch>
        </p:blipFill>
        <p:spPr>
          <a:xfrm>
            <a:off x="3995936" y="1556792"/>
            <a:ext cx="10795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03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zh-CN" altLang="en-US" dirty="0" smtClean="0"/>
              <a:t>原理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4293097"/>
            <a:ext cx="8229600" cy="18722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pic>
        <p:nvPicPr>
          <p:cNvPr id="1027" name="Picture 3" descr="C:\Users\Wangsong\Pictures\company course\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8393956" cy="386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13001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基本流程</a:t>
            </a:r>
            <a:endParaRPr lang="en-US" b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9150-9BF0-4E80-9B76-31069DB8BFCF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666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zh-CN" altLang="en-US" dirty="0" smtClean="0"/>
              <a:t>原理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988841"/>
            <a:ext cx="8229600" cy="4176464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Git</a:t>
            </a:r>
            <a:r>
              <a:rPr lang="zh-CN" altLang="en-US" sz="2000" dirty="0"/>
              <a:t>本质上是内容寻址文件系统，根据写入内容生成键值，再通过键值检索内容，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实际上存储的都是</a:t>
            </a:r>
            <a:r>
              <a:rPr lang="en-US" altLang="zh-CN" sz="2000" dirty="0"/>
              <a:t>key-value</a:t>
            </a:r>
            <a:r>
              <a:rPr lang="zh-CN" altLang="en-US" sz="2000" dirty="0"/>
              <a:t>对，每个</a:t>
            </a:r>
            <a:r>
              <a:rPr lang="en-US" altLang="zh-CN" sz="2000" dirty="0"/>
              <a:t>key-value</a:t>
            </a:r>
            <a:r>
              <a:rPr lang="zh-CN" altLang="en-US" sz="2000" dirty="0"/>
              <a:t>对称为</a:t>
            </a:r>
            <a:r>
              <a:rPr lang="en-US" altLang="zh-CN" sz="2000" dirty="0"/>
              <a:t>"</a:t>
            </a:r>
            <a:r>
              <a:rPr lang="zh-CN" altLang="en-US" sz="2000" dirty="0"/>
              <a:t>对象</a:t>
            </a:r>
            <a:r>
              <a:rPr lang="en-US" altLang="zh-CN" sz="2000" dirty="0"/>
              <a:t>"</a:t>
            </a:r>
            <a:r>
              <a:rPr lang="zh-CN" altLang="en-US" sz="2000" dirty="0"/>
              <a:t>。</a:t>
            </a:r>
          </a:p>
          <a:p>
            <a:r>
              <a:rPr lang="zh-CN" altLang="en-US" sz="2000" dirty="0" smtClean="0"/>
              <a:t>四</a:t>
            </a:r>
            <a:r>
              <a:rPr lang="zh-CN" altLang="en-US" sz="2000" dirty="0"/>
              <a:t>种对象：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CN" sz="2000" dirty="0" smtClean="0"/>
              <a:t>blob</a:t>
            </a:r>
            <a:r>
              <a:rPr lang="zh-CN" altLang="en-US" sz="2000" dirty="0" smtClean="0"/>
              <a:t>对象：存储内容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arenR"/>
            </a:pPr>
            <a:r>
              <a:rPr lang="en-US" altLang="zh-CN" sz="2000" dirty="0" smtClean="0"/>
              <a:t>tree</a:t>
            </a:r>
            <a:r>
              <a:rPr lang="zh-CN" altLang="en-US" sz="2000" dirty="0" smtClean="0"/>
              <a:t>对象：目录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arenR"/>
            </a:pPr>
            <a:r>
              <a:rPr lang="en-US" altLang="zh-CN" sz="2000" dirty="0" smtClean="0"/>
              <a:t>commit</a:t>
            </a:r>
            <a:r>
              <a:rPr lang="zh-CN" altLang="en-US" sz="2000" dirty="0" smtClean="0"/>
              <a:t>对象：</a:t>
            </a:r>
            <a:r>
              <a:rPr lang="zh-CN" altLang="en-US" sz="2000" dirty="0"/>
              <a:t>交快照</a:t>
            </a:r>
            <a:r>
              <a:rPr lang="zh-CN" altLang="en-US" sz="2000" dirty="0" smtClean="0"/>
              <a:t>信息</a:t>
            </a:r>
            <a:r>
              <a:rPr lang="en-US" altLang="zh-CN" sz="2000" dirty="0" smtClean="0"/>
              <a:t>(</a:t>
            </a:r>
            <a:r>
              <a:rPr lang="zh-CN" altLang="en-US" sz="2000" dirty="0"/>
              <a:t>包含作者、提交时间和上次提交信息</a:t>
            </a:r>
            <a:r>
              <a:rPr lang="zh-CN" altLang="en-US" sz="2000" dirty="0" smtClean="0"/>
              <a:t>等</a:t>
            </a:r>
            <a:r>
              <a:rPr lang="en-US" altLang="zh-CN" sz="2000" dirty="0" smtClean="0"/>
              <a:t>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CN" sz="2000" dirty="0" smtClean="0"/>
              <a:t>tag</a:t>
            </a:r>
            <a:r>
              <a:rPr lang="zh-CN" altLang="en-US" sz="2000" dirty="0" smtClean="0"/>
              <a:t>对象</a:t>
            </a:r>
            <a:r>
              <a:rPr lang="en-US" altLang="zh-CN" sz="2000" dirty="0" smtClean="0"/>
              <a:t>:</a:t>
            </a:r>
            <a:r>
              <a:rPr lang="zh-CN" altLang="en-US" sz="2000" dirty="0"/>
              <a:t>某个</a:t>
            </a:r>
            <a:r>
              <a:rPr lang="en-US" altLang="zh-CN" sz="2000" dirty="0"/>
              <a:t>commit</a:t>
            </a:r>
            <a:r>
              <a:rPr lang="zh-CN" altLang="en-US" sz="2000" dirty="0"/>
              <a:t>对象的别名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3001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对象</a:t>
            </a:r>
            <a:endParaRPr lang="en-US" b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093F-4AED-4D4C-B027-0D8F5C1D28E5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307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zh-CN" altLang="en-US" dirty="0" smtClean="0"/>
              <a:t>原理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3001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对象</a:t>
            </a:r>
            <a:endParaRPr lang="en-US" b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093F-4AED-4D4C-B027-0D8F5C1D28E5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4098" name="Picture 2" descr="C:\Users\Wangsong\Pictures\company course\obj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7" y="2291556"/>
            <a:ext cx="762952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5576" y="1916832"/>
            <a:ext cx="340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命令：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cat-file -p master^{tree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5733257"/>
            <a:ext cx="266429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绿色为</a:t>
            </a:r>
            <a:r>
              <a:rPr lang="en-US" altLang="zh-CN" sz="1100" dirty="0"/>
              <a:t>commit</a:t>
            </a:r>
            <a:r>
              <a:rPr lang="zh-CN" altLang="en-US" sz="1100" dirty="0"/>
              <a:t>对象</a:t>
            </a:r>
          </a:p>
          <a:p>
            <a:r>
              <a:rPr lang="zh-CN" altLang="en-US" sz="1100" dirty="0"/>
              <a:t>紫色为</a:t>
            </a:r>
            <a:r>
              <a:rPr lang="en-US" altLang="zh-CN" sz="1100" dirty="0"/>
              <a:t>tree</a:t>
            </a:r>
            <a:r>
              <a:rPr lang="zh-CN" altLang="en-US" sz="1100" dirty="0"/>
              <a:t>对象</a:t>
            </a:r>
          </a:p>
          <a:p>
            <a:r>
              <a:rPr lang="zh-CN" altLang="en-US" sz="1100" dirty="0"/>
              <a:t>红色为</a:t>
            </a:r>
            <a:r>
              <a:rPr lang="en-US" altLang="zh-CN" sz="1100" dirty="0"/>
              <a:t>blob</a:t>
            </a:r>
            <a:r>
              <a:rPr lang="zh-CN" altLang="en-US" sz="1100" dirty="0"/>
              <a:t>对象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24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zh-CN" altLang="en-US" dirty="0" smtClean="0"/>
              <a:t>原理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300118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对象（改变）</a:t>
            </a:r>
            <a:endParaRPr lang="en-US" b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093F-4AED-4D4C-B027-0D8F5C1D28E5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5122" name="Picture 2" descr="C:\Users\Wangsong\Pictures\company course\chan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132856"/>
            <a:ext cx="5262414" cy="48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251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zh-CN" altLang="en-US" dirty="0" smtClean="0"/>
              <a:t>原理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4418483"/>
            <a:ext cx="8229600" cy="1746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在上述图片中，横向表示各个版本号，纵向表示各个文件和其差异。在</a:t>
            </a:r>
            <a:r>
              <a:rPr lang="en-US" altLang="zh-CN" sz="2000" dirty="0"/>
              <a:t>version1</a:t>
            </a:r>
            <a:r>
              <a:rPr lang="zh-CN" altLang="en-US" sz="2000" dirty="0"/>
              <a:t>中</a:t>
            </a:r>
            <a:r>
              <a:rPr lang="en-US" altLang="zh-CN" sz="2000" dirty="0"/>
              <a:t>,</a:t>
            </a:r>
            <a:r>
              <a:rPr lang="zh-CN" altLang="en-US" sz="2000" dirty="0"/>
              <a:t>存在三个文件各自是</a:t>
            </a:r>
            <a:r>
              <a:rPr lang="en-US" altLang="zh-CN" sz="2000" dirty="0" err="1"/>
              <a:t>fileA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fileB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fileC</a:t>
            </a:r>
            <a:r>
              <a:rPr lang="en-US" altLang="zh-CN" sz="2000" dirty="0"/>
              <a:t>;</a:t>
            </a:r>
            <a:r>
              <a:rPr lang="zh-CN" altLang="en-US" sz="2000" dirty="0"/>
              <a:t>在</a:t>
            </a:r>
            <a:r>
              <a:rPr lang="en-US" altLang="zh-CN" sz="2000" dirty="0"/>
              <a:t>version2</a:t>
            </a:r>
            <a:r>
              <a:rPr lang="zh-CN" altLang="en-US" sz="2000" dirty="0"/>
              <a:t>中</a:t>
            </a:r>
            <a:r>
              <a:rPr lang="en-US" altLang="zh-CN" sz="2000" dirty="0"/>
              <a:t>,</a:t>
            </a:r>
            <a:r>
              <a:rPr lang="en-US" altLang="zh-CN" sz="2000" dirty="0" err="1"/>
              <a:t>fileA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fileC</a:t>
            </a:r>
            <a:r>
              <a:rPr lang="zh-CN" altLang="en-US" sz="2000" dirty="0"/>
              <a:t>发生变化</a:t>
            </a:r>
            <a:r>
              <a:rPr lang="en-US" altLang="zh-CN" sz="2000" dirty="0"/>
              <a:t>1</a:t>
            </a:r>
            <a:r>
              <a:rPr lang="zh-CN" altLang="en-US" sz="2000" dirty="0"/>
              <a:t>，那么我们就变化</a:t>
            </a:r>
            <a:r>
              <a:rPr lang="en-US" altLang="zh-CN" sz="2000" dirty="0"/>
              <a:t>1</a:t>
            </a:r>
            <a:r>
              <a:rPr lang="zh-CN" altLang="en-US" sz="2000" dirty="0"/>
              <a:t>进行记录</a:t>
            </a:r>
            <a:r>
              <a:rPr lang="en-US" altLang="zh-CN" sz="2000" dirty="0"/>
              <a:t>;</a:t>
            </a:r>
            <a:r>
              <a:rPr lang="zh-CN" altLang="en-US" sz="2000" dirty="0"/>
              <a:t>在</a:t>
            </a:r>
            <a:r>
              <a:rPr lang="en-US" altLang="zh-CN" sz="2000" dirty="0"/>
              <a:t>version3</a:t>
            </a:r>
            <a:r>
              <a:rPr lang="zh-CN" altLang="en-US" sz="2000" dirty="0"/>
              <a:t>中，</a:t>
            </a:r>
            <a:r>
              <a:rPr lang="en-US" altLang="zh-CN" sz="2000" dirty="0" err="1"/>
              <a:t>fileC</a:t>
            </a:r>
            <a:r>
              <a:rPr lang="zh-CN" altLang="en-US" sz="2000" dirty="0"/>
              <a:t>发生了变化</a:t>
            </a:r>
            <a:r>
              <a:rPr lang="en-US" altLang="zh-CN" sz="2000" dirty="0"/>
              <a:t>2</a:t>
            </a:r>
            <a:r>
              <a:rPr lang="zh-CN" altLang="en-US" sz="2000" dirty="0"/>
              <a:t>，那么我们就将变化</a:t>
            </a:r>
            <a:r>
              <a:rPr lang="en-US" altLang="zh-CN" sz="2000" dirty="0"/>
              <a:t>2</a:t>
            </a:r>
            <a:r>
              <a:rPr lang="zh-CN" altLang="en-US" sz="2000" dirty="0"/>
              <a:t>进行记录</a:t>
            </a:r>
            <a:r>
              <a:rPr lang="en-US" altLang="zh-CN" sz="2000" dirty="0"/>
              <a:t>;</a:t>
            </a:r>
            <a:r>
              <a:rPr lang="zh-CN" altLang="en-US" sz="2000" dirty="0"/>
              <a:t>以此类推。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3001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版本</a:t>
            </a:r>
            <a:endParaRPr lang="en-US" b="1" dirty="0"/>
          </a:p>
        </p:txBody>
      </p:sp>
      <p:pic>
        <p:nvPicPr>
          <p:cNvPr id="2050" name="Picture 2" descr="C:\Users\Wangsong\Pictures\company course\bas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913" y="1484784"/>
            <a:ext cx="6446837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093F-4AED-4D4C-B027-0D8F5C1D28E5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607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项目管理</a:t>
            </a:r>
            <a:r>
              <a:rPr lang="zh-CN" altLang="en-US" dirty="0" smtClean="0"/>
              <a:t>工具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tower.im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 smtClean="0"/>
              <a:t>管理项目需求、计划、任务的团队合作工具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禅</a:t>
            </a:r>
            <a:r>
              <a:rPr lang="zh-CN" altLang="en-US" dirty="0"/>
              <a:t>道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://42.121.111.38:90</a:t>
            </a:r>
            <a:r>
              <a:rPr lang="en-US" altLang="zh-CN" dirty="0" smtClean="0">
                <a:hlinkClick r:id="rId2"/>
              </a:rPr>
              <a:t>/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公司内容的项目管理、</a:t>
            </a:r>
            <a:r>
              <a:rPr lang="en-US" altLang="zh-CN" dirty="0" smtClean="0"/>
              <a:t>bug</a:t>
            </a:r>
            <a:r>
              <a:rPr lang="zh-CN" altLang="en-US" dirty="0" smtClean="0"/>
              <a:t>跟踪工具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F5C2-2A2E-44B5-8F9C-B5CFE5B09B88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833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IDE</a:t>
            </a:r>
            <a:r>
              <a:rPr lang="zh-CN" altLang="en-US" dirty="0"/>
              <a:t>、管理器、小</a:t>
            </a:r>
            <a:r>
              <a:rPr lang="zh-CN" altLang="en-US" dirty="0" smtClean="0"/>
              <a:t>工具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3000" dirty="0" smtClean="0"/>
              <a:t>NET IDE</a:t>
            </a:r>
            <a:r>
              <a:rPr lang="zh-CN" altLang="en-US" sz="3000" dirty="0" smtClean="0"/>
              <a:t>：</a:t>
            </a:r>
            <a:r>
              <a:rPr lang="en-US" altLang="zh-CN" sz="3000" dirty="0" err="1" smtClean="0"/>
              <a:t>visualstudio</a:t>
            </a:r>
            <a:r>
              <a:rPr lang="en-US" altLang="zh-CN" sz="3000" dirty="0" smtClean="0"/>
              <a:t>(2015)</a:t>
            </a:r>
          </a:p>
          <a:p>
            <a:r>
              <a:rPr lang="en-US" sz="3000" dirty="0" smtClean="0"/>
              <a:t>SQLSERVER </a:t>
            </a:r>
            <a:r>
              <a:rPr lang="zh-CN" altLang="en-US" sz="3000" dirty="0" smtClean="0"/>
              <a:t>管理器：</a:t>
            </a:r>
            <a:r>
              <a:rPr lang="en-US" altLang="zh-CN" sz="3000" dirty="0" smtClean="0"/>
              <a:t>SQL </a:t>
            </a:r>
            <a:r>
              <a:rPr lang="en-US" altLang="zh-CN" sz="3000" dirty="0"/>
              <a:t>Server Management </a:t>
            </a:r>
            <a:r>
              <a:rPr lang="en-US" altLang="zh-CN" sz="3000" dirty="0" smtClean="0"/>
              <a:t>Studio</a:t>
            </a:r>
          </a:p>
          <a:p>
            <a:r>
              <a:rPr lang="en-US" altLang="zh-CN" sz="3000" dirty="0" smtClean="0"/>
              <a:t>MySQL </a:t>
            </a:r>
            <a:r>
              <a:rPr lang="zh-CN" altLang="en-US" sz="3000" dirty="0" smtClean="0"/>
              <a:t>管理器：</a:t>
            </a:r>
            <a:r>
              <a:rPr lang="en-US" altLang="zh-CN" sz="3000" dirty="0" err="1" smtClean="0"/>
              <a:t>Mysql</a:t>
            </a:r>
            <a:r>
              <a:rPr lang="en-US" altLang="zh-CN" sz="3000" dirty="0" smtClean="0"/>
              <a:t> Workbench</a:t>
            </a:r>
          </a:p>
          <a:p>
            <a:r>
              <a:rPr lang="en-US" altLang="zh-CN" sz="3000" dirty="0" smtClean="0"/>
              <a:t>Ruby IDE</a:t>
            </a:r>
            <a:r>
              <a:rPr lang="zh-CN" altLang="en-US" sz="3000" dirty="0" smtClean="0"/>
              <a:t>：</a:t>
            </a:r>
            <a:r>
              <a:rPr lang="en-US" altLang="zh-CN" sz="3000" dirty="0" err="1" smtClean="0"/>
              <a:t>RubyMine</a:t>
            </a:r>
            <a:endParaRPr lang="en-US" altLang="zh-CN" sz="3000" dirty="0" smtClean="0"/>
          </a:p>
          <a:p>
            <a:r>
              <a:rPr lang="zh-CN" altLang="en-US" sz="3000" dirty="0"/>
              <a:t>小</a:t>
            </a:r>
            <a:r>
              <a:rPr lang="zh-CN" altLang="en-US" sz="3000" dirty="0" smtClean="0"/>
              <a:t>工具</a:t>
            </a:r>
            <a:r>
              <a:rPr lang="en-US" altLang="zh-CN" sz="3000" dirty="0"/>
              <a:t>(windows)</a:t>
            </a:r>
            <a:endParaRPr lang="en-US" altLang="zh-CN" sz="3000" dirty="0" smtClean="0"/>
          </a:p>
          <a:p>
            <a:pPr marL="514350" indent="-514350">
              <a:buFont typeface="+mj-lt"/>
              <a:buAutoNum type="arabicParenR"/>
            </a:pPr>
            <a:r>
              <a:rPr lang="zh-CN" altLang="en-US" sz="2400" dirty="0" smtClean="0"/>
              <a:t>查看日志</a:t>
            </a:r>
            <a:r>
              <a:rPr lang="en-US" altLang="zh-CN" sz="2400" dirty="0" smtClean="0"/>
              <a:t>:</a:t>
            </a:r>
            <a:r>
              <a:rPr lang="en-US" altLang="zh-CN" sz="2400" dirty="0" err="1" smtClean="0"/>
              <a:t>WinTail.ext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2400" dirty="0" err="1"/>
              <a:t>s</a:t>
            </a:r>
            <a:r>
              <a:rPr lang="en-US" sz="2400" dirty="0" err="1" smtClean="0"/>
              <a:t>sh</a:t>
            </a:r>
            <a:r>
              <a:rPr lang="zh-CN" altLang="en-US" sz="2400" dirty="0" smtClean="0"/>
              <a:t>远程及拷贝：</a:t>
            </a:r>
            <a:r>
              <a:rPr lang="en-US" altLang="zh-CN" sz="2400" dirty="0" smtClean="0"/>
              <a:t>putty.exe, pscp.exe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CN" sz="2400" dirty="0" smtClean="0"/>
              <a:t>c</a:t>
            </a:r>
            <a:r>
              <a:rPr lang="en-US" sz="2400" dirty="0" smtClean="0"/>
              <a:t>om\socket</a:t>
            </a:r>
            <a:r>
              <a:rPr lang="zh-CN" altLang="en-US" sz="2400" dirty="0" smtClean="0"/>
              <a:t>调试工具：</a:t>
            </a:r>
            <a:r>
              <a:rPr lang="en-US" altLang="zh-CN" sz="2400" dirty="0"/>
              <a:t>UartAssist.exe, </a:t>
            </a:r>
            <a:r>
              <a:rPr lang="en-US" altLang="zh-CN" sz="2400" dirty="0" smtClean="0"/>
              <a:t>NetAssist.exe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3EA5-F3EF-4DA2-89B1-05D15B0EEEF2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539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团队协作基本流程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259632" y="1412776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需求提出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3563888" y="1412776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头脑风暴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5724128" y="1412776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方案设计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6084168" y="2636912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方案确认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3851920" y="2636912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开发需求书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1691680" y="2636912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开发计划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1187624" y="3861048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设计建模</a:t>
            </a:r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3347864" y="3861048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</a:t>
            </a: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5364088" y="3861048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测试</a:t>
            </a:r>
            <a:endParaRPr lang="en-US" dirty="0"/>
          </a:p>
        </p:txBody>
      </p:sp>
      <p:sp>
        <p:nvSpPr>
          <p:cNvPr id="13" name="矩形 12"/>
          <p:cNvSpPr/>
          <p:nvPr/>
        </p:nvSpPr>
        <p:spPr>
          <a:xfrm>
            <a:off x="7132405" y="4941168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交付、部署</a:t>
            </a:r>
            <a:endParaRPr lang="en-US" dirty="0"/>
          </a:p>
        </p:txBody>
      </p:sp>
      <p:sp>
        <p:nvSpPr>
          <p:cNvPr id="15" name="右箭头 14"/>
          <p:cNvSpPr/>
          <p:nvPr/>
        </p:nvSpPr>
        <p:spPr>
          <a:xfrm>
            <a:off x="2843808" y="1628800"/>
            <a:ext cx="576064" cy="288032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右箭头 15"/>
          <p:cNvSpPr/>
          <p:nvPr/>
        </p:nvSpPr>
        <p:spPr>
          <a:xfrm>
            <a:off x="5138936" y="1637184"/>
            <a:ext cx="576064" cy="288032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右箭头 17"/>
          <p:cNvSpPr/>
          <p:nvPr/>
        </p:nvSpPr>
        <p:spPr>
          <a:xfrm>
            <a:off x="2708176" y="4077072"/>
            <a:ext cx="576064" cy="288032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右箭头 18"/>
          <p:cNvSpPr/>
          <p:nvPr/>
        </p:nvSpPr>
        <p:spPr>
          <a:xfrm>
            <a:off x="4816045" y="4085456"/>
            <a:ext cx="576064" cy="288032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右箭头 19"/>
          <p:cNvSpPr/>
          <p:nvPr/>
        </p:nvSpPr>
        <p:spPr>
          <a:xfrm rot="2857667">
            <a:off x="6732240" y="4365104"/>
            <a:ext cx="720080" cy="36004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右箭头 20"/>
          <p:cNvSpPr/>
          <p:nvPr/>
        </p:nvSpPr>
        <p:spPr>
          <a:xfrm rot="10800000">
            <a:off x="5392109" y="2832224"/>
            <a:ext cx="576064" cy="288032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右箭头 21"/>
          <p:cNvSpPr/>
          <p:nvPr/>
        </p:nvSpPr>
        <p:spPr>
          <a:xfrm rot="10800000">
            <a:off x="3190280" y="2852935"/>
            <a:ext cx="576064" cy="288032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下箭头 22"/>
          <p:cNvSpPr/>
          <p:nvPr/>
        </p:nvSpPr>
        <p:spPr>
          <a:xfrm>
            <a:off x="6732240" y="2204864"/>
            <a:ext cx="288032" cy="43204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下箭头 23"/>
          <p:cNvSpPr/>
          <p:nvPr/>
        </p:nvSpPr>
        <p:spPr>
          <a:xfrm>
            <a:off x="2116584" y="3386171"/>
            <a:ext cx="288032" cy="43204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肘形连接符 25"/>
          <p:cNvCxnSpPr>
            <a:endCxn id="11" idx="2"/>
          </p:cNvCxnSpPr>
          <p:nvPr/>
        </p:nvCxnSpPr>
        <p:spPr>
          <a:xfrm rot="10800000">
            <a:off x="4067944" y="4581128"/>
            <a:ext cx="3132350" cy="725428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日期占位符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1A1B-1262-4C2F-99AE-263D25B2427F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046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注册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账号</a:t>
            </a:r>
            <a:endParaRPr lang="en-US" altLang="zh-CN" dirty="0" smtClean="0"/>
          </a:p>
          <a:p>
            <a:r>
              <a:rPr lang="zh-CN" altLang="en-US" dirty="0" smtClean="0"/>
              <a:t>安装配置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环境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1FE5-FC9E-469F-9C25-9A688A1D6029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089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阅读观看</a:t>
            </a:r>
            <a:r>
              <a:rPr lang="en-US" altLang="zh-CN" dirty="0">
                <a:hlinkClick r:id="rId2"/>
              </a:rPr>
              <a:t>https://git-scm.com/doc</a:t>
            </a:r>
            <a:r>
              <a:rPr lang="zh-CN" altLang="en-US" dirty="0"/>
              <a:t>中的</a:t>
            </a:r>
            <a:r>
              <a:rPr lang="en-US" altLang="zh-CN" dirty="0"/>
              <a:t>Book(</a:t>
            </a:r>
            <a:r>
              <a:rPr lang="zh-CN" altLang="en-US" sz="2400" dirty="0"/>
              <a:t>中文版</a:t>
            </a:r>
            <a:r>
              <a:rPr lang="en-US" altLang="zh-CN" sz="2400" dirty="0"/>
              <a:t>https://git-scm.com/book/zh/v2/)</a:t>
            </a:r>
            <a:r>
              <a:rPr lang="zh-CN" altLang="en-US" dirty="0"/>
              <a:t>和</a:t>
            </a:r>
            <a:r>
              <a:rPr lang="en-US" altLang="zh-CN" dirty="0"/>
              <a:t>Videos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创建</a:t>
            </a:r>
            <a:r>
              <a:rPr lang="zh-CN" altLang="en-US" dirty="0"/>
              <a:t>远端代码库，并进行多人合作练习基本</a:t>
            </a:r>
            <a:r>
              <a:rPr lang="zh-CN" altLang="en-US" dirty="0" smtClean="0"/>
              <a:t>命令。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sz="2800" dirty="0" smtClean="0"/>
              <a:t>如果遇到提交了错误代码、远程库被删除、不同文件夹级别不同的忽略模式改怎么办？</a:t>
            </a:r>
            <a:endParaRPr 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A0D4-31AA-4248-A1BF-8719228D4301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61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VPN</a:t>
            </a:r>
            <a:r>
              <a:rPr lang="zh-CN" altLang="en-US" dirty="0" smtClean="0"/>
              <a:t>账号</a:t>
            </a:r>
            <a:r>
              <a:rPr lang="en-US" altLang="zh-CN" dirty="0" smtClean="0"/>
              <a:t>:</a:t>
            </a:r>
          </a:p>
          <a:p>
            <a:r>
              <a:rPr lang="zh-CN" altLang="en-US" dirty="0"/>
              <a:t>帐号：</a:t>
            </a:r>
            <a:r>
              <a:rPr lang="en-US" altLang="zh-CN" dirty="0"/>
              <a:t>flyerno1</a:t>
            </a:r>
          </a:p>
          <a:p>
            <a:r>
              <a:rPr lang="zh-CN" altLang="en-US" dirty="0"/>
              <a:t>密码：</a:t>
            </a:r>
            <a:r>
              <a:rPr lang="en-US" altLang="zh-CN" dirty="0"/>
              <a:t>brilliantech123</a:t>
            </a:r>
            <a:r>
              <a:rPr lang="en-US" altLang="zh-CN" dirty="0" smtClean="0"/>
              <a:t>@</a:t>
            </a:r>
            <a:endParaRPr lang="en-US" altLang="zh-CN" dirty="0"/>
          </a:p>
          <a:p>
            <a:r>
              <a:rPr lang="zh-CN" altLang="en-US" dirty="0"/>
              <a:t>可选</a:t>
            </a:r>
            <a:r>
              <a:rPr lang="zh-CN" altLang="en-US" dirty="0" smtClean="0"/>
              <a:t>主机：</a:t>
            </a:r>
            <a:r>
              <a:rPr lang="en-US" altLang="zh-CN" dirty="0"/>
              <a:t>p1.us1.vpnplease.com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419E-544B-4BF9-8CF4-35A12925D13E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01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源代码管理工具</a:t>
            </a:r>
            <a:endParaRPr lang="en-US" altLang="zh-CN" dirty="0" smtClean="0"/>
          </a:p>
          <a:p>
            <a:r>
              <a:rPr lang="zh-CN" altLang="en-US" dirty="0" smtClean="0"/>
              <a:t>项目管理工具</a:t>
            </a:r>
            <a:endParaRPr lang="en-US" altLang="zh-CN" dirty="0" smtClean="0"/>
          </a:p>
          <a:p>
            <a:r>
              <a:rPr lang="en-US" altLang="zh-CN" dirty="0" smtClean="0"/>
              <a:t>IDE</a:t>
            </a:r>
            <a:r>
              <a:rPr lang="zh-CN" altLang="en-US" dirty="0"/>
              <a:t>、</a:t>
            </a:r>
            <a:r>
              <a:rPr lang="zh-CN" altLang="en-US" dirty="0" smtClean="0"/>
              <a:t>管理器、小工具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FFD3-C47B-4650-87D3-062CDD80AE07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744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源代码管理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工具：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/>
              <a:t>一款免费、开源的分布式版本控制系统，用于敏捷高效地处理任何或小或大的项目。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i="1" dirty="0" smtClean="0"/>
              <a:t>(</a:t>
            </a:r>
            <a:r>
              <a:rPr lang="en-US" altLang="zh-CN" sz="2000" i="1" dirty="0">
                <a:hlinkClick r:id="rId2"/>
              </a:rPr>
              <a:t>https://git-scm.com</a:t>
            </a:r>
            <a:r>
              <a:rPr lang="en-US" altLang="zh-CN" sz="2000" i="1" dirty="0" smtClean="0">
                <a:hlinkClick r:id="rId2"/>
              </a:rPr>
              <a:t>/</a:t>
            </a:r>
            <a:r>
              <a:rPr lang="en-US" altLang="zh-CN" sz="2000" i="1" dirty="0" smtClean="0"/>
              <a:t>)</a:t>
            </a:r>
          </a:p>
          <a:p>
            <a:pPr marL="0" indent="0">
              <a:buNone/>
            </a:pPr>
            <a:endParaRPr lang="en-US" altLang="zh-CN" sz="2000" i="1" dirty="0" smtClean="0"/>
          </a:p>
          <a:p>
            <a:pPr marL="0" indent="0">
              <a:buNone/>
            </a:pPr>
            <a:r>
              <a:rPr lang="zh-CN" altLang="en-US" dirty="0" smtClean="0"/>
              <a:t>在线平台：</a:t>
            </a:r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/>
              <a:t>一个面向开源及私有软件项目的托管</a:t>
            </a:r>
            <a:r>
              <a:rPr lang="zh-CN" altLang="en-US" sz="2000" dirty="0" smtClean="0"/>
              <a:t>平台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i="1" dirty="0"/>
              <a:t>(</a:t>
            </a:r>
            <a:r>
              <a:rPr lang="en-US" altLang="zh-CN" sz="2000" i="1" dirty="0">
                <a:hlinkClick r:id="rId3"/>
              </a:rPr>
              <a:t>https://github.com</a:t>
            </a:r>
            <a:r>
              <a:rPr lang="en-US" altLang="zh-CN" sz="2000" i="1" dirty="0" smtClean="0">
                <a:hlinkClick r:id="rId3"/>
              </a:rPr>
              <a:t>/</a:t>
            </a:r>
            <a:r>
              <a:rPr lang="en-US" altLang="zh-CN" sz="2000" i="1" dirty="0" smtClean="0"/>
              <a:t>)</a:t>
            </a:r>
            <a:endParaRPr lang="en-US" altLang="zh-CN" sz="2000" i="1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47480-20E2-4013-AB1F-B1D0CE437616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5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：版本控制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什么是版本控制？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000" dirty="0" smtClean="0"/>
              <a:t> 一</a:t>
            </a:r>
            <a:r>
              <a:rPr lang="zh-CN" altLang="en-US" sz="2000" dirty="0"/>
              <a:t>种记录一个或若干文件内容变化，以便将来查阅特定版本修订情况的系统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800" dirty="0"/>
              <a:t>常见的版本控制</a:t>
            </a:r>
            <a:r>
              <a:rPr lang="zh-CN" altLang="en-US" sz="2800" dirty="0" smtClean="0"/>
              <a:t>类型</a:t>
            </a:r>
            <a:endParaRPr lang="en-US" altLang="zh-CN" sz="2800" dirty="0"/>
          </a:p>
          <a:p>
            <a:pPr marL="514350" indent="-514350">
              <a:buFont typeface="+mj-lt"/>
              <a:buAutoNum type="arabicParenR"/>
            </a:pPr>
            <a:r>
              <a:rPr lang="zh-CN" altLang="en-US" sz="1800" dirty="0" smtClean="0"/>
              <a:t>本地版本控制</a:t>
            </a:r>
            <a:endParaRPr lang="en-US" altLang="zh-CN" sz="1800" dirty="0" smtClean="0"/>
          </a:p>
          <a:p>
            <a:pPr marL="514350" indent="-514350">
              <a:buFont typeface="+mj-lt"/>
              <a:buAutoNum type="arabicParenR"/>
            </a:pPr>
            <a:r>
              <a:rPr lang="zh-CN" altLang="en-US" sz="1800" dirty="0" smtClean="0"/>
              <a:t>集中化版本控制</a:t>
            </a:r>
            <a:endParaRPr lang="en-US" altLang="zh-CN" sz="1800" dirty="0" smtClean="0"/>
          </a:p>
          <a:p>
            <a:pPr marL="514350" indent="-514350">
              <a:buFont typeface="+mj-lt"/>
              <a:buAutoNum type="arabicParenR"/>
            </a:pPr>
            <a:r>
              <a:rPr lang="zh-CN" altLang="en-US" sz="1800" dirty="0" smtClean="0"/>
              <a:t>分布式版本控制</a:t>
            </a:r>
            <a:endParaRPr lang="en-US" altLang="zh-CN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FB88A-D6CF-476F-8686-449877D6BB95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2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本地</a:t>
            </a:r>
            <a:r>
              <a:rPr lang="zh-CN" altLang="en-US" dirty="0" smtClean="0"/>
              <a:t>版本控制</a:t>
            </a:r>
            <a:endParaRPr lang="en-US" dirty="0"/>
          </a:p>
        </p:txBody>
      </p:sp>
      <p:pic>
        <p:nvPicPr>
          <p:cNvPr id="1026" name="Picture 2" descr="C:\Users\Wangsong\Pictures\company course\cs01-localvc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412776"/>
            <a:ext cx="530127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1484784"/>
            <a:ext cx="23042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原理：保存整个文件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目录</a:t>
            </a:r>
            <a:r>
              <a:rPr lang="en-US" altLang="zh-CN" dirty="0" smtClean="0"/>
              <a:t>)</a:t>
            </a:r>
            <a:r>
              <a:rPr lang="zh-CN" altLang="en-US" dirty="0" smtClean="0"/>
              <a:t>方式管理不同的版本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现实应用：自动化发布工具</a:t>
            </a:r>
            <a:r>
              <a:rPr lang="en-US" altLang="zh-CN" dirty="0" smtClean="0"/>
              <a:t>(Capistrano)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altLang="zh-CN" dirty="0" smtClean="0"/>
              <a:t>Q</a:t>
            </a:r>
            <a:r>
              <a:rPr lang="zh-CN" altLang="en-US" dirty="0" smtClean="0"/>
              <a:t>：缺点是什么？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1A70-13F5-4301-BB5F-A4DEAD9FB388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317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集中化</a:t>
            </a:r>
            <a:r>
              <a:rPr lang="zh-CN" altLang="en-US" dirty="0" smtClean="0"/>
              <a:t>版本控制</a:t>
            </a:r>
            <a:endParaRPr lang="en-US" dirty="0"/>
          </a:p>
        </p:txBody>
      </p:sp>
      <p:pic>
        <p:nvPicPr>
          <p:cNvPr id="2050" name="Picture 2" descr="C:\Users\Wangsong\Pictures\company course\cs01-centralvc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700809"/>
            <a:ext cx="5760640" cy="429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1772816"/>
            <a:ext cx="23042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原理：通过</a:t>
            </a:r>
            <a:r>
              <a:rPr lang="zh-CN" altLang="en-US" dirty="0"/>
              <a:t>客户端连到这台服务器，取出最新的文件或者提交</a:t>
            </a:r>
            <a:r>
              <a:rPr lang="zh-CN" altLang="en-US" dirty="0" smtClean="0"/>
              <a:t>更新，以实现不同</a:t>
            </a:r>
            <a:r>
              <a:rPr lang="zh-CN" altLang="en-US" dirty="0"/>
              <a:t>系统上的开发者协同</a:t>
            </a:r>
            <a:r>
              <a:rPr lang="zh-CN" altLang="en-US" dirty="0" smtClean="0"/>
              <a:t>工作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现实应用</a:t>
            </a:r>
            <a:r>
              <a:rPr lang="en-US" altLang="zh-CN" dirty="0" smtClean="0"/>
              <a:t>: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zh-CN" altLang="en-US" dirty="0" smtClean="0">
                <a:sym typeface="Wingdings" pitchFamily="2" charset="2"/>
              </a:rPr>
              <a:t>共享硬盘</a:t>
            </a:r>
            <a:r>
              <a:rPr lang="en-US" altLang="zh-CN" dirty="0" smtClean="0">
                <a:sym typeface="Wingdings" pitchFamily="2" charset="2"/>
              </a:rPr>
              <a:t>)</a:t>
            </a:r>
            <a:endParaRPr lang="en-US" dirty="0" smtClean="0"/>
          </a:p>
          <a:p>
            <a:endParaRPr lang="en-US" dirty="0"/>
          </a:p>
          <a:p>
            <a:r>
              <a:rPr lang="en-US" altLang="zh-CN" dirty="0" smtClean="0"/>
              <a:t>Q</a:t>
            </a:r>
            <a:r>
              <a:rPr lang="zh-CN" altLang="en-US" dirty="0" smtClean="0"/>
              <a:t>：缺点是什么？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B579-2EBE-4112-BE53-886758630A18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45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分布式</a:t>
            </a:r>
            <a:r>
              <a:rPr lang="zh-CN" altLang="en-US" dirty="0" smtClean="0"/>
              <a:t>版本控制</a:t>
            </a:r>
            <a:endParaRPr lang="en-US" dirty="0"/>
          </a:p>
        </p:txBody>
      </p:sp>
      <p:pic>
        <p:nvPicPr>
          <p:cNvPr id="3074" name="Picture 2" descr="C:\Users\Wangsong\Pictures\company course\cs01-distributedvc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556792"/>
            <a:ext cx="3888432" cy="432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1556792"/>
            <a:ext cx="29523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原理：</a:t>
            </a:r>
            <a:r>
              <a:rPr lang="zh-CN" altLang="en-US" dirty="0"/>
              <a:t>客户端并不只提取最新版本的文件快照，而是把代码仓库完整地镜像下来。 这么一来，任何一处协同工作用的服务器发生故障，事后都可以用任何一个镜像出来的本地仓库恢复。 因为每一次的克隆操作，实际上都是一次对代码仓库的完整备份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现实应用：</a:t>
            </a:r>
            <a:r>
              <a:rPr lang="en-US" altLang="zh-CN" dirty="0" err="1">
                <a:sym typeface="Wingdings" pitchFamily="2" charset="2"/>
              </a:rPr>
              <a:t>Git</a:t>
            </a:r>
            <a:endParaRPr lang="en-US" dirty="0" smtClean="0"/>
          </a:p>
          <a:p>
            <a:endParaRPr lang="en-US" dirty="0"/>
          </a:p>
          <a:p>
            <a:r>
              <a:rPr lang="en-US" altLang="zh-CN" dirty="0" smtClean="0"/>
              <a:t>Q</a:t>
            </a:r>
            <a:r>
              <a:rPr lang="zh-CN" altLang="en-US" dirty="0" smtClean="0"/>
              <a:t>：缺点是什么？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D1F6-C358-45BA-82EE-BE2CB83EF57F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503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1141</Words>
  <Application>Microsoft Office PowerPoint</Application>
  <PresentationFormat>全屏显示(4:3)</PresentationFormat>
  <Paragraphs>268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PowerPoint 演示文稿</vt:lpstr>
      <vt:lpstr>开发工具及团队协作基本流程</vt:lpstr>
      <vt:lpstr>TIP</vt:lpstr>
      <vt:lpstr>开发工具</vt:lpstr>
      <vt:lpstr>源代码管理</vt:lpstr>
      <vt:lpstr>Git：版本控制</vt:lpstr>
      <vt:lpstr>本地版本控制</vt:lpstr>
      <vt:lpstr>集中化版本控制</vt:lpstr>
      <vt:lpstr>分布式版本控制</vt:lpstr>
      <vt:lpstr>Git基本命令</vt:lpstr>
      <vt:lpstr>克隆远程代码库</vt:lpstr>
      <vt:lpstr>提交代码</vt:lpstr>
      <vt:lpstr>提交代码</vt:lpstr>
      <vt:lpstr>更新本地代码</vt:lpstr>
      <vt:lpstr>分支管理</vt:lpstr>
      <vt:lpstr>分支管理</vt:lpstr>
      <vt:lpstr>分支管理</vt:lpstr>
      <vt:lpstr>冲突管理</vt:lpstr>
      <vt:lpstr>忽略管理</vt:lpstr>
      <vt:lpstr>Git 原理</vt:lpstr>
      <vt:lpstr>Git 原理</vt:lpstr>
      <vt:lpstr>Git 原理</vt:lpstr>
      <vt:lpstr>Git 原理</vt:lpstr>
      <vt:lpstr>Git 原理</vt:lpstr>
      <vt:lpstr>项目管理工具</vt:lpstr>
      <vt:lpstr>IDE、管理器、小工具</vt:lpstr>
      <vt:lpstr>团队协作基本流程</vt:lpstr>
      <vt:lpstr>课后1</vt:lpstr>
      <vt:lpstr>课后2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开发工具及基本流程</dc:title>
  <dc:creator>Charlot</dc:creator>
  <cp:lastModifiedBy>Wangsong</cp:lastModifiedBy>
  <cp:revision>159</cp:revision>
  <dcterms:created xsi:type="dcterms:W3CDTF">2016-10-09T16:48:59Z</dcterms:created>
  <dcterms:modified xsi:type="dcterms:W3CDTF">2016-10-10T10:11:24Z</dcterms:modified>
</cp:coreProperties>
</file>