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6"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79" r:id="rId22"/>
    <p:sldId id="280" r:id="rId23"/>
    <p:sldId id="281" r:id="rId24"/>
    <p:sldId id="282" r:id="rId25"/>
    <p:sldId id="283" r:id="rId26"/>
    <p:sldId id="284" r:id="rId27"/>
    <p:sldId id="285" r:id="rId28"/>
    <p:sldId id="286" r:id="rId29"/>
    <p:sldId id="287" r:id="rId30"/>
    <p:sldId id="276" r:id="rId31"/>
    <p:sldId id="289" r:id="rId32"/>
    <p:sldId id="290" r:id="rId33"/>
    <p:sldId id="291" r:id="rId34"/>
    <p:sldId id="259" r:id="rId35"/>
    <p:sldId id="288"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E3A44D-F9A4-4041-B5C7-9519AEC1D829}" type="datetimeFigureOut">
              <a:rPr lang="zh-CN" altLang="en-US" smtClean="0"/>
              <a:t>2016/10/10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4CB727-D47E-4B05-8AB9-7C4430E6DD34}" type="slidenum">
              <a:rPr lang="zh-CN" altLang="en-US" smtClean="0"/>
              <a:t>‹#›</a:t>
            </a:fld>
            <a:endParaRPr lang="zh-CN" altLang="en-US"/>
          </a:p>
        </p:txBody>
      </p:sp>
    </p:spTree>
    <p:extLst>
      <p:ext uri="{BB962C8B-B14F-4D97-AF65-F5344CB8AC3E}">
        <p14:creationId xmlns:p14="http://schemas.microsoft.com/office/powerpoint/2010/main" val="700810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hasCustomPrompt="1"/>
          </p:nvPr>
        </p:nvSpPr>
        <p:spPr>
          <a:xfrm>
            <a:off x="0" y="1340768"/>
            <a:ext cx="9144000" cy="3312368"/>
          </a:xfrm>
        </p:spPr>
        <p:txBody>
          <a:bodyPr>
            <a:normAutofit/>
          </a:bodyPr>
          <a:lstStyle>
            <a:lvl1pPr marL="0" indent="0">
              <a:buNone/>
              <a:defRPr sz="1100" baseline="0"/>
            </a:lvl1pPr>
          </a:lstStyle>
          <a:p>
            <a:r>
              <a:rPr lang="en-US" dirty="0" smtClean="0"/>
              <a:t>Insert Image for Title page</a:t>
            </a:r>
            <a:endParaRPr lang="en-IN" dirty="0"/>
          </a:p>
        </p:txBody>
      </p:sp>
      <p:sp>
        <p:nvSpPr>
          <p:cNvPr id="10" name="Picture Placeholder 9"/>
          <p:cNvSpPr>
            <a:spLocks noGrp="1"/>
          </p:cNvSpPr>
          <p:nvPr>
            <p:ph type="pic" sz="quarter" idx="14" hasCustomPrompt="1"/>
          </p:nvPr>
        </p:nvSpPr>
        <p:spPr>
          <a:xfrm>
            <a:off x="179388" y="260648"/>
            <a:ext cx="1079500" cy="863600"/>
          </a:xfrm>
        </p:spPr>
        <p:txBody>
          <a:bodyPr>
            <a:noAutofit/>
          </a:bodyPr>
          <a:lstStyle>
            <a:lvl1pPr marL="0" indent="0">
              <a:buNone/>
              <a:defRPr sz="1200" baseline="0"/>
            </a:lvl1pPr>
          </a:lstStyle>
          <a:p>
            <a:r>
              <a:rPr lang="en-US" dirty="0" smtClean="0"/>
              <a:t>IF logo</a:t>
            </a:r>
            <a:endParaRPr lang="en-IN" dirty="0"/>
          </a:p>
        </p:txBody>
      </p:sp>
      <p:sp>
        <p:nvSpPr>
          <p:cNvPr id="11" name="Picture Placeholder 9"/>
          <p:cNvSpPr>
            <a:spLocks noGrp="1"/>
          </p:cNvSpPr>
          <p:nvPr>
            <p:ph type="pic" sz="quarter" idx="15" hasCustomPrompt="1"/>
          </p:nvPr>
        </p:nvSpPr>
        <p:spPr>
          <a:xfrm>
            <a:off x="7855560" y="260648"/>
            <a:ext cx="1079500" cy="863600"/>
          </a:xfrm>
        </p:spPr>
        <p:txBody>
          <a:bodyPr>
            <a:noAutofit/>
          </a:bodyPr>
          <a:lstStyle>
            <a:lvl1pPr marL="0" indent="0">
              <a:buNone/>
              <a:defRPr sz="1200" baseline="0"/>
            </a:lvl1pPr>
          </a:lstStyle>
          <a:p>
            <a:r>
              <a:rPr lang="en-US" dirty="0" smtClean="0"/>
              <a:t>Client logo</a:t>
            </a:r>
            <a:endParaRPr lang="en-IN" dirty="0"/>
          </a:p>
        </p:txBody>
      </p:sp>
      <p:sp>
        <p:nvSpPr>
          <p:cNvPr id="13" name="Text Placeholder 12"/>
          <p:cNvSpPr>
            <a:spLocks noGrp="1"/>
          </p:cNvSpPr>
          <p:nvPr>
            <p:ph type="body" sz="quarter" idx="16" hasCustomPrompt="1"/>
          </p:nvPr>
        </p:nvSpPr>
        <p:spPr>
          <a:xfrm>
            <a:off x="179512" y="4725144"/>
            <a:ext cx="5040560" cy="433387"/>
          </a:xfrm>
        </p:spPr>
        <p:txBody>
          <a:bodyPr/>
          <a:lstStyle>
            <a:lvl1pPr marL="0" indent="0">
              <a:buNone/>
              <a:defRPr>
                <a:solidFill>
                  <a:srgbClr val="0070C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TOPIC</a:t>
            </a:r>
            <a:endParaRPr lang="en-IN" dirty="0"/>
          </a:p>
        </p:txBody>
      </p:sp>
      <p:sp>
        <p:nvSpPr>
          <p:cNvPr id="15" name="Text Placeholder 14"/>
          <p:cNvSpPr>
            <a:spLocks noGrp="1"/>
          </p:cNvSpPr>
          <p:nvPr>
            <p:ph type="body" sz="quarter" idx="17" hasCustomPrompt="1"/>
          </p:nvPr>
        </p:nvSpPr>
        <p:spPr>
          <a:xfrm>
            <a:off x="179388" y="5229225"/>
            <a:ext cx="5472112" cy="215900"/>
          </a:xfrm>
        </p:spPr>
        <p:txBody>
          <a:bodyPr>
            <a:noAutofit/>
          </a:bodyPr>
          <a:lstStyle>
            <a:lvl1pPr marL="0" indent="0">
              <a:buNone/>
              <a:defRPr sz="1400">
                <a:solidFill>
                  <a:schemeClr val="tx1">
                    <a:lumMod val="50000"/>
                    <a:lumOff val="50000"/>
                  </a:schemeClr>
                </a:solidFill>
              </a:defRPr>
            </a:lvl1pPr>
          </a:lstStyle>
          <a:p>
            <a:pPr lvl="0"/>
            <a:r>
              <a:rPr lang="en-US" dirty="0" smtClean="0"/>
              <a:t>Subtitle here</a:t>
            </a:r>
            <a:endParaRPr lang="en-IN" dirty="0"/>
          </a:p>
        </p:txBody>
      </p:sp>
      <p:sp>
        <p:nvSpPr>
          <p:cNvPr id="17" name="Text Placeholder 16"/>
          <p:cNvSpPr>
            <a:spLocks noGrp="1"/>
          </p:cNvSpPr>
          <p:nvPr>
            <p:ph type="body" sz="quarter" idx="18" hasCustomPrompt="1"/>
          </p:nvPr>
        </p:nvSpPr>
        <p:spPr>
          <a:xfrm>
            <a:off x="250825" y="6383710"/>
            <a:ext cx="2809007" cy="287337"/>
          </a:xfrm>
        </p:spPr>
        <p:txBody>
          <a:bodyPr>
            <a:noAutofit/>
          </a:bodyPr>
          <a:lstStyle>
            <a:lvl1pPr marL="0" indent="0">
              <a:buNone/>
              <a:defRPr sz="900" b="1" spc="0" baseline="0">
                <a:solidFill>
                  <a:srgbClr val="00B0F0"/>
                </a:solidFill>
              </a:defRPr>
            </a:lvl1pPr>
          </a:lstStyle>
          <a:p>
            <a:pPr lvl="0"/>
            <a:r>
              <a:rPr lang="en-US" dirty="0" smtClean="0"/>
              <a:t>PRESENTER NAME / DATE</a:t>
            </a:r>
            <a:endParaRPr lang="en-IN" dirty="0"/>
          </a:p>
        </p:txBody>
      </p:sp>
      <p:sp>
        <p:nvSpPr>
          <p:cNvPr id="20" name="TextBox 19"/>
          <p:cNvSpPr txBox="1"/>
          <p:nvPr userDrawn="1"/>
        </p:nvSpPr>
        <p:spPr>
          <a:xfrm>
            <a:off x="7423960" y="6419656"/>
            <a:ext cx="1535998" cy="215444"/>
          </a:xfrm>
          <a:prstGeom prst="rect">
            <a:avLst/>
          </a:prstGeom>
          <a:noFill/>
        </p:spPr>
        <p:txBody>
          <a:bodyPr wrap="none" rtlCol="0">
            <a:spAutoFit/>
          </a:bodyPr>
          <a:lstStyle/>
          <a:p>
            <a:pPr algn="r"/>
            <a:r>
              <a:rPr lang="en-US" sz="800" dirty="0" smtClean="0"/>
              <a:t>Copyright © 2016 IF Group</a:t>
            </a:r>
          </a:p>
        </p:txBody>
      </p:sp>
    </p:spTree>
    <p:extLst>
      <p:ext uri="{BB962C8B-B14F-4D97-AF65-F5344CB8AC3E}">
        <p14:creationId xmlns:p14="http://schemas.microsoft.com/office/powerpoint/2010/main" val="323984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zh-CN" altLang="en-US" smtClean="0"/>
              <a:t>开发培训</a:t>
            </a:r>
            <a:r>
              <a:rPr lang="en-US" altLang="zh-CN" smtClean="0"/>
              <a:t>/ 2016-10-10</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22766" b="22766"/>
          <a:stretch>
            <a:fillRect/>
          </a:stretch>
        </p:blipFill>
        <p:spPr/>
      </p:pic>
      <p:pic>
        <p:nvPicPr>
          <p:cNvPr id="8" name="Picture Placeholder 7"/>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l="4792" r="4792"/>
          <a:stretch>
            <a:fillRect/>
          </a:stretch>
        </p:blipFill>
        <p:spPr/>
      </p:pic>
      <p:sp>
        <p:nvSpPr>
          <p:cNvPr id="5" name="Text Placeholder 4"/>
          <p:cNvSpPr>
            <a:spLocks noGrp="1"/>
          </p:cNvSpPr>
          <p:nvPr>
            <p:ph type="body" sz="quarter" idx="16"/>
          </p:nvPr>
        </p:nvSpPr>
        <p:spPr>
          <a:xfrm>
            <a:off x="156460" y="4869160"/>
            <a:ext cx="5040560" cy="433387"/>
          </a:xfrm>
        </p:spPr>
        <p:txBody>
          <a:bodyPr>
            <a:normAutofit fontScale="85000" lnSpcReduction="20000"/>
          </a:bodyPr>
          <a:lstStyle/>
          <a:p>
            <a:r>
              <a:rPr lang="en-US" altLang="zh-CN" b="1" dirty="0" smtClean="0"/>
              <a:t>I. F. </a:t>
            </a:r>
            <a:r>
              <a:rPr lang="zh-CN" altLang="en-US" b="1" dirty="0"/>
              <a:t>培训系列</a:t>
            </a:r>
            <a:endParaRPr lang="en-IN" b="1" dirty="0"/>
          </a:p>
        </p:txBody>
      </p:sp>
      <p:sp>
        <p:nvSpPr>
          <p:cNvPr id="6" name="Text Placeholder 5"/>
          <p:cNvSpPr>
            <a:spLocks noGrp="1"/>
          </p:cNvSpPr>
          <p:nvPr>
            <p:ph type="body" sz="quarter" idx="17"/>
          </p:nvPr>
        </p:nvSpPr>
        <p:spPr/>
        <p:txBody>
          <a:bodyPr/>
          <a:lstStyle/>
          <a:p>
            <a:r>
              <a:rPr lang="zh-CN" altLang="en-US" dirty="0" smtClean="0"/>
              <a:t>开发</a:t>
            </a:r>
            <a:r>
              <a:rPr lang="zh-CN" altLang="en-US" dirty="0" smtClean="0"/>
              <a:t>培训</a:t>
            </a:r>
            <a:r>
              <a:rPr lang="en-US" altLang="zh-CN" dirty="0" smtClean="0"/>
              <a:t>-C#</a:t>
            </a:r>
            <a:r>
              <a:rPr lang="zh-CN" altLang="en-US" dirty="0" smtClean="0"/>
              <a:t>入门</a:t>
            </a:r>
            <a:endParaRPr lang="en-IN" dirty="0" smtClean="0"/>
          </a:p>
        </p:txBody>
      </p:sp>
      <p:sp>
        <p:nvSpPr>
          <p:cNvPr id="7" name="Text Placeholder 6"/>
          <p:cNvSpPr>
            <a:spLocks noGrp="1"/>
          </p:cNvSpPr>
          <p:nvPr>
            <p:ph type="body" sz="quarter" idx="18"/>
          </p:nvPr>
        </p:nvSpPr>
        <p:spPr/>
        <p:txBody>
          <a:bodyPr/>
          <a:lstStyle/>
          <a:p>
            <a:r>
              <a:rPr lang="zh-CN" altLang="en-US" dirty="0"/>
              <a:t>开发培训</a:t>
            </a:r>
            <a:r>
              <a:rPr lang="en-US" altLang="zh-CN" dirty="0"/>
              <a:t>/ 2016-10-10</a:t>
            </a:r>
            <a:endParaRPr lang="zh-CN" altLang="en-US" dirty="0"/>
          </a:p>
        </p:txBody>
      </p:sp>
    </p:spTree>
    <p:extLst>
      <p:ext uri="{BB962C8B-B14F-4D97-AF65-F5344CB8AC3E}">
        <p14:creationId xmlns:p14="http://schemas.microsoft.com/office/powerpoint/2010/main" val="281582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Monkey time</a:t>
            </a:r>
            <a:endParaRPr lang="zh-CN" altLang="en-US" dirty="0"/>
          </a:p>
        </p:txBody>
      </p:sp>
      <p:sp>
        <p:nvSpPr>
          <p:cNvPr id="3" name="内容占位符 2"/>
          <p:cNvSpPr>
            <a:spLocks noGrp="1"/>
          </p:cNvSpPr>
          <p:nvPr>
            <p:ph idx="1"/>
          </p:nvPr>
        </p:nvSpPr>
        <p:spPr/>
        <p:txBody>
          <a:bodyPr/>
          <a:lstStyle/>
          <a:p>
            <a:r>
              <a:rPr lang="zh-CN" altLang="en-US" dirty="0" smtClean="0"/>
              <a:t>确定需求</a:t>
            </a:r>
            <a:r>
              <a:rPr lang="en-US" altLang="zh-CN" dirty="0" smtClean="0"/>
              <a:t>【</a:t>
            </a:r>
            <a:r>
              <a:rPr lang="zh-CN" altLang="en-US" dirty="0" smtClean="0"/>
              <a:t>略</a:t>
            </a:r>
            <a:r>
              <a:rPr lang="en-US" altLang="zh-CN" dirty="0" smtClean="0"/>
              <a:t>】</a:t>
            </a:r>
          </a:p>
          <a:p>
            <a:r>
              <a:rPr lang="zh-CN" altLang="en-US" dirty="0"/>
              <a:t>编写</a:t>
            </a:r>
            <a:r>
              <a:rPr lang="zh-CN" altLang="en-US" dirty="0" smtClean="0"/>
              <a:t>开发方案</a:t>
            </a:r>
            <a:endParaRPr lang="en-US" altLang="zh-CN" dirty="0" smtClean="0"/>
          </a:p>
          <a:p>
            <a:r>
              <a:rPr lang="zh-CN" altLang="en-US" dirty="0" smtClean="0"/>
              <a:t>设计</a:t>
            </a:r>
            <a:r>
              <a:rPr lang="en-US" altLang="zh-CN" dirty="0" smtClean="0"/>
              <a:t>UI</a:t>
            </a:r>
            <a:r>
              <a:rPr lang="zh-CN" altLang="en-US" dirty="0" smtClean="0"/>
              <a:t>草图</a:t>
            </a:r>
            <a:endParaRPr lang="en-US" altLang="zh-CN" dirty="0"/>
          </a:p>
          <a:p>
            <a:r>
              <a:rPr lang="zh-CN" altLang="en-US" dirty="0" smtClean="0"/>
              <a:t>开发</a:t>
            </a:r>
            <a:endParaRPr lang="en-US" altLang="zh-CN" dirty="0" smtClean="0"/>
          </a:p>
          <a:p>
            <a:r>
              <a:rPr lang="zh-CN" altLang="en-US" dirty="0" smtClean="0"/>
              <a:t>测试</a:t>
            </a:r>
            <a:r>
              <a:rPr lang="en-US" altLang="zh-CN" dirty="0" smtClean="0"/>
              <a:t>【</a:t>
            </a:r>
            <a:r>
              <a:rPr lang="zh-CN" altLang="en-US" dirty="0"/>
              <a:t>略</a:t>
            </a:r>
            <a:r>
              <a:rPr lang="en-US" altLang="zh-CN" dirty="0" smtClean="0"/>
              <a:t>】</a:t>
            </a:r>
          </a:p>
          <a:p>
            <a:r>
              <a:rPr lang="zh-CN" altLang="en-US" dirty="0" smtClean="0"/>
              <a:t>部署交付</a:t>
            </a:r>
            <a:r>
              <a:rPr lang="en-US" altLang="zh-CN" dirty="0" smtClean="0"/>
              <a:t>【</a:t>
            </a:r>
            <a:r>
              <a:rPr lang="zh-CN" altLang="en-US" dirty="0" smtClean="0"/>
              <a:t>略</a:t>
            </a:r>
            <a:r>
              <a:rPr lang="en-US" altLang="zh-CN" dirty="0" smtClean="0"/>
              <a:t>】</a:t>
            </a:r>
          </a:p>
          <a:p>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268081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MT</a:t>
            </a:r>
            <a:r>
              <a:rPr lang="zh-CN" altLang="en-US" dirty="0" smtClean="0"/>
              <a:t>：编写</a:t>
            </a:r>
            <a:r>
              <a:rPr lang="zh-CN" altLang="en-US" dirty="0"/>
              <a:t>开发</a:t>
            </a:r>
            <a:r>
              <a:rPr lang="zh-CN" altLang="en-US" dirty="0" smtClean="0"/>
              <a:t>方案</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zh-CN" altLang="en-US" dirty="0" smtClean="0"/>
              <a:t>功能：</a:t>
            </a:r>
            <a:endParaRPr lang="en-US" altLang="zh-CN" dirty="0" smtClean="0"/>
          </a:p>
          <a:p>
            <a:pPr marL="514350" indent="-514350">
              <a:buFont typeface="+mj-ea"/>
              <a:buAutoNum type="circleNumDbPlain"/>
            </a:pPr>
            <a:r>
              <a:rPr lang="zh-CN" altLang="en-US" dirty="0" smtClean="0"/>
              <a:t>员工列表</a:t>
            </a:r>
            <a:r>
              <a:rPr lang="en-US" altLang="zh-CN" dirty="0" smtClean="0"/>
              <a:t>【</a:t>
            </a:r>
            <a:r>
              <a:rPr lang="en-US" altLang="zh-CN" dirty="0" err="1" smtClean="0"/>
              <a:t>mt</a:t>
            </a:r>
            <a:r>
              <a:rPr lang="en-US" altLang="zh-CN" dirty="0" smtClean="0"/>
              <a:t>】</a:t>
            </a:r>
          </a:p>
          <a:p>
            <a:pPr marL="514350" indent="-514350">
              <a:buFont typeface="+mj-ea"/>
              <a:buAutoNum type="circleNumDbPlain"/>
            </a:pPr>
            <a:r>
              <a:rPr lang="zh-CN" altLang="en-US" dirty="0" smtClean="0"/>
              <a:t>列表分页</a:t>
            </a:r>
            <a:endParaRPr lang="en-US" altLang="zh-CN" dirty="0" smtClean="0"/>
          </a:p>
          <a:p>
            <a:pPr marL="514350" indent="-514350">
              <a:buFont typeface="+mj-ea"/>
              <a:buAutoNum type="circleNumDbPlain"/>
            </a:pPr>
            <a:r>
              <a:rPr lang="zh-CN" altLang="en-US" dirty="0" smtClean="0"/>
              <a:t>创建员工</a:t>
            </a:r>
            <a:r>
              <a:rPr lang="en-US" altLang="zh-CN" dirty="0" smtClean="0"/>
              <a:t>【</a:t>
            </a:r>
            <a:r>
              <a:rPr lang="en-US" altLang="zh-CN" dirty="0" err="1" smtClean="0"/>
              <a:t>mt</a:t>
            </a:r>
            <a:r>
              <a:rPr lang="en-US" altLang="zh-CN" dirty="0" smtClean="0"/>
              <a:t>】</a:t>
            </a:r>
          </a:p>
          <a:p>
            <a:pPr marL="0" indent="0">
              <a:buNone/>
            </a:pPr>
            <a:r>
              <a:rPr lang="en-US" altLang="zh-CN" dirty="0"/>
              <a:t> </a:t>
            </a:r>
            <a:r>
              <a:rPr lang="zh-CN" altLang="en-US" dirty="0" smtClean="0"/>
              <a:t>基本信息包含：姓名、部门、电话、</a:t>
            </a:r>
            <a:r>
              <a:rPr lang="en-US" altLang="zh-CN" dirty="0" smtClean="0"/>
              <a:t>email</a:t>
            </a:r>
          </a:p>
          <a:p>
            <a:pPr marL="0" indent="0">
              <a:buNone/>
            </a:pPr>
            <a:r>
              <a:rPr lang="zh-CN" altLang="en-US" dirty="0" smtClean="0"/>
              <a:t> 如果</a:t>
            </a:r>
            <a:r>
              <a:rPr lang="en-US" altLang="zh-CN" dirty="0" smtClean="0"/>
              <a:t>email</a:t>
            </a:r>
            <a:r>
              <a:rPr lang="zh-CN" altLang="en-US" dirty="0" smtClean="0"/>
              <a:t>存在则不可以重复创建</a:t>
            </a:r>
            <a:r>
              <a:rPr lang="en-US" altLang="zh-CN" dirty="0" smtClean="0"/>
              <a:t>【</a:t>
            </a:r>
            <a:r>
              <a:rPr lang="en-US" altLang="zh-CN" dirty="0" err="1" smtClean="0"/>
              <a:t>mt</a:t>
            </a:r>
            <a:r>
              <a:rPr lang="en-US" altLang="zh-CN" dirty="0" smtClean="0"/>
              <a:t>】</a:t>
            </a:r>
          </a:p>
          <a:p>
            <a:pPr marL="0" indent="0">
              <a:buNone/>
            </a:pPr>
            <a:r>
              <a:rPr lang="zh-CN" altLang="en-US" dirty="0" smtClean="0"/>
              <a:t>创建后列表自动刷新</a:t>
            </a:r>
            <a:r>
              <a:rPr lang="en-US" altLang="zh-CN" dirty="0" smtClean="0"/>
              <a:t>【</a:t>
            </a:r>
            <a:r>
              <a:rPr lang="en-US" altLang="zh-CN" dirty="0" err="1" smtClean="0"/>
              <a:t>mt</a:t>
            </a:r>
            <a:r>
              <a:rPr lang="en-US" altLang="zh-CN" dirty="0" smtClean="0"/>
              <a:t>】</a:t>
            </a:r>
          </a:p>
          <a:p>
            <a:pPr marL="514350" indent="-514350">
              <a:buFont typeface="+mj-ea"/>
              <a:buAutoNum type="circleNumDbPlain"/>
            </a:pPr>
            <a:r>
              <a:rPr lang="zh-CN" altLang="en-US" dirty="0" smtClean="0"/>
              <a:t>编辑员工</a:t>
            </a:r>
            <a:endParaRPr lang="en-US" altLang="zh-CN" dirty="0" smtClean="0"/>
          </a:p>
          <a:p>
            <a:pPr marL="514350" indent="-514350">
              <a:buFont typeface="+mj-ea"/>
              <a:buAutoNum type="circleNumDbPlain"/>
            </a:pPr>
            <a:r>
              <a:rPr lang="zh-CN" altLang="en-US" dirty="0"/>
              <a:t>办理</a:t>
            </a:r>
            <a:r>
              <a:rPr lang="zh-CN" altLang="en-US" dirty="0" smtClean="0"/>
              <a:t>员工离职</a:t>
            </a:r>
            <a:endParaRPr lang="en-US" altLang="zh-CN" dirty="0" smtClean="0"/>
          </a:p>
          <a:p>
            <a:pPr marL="0" indent="0">
              <a:buNone/>
            </a:pPr>
            <a:r>
              <a:rPr lang="zh-CN" altLang="en-US" dirty="0"/>
              <a:t>只</a:t>
            </a:r>
            <a:r>
              <a:rPr lang="zh-CN" altLang="en-US" dirty="0" smtClean="0"/>
              <a:t>可以为在职人员办理离职</a:t>
            </a:r>
            <a:endParaRPr lang="en-US" altLang="zh-CN" dirty="0" smtClean="0"/>
          </a:p>
          <a:p>
            <a:pPr marL="0" indent="0">
              <a:buNone/>
            </a:pPr>
            <a:r>
              <a:rPr lang="zh-CN" altLang="en-US" dirty="0" smtClean="0"/>
              <a:t>办理离职时需填写离职时间</a:t>
            </a:r>
            <a:r>
              <a:rPr lang="en-US" altLang="zh-CN" dirty="0" smtClean="0"/>
              <a:t>(</a:t>
            </a:r>
            <a:r>
              <a:rPr lang="zh-CN" altLang="en-US" dirty="0" smtClean="0"/>
              <a:t>必填</a:t>
            </a:r>
            <a:r>
              <a:rPr lang="en-US" altLang="zh-CN" dirty="0" smtClean="0"/>
              <a:t>)</a:t>
            </a:r>
            <a:r>
              <a:rPr lang="zh-CN" altLang="en-US" dirty="0" smtClean="0"/>
              <a:t>、原因</a:t>
            </a:r>
            <a:r>
              <a:rPr lang="en-US" altLang="zh-CN" dirty="0" smtClean="0"/>
              <a:t>(</a:t>
            </a:r>
            <a:r>
              <a:rPr lang="zh-CN" altLang="en-US" dirty="0" smtClean="0"/>
              <a:t>选择</a:t>
            </a:r>
            <a:r>
              <a:rPr lang="en-US" altLang="zh-CN" dirty="0" smtClean="0"/>
              <a:t>)</a:t>
            </a:r>
            <a:r>
              <a:rPr lang="zh-CN" altLang="en-US" dirty="0" smtClean="0"/>
              <a:t>、备注</a:t>
            </a:r>
            <a:r>
              <a:rPr lang="en-US" altLang="zh-CN" dirty="0" smtClean="0"/>
              <a:t>(</a:t>
            </a:r>
            <a:r>
              <a:rPr lang="zh-CN" altLang="en-US" dirty="0" smtClean="0"/>
              <a:t>选填</a:t>
            </a:r>
            <a:r>
              <a:rPr lang="en-US" altLang="zh-CN" dirty="0" smtClean="0"/>
              <a:t>)</a:t>
            </a:r>
          </a:p>
          <a:p>
            <a:pPr marL="514350" indent="-514350">
              <a:buFont typeface="+mj-ea"/>
              <a:buAutoNum type="circleNumDbPlain"/>
            </a:pPr>
            <a:r>
              <a:rPr lang="zh-CN" altLang="en-US" dirty="0" smtClean="0"/>
              <a:t>删除员工</a:t>
            </a:r>
            <a:endParaRPr lang="en-US" altLang="zh-CN" dirty="0" smtClean="0"/>
          </a:p>
          <a:p>
            <a:pPr marL="0" indent="0">
              <a:buNone/>
            </a:pPr>
            <a:r>
              <a:rPr lang="en-US" altLang="zh-CN" dirty="0" smtClean="0"/>
              <a:t>…</a:t>
            </a: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147867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MT</a:t>
            </a:r>
            <a:r>
              <a:rPr lang="zh-CN" altLang="en-US" dirty="0" smtClean="0"/>
              <a:t>：</a:t>
            </a:r>
            <a:r>
              <a:rPr lang="zh-CN" altLang="en-US" dirty="0"/>
              <a:t>设计</a:t>
            </a:r>
            <a:r>
              <a:rPr lang="en-US" altLang="zh-CN" dirty="0"/>
              <a:t>UI</a:t>
            </a:r>
            <a:r>
              <a:rPr lang="zh-CN" altLang="en-US" dirty="0"/>
              <a:t>草图</a:t>
            </a:r>
          </a:p>
        </p:txBody>
      </p:sp>
      <p:sp>
        <p:nvSpPr>
          <p:cNvPr id="3" name="内容占位符 2"/>
          <p:cNvSpPr>
            <a:spLocks noGrp="1"/>
          </p:cNvSpPr>
          <p:nvPr>
            <p:ph idx="1"/>
          </p:nvPr>
        </p:nvSpPr>
        <p:spPr>
          <a:xfrm>
            <a:off x="457200" y="1600200"/>
            <a:ext cx="8219256" cy="4565104"/>
          </a:xfrm>
        </p:spPr>
        <p:txBody>
          <a:bodyPr/>
          <a:lstStyle/>
          <a:p>
            <a:pPr marL="0" indent="0">
              <a:buNone/>
            </a:pPr>
            <a:r>
              <a:rPr lang="zh-CN" altLang="en-US" dirty="0" smtClean="0"/>
              <a:t>    使用纸和笔或者</a:t>
            </a:r>
            <a:r>
              <a:rPr lang="en-US" altLang="zh-CN" dirty="0" err="1"/>
              <a:t>Balsamiq</a:t>
            </a:r>
            <a:r>
              <a:rPr lang="en-US" altLang="zh-CN" dirty="0"/>
              <a:t> </a:t>
            </a:r>
            <a:r>
              <a:rPr lang="en-US" altLang="zh-CN" dirty="0" smtClean="0"/>
              <a:t>Mockups</a:t>
            </a:r>
            <a:r>
              <a:rPr lang="zh-CN" altLang="en-US" dirty="0" smtClean="0"/>
              <a:t>工具进行</a:t>
            </a:r>
            <a:r>
              <a:rPr lang="en-US" altLang="zh-CN" dirty="0" smtClean="0"/>
              <a:t>UI</a:t>
            </a:r>
            <a:r>
              <a:rPr lang="zh-CN" altLang="en-US" dirty="0" smtClean="0"/>
              <a:t>简单设计</a:t>
            </a:r>
            <a:endParaRPr lang="en-US" altLang="zh-CN" dirty="0" smtClean="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30340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MT</a:t>
            </a:r>
            <a:r>
              <a:rPr lang="zh-CN" altLang="en-US" dirty="0" smtClean="0"/>
              <a:t>：开发</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使用</a:t>
            </a:r>
            <a:r>
              <a:rPr lang="en-US" altLang="zh-CN" dirty="0" smtClean="0"/>
              <a:t>VS</a:t>
            </a:r>
            <a:r>
              <a:rPr lang="zh-CN" altLang="en-US" dirty="0" smtClean="0"/>
              <a:t>新建</a:t>
            </a:r>
            <a:r>
              <a:rPr lang="en-US" altLang="zh-CN" dirty="0" err="1" smtClean="0"/>
              <a:t>winform</a:t>
            </a:r>
            <a:r>
              <a:rPr lang="zh-CN" altLang="en-US" dirty="0" smtClean="0"/>
              <a:t>项目</a:t>
            </a:r>
            <a:endParaRPr lang="en-US" altLang="zh-CN" dirty="0" smtClean="0"/>
          </a:p>
          <a:p>
            <a:pPr marL="514350" indent="-514350">
              <a:buFont typeface="+mj-lt"/>
              <a:buAutoNum type="arabicPeriod"/>
            </a:pPr>
            <a:r>
              <a:rPr lang="zh-CN" altLang="en-US" dirty="0" smtClean="0"/>
              <a:t>新建列表、新建、编辑、离职窗体</a:t>
            </a:r>
            <a:endParaRPr lang="en-US" altLang="zh-CN" dirty="0" smtClean="0"/>
          </a:p>
          <a:p>
            <a:pPr marL="514350" indent="-514350">
              <a:buFont typeface="+mj-lt"/>
              <a:buAutoNum type="arabicPeriod"/>
            </a:pPr>
            <a:r>
              <a:rPr lang="zh-CN" altLang="en-US" dirty="0" smtClean="0"/>
              <a:t>新建数据库、表、初始化数据</a:t>
            </a:r>
            <a:endParaRPr lang="en-US" altLang="zh-CN" dirty="0" smtClean="0"/>
          </a:p>
          <a:p>
            <a:pPr marL="514350" indent="-514350">
              <a:buFont typeface="+mj-lt"/>
              <a:buAutoNum type="arabicPeriod"/>
            </a:pPr>
            <a:r>
              <a:rPr lang="zh-CN" altLang="en-US" dirty="0" smtClean="0"/>
              <a:t>添加控件</a:t>
            </a:r>
            <a:endParaRPr lang="en-US" altLang="zh-CN" dirty="0" smtClean="0"/>
          </a:p>
          <a:p>
            <a:pPr marL="514350" indent="-514350">
              <a:buFont typeface="+mj-lt"/>
              <a:buAutoNum type="arabicPeriod"/>
            </a:pPr>
            <a:r>
              <a:rPr lang="zh-CN" altLang="en-US" dirty="0" smtClean="0"/>
              <a:t>绑定列表数据源</a:t>
            </a:r>
            <a:endParaRPr lang="en-US" altLang="zh-CN" dirty="0" smtClean="0"/>
          </a:p>
          <a:p>
            <a:pPr marL="514350" indent="-514350">
              <a:buFont typeface="+mj-lt"/>
              <a:buAutoNum type="arabicPeriod"/>
            </a:pPr>
            <a:r>
              <a:rPr lang="zh-CN" altLang="en-US" dirty="0" smtClean="0"/>
              <a:t>编写逻辑</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252257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CodeReview</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a:t>
            </a:r>
            <a:r>
              <a:rPr lang="zh-CN" altLang="en-US" dirty="0" smtClean="0"/>
              <a:t>休息</a:t>
            </a:r>
            <a:r>
              <a:rPr lang="en-US" altLang="zh-CN" dirty="0" smtClean="0"/>
              <a:t>&amp;</a:t>
            </a:r>
            <a:r>
              <a:rPr lang="en-US" altLang="zh-CN" dirty="0"/>
              <a:t>review</a:t>
            </a:r>
            <a:r>
              <a:rPr lang="en-US" altLang="zh-CN" dirty="0" smtClean="0"/>
              <a:t>】</a:t>
            </a: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pic>
        <p:nvPicPr>
          <p:cNvPr id="3074" name="Picture 2" descr="C:\Users\Charlot\Pictures\companycouse\cs0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76872"/>
            <a:ext cx="9144000" cy="4062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94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类型基础</a:t>
            </a:r>
            <a:endParaRPr lang="zh-CN" altLang="en-US" dirty="0"/>
          </a:p>
        </p:txBody>
      </p:sp>
      <p:sp>
        <p:nvSpPr>
          <p:cNvPr id="3" name="内容占位符 2"/>
          <p:cNvSpPr>
            <a:spLocks noGrp="1"/>
          </p:cNvSpPr>
          <p:nvPr>
            <p:ph idx="1"/>
          </p:nvPr>
        </p:nvSpPr>
        <p:spPr/>
        <p:txBody>
          <a:bodyPr/>
          <a:lstStyle/>
          <a:p>
            <a:r>
              <a:rPr lang="zh-CN" altLang="en-US" dirty="0"/>
              <a:t>程序</a:t>
            </a:r>
            <a:r>
              <a:rPr lang="zh-CN" altLang="en-US" dirty="0" smtClean="0"/>
              <a:t>集</a:t>
            </a:r>
            <a:endParaRPr lang="en-US" altLang="zh-CN" dirty="0" smtClean="0"/>
          </a:p>
          <a:p>
            <a:pPr marL="0" indent="0">
              <a:buNone/>
            </a:pPr>
            <a:r>
              <a:rPr lang="en-US" altLang="zh-CN" dirty="0"/>
              <a:t> </a:t>
            </a:r>
            <a:r>
              <a:rPr lang="en-US" altLang="zh-CN" sz="2400" dirty="0"/>
              <a:t>.</a:t>
            </a:r>
            <a:r>
              <a:rPr lang="en-US" altLang="zh-CN" sz="2800" dirty="0"/>
              <a:t>NET Framework </a:t>
            </a:r>
            <a:r>
              <a:rPr lang="zh-CN" altLang="en-US" sz="2800" dirty="0"/>
              <a:t>应用程序的主要构造</a:t>
            </a:r>
            <a:r>
              <a:rPr lang="zh-CN" altLang="en-US" sz="2800" dirty="0"/>
              <a:t>块，做为 </a:t>
            </a:r>
            <a:r>
              <a:rPr lang="en-US" altLang="zh-CN" sz="2800" dirty="0"/>
              <a:t>.exe </a:t>
            </a:r>
            <a:r>
              <a:rPr lang="zh-CN" altLang="en-US" sz="2800" dirty="0"/>
              <a:t>或 </a:t>
            </a:r>
            <a:r>
              <a:rPr lang="en-US" altLang="zh-CN" sz="2800" dirty="0"/>
              <a:t>.</a:t>
            </a:r>
            <a:r>
              <a:rPr lang="en-US" altLang="zh-CN" sz="2800" dirty="0" err="1"/>
              <a:t>dll</a:t>
            </a:r>
            <a:r>
              <a:rPr lang="en-US" altLang="zh-CN" sz="2800" dirty="0"/>
              <a:t> </a:t>
            </a:r>
            <a:r>
              <a:rPr lang="zh-CN" altLang="en-US" sz="2800" dirty="0"/>
              <a:t>文件存在，</a:t>
            </a:r>
            <a:r>
              <a:rPr lang="zh-CN" altLang="en-US" sz="2800" dirty="0"/>
              <a:t>程序的物理</a:t>
            </a:r>
            <a:r>
              <a:rPr lang="zh-CN" altLang="en-US" sz="2800" dirty="0"/>
              <a:t>分组</a:t>
            </a:r>
            <a:endParaRPr lang="en-US" altLang="zh-CN" sz="2800" dirty="0"/>
          </a:p>
          <a:p>
            <a:r>
              <a:rPr lang="zh-CN" altLang="en-US" dirty="0" smtClean="0"/>
              <a:t>命名空间</a:t>
            </a:r>
            <a:endParaRPr lang="en-US" altLang="zh-CN" dirty="0" smtClean="0"/>
          </a:p>
          <a:p>
            <a:pPr marL="0" indent="0">
              <a:buNone/>
            </a:pPr>
            <a:r>
              <a:rPr lang="zh-CN" altLang="en-US" sz="2800" dirty="0"/>
              <a:t>对类型进行逻辑分组</a:t>
            </a:r>
            <a:endParaRPr lang="en-US" altLang="zh-CN" sz="2800" dirty="0"/>
          </a:p>
          <a:p>
            <a:r>
              <a:rPr lang="zh-CN" altLang="en-US" dirty="0" smtClean="0"/>
              <a:t>类</a:t>
            </a:r>
            <a:endParaRPr lang="en-US" altLang="zh-CN" dirty="0" smtClean="0"/>
          </a:p>
          <a:p>
            <a:pPr marL="0" indent="0">
              <a:buNone/>
            </a:pPr>
            <a:r>
              <a:rPr lang="zh-CN" altLang="en-US" sz="2800" dirty="0"/>
              <a:t>一</a:t>
            </a:r>
            <a:r>
              <a:rPr lang="zh-CN" altLang="en-US" sz="2800" dirty="0"/>
              <a:t>种数据类型，包含变量、属性、方法等成员</a:t>
            </a:r>
            <a:endParaRPr lang="en-US" altLang="zh-CN" sz="2800"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649702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类基本成员</a:t>
            </a:r>
            <a:endParaRPr lang="zh-CN" altLang="en-US" dirty="0"/>
          </a:p>
        </p:txBody>
      </p:sp>
      <p:sp>
        <p:nvSpPr>
          <p:cNvPr id="3" name="内容占位符 2"/>
          <p:cNvSpPr>
            <a:spLocks noGrp="1"/>
          </p:cNvSpPr>
          <p:nvPr>
            <p:ph idx="1"/>
          </p:nvPr>
        </p:nvSpPr>
        <p:spPr/>
        <p:txBody>
          <a:bodyPr/>
          <a:lstStyle/>
          <a:p>
            <a:r>
              <a:rPr lang="zh-CN" altLang="en-US" dirty="0" smtClean="0"/>
              <a:t>常量</a:t>
            </a:r>
            <a:endParaRPr lang="en-US" altLang="zh-CN" dirty="0" smtClean="0"/>
          </a:p>
          <a:p>
            <a:r>
              <a:rPr lang="zh-CN" altLang="en-US" dirty="0" smtClean="0"/>
              <a:t>字段</a:t>
            </a:r>
            <a:r>
              <a:rPr lang="en-US" altLang="zh-CN" dirty="0" smtClean="0"/>
              <a:t>(</a:t>
            </a:r>
            <a:r>
              <a:rPr lang="zh-CN" altLang="en-US" dirty="0"/>
              <a:t>变量</a:t>
            </a:r>
            <a:r>
              <a:rPr lang="en-US" altLang="zh-CN" dirty="0" smtClean="0"/>
              <a:t>)</a:t>
            </a:r>
          </a:p>
          <a:p>
            <a:r>
              <a:rPr lang="zh-CN" altLang="en-US" dirty="0" smtClean="0"/>
              <a:t>构造函数</a:t>
            </a:r>
            <a:endParaRPr lang="en-US" altLang="zh-CN" dirty="0" smtClean="0"/>
          </a:p>
          <a:p>
            <a:r>
              <a:rPr lang="zh-CN" altLang="en-US" dirty="0" smtClean="0"/>
              <a:t>方法</a:t>
            </a:r>
            <a:endParaRPr lang="en-US" altLang="zh-CN" dirty="0" smtClean="0"/>
          </a:p>
          <a:p>
            <a:r>
              <a:rPr lang="zh-CN" altLang="en-US" dirty="0"/>
              <a:t>属性</a:t>
            </a:r>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4267387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常量</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值从不变化的变量，被视为类的静态成员而非实例成员。</a:t>
            </a:r>
            <a:endParaRPr lang="en-US" altLang="zh-CN" dirty="0" smtClean="0"/>
          </a:p>
          <a:p>
            <a:pPr marL="0" indent="0">
              <a:buNone/>
            </a:pPr>
            <a:endParaRPr lang="en-US" altLang="zh-CN" dirty="0" smtClean="0"/>
          </a:p>
          <a:p>
            <a:pPr marL="0" indent="0">
              <a:buNone/>
            </a:pPr>
            <a:r>
              <a:rPr lang="zh-CN" altLang="en-US" b="1" dirty="0"/>
              <a:t>两种</a:t>
            </a:r>
            <a:endParaRPr lang="en-US" altLang="zh-CN" b="1" dirty="0" smtClean="0"/>
          </a:p>
          <a:p>
            <a:r>
              <a:rPr lang="zh-CN" altLang="en-US" sz="2400" dirty="0" smtClean="0"/>
              <a:t>静态</a:t>
            </a:r>
            <a:r>
              <a:rPr lang="zh-CN" altLang="en-US" sz="2400" dirty="0"/>
              <a:t>常量（</a:t>
            </a:r>
            <a:r>
              <a:rPr lang="en-US" altLang="zh-CN" sz="2400" dirty="0"/>
              <a:t>Compile-time constant</a:t>
            </a:r>
            <a:r>
              <a:rPr lang="zh-CN" altLang="en-US" sz="2400" dirty="0" smtClean="0"/>
              <a:t>），使用</a:t>
            </a:r>
            <a:r>
              <a:rPr lang="en-US" altLang="zh-CN" sz="2400" dirty="0" err="1" smtClean="0"/>
              <a:t>const</a:t>
            </a:r>
            <a:r>
              <a:rPr lang="zh-CN" altLang="en-US" sz="2400" dirty="0"/>
              <a:t>定义</a:t>
            </a:r>
            <a:endParaRPr lang="en-US" altLang="zh-CN" sz="2400" dirty="0" smtClean="0"/>
          </a:p>
          <a:p>
            <a:r>
              <a:rPr lang="zh-CN" altLang="en-US" sz="2400" dirty="0" smtClean="0"/>
              <a:t>动态常量（</a:t>
            </a:r>
            <a:r>
              <a:rPr lang="en-US" altLang="zh-CN" sz="2400" dirty="0"/>
              <a:t>Runtime constant</a:t>
            </a:r>
            <a:r>
              <a:rPr lang="zh-CN" altLang="en-US" sz="2400" dirty="0" smtClean="0"/>
              <a:t>），使用</a:t>
            </a:r>
            <a:r>
              <a:rPr lang="en-US" altLang="zh-CN" sz="2400" dirty="0" err="1" smtClean="0"/>
              <a:t>readonly</a:t>
            </a:r>
            <a:r>
              <a:rPr lang="zh-CN" altLang="en-US" sz="2400" dirty="0" smtClean="0"/>
              <a:t>定义</a:t>
            </a:r>
            <a:endParaRPr lang="en-US" altLang="zh-CN" sz="2400" dirty="0" smtClean="0"/>
          </a:p>
          <a:p>
            <a:pPr marL="0" indent="0">
              <a:buNone/>
            </a:pPr>
            <a:endParaRPr lang="en-US" altLang="zh-CN" sz="2400" dirty="0"/>
          </a:p>
          <a:p>
            <a:pPr marL="0" indent="0">
              <a:buNone/>
            </a:pPr>
            <a:r>
              <a:rPr lang="en-US" altLang="zh-CN" sz="2400" dirty="0" smtClean="0"/>
              <a:t>Monkey time:</a:t>
            </a:r>
          </a:p>
          <a:p>
            <a:pPr marL="0" indent="0">
              <a:buNone/>
            </a:pPr>
            <a:r>
              <a:rPr lang="en-US" altLang="zh-CN" sz="2400" dirty="0"/>
              <a:t> </a:t>
            </a:r>
            <a:r>
              <a:rPr lang="zh-CN" altLang="en-US" sz="2400" dirty="0" smtClean="0"/>
              <a:t>定义两种变量，进行使用</a:t>
            </a:r>
            <a:endParaRPr lang="en-US" altLang="zh-CN" sz="2400" dirty="0" smtClean="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1978009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字段</a:t>
            </a:r>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一种数据成员，容纳了一个</a:t>
            </a:r>
            <a:r>
              <a:rPr lang="zh-CN" altLang="en-US" b="1" dirty="0" smtClean="0"/>
              <a:t>值类型</a:t>
            </a:r>
            <a:r>
              <a:rPr lang="zh-CN" altLang="en-US" dirty="0" smtClean="0"/>
              <a:t>的实例或者一个</a:t>
            </a:r>
            <a:r>
              <a:rPr lang="zh-CN" altLang="en-US" b="1" dirty="0" smtClean="0"/>
              <a:t>引用类型</a:t>
            </a:r>
            <a:r>
              <a:rPr lang="zh-CN" altLang="en-US" dirty="0" smtClean="0"/>
              <a:t>的引用。</a:t>
            </a:r>
            <a:endParaRPr lang="en-US" altLang="zh-CN" dirty="0" smtClean="0"/>
          </a:p>
          <a:p>
            <a:pPr marL="0" indent="0">
              <a:buNone/>
            </a:pPr>
            <a:endParaRPr lang="en-US" altLang="zh-CN" dirty="0" smtClean="0"/>
          </a:p>
          <a:p>
            <a:pPr marL="0" indent="0">
              <a:buNone/>
            </a:pPr>
            <a:endParaRPr lang="en-US" altLang="zh-CN" dirty="0"/>
          </a:p>
          <a:p>
            <a:pPr marL="0" indent="0">
              <a:buNone/>
            </a:pPr>
            <a:r>
              <a:rPr lang="en-US" altLang="zh-CN" sz="2800" dirty="0" smtClean="0"/>
              <a:t>Monkey time</a:t>
            </a:r>
            <a:r>
              <a:rPr lang="zh-CN" altLang="en-US" sz="2800" dirty="0" smtClean="0"/>
              <a:t>：</a:t>
            </a:r>
            <a:endParaRPr lang="en-US" altLang="zh-CN" sz="2800" dirty="0" smtClean="0"/>
          </a:p>
          <a:p>
            <a:pPr marL="0" indent="0">
              <a:buNone/>
            </a:pPr>
            <a:endParaRPr lang="en-US" altLang="zh-CN" sz="2800" dirty="0" smtClean="0"/>
          </a:p>
          <a:p>
            <a:pPr marL="0" indent="0">
              <a:buNone/>
            </a:pPr>
            <a:r>
              <a:rPr lang="en-US" altLang="zh-CN" sz="2800" dirty="0" err="1" smtClean="0"/>
              <a:t>int</a:t>
            </a:r>
            <a:r>
              <a:rPr lang="en-US" altLang="zh-CN" sz="2800" dirty="0" smtClean="0"/>
              <a:t> age=12;</a:t>
            </a:r>
          </a:p>
          <a:p>
            <a:pPr marL="0" indent="0">
              <a:buNone/>
            </a:pPr>
            <a:r>
              <a:rPr lang="en-US" altLang="zh-CN" sz="2800" dirty="0" smtClean="0"/>
              <a:t>float height=1.85;</a:t>
            </a:r>
          </a:p>
          <a:p>
            <a:pPr marL="0" indent="0">
              <a:buNone/>
            </a:pPr>
            <a:r>
              <a:rPr lang="en-US" altLang="zh-CN" sz="2800" dirty="0" smtClean="0"/>
              <a:t>string name=“jack”;</a:t>
            </a:r>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22545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值类型和引用类型</a:t>
            </a:r>
          </a:p>
        </p:txBody>
      </p:sp>
      <p:sp>
        <p:nvSpPr>
          <p:cNvPr id="3" name="内容占位符 2"/>
          <p:cNvSpPr>
            <a:spLocks noGrp="1"/>
          </p:cNvSpPr>
          <p:nvPr>
            <p:ph idx="1"/>
          </p:nvPr>
        </p:nvSpPr>
        <p:spPr/>
        <p:txBody>
          <a:bodyPr>
            <a:normAutofit/>
          </a:bodyPr>
          <a:lstStyle/>
          <a:p>
            <a:pPr marL="0" indent="0">
              <a:buNone/>
            </a:pPr>
            <a:r>
              <a:rPr lang="zh-CN" altLang="en-US" sz="2800" dirty="0"/>
              <a:t>值</a:t>
            </a:r>
            <a:r>
              <a:rPr lang="zh-CN" altLang="en-US" sz="2800" dirty="0" smtClean="0"/>
              <a:t>类型：</a:t>
            </a:r>
            <a:endParaRPr lang="en-US" altLang="zh-CN" sz="2800" dirty="0" smtClean="0"/>
          </a:p>
          <a:p>
            <a:r>
              <a:rPr lang="zh-CN" altLang="en-US" sz="2800" dirty="0" smtClean="0"/>
              <a:t>变量直接存储值</a:t>
            </a:r>
            <a:endParaRPr lang="en-US" altLang="zh-CN" sz="2800" dirty="0" smtClean="0"/>
          </a:p>
          <a:p>
            <a:r>
              <a:rPr lang="zh-CN" altLang="en-US" sz="2800" dirty="0" smtClean="0"/>
              <a:t>均</a:t>
            </a:r>
            <a:r>
              <a:rPr lang="zh-CN" altLang="en-US" sz="2800" dirty="0"/>
              <a:t>隐式派生自</a:t>
            </a:r>
            <a:r>
              <a:rPr lang="en-US" altLang="zh-CN" sz="2800" dirty="0" err="1" smtClean="0"/>
              <a:t>System.ValueType</a:t>
            </a:r>
            <a:endParaRPr lang="en-US" altLang="zh-CN" sz="2800" dirty="0" smtClean="0"/>
          </a:p>
          <a:p>
            <a:r>
              <a:rPr lang="zh-CN" altLang="en-US" sz="2800" dirty="0"/>
              <a:t>存储</a:t>
            </a:r>
            <a:r>
              <a:rPr lang="zh-CN" altLang="en-US" sz="2800" dirty="0" smtClean="0"/>
              <a:t>在线程栈</a:t>
            </a:r>
            <a:r>
              <a:rPr lang="en-US" altLang="zh-CN" sz="2800" dirty="0" smtClean="0"/>
              <a:t>(</a:t>
            </a:r>
            <a:r>
              <a:rPr lang="zh-CN" altLang="en-US" sz="2800" dirty="0" smtClean="0"/>
              <a:t>或堆），静态分配</a:t>
            </a:r>
            <a:endParaRPr lang="en-US" altLang="zh-CN" sz="2800" dirty="0" smtClean="0"/>
          </a:p>
          <a:p>
            <a:r>
              <a:rPr lang="zh-CN" altLang="en-US" sz="2800" dirty="0" smtClean="0"/>
              <a:t>变量声明后，不管是否已经赋值，编译器为其分配内存</a:t>
            </a:r>
            <a:endParaRPr lang="en-US" altLang="zh-CN" sz="2800" dirty="0" smtClean="0"/>
          </a:p>
          <a:p>
            <a:r>
              <a:rPr lang="zh-CN" altLang="en-US" sz="2800" dirty="0" smtClean="0"/>
              <a:t>不受垃圾回收器控制，缓解了托管堆的压力，减少程序生命周期的垃圾回收次数</a:t>
            </a:r>
            <a:endParaRPr lang="en-US" altLang="zh-CN" sz="2800" dirty="0" smtClean="0"/>
          </a:p>
          <a:p>
            <a:endParaRPr lang="en-US" altLang="zh-CN" sz="2800" dirty="0" smtClean="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4316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548680"/>
            <a:ext cx="7772400" cy="1470025"/>
          </a:xfrm>
        </p:spPr>
        <p:txBody>
          <a:bodyPr/>
          <a:lstStyle/>
          <a:p>
            <a:r>
              <a:rPr lang="zh-CN" altLang="en-US" dirty="0" smtClean="0"/>
              <a:t>开发课程安排</a:t>
            </a:r>
            <a:endParaRPr lang="zh-CN" altLang="en-US" dirty="0"/>
          </a:p>
        </p:txBody>
      </p:sp>
      <p:sp>
        <p:nvSpPr>
          <p:cNvPr id="3" name="副标题 2"/>
          <p:cNvSpPr>
            <a:spLocks noGrp="1"/>
          </p:cNvSpPr>
          <p:nvPr>
            <p:ph type="subTitle" idx="1"/>
          </p:nvPr>
        </p:nvSpPr>
        <p:spPr>
          <a:xfrm>
            <a:off x="1331640" y="1988840"/>
            <a:ext cx="6624736" cy="3096344"/>
          </a:xfrm>
        </p:spPr>
        <p:txBody>
          <a:bodyPr/>
          <a:lstStyle/>
          <a:p>
            <a:pPr marL="457200" indent="-457200" algn="l">
              <a:buFont typeface="Arial" pitchFamily="34" charset="0"/>
              <a:buChar char="•"/>
            </a:pPr>
            <a:r>
              <a:rPr lang="en-US" altLang="zh-CN" dirty="0">
                <a:solidFill>
                  <a:schemeClr val="tx1"/>
                </a:solidFill>
              </a:rPr>
              <a:t>C</a:t>
            </a:r>
            <a:r>
              <a:rPr lang="en-US" altLang="zh-CN" dirty="0" smtClean="0">
                <a:solidFill>
                  <a:schemeClr val="tx1"/>
                </a:solidFill>
              </a:rPr>
              <a:t>#</a:t>
            </a:r>
            <a:r>
              <a:rPr lang="zh-CN" altLang="en-US" dirty="0" smtClean="0">
                <a:solidFill>
                  <a:schemeClr val="tx1"/>
                </a:solidFill>
              </a:rPr>
              <a:t>入门：</a:t>
            </a:r>
            <a:r>
              <a:rPr lang="en-US" altLang="zh-CN" dirty="0" smtClean="0">
                <a:solidFill>
                  <a:schemeClr val="tx1"/>
                </a:solidFill>
              </a:rPr>
              <a:t>9</a:t>
            </a:r>
            <a:r>
              <a:rPr lang="zh-CN" altLang="en-US" dirty="0" smtClean="0">
                <a:solidFill>
                  <a:schemeClr val="tx1"/>
                </a:solidFill>
              </a:rPr>
              <a:t>节</a:t>
            </a:r>
            <a:r>
              <a:rPr lang="en-US" altLang="zh-CN" dirty="0" smtClean="0">
                <a:solidFill>
                  <a:schemeClr val="tx1"/>
                </a:solidFill>
              </a:rPr>
              <a:t>(</a:t>
            </a:r>
            <a:r>
              <a:rPr lang="zh-CN" altLang="en-US" dirty="0" smtClean="0">
                <a:solidFill>
                  <a:schemeClr val="tx1"/>
                </a:solidFill>
              </a:rPr>
              <a:t>每节</a:t>
            </a:r>
            <a:r>
              <a:rPr lang="en-US" altLang="zh-CN" dirty="0" smtClean="0">
                <a:solidFill>
                  <a:schemeClr val="tx1"/>
                </a:solidFill>
              </a:rPr>
              <a:t>2h)</a:t>
            </a:r>
          </a:p>
          <a:p>
            <a:pPr marL="457200" indent="-457200" algn="l">
              <a:buFont typeface="Arial" pitchFamily="34" charset="0"/>
              <a:buChar char="•"/>
            </a:pPr>
            <a:r>
              <a:rPr lang="en-US" altLang="zh-CN" dirty="0" err="1" smtClean="0">
                <a:solidFill>
                  <a:schemeClr val="tx1"/>
                </a:solidFill>
              </a:rPr>
              <a:t>CodingTime</a:t>
            </a:r>
            <a:r>
              <a:rPr lang="zh-CN" altLang="en-US" dirty="0" smtClean="0">
                <a:solidFill>
                  <a:schemeClr val="tx1"/>
                </a:solidFill>
              </a:rPr>
              <a:t>：</a:t>
            </a:r>
            <a:r>
              <a:rPr lang="en-US" altLang="zh-CN" dirty="0" smtClean="0">
                <a:solidFill>
                  <a:schemeClr val="tx1"/>
                </a:solidFill>
              </a:rPr>
              <a:t>3d*3</a:t>
            </a:r>
            <a:r>
              <a:rPr lang="en-US" altLang="zh-CN" dirty="0">
                <a:solidFill>
                  <a:schemeClr val="tx1"/>
                </a:solidFill>
              </a:rPr>
              <a:t>demo</a:t>
            </a:r>
          </a:p>
          <a:p>
            <a:pPr marL="457200" indent="-457200" algn="l">
              <a:buFont typeface="Arial" pitchFamily="34" charset="0"/>
              <a:buChar char="•"/>
            </a:pPr>
            <a:r>
              <a:rPr lang="en-US" altLang="zh-CN" dirty="0" smtClean="0">
                <a:solidFill>
                  <a:schemeClr val="tx1"/>
                </a:solidFill>
              </a:rPr>
              <a:t>C#</a:t>
            </a:r>
            <a:r>
              <a:rPr lang="zh-CN" altLang="en-US" dirty="0" smtClean="0">
                <a:solidFill>
                  <a:schemeClr val="tx1"/>
                </a:solidFill>
              </a:rPr>
              <a:t>深入</a:t>
            </a:r>
            <a:r>
              <a:rPr lang="en-US" altLang="zh-CN" dirty="0" smtClean="0">
                <a:solidFill>
                  <a:schemeClr val="tx1"/>
                </a:solidFill>
              </a:rPr>
              <a:t>:  6</a:t>
            </a:r>
            <a:r>
              <a:rPr lang="zh-CN" altLang="en-US" dirty="0" smtClean="0">
                <a:solidFill>
                  <a:schemeClr val="tx1"/>
                </a:solidFill>
              </a:rPr>
              <a:t>节</a:t>
            </a:r>
            <a:endParaRPr lang="en-US" altLang="zh-CN" dirty="0" smtClean="0">
              <a:solidFill>
                <a:schemeClr val="tx1"/>
              </a:solidFill>
            </a:endParaRPr>
          </a:p>
          <a:p>
            <a:pPr marL="457200" indent="-457200" algn="l">
              <a:buFont typeface="Arial" pitchFamily="34" charset="0"/>
              <a:buChar char="•"/>
            </a:pPr>
            <a:r>
              <a:rPr lang="zh-CN" altLang="en-US" dirty="0" smtClean="0">
                <a:solidFill>
                  <a:schemeClr val="tx1"/>
                </a:solidFill>
              </a:rPr>
              <a:t>基础</a:t>
            </a:r>
            <a:r>
              <a:rPr lang="en-US" altLang="zh-CN" dirty="0" smtClean="0">
                <a:solidFill>
                  <a:schemeClr val="tx1"/>
                </a:solidFill>
              </a:rPr>
              <a:t>UI: 6</a:t>
            </a:r>
            <a:r>
              <a:rPr lang="zh-CN" altLang="en-US" dirty="0" smtClean="0">
                <a:solidFill>
                  <a:schemeClr val="tx1"/>
                </a:solidFill>
              </a:rPr>
              <a:t>节</a:t>
            </a:r>
            <a:endParaRPr lang="en-US" altLang="zh-CN" dirty="0" smtClean="0">
              <a:solidFill>
                <a:schemeClr val="tx1"/>
              </a:solidFill>
            </a:endParaRPr>
          </a:p>
          <a:p>
            <a:pPr marL="457200" indent="-457200" algn="l">
              <a:buFont typeface="Arial" pitchFamily="34" charset="0"/>
              <a:buChar char="•"/>
            </a:pPr>
            <a:r>
              <a:rPr lang="zh-CN" altLang="en-US" dirty="0" smtClean="0">
                <a:solidFill>
                  <a:schemeClr val="tx1"/>
                </a:solidFill>
              </a:rPr>
              <a:t>基础算法</a:t>
            </a:r>
            <a:r>
              <a:rPr lang="en-US" altLang="zh-CN" dirty="0" smtClean="0">
                <a:solidFill>
                  <a:schemeClr val="tx1"/>
                </a:solidFill>
              </a:rPr>
              <a:t>: 3</a:t>
            </a:r>
            <a:r>
              <a:rPr lang="zh-CN" altLang="en-US" dirty="0">
                <a:solidFill>
                  <a:schemeClr val="tx1"/>
                </a:solidFill>
              </a:rPr>
              <a:t>节</a:t>
            </a:r>
          </a:p>
        </p:txBody>
      </p:sp>
      <p:sp>
        <p:nvSpPr>
          <p:cNvPr id="4" name="日期占位符 3"/>
          <p:cNvSpPr>
            <a:spLocks noGrp="1"/>
          </p:cNvSpPr>
          <p:nvPr>
            <p:ph type="dt" sz="half" idx="10"/>
          </p:nvPr>
        </p:nvSpPr>
        <p:spPr/>
        <p:txBody>
          <a:bodyPr/>
          <a:lstStyle/>
          <a:p>
            <a:r>
              <a:rPr lang="zh-CN" altLang="en-US" dirty="0" smtClean="0"/>
              <a:t>开发培训</a:t>
            </a:r>
            <a:r>
              <a:rPr lang="en-US" altLang="zh-CN" dirty="0" smtClean="0"/>
              <a:t>/ 2016-10-10</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933168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值</a:t>
            </a:r>
            <a:r>
              <a:rPr lang="zh-CN" altLang="en-US" dirty="0" smtClean="0"/>
              <a:t>类型在栈上的分配</a:t>
            </a:r>
            <a:endParaRPr lang="zh-CN" altLang="en-US" dirty="0"/>
          </a:p>
        </p:txBody>
      </p:sp>
      <p:sp>
        <p:nvSpPr>
          <p:cNvPr id="3" name="内容占位符 2"/>
          <p:cNvSpPr>
            <a:spLocks noGrp="1"/>
          </p:cNvSpPr>
          <p:nvPr>
            <p:ph idx="1"/>
          </p:nvPr>
        </p:nvSpPr>
        <p:spPr/>
        <p:txBody>
          <a:bodyPr/>
          <a:lstStyle/>
          <a:p>
            <a:pPr marL="0" indent="0" fontAlgn="base">
              <a:buNone/>
            </a:pPr>
            <a:r>
              <a:rPr lang="zh-CN" altLang="en-US" dirty="0" smtClean="0"/>
              <a:t>示例代码：</a:t>
            </a:r>
            <a:endParaRPr lang="en-US" altLang="zh-CN" dirty="0" smtClean="0"/>
          </a:p>
          <a:p>
            <a:pPr marL="0" indent="0" fontAlgn="base">
              <a:buNone/>
            </a:pPr>
            <a:r>
              <a:rPr lang="en-US" altLang="zh-CN" dirty="0" smtClean="0">
                <a:solidFill>
                  <a:schemeClr val="tx2"/>
                </a:solidFill>
              </a:rPr>
              <a:t>public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AddFive</a:t>
            </a:r>
            <a:r>
              <a:rPr lang="en-US" altLang="zh-CN" dirty="0">
                <a:solidFill>
                  <a:schemeClr val="tx2"/>
                </a:solidFill>
              </a:rPr>
              <a:t>(</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pValue</a:t>
            </a:r>
            <a:r>
              <a:rPr lang="en-US" altLang="zh-CN" dirty="0">
                <a:solidFill>
                  <a:schemeClr val="tx2"/>
                </a:solidFill>
              </a:rPr>
              <a:t>)</a:t>
            </a:r>
          </a:p>
          <a:p>
            <a:pPr marL="0" indent="0" fontAlgn="base">
              <a:buNone/>
            </a:pPr>
            <a:r>
              <a:rPr lang="en-US" altLang="zh-CN" dirty="0">
                <a:solidFill>
                  <a:schemeClr val="tx2"/>
                </a:solidFill>
              </a:rPr>
              <a:t>{</a:t>
            </a:r>
          </a:p>
          <a:p>
            <a:pPr marL="0" indent="0" fontAlgn="base">
              <a:buNone/>
            </a:pPr>
            <a:r>
              <a:rPr lang="en-US" altLang="zh-CN" dirty="0" err="1">
                <a:solidFill>
                  <a:schemeClr val="tx2"/>
                </a:solidFill>
              </a:rPr>
              <a:t>int</a:t>
            </a:r>
            <a:r>
              <a:rPr lang="en-US" altLang="zh-CN" dirty="0">
                <a:solidFill>
                  <a:schemeClr val="tx2"/>
                </a:solidFill>
              </a:rPr>
              <a:t> result;</a:t>
            </a:r>
          </a:p>
          <a:p>
            <a:pPr marL="0" indent="0" fontAlgn="base">
              <a:buNone/>
            </a:pPr>
            <a:r>
              <a:rPr lang="en-US" altLang="zh-CN" dirty="0">
                <a:solidFill>
                  <a:schemeClr val="tx2"/>
                </a:solidFill>
              </a:rPr>
              <a:t>result = </a:t>
            </a:r>
            <a:r>
              <a:rPr lang="en-US" altLang="zh-CN" dirty="0" err="1">
                <a:solidFill>
                  <a:schemeClr val="tx2"/>
                </a:solidFill>
              </a:rPr>
              <a:t>pValue</a:t>
            </a:r>
            <a:r>
              <a:rPr lang="en-US" altLang="zh-CN" dirty="0">
                <a:solidFill>
                  <a:schemeClr val="tx2"/>
                </a:solidFill>
              </a:rPr>
              <a:t> + 5;</a:t>
            </a:r>
          </a:p>
          <a:p>
            <a:pPr marL="0" indent="0" fontAlgn="base">
              <a:buNone/>
            </a:pPr>
            <a:r>
              <a:rPr lang="en-US" altLang="zh-CN" dirty="0">
                <a:solidFill>
                  <a:schemeClr val="tx2"/>
                </a:solidFill>
              </a:rPr>
              <a:t>return result;</a:t>
            </a:r>
          </a:p>
          <a:p>
            <a:pPr marL="0" indent="0" fontAlgn="base">
              <a:buNone/>
            </a:pPr>
            <a:r>
              <a:rPr lang="en-US" altLang="zh-CN" dirty="0">
                <a:solidFill>
                  <a:schemeClr val="tx2"/>
                </a:solidFill>
              </a:rPr>
              <a:t>}</a:t>
            </a:r>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113338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值类型在栈上的分配</a:t>
            </a:r>
          </a:p>
        </p:txBody>
      </p:sp>
      <p:sp>
        <p:nvSpPr>
          <p:cNvPr id="3" name="内容占位符 2"/>
          <p:cNvSpPr>
            <a:spLocks noGrp="1"/>
          </p:cNvSpPr>
          <p:nvPr>
            <p:ph idx="1"/>
          </p:nvPr>
        </p:nvSpPr>
        <p:spPr>
          <a:xfrm>
            <a:off x="457200" y="1600200"/>
            <a:ext cx="3898776" cy="4525963"/>
          </a:xfrm>
        </p:spPr>
        <p:txBody>
          <a:bodyPr/>
          <a:lstStyle/>
          <a:p>
            <a:pPr marL="0" indent="0">
              <a:buNone/>
            </a:pPr>
            <a:r>
              <a:rPr lang="zh-CN" altLang="en-US" dirty="0" smtClean="0"/>
              <a:t>    当</a:t>
            </a:r>
            <a:r>
              <a:rPr lang="en-US" altLang="zh-CN" dirty="0" err="1"/>
              <a:t>AddFive</a:t>
            </a:r>
            <a:r>
              <a:rPr lang="zh-CN" altLang="en-US" dirty="0"/>
              <a:t>方法开始执行的时候，方法参数（</a:t>
            </a:r>
            <a:r>
              <a:rPr lang="en-US" altLang="zh-CN" dirty="0" smtClean="0"/>
              <a:t>parameters</a:t>
            </a:r>
            <a:r>
              <a:rPr lang="zh-CN" altLang="en-US" dirty="0"/>
              <a:t>）则在栈上分配</a:t>
            </a: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21</a:t>
            </a:fld>
            <a:endParaRPr lang="zh-CN" altLang="en-US"/>
          </a:p>
        </p:txBody>
      </p:sp>
      <p:pic>
        <p:nvPicPr>
          <p:cNvPr id="5122" name="Picture 2" descr="C:\Users\Charlot\Pictures\companycouse\cs02\s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934" y="1340768"/>
            <a:ext cx="3283474" cy="476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694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值类型在栈上的分配</a:t>
            </a:r>
          </a:p>
        </p:txBody>
      </p:sp>
      <p:sp>
        <p:nvSpPr>
          <p:cNvPr id="3" name="内容占位符 2"/>
          <p:cNvSpPr>
            <a:spLocks noGrp="1"/>
          </p:cNvSpPr>
          <p:nvPr>
            <p:ph idx="1"/>
          </p:nvPr>
        </p:nvSpPr>
        <p:spPr>
          <a:xfrm>
            <a:off x="457200" y="1600200"/>
            <a:ext cx="3898776" cy="4525963"/>
          </a:xfrm>
        </p:spPr>
        <p:txBody>
          <a:bodyPr/>
          <a:lstStyle/>
          <a:p>
            <a:pPr marL="0" indent="0">
              <a:buNone/>
            </a:pPr>
            <a:r>
              <a:rPr lang="zh-CN" altLang="en-US" dirty="0" smtClean="0"/>
              <a:t>    当</a:t>
            </a:r>
            <a:r>
              <a:rPr lang="zh-CN" altLang="en-US" dirty="0"/>
              <a:t>方法内部开始执行的</a:t>
            </a:r>
            <a:r>
              <a:rPr lang="zh-CN" altLang="en-US" dirty="0" smtClean="0"/>
              <a:t>时候，</a:t>
            </a:r>
            <a:r>
              <a:rPr lang="zh-CN" altLang="en-US" dirty="0"/>
              <a:t>变量</a:t>
            </a:r>
            <a:r>
              <a:rPr lang="en-US" altLang="zh-CN" dirty="0"/>
              <a:t>result</a:t>
            </a:r>
            <a:r>
              <a:rPr lang="zh-CN" altLang="en-US" dirty="0"/>
              <a:t>被分配在栈上</a:t>
            </a: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pic>
        <p:nvPicPr>
          <p:cNvPr id="6146" name="Picture 2" descr="C:\Users\Charlot\Pictures\companycouse\cs02\s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12776"/>
            <a:ext cx="3524680"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424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值类型在栈上的分配</a:t>
            </a:r>
          </a:p>
        </p:txBody>
      </p:sp>
      <p:sp>
        <p:nvSpPr>
          <p:cNvPr id="3" name="内容占位符 2"/>
          <p:cNvSpPr>
            <a:spLocks noGrp="1"/>
          </p:cNvSpPr>
          <p:nvPr>
            <p:ph idx="1"/>
          </p:nvPr>
        </p:nvSpPr>
        <p:spPr>
          <a:xfrm>
            <a:off x="457200" y="1312168"/>
            <a:ext cx="7139136" cy="604664"/>
          </a:xfrm>
        </p:spPr>
        <p:txBody>
          <a:bodyPr/>
          <a:lstStyle/>
          <a:p>
            <a:pPr marL="0" indent="0">
              <a:buNone/>
            </a:pPr>
            <a:r>
              <a:rPr lang="zh-CN" altLang="en-US" dirty="0" smtClean="0"/>
              <a:t>    方法</a:t>
            </a:r>
            <a:r>
              <a:rPr lang="zh-CN" altLang="en-US" dirty="0"/>
              <a:t>执行完毕，而且方法返回后</a:t>
            </a: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pic>
        <p:nvPicPr>
          <p:cNvPr id="7170" name="Picture 2" descr="C:\Users\Charlot\Pictures\companycouse\cs02\s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16832"/>
            <a:ext cx="3168352" cy="4032448"/>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Charlot\Pictures\companycouse\cs02\s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526" y="1916832"/>
            <a:ext cx="3392818"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558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值类型和引用类型</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sz="2800" dirty="0" smtClean="0"/>
              <a:t>引用类型：</a:t>
            </a:r>
            <a:endParaRPr lang="en-US" altLang="zh-CN" sz="2800" dirty="0" smtClean="0"/>
          </a:p>
          <a:p>
            <a:r>
              <a:rPr lang="zh-CN" altLang="en-US" sz="2800" dirty="0" smtClean="0"/>
              <a:t>变量存储实例值的地址</a:t>
            </a:r>
            <a:endParaRPr lang="en-US" altLang="zh-CN" sz="2800" dirty="0" smtClean="0"/>
          </a:p>
          <a:p>
            <a:r>
              <a:rPr lang="zh-CN" altLang="en-US" sz="2800" dirty="0" smtClean="0"/>
              <a:t>均隐式派生自</a:t>
            </a:r>
            <a:r>
              <a:rPr lang="en-US" altLang="zh-CN" sz="2800" dirty="0" err="1" smtClean="0"/>
              <a:t>System.Object</a:t>
            </a:r>
            <a:endParaRPr lang="en-US" altLang="zh-CN" sz="2800" dirty="0" smtClean="0"/>
          </a:p>
          <a:p>
            <a:r>
              <a:rPr lang="zh-CN" altLang="en-US" sz="2800" dirty="0" smtClean="0"/>
              <a:t>托管在堆</a:t>
            </a:r>
            <a:r>
              <a:rPr lang="en-US" altLang="zh-CN" sz="2800" dirty="0" smtClean="0"/>
              <a:t>(</a:t>
            </a:r>
            <a:r>
              <a:rPr lang="zh-CN" altLang="en-US" sz="2800" dirty="0" smtClean="0"/>
              <a:t>托管堆</a:t>
            </a:r>
            <a:r>
              <a:rPr lang="en-US" altLang="zh-CN" sz="2800" dirty="0" smtClean="0"/>
              <a:t>)</a:t>
            </a:r>
            <a:r>
              <a:rPr lang="zh-CN" altLang="en-US" sz="2800" dirty="0" smtClean="0"/>
              <a:t>，动态分配</a:t>
            </a:r>
            <a:endParaRPr lang="en-US" altLang="zh-CN" sz="2800" dirty="0" smtClean="0"/>
          </a:p>
          <a:p>
            <a:r>
              <a:rPr lang="zh-CN" altLang="en-US" sz="2800" dirty="0" smtClean="0"/>
              <a:t>声明变量时，在</a:t>
            </a:r>
            <a:r>
              <a:rPr lang="zh-CN" altLang="en-US" sz="2800" dirty="0"/>
              <a:t>栈中</a:t>
            </a:r>
            <a:r>
              <a:rPr lang="zh-CN" altLang="en-US" sz="2800" dirty="0" smtClean="0"/>
              <a:t>分配内存</a:t>
            </a:r>
            <a:r>
              <a:rPr lang="zh-CN" altLang="en-US" sz="2800" dirty="0"/>
              <a:t>用于容纳一个地址</a:t>
            </a:r>
            <a:r>
              <a:rPr lang="zh-CN" altLang="en-US" sz="2800" dirty="0" smtClean="0"/>
              <a:t>，此时</a:t>
            </a:r>
            <a:r>
              <a:rPr lang="zh-CN" altLang="en-US" sz="2800" dirty="0"/>
              <a:t>并没有为其分配堆上的内存空间</a:t>
            </a:r>
            <a:r>
              <a:rPr lang="zh-CN" altLang="en-US" sz="2800" dirty="0" smtClean="0"/>
              <a:t>。当创建实例，</a:t>
            </a:r>
            <a:r>
              <a:rPr lang="zh-CN" altLang="en-US" sz="2800" dirty="0"/>
              <a:t>分配堆上的</a:t>
            </a:r>
            <a:r>
              <a:rPr lang="zh-CN" altLang="en-US" sz="2800" dirty="0" smtClean="0"/>
              <a:t>空间时，把</a:t>
            </a:r>
            <a:r>
              <a:rPr lang="zh-CN" altLang="en-US" sz="2800" dirty="0"/>
              <a:t>堆上空间的地址保存到栈上分配</a:t>
            </a:r>
            <a:r>
              <a:rPr lang="zh-CN" altLang="en-US" sz="2800" dirty="0" smtClean="0"/>
              <a:t>的空间</a:t>
            </a:r>
            <a:r>
              <a:rPr lang="zh-CN" altLang="en-US" sz="2800" dirty="0"/>
              <a:t>中</a:t>
            </a:r>
            <a:r>
              <a:rPr lang="zh-CN" altLang="en-US" sz="2800" dirty="0" smtClean="0"/>
              <a:t>。</a:t>
            </a:r>
            <a:endParaRPr lang="en-US" altLang="zh-CN" sz="2800" dirty="0" smtClean="0"/>
          </a:p>
          <a:p>
            <a:r>
              <a:rPr lang="zh-CN" altLang="en-US" sz="2800" dirty="0" smtClean="0"/>
              <a:t>受垃圾回收器回收</a:t>
            </a:r>
            <a:endParaRPr lang="en-US" altLang="zh-CN" sz="2800" dirty="0" smtClean="0"/>
          </a:p>
          <a:p>
            <a:pPr marL="0" indent="0">
              <a:buNone/>
            </a:pPr>
            <a:endParaRPr lang="en-US" altLang="zh-CN" sz="2800" dirty="0" smtClean="0"/>
          </a:p>
          <a:p>
            <a:pPr marL="0" indent="0">
              <a:buNone/>
            </a:pPr>
            <a:r>
              <a:rPr lang="zh-CN" altLang="en-US" sz="2400" i="1" dirty="0" smtClean="0">
                <a:solidFill>
                  <a:schemeClr val="accent1"/>
                </a:solidFill>
              </a:rPr>
              <a:t>（垃圾回收和托管堆将在</a:t>
            </a:r>
            <a:r>
              <a:rPr lang="en-US" altLang="zh-CN" sz="2400" i="1" dirty="0" smtClean="0">
                <a:solidFill>
                  <a:schemeClr val="accent1"/>
                </a:solidFill>
              </a:rPr>
              <a:t>C#</a:t>
            </a:r>
            <a:r>
              <a:rPr lang="zh-CN" altLang="en-US" sz="2400" i="1" dirty="0" smtClean="0">
                <a:solidFill>
                  <a:schemeClr val="accent1"/>
                </a:solidFill>
              </a:rPr>
              <a:t>深入课程学习）</a:t>
            </a:r>
            <a:endParaRPr lang="en-US" altLang="zh-CN" sz="2400" i="1" dirty="0" smtClean="0">
              <a:solidFill>
                <a:schemeClr val="accent1"/>
              </a:solidFill>
            </a:endParaRPr>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845331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引用类型在堆上的分配</a:t>
            </a:r>
            <a:endParaRPr lang="zh-CN" altLang="en-US" dirty="0"/>
          </a:p>
        </p:txBody>
      </p:sp>
      <p:sp>
        <p:nvSpPr>
          <p:cNvPr id="3" name="内容占位符 2"/>
          <p:cNvSpPr>
            <a:spLocks noGrp="1"/>
          </p:cNvSpPr>
          <p:nvPr>
            <p:ph idx="1"/>
          </p:nvPr>
        </p:nvSpPr>
        <p:spPr/>
        <p:txBody>
          <a:bodyPr>
            <a:normAutofit fontScale="70000" lnSpcReduction="20000"/>
          </a:bodyPr>
          <a:lstStyle/>
          <a:p>
            <a:pPr marL="0" indent="0" fontAlgn="base">
              <a:buNone/>
            </a:pPr>
            <a:r>
              <a:rPr lang="zh-CN" altLang="en-US" dirty="0" smtClean="0"/>
              <a:t>示例代码：</a:t>
            </a:r>
            <a:endParaRPr lang="en-US" altLang="zh-CN" dirty="0" smtClean="0"/>
          </a:p>
          <a:p>
            <a:pPr marL="0" indent="0" fontAlgn="base">
              <a:buNone/>
            </a:pPr>
            <a:r>
              <a:rPr lang="en-US" altLang="zh-CN" dirty="0">
                <a:solidFill>
                  <a:schemeClr val="accent1"/>
                </a:solidFill>
              </a:rPr>
              <a:t>public class </a:t>
            </a:r>
            <a:r>
              <a:rPr lang="en-US" altLang="zh-CN" dirty="0" err="1">
                <a:solidFill>
                  <a:schemeClr val="accent1"/>
                </a:solidFill>
              </a:rPr>
              <a:t>MyInt</a:t>
            </a:r>
            <a:endParaRPr lang="en-US" altLang="zh-CN" dirty="0">
              <a:solidFill>
                <a:schemeClr val="accent1"/>
              </a:solidFill>
            </a:endParaRPr>
          </a:p>
          <a:p>
            <a:pPr marL="0" indent="0" fontAlgn="base">
              <a:buNone/>
            </a:pPr>
            <a:r>
              <a:rPr lang="en-US" altLang="zh-CN" dirty="0">
                <a:solidFill>
                  <a:schemeClr val="accent1"/>
                </a:solidFill>
              </a:rPr>
              <a:t>{ </a:t>
            </a:r>
          </a:p>
          <a:p>
            <a:pPr marL="0" indent="0" fontAlgn="base">
              <a:buNone/>
            </a:pPr>
            <a:r>
              <a:rPr lang="en-US" altLang="zh-CN" dirty="0">
                <a:solidFill>
                  <a:schemeClr val="accent1"/>
                </a:solidFill>
              </a:rPr>
              <a:t>public </a:t>
            </a:r>
            <a:r>
              <a:rPr lang="en-US" altLang="zh-CN" dirty="0" err="1">
                <a:solidFill>
                  <a:schemeClr val="accent1"/>
                </a:solidFill>
              </a:rPr>
              <a:t>int</a:t>
            </a:r>
            <a:r>
              <a:rPr lang="en-US" altLang="zh-CN" dirty="0">
                <a:solidFill>
                  <a:schemeClr val="accent1"/>
                </a:solidFill>
              </a:rPr>
              <a:t> </a:t>
            </a:r>
            <a:r>
              <a:rPr lang="en-US" altLang="zh-CN" dirty="0" err="1">
                <a:solidFill>
                  <a:schemeClr val="accent1"/>
                </a:solidFill>
              </a:rPr>
              <a:t>MyValue</a:t>
            </a:r>
            <a:r>
              <a:rPr lang="en-US" altLang="zh-CN" dirty="0">
                <a:solidFill>
                  <a:schemeClr val="accent1"/>
                </a:solidFill>
              </a:rPr>
              <a:t>;</a:t>
            </a:r>
          </a:p>
          <a:p>
            <a:pPr marL="0" indent="0" fontAlgn="base">
              <a:buNone/>
            </a:pPr>
            <a:r>
              <a:rPr lang="en-US" altLang="zh-CN" dirty="0">
                <a:solidFill>
                  <a:schemeClr val="accent1"/>
                </a:solidFill>
              </a:rPr>
              <a:t>}</a:t>
            </a:r>
          </a:p>
          <a:p>
            <a:pPr marL="0" indent="0" fontAlgn="base">
              <a:buNone/>
            </a:pPr>
            <a:r>
              <a:rPr lang="en-US" altLang="zh-CN" dirty="0">
                <a:solidFill>
                  <a:schemeClr val="accent1"/>
                </a:solidFill>
              </a:rPr>
              <a:t> </a:t>
            </a:r>
          </a:p>
          <a:p>
            <a:pPr marL="0" indent="0" fontAlgn="base">
              <a:buNone/>
            </a:pPr>
            <a:r>
              <a:rPr lang="en-US" altLang="zh-CN" dirty="0">
                <a:solidFill>
                  <a:schemeClr val="accent1"/>
                </a:solidFill>
              </a:rPr>
              <a:t>public </a:t>
            </a:r>
            <a:r>
              <a:rPr lang="en-US" altLang="zh-CN" dirty="0" err="1">
                <a:solidFill>
                  <a:schemeClr val="accent1"/>
                </a:solidFill>
              </a:rPr>
              <a:t>MyInt</a:t>
            </a:r>
            <a:r>
              <a:rPr lang="en-US" altLang="zh-CN" dirty="0">
                <a:solidFill>
                  <a:schemeClr val="accent1"/>
                </a:solidFill>
              </a:rPr>
              <a:t> </a:t>
            </a:r>
            <a:r>
              <a:rPr lang="en-US" altLang="zh-CN" dirty="0" err="1">
                <a:solidFill>
                  <a:schemeClr val="accent1"/>
                </a:solidFill>
              </a:rPr>
              <a:t>AddFive</a:t>
            </a:r>
            <a:r>
              <a:rPr lang="en-US" altLang="zh-CN" dirty="0">
                <a:solidFill>
                  <a:schemeClr val="accent1"/>
                </a:solidFill>
              </a:rPr>
              <a:t>(</a:t>
            </a:r>
            <a:r>
              <a:rPr lang="en-US" altLang="zh-CN" dirty="0" err="1">
                <a:solidFill>
                  <a:schemeClr val="accent1"/>
                </a:solidFill>
              </a:rPr>
              <a:t>int</a:t>
            </a:r>
            <a:r>
              <a:rPr lang="en-US" altLang="zh-CN" dirty="0">
                <a:solidFill>
                  <a:schemeClr val="accent1"/>
                </a:solidFill>
              </a:rPr>
              <a:t> </a:t>
            </a:r>
            <a:r>
              <a:rPr lang="en-US" altLang="zh-CN" dirty="0" err="1">
                <a:solidFill>
                  <a:schemeClr val="accent1"/>
                </a:solidFill>
              </a:rPr>
              <a:t>pValue</a:t>
            </a:r>
            <a:r>
              <a:rPr lang="en-US" altLang="zh-CN" dirty="0">
                <a:solidFill>
                  <a:schemeClr val="accent1"/>
                </a:solidFill>
              </a:rPr>
              <a:t>)</a:t>
            </a:r>
          </a:p>
          <a:p>
            <a:pPr marL="0" indent="0" fontAlgn="base">
              <a:buNone/>
            </a:pPr>
            <a:r>
              <a:rPr lang="en-US" altLang="zh-CN" dirty="0">
                <a:solidFill>
                  <a:schemeClr val="accent1"/>
                </a:solidFill>
              </a:rPr>
              <a:t>{</a:t>
            </a:r>
          </a:p>
          <a:p>
            <a:pPr marL="0" indent="0" fontAlgn="base">
              <a:buNone/>
            </a:pPr>
            <a:r>
              <a:rPr lang="en-US" altLang="zh-CN" dirty="0" err="1">
                <a:solidFill>
                  <a:schemeClr val="accent1"/>
                </a:solidFill>
              </a:rPr>
              <a:t>MyInt</a:t>
            </a:r>
            <a:r>
              <a:rPr lang="en-US" altLang="zh-CN" dirty="0">
                <a:solidFill>
                  <a:schemeClr val="accent1"/>
                </a:solidFill>
              </a:rPr>
              <a:t> result = new </a:t>
            </a:r>
            <a:r>
              <a:rPr lang="en-US" altLang="zh-CN" dirty="0" err="1">
                <a:solidFill>
                  <a:schemeClr val="accent1"/>
                </a:solidFill>
              </a:rPr>
              <a:t>MyInt</a:t>
            </a:r>
            <a:r>
              <a:rPr lang="en-US" altLang="zh-CN" dirty="0">
                <a:solidFill>
                  <a:schemeClr val="accent1"/>
                </a:solidFill>
              </a:rPr>
              <a:t>();</a:t>
            </a:r>
          </a:p>
          <a:p>
            <a:pPr marL="0" indent="0" fontAlgn="base">
              <a:buNone/>
            </a:pPr>
            <a:r>
              <a:rPr lang="en-US" altLang="zh-CN" dirty="0" err="1">
                <a:solidFill>
                  <a:schemeClr val="accent1"/>
                </a:solidFill>
              </a:rPr>
              <a:t>result.MyValue</a:t>
            </a:r>
            <a:r>
              <a:rPr lang="en-US" altLang="zh-CN" dirty="0">
                <a:solidFill>
                  <a:schemeClr val="accent1"/>
                </a:solidFill>
              </a:rPr>
              <a:t> = </a:t>
            </a:r>
            <a:r>
              <a:rPr lang="en-US" altLang="zh-CN" dirty="0" err="1">
                <a:solidFill>
                  <a:schemeClr val="accent1"/>
                </a:solidFill>
              </a:rPr>
              <a:t>pValue</a:t>
            </a:r>
            <a:r>
              <a:rPr lang="en-US" altLang="zh-CN" dirty="0">
                <a:solidFill>
                  <a:schemeClr val="accent1"/>
                </a:solidFill>
              </a:rPr>
              <a:t> + 5;</a:t>
            </a:r>
          </a:p>
          <a:p>
            <a:pPr marL="0" indent="0" fontAlgn="base">
              <a:buNone/>
            </a:pPr>
            <a:r>
              <a:rPr lang="en-US" altLang="zh-CN" dirty="0">
                <a:solidFill>
                  <a:schemeClr val="accent1"/>
                </a:solidFill>
              </a:rPr>
              <a:t>return result;</a:t>
            </a:r>
          </a:p>
          <a:p>
            <a:pPr marL="0" indent="0" fontAlgn="base">
              <a:buNone/>
            </a:pPr>
            <a:r>
              <a:rPr lang="en-US" altLang="zh-CN" dirty="0">
                <a:solidFill>
                  <a:schemeClr val="accent1"/>
                </a:solidFill>
              </a:rPr>
              <a:t>}</a:t>
            </a:r>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2509307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引用类型在堆上的分配</a:t>
            </a:r>
            <a:endParaRPr lang="zh-CN" altLang="en-US" dirty="0"/>
          </a:p>
        </p:txBody>
      </p:sp>
      <p:sp>
        <p:nvSpPr>
          <p:cNvPr id="3" name="内容占位符 2"/>
          <p:cNvSpPr>
            <a:spLocks noGrp="1"/>
          </p:cNvSpPr>
          <p:nvPr>
            <p:ph idx="1"/>
          </p:nvPr>
        </p:nvSpPr>
        <p:spPr>
          <a:xfrm>
            <a:off x="5364088" y="1550702"/>
            <a:ext cx="3178696" cy="4493096"/>
          </a:xfrm>
        </p:spPr>
        <p:txBody>
          <a:bodyPr>
            <a:normAutofit/>
          </a:bodyPr>
          <a:lstStyle/>
          <a:p>
            <a:pPr marL="0" indent="0">
              <a:buNone/>
            </a:pPr>
            <a:r>
              <a:rPr lang="zh-CN" altLang="en-US" dirty="0" smtClean="0"/>
              <a:t>   当</a:t>
            </a:r>
            <a:r>
              <a:rPr lang="zh-CN" altLang="en-US" dirty="0"/>
              <a:t>线程开始执行</a:t>
            </a:r>
            <a:r>
              <a:rPr lang="en-US" altLang="zh-CN" dirty="0" err="1"/>
              <a:t>AddFive</a:t>
            </a:r>
            <a:r>
              <a:rPr lang="zh-CN" altLang="en-US" dirty="0"/>
              <a:t>方法的时候，参数被分配到栈上</a:t>
            </a: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pic>
        <p:nvPicPr>
          <p:cNvPr id="8194" name="Picture 2" descr="C:\Users\Charlot\Pictures\companycouse\cs02\h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3686552"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257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引用类型在堆上的分配</a:t>
            </a:r>
            <a:endParaRPr lang="zh-CN" altLang="en-US" dirty="0"/>
          </a:p>
        </p:txBody>
      </p:sp>
      <p:sp>
        <p:nvSpPr>
          <p:cNvPr id="3" name="内容占位符 2"/>
          <p:cNvSpPr>
            <a:spLocks noGrp="1"/>
          </p:cNvSpPr>
          <p:nvPr>
            <p:ph idx="1"/>
          </p:nvPr>
        </p:nvSpPr>
        <p:spPr>
          <a:xfrm>
            <a:off x="899592" y="1340768"/>
            <a:ext cx="6995120" cy="1008112"/>
          </a:xfrm>
        </p:spPr>
        <p:txBody>
          <a:bodyPr>
            <a:normAutofit fontScale="85000" lnSpcReduction="10000"/>
          </a:bodyPr>
          <a:lstStyle/>
          <a:p>
            <a:pPr marL="0" indent="0">
              <a:buNone/>
            </a:pPr>
            <a:r>
              <a:rPr lang="zh-CN" altLang="en-US" dirty="0"/>
              <a:t>由于</a:t>
            </a:r>
            <a:r>
              <a:rPr lang="en-US" altLang="zh-CN" dirty="0" err="1"/>
              <a:t>MyInt</a:t>
            </a:r>
            <a:r>
              <a:rPr lang="zh-CN" altLang="en-US" dirty="0"/>
              <a:t>是一个引用类型，所以它被分配到堆上，并且在栈中生成一个指针</a:t>
            </a:r>
            <a:r>
              <a:rPr lang="en-US" altLang="zh-CN" dirty="0"/>
              <a:t>(result)</a:t>
            </a: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pic>
        <p:nvPicPr>
          <p:cNvPr id="9219" name="Picture 3" descr="C:\Users\Charlot\Pictures\companycouse\cs02\h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132856"/>
            <a:ext cx="7423728"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037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引用类型在堆上的分配</a:t>
            </a:r>
            <a:endParaRPr lang="zh-CN" altLang="en-US" dirty="0"/>
          </a:p>
        </p:txBody>
      </p:sp>
      <p:sp>
        <p:nvSpPr>
          <p:cNvPr id="3" name="内容占位符 2"/>
          <p:cNvSpPr>
            <a:spLocks noGrp="1"/>
          </p:cNvSpPr>
          <p:nvPr>
            <p:ph idx="1"/>
          </p:nvPr>
        </p:nvSpPr>
        <p:spPr>
          <a:xfrm>
            <a:off x="899592" y="1340768"/>
            <a:ext cx="6995120" cy="1008112"/>
          </a:xfrm>
        </p:spPr>
        <p:txBody>
          <a:bodyPr>
            <a:normAutofit/>
          </a:bodyPr>
          <a:lstStyle/>
          <a:p>
            <a:pPr marL="0" indent="0">
              <a:buNone/>
            </a:pPr>
            <a:r>
              <a:rPr lang="en-US" altLang="zh-CN" dirty="0" err="1"/>
              <a:t>AddFive</a:t>
            </a:r>
            <a:r>
              <a:rPr lang="zh-CN" altLang="en-US" dirty="0"/>
              <a:t>方法执行完毕时</a:t>
            </a: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28</a:t>
            </a:fld>
            <a:endParaRPr lang="zh-CN" altLang="en-US"/>
          </a:p>
        </p:txBody>
      </p:sp>
      <p:pic>
        <p:nvPicPr>
          <p:cNvPr id="10242" name="Picture 2" descr="C:\Users\Charlot\Pictures\companycouse\cs02\h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7560840" cy="386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149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引用类型在堆上的分配</a:t>
            </a:r>
            <a:endParaRPr lang="zh-CN" altLang="en-US" dirty="0"/>
          </a:p>
        </p:txBody>
      </p:sp>
      <p:sp>
        <p:nvSpPr>
          <p:cNvPr id="3" name="内容占位符 2"/>
          <p:cNvSpPr>
            <a:spLocks noGrp="1"/>
          </p:cNvSpPr>
          <p:nvPr>
            <p:ph idx="1"/>
          </p:nvPr>
        </p:nvSpPr>
        <p:spPr>
          <a:xfrm>
            <a:off x="899592" y="1340768"/>
            <a:ext cx="7056784" cy="576064"/>
          </a:xfrm>
        </p:spPr>
        <p:txBody>
          <a:bodyPr>
            <a:normAutofit lnSpcReduction="10000"/>
          </a:bodyPr>
          <a:lstStyle/>
          <a:p>
            <a:pPr marL="0" indent="0">
              <a:buNone/>
            </a:pPr>
            <a:r>
              <a:rPr lang="zh-CN" altLang="en-US" dirty="0"/>
              <a:t>栈上内存被清理，堆中依然存在</a:t>
            </a: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pic>
        <p:nvPicPr>
          <p:cNvPr id="11266" name="Picture 2" descr="C:\Users\Charlot\Pictures\companycouse\cs02\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7997342"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06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4016" y="2535039"/>
            <a:ext cx="7772400" cy="1470025"/>
          </a:xfrm>
        </p:spPr>
        <p:txBody>
          <a:bodyPr>
            <a:normAutofit/>
          </a:bodyPr>
          <a:lstStyle/>
          <a:p>
            <a:r>
              <a:rPr lang="en-US" altLang="zh-CN" sz="4000" dirty="0" smtClean="0"/>
              <a:t>C#</a:t>
            </a:r>
            <a:r>
              <a:rPr lang="zh-CN" altLang="en-US" sz="4000" dirty="0" smtClean="0"/>
              <a:t>入门</a:t>
            </a:r>
            <a:r>
              <a:rPr lang="en-US" altLang="zh-CN" sz="4000" dirty="0" smtClean="0"/>
              <a:t>-</a:t>
            </a:r>
            <a:r>
              <a:rPr lang="zh-CN" altLang="en-US" sz="4000" dirty="0" smtClean="0"/>
              <a:t>快速上手</a:t>
            </a:r>
            <a:endParaRPr lang="zh-CN" altLang="en-US" sz="4000" dirty="0"/>
          </a:p>
        </p:txBody>
      </p:sp>
      <p:sp>
        <p:nvSpPr>
          <p:cNvPr id="4" name="日期占位符 3"/>
          <p:cNvSpPr>
            <a:spLocks noGrp="1"/>
          </p:cNvSpPr>
          <p:nvPr>
            <p:ph type="dt" sz="half" idx="10"/>
          </p:nvPr>
        </p:nvSpPr>
        <p:spPr/>
        <p:txBody>
          <a:bodyPr/>
          <a:lstStyle/>
          <a:p>
            <a:fld id="{568378BB-825A-4EEC-977F-C49FBD956B26}" type="datetime1">
              <a:rPr lang="zh-CN" altLang="en-US" smtClean="0"/>
              <a:t>2016/10/10</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pic>
        <p:nvPicPr>
          <p:cNvPr id="6" name="Picture Placeholder 6"/>
          <p:cNvPicPr>
            <a:picLocks noChangeAspect="1"/>
          </p:cNvPicPr>
          <p:nvPr/>
        </p:nvPicPr>
        <p:blipFill>
          <a:blip r:embed="rId2" cstate="print">
            <a:extLst>
              <a:ext uri="{28A0092B-C50C-407E-A947-70E740481C1C}">
                <a14:useLocalDpi xmlns:a14="http://schemas.microsoft.com/office/drawing/2010/main" val="0"/>
              </a:ext>
            </a:extLst>
          </a:blip>
          <a:srcRect l="4792" r="4792"/>
          <a:stretch>
            <a:fillRect/>
          </a:stretch>
        </p:blipFill>
        <p:spPr>
          <a:xfrm>
            <a:off x="3857004" y="1556792"/>
            <a:ext cx="1079500" cy="863600"/>
          </a:xfrm>
          <a:prstGeom prst="rect">
            <a:avLst/>
          </a:prstGeom>
        </p:spPr>
      </p:pic>
    </p:spTree>
    <p:extLst>
      <p:ext uri="{BB962C8B-B14F-4D97-AF65-F5344CB8AC3E}">
        <p14:creationId xmlns:p14="http://schemas.microsoft.com/office/powerpoint/2010/main" val="3224679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值</a:t>
            </a:r>
            <a:r>
              <a:rPr lang="zh-CN" altLang="en-US" dirty="0" smtClean="0"/>
              <a:t>类型和引用类型</a:t>
            </a: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30</a:t>
            </a:fld>
            <a:endParaRPr lang="zh-CN" altLang="en-US"/>
          </a:p>
        </p:txBody>
      </p:sp>
      <p:pic>
        <p:nvPicPr>
          <p:cNvPr id="4098" name="Picture 2" descr="C:\Users\Charlot\Pictures\companycouse\cs02\ty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381583"/>
            <a:ext cx="6984776" cy="471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634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值类型和引用类型</a:t>
            </a:r>
          </a:p>
        </p:txBody>
      </p:sp>
      <p:sp>
        <p:nvSpPr>
          <p:cNvPr id="3" name="内容占位符 2"/>
          <p:cNvSpPr>
            <a:spLocks noGrp="1"/>
          </p:cNvSpPr>
          <p:nvPr>
            <p:ph idx="1"/>
          </p:nvPr>
        </p:nvSpPr>
        <p:spPr/>
        <p:txBody>
          <a:bodyPr/>
          <a:lstStyle/>
          <a:p>
            <a:pPr marL="0" indent="0">
              <a:buNone/>
            </a:pPr>
            <a:r>
              <a:rPr lang="en-US" altLang="zh-CN" dirty="0" smtClean="0"/>
              <a:t>Monkey time</a:t>
            </a:r>
            <a:r>
              <a:rPr lang="zh-CN" altLang="en-US" dirty="0" smtClean="0"/>
              <a:t>：</a:t>
            </a:r>
            <a:endParaRPr lang="en-US" altLang="zh-CN" dirty="0" smtClean="0"/>
          </a:p>
          <a:p>
            <a:pPr marL="0" indent="0">
              <a:buNone/>
            </a:pPr>
            <a:r>
              <a:rPr lang="zh-CN" altLang="en-US" dirty="0" smtClean="0"/>
              <a:t>代码演示两者区别</a:t>
            </a:r>
            <a:endParaRPr lang="en-US" altLang="zh-CN" dirty="0" smtClean="0"/>
          </a:p>
          <a:p>
            <a:pPr marL="0" indent="0">
              <a:buNone/>
            </a:pPr>
            <a:endParaRPr lang="en-US" altLang="zh-CN" dirty="0" smtClean="0"/>
          </a:p>
          <a:p>
            <a:r>
              <a:rPr lang="zh-CN" altLang="en-US" dirty="0" smtClean="0"/>
              <a:t>引用类型使用</a:t>
            </a:r>
            <a:r>
              <a:rPr lang="en-US" altLang="zh-CN" dirty="0" smtClean="0"/>
              <a:t>class</a:t>
            </a:r>
          </a:p>
          <a:p>
            <a:r>
              <a:rPr lang="zh-CN" altLang="en-US" dirty="0"/>
              <a:t>值</a:t>
            </a:r>
            <a:r>
              <a:rPr lang="zh-CN" altLang="en-US" dirty="0" smtClean="0"/>
              <a:t>类型使用</a:t>
            </a:r>
            <a:r>
              <a:rPr lang="en-US" altLang="zh-CN" dirty="0" err="1" smtClean="0"/>
              <a:t>struct</a:t>
            </a:r>
            <a:endParaRPr lang="en-US" altLang="zh-CN" dirty="0" smtClean="0"/>
          </a:p>
          <a:p>
            <a:endParaRPr lang="en-US" altLang="zh-CN"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1376424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方法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更改或查询类或对象状态的函数</a:t>
            </a:r>
            <a:endParaRPr lang="en-US" altLang="zh-CN" dirty="0" smtClean="0"/>
          </a:p>
          <a:p>
            <a:pPr marL="0" indent="0">
              <a:buNone/>
            </a:pPr>
            <a:endParaRPr lang="en-US" altLang="zh-CN" dirty="0"/>
          </a:p>
          <a:p>
            <a:r>
              <a:rPr lang="zh-CN" altLang="en-US" dirty="0" smtClean="0"/>
              <a:t>静态方法</a:t>
            </a:r>
            <a:r>
              <a:rPr lang="en-US" altLang="zh-CN" dirty="0" smtClean="0"/>
              <a:t>/</a:t>
            </a:r>
            <a:r>
              <a:rPr lang="zh-CN" altLang="en-US" dirty="0" smtClean="0"/>
              <a:t>实例方法</a:t>
            </a:r>
            <a:endParaRPr lang="en-US" altLang="zh-CN" dirty="0" smtClean="0"/>
          </a:p>
          <a:p>
            <a:r>
              <a:rPr lang="zh-CN" altLang="en-US" dirty="0"/>
              <a:t>可访问</a:t>
            </a:r>
            <a:r>
              <a:rPr lang="zh-CN" altLang="en-US" dirty="0" smtClean="0"/>
              <a:t>性</a:t>
            </a:r>
            <a:r>
              <a:rPr lang="en-US" altLang="zh-CN" dirty="0" smtClean="0"/>
              <a:t>(</a:t>
            </a:r>
            <a:r>
              <a:rPr lang="zh-CN" altLang="en-US" dirty="0" smtClean="0"/>
              <a:t>也适用于变量、类</a:t>
            </a:r>
            <a:r>
              <a:rPr lang="en-US" altLang="zh-CN" dirty="0" smtClean="0"/>
              <a:t>)</a:t>
            </a:r>
            <a:r>
              <a:rPr lang="zh-CN" altLang="en-US" dirty="0" smtClean="0"/>
              <a:t>：</a:t>
            </a:r>
            <a:r>
              <a:rPr lang="en-US" altLang="zh-CN" dirty="0" smtClean="0"/>
              <a:t>public</a:t>
            </a:r>
            <a:r>
              <a:rPr lang="zh-CN" altLang="en-US" dirty="0" smtClean="0"/>
              <a:t>、</a:t>
            </a:r>
            <a:r>
              <a:rPr lang="en-US" altLang="zh-CN" dirty="0" smtClean="0"/>
              <a:t>private</a:t>
            </a:r>
            <a:r>
              <a:rPr lang="zh-CN" altLang="en-US" dirty="0" smtClean="0"/>
              <a:t>、</a:t>
            </a:r>
            <a:r>
              <a:rPr lang="en-US" altLang="zh-CN" dirty="0" smtClean="0"/>
              <a:t>protected</a:t>
            </a:r>
            <a:r>
              <a:rPr lang="zh-CN" altLang="en-US" dirty="0" smtClean="0"/>
              <a:t>、</a:t>
            </a:r>
            <a:r>
              <a:rPr lang="en-US" altLang="zh-CN" dirty="0" smtClean="0"/>
              <a:t>internal</a:t>
            </a:r>
          </a:p>
          <a:p>
            <a:r>
              <a:rPr lang="zh-CN" altLang="en-US" dirty="0" smtClean="0"/>
              <a:t>构造函数</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1661026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属性</a:t>
            </a:r>
            <a:endParaRPr lang="zh-CN" altLang="en-US" dirty="0"/>
          </a:p>
        </p:txBody>
      </p:sp>
      <p:sp>
        <p:nvSpPr>
          <p:cNvPr id="3" name="内容占位符 2"/>
          <p:cNvSpPr>
            <a:spLocks noGrp="1"/>
          </p:cNvSpPr>
          <p:nvPr>
            <p:ph idx="1"/>
          </p:nvPr>
        </p:nvSpPr>
        <p:spPr/>
        <p:txBody>
          <a:bodyPr/>
          <a:lstStyle/>
          <a:p>
            <a:pPr marL="0" indent="0">
              <a:buNone/>
            </a:pPr>
            <a:r>
              <a:rPr lang="zh-CN" altLang="en-US" dirty="0"/>
              <a:t>提供灵活的机制来读取、写入或计算私有字段的</a:t>
            </a:r>
            <a:r>
              <a:rPr lang="zh-CN" altLang="en-US" dirty="0" smtClean="0"/>
              <a:t>值</a:t>
            </a:r>
            <a:endParaRPr lang="en-US" altLang="zh-CN" dirty="0" smtClean="0"/>
          </a:p>
          <a:p>
            <a:pPr marL="0" indent="0">
              <a:buNone/>
            </a:pPr>
            <a:endParaRPr lang="en-US" altLang="zh-CN" dirty="0"/>
          </a:p>
          <a:p>
            <a:r>
              <a:rPr lang="en-US" altLang="zh-CN" dirty="0" smtClean="0"/>
              <a:t>get</a:t>
            </a:r>
            <a:r>
              <a:rPr lang="zh-CN" altLang="en-US" dirty="0" smtClean="0"/>
              <a:t>，</a:t>
            </a:r>
            <a:r>
              <a:rPr lang="en-US" altLang="zh-CN" dirty="0" smtClean="0"/>
              <a:t>set</a:t>
            </a:r>
            <a:r>
              <a:rPr lang="zh-CN" altLang="en-US" dirty="0" smtClean="0"/>
              <a:t>关键字</a:t>
            </a:r>
            <a:endParaRPr lang="en-US" altLang="zh-CN" dirty="0" smtClean="0"/>
          </a:p>
          <a:p>
            <a:r>
              <a:rPr lang="en-US" altLang="zh-CN" dirty="0" smtClean="0"/>
              <a:t>get</a:t>
            </a:r>
            <a:r>
              <a:rPr lang="zh-CN" altLang="en-US" dirty="0" smtClean="0"/>
              <a:t>，</a:t>
            </a:r>
            <a:r>
              <a:rPr lang="en-US" altLang="zh-CN" dirty="0" smtClean="0"/>
              <a:t>set</a:t>
            </a:r>
            <a:r>
              <a:rPr lang="zh-CN" altLang="en-US" dirty="0" smtClean="0"/>
              <a:t>的控制：只读、只写</a:t>
            </a: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714920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a:t>
            </a:r>
            <a:endParaRPr lang="zh-CN" altLang="en-US" dirty="0"/>
          </a:p>
        </p:txBody>
      </p:sp>
      <p:sp>
        <p:nvSpPr>
          <p:cNvPr id="3" name="内容占位符 2"/>
          <p:cNvSpPr>
            <a:spLocks noGrp="1"/>
          </p:cNvSpPr>
          <p:nvPr>
            <p:ph idx="1"/>
          </p:nvPr>
        </p:nvSpPr>
        <p:spPr/>
        <p:txBody>
          <a:bodyPr/>
          <a:lstStyle/>
          <a:p>
            <a:r>
              <a:rPr lang="zh-CN" altLang="en-US" dirty="0" smtClean="0"/>
              <a:t>入门课程参照：</a:t>
            </a:r>
            <a:r>
              <a:rPr lang="en-US" altLang="zh-CN" dirty="0" smtClean="0"/>
              <a:t>《C# </a:t>
            </a:r>
            <a:r>
              <a:rPr lang="en-US" altLang="zh-CN" dirty="0" err="1" smtClean="0"/>
              <a:t>HeadFirst</a:t>
            </a:r>
            <a:r>
              <a:rPr lang="en-US" altLang="zh-CN" dirty="0" smtClean="0"/>
              <a:t>(</a:t>
            </a:r>
            <a:r>
              <a:rPr lang="zh-CN" altLang="en-US" dirty="0" smtClean="0"/>
              <a:t>第二版</a:t>
            </a:r>
            <a:r>
              <a:rPr lang="en-US" altLang="zh-CN" dirty="0" smtClean="0"/>
              <a:t>)》</a:t>
            </a:r>
            <a:endParaRPr lang="zh-CN" altLang="en-US" dirty="0"/>
          </a:p>
        </p:txBody>
      </p:sp>
      <p:sp>
        <p:nvSpPr>
          <p:cNvPr id="4" name="日期占位符 3"/>
          <p:cNvSpPr>
            <a:spLocks noGrp="1"/>
          </p:cNvSpPr>
          <p:nvPr>
            <p:ph type="dt" sz="half" idx="10"/>
          </p:nvPr>
        </p:nvSpPr>
        <p:spPr/>
        <p:txBody>
          <a:bodyPr/>
          <a:lstStyle/>
          <a:p>
            <a:r>
              <a:rPr lang="zh-CN" altLang="en-US" dirty="0" smtClean="0"/>
              <a:t>开发培训</a:t>
            </a:r>
            <a:r>
              <a:rPr lang="en-US" altLang="zh-CN" dirty="0" smtClean="0"/>
              <a:t>/ 2016-10-10</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34</a:t>
            </a:fld>
            <a:endParaRPr lang="zh-CN" altLang="en-US"/>
          </a:p>
        </p:txBody>
      </p:sp>
      <p:pic>
        <p:nvPicPr>
          <p:cNvPr id="1026" name="Picture 2" descr="C:\Users\Charlot\Pictures\companycouse\cs02\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289943"/>
            <a:ext cx="3083497" cy="3987281"/>
          </a:xfrm>
          <a:prstGeom prst="rect">
            <a:avLst/>
          </a:prstGeom>
          <a:noFill/>
          <a:extLst>
            <a:ext uri="{909E8E84-426E-40DD-AFC4-6F175D3DCCD1}">
              <a14:hiddenFill xmlns:a14="http://schemas.microsoft.com/office/drawing/2010/main">
                <a:solidFill>
                  <a:srgbClr val="FFFFFF"/>
                </a:solidFill>
              </a14:hiddenFill>
            </a:ext>
          </a:extLst>
        </p:spPr>
      </p:pic>
      <p:sp>
        <p:nvSpPr>
          <p:cNvPr id="6" name="右箭头 5"/>
          <p:cNvSpPr/>
          <p:nvPr/>
        </p:nvSpPr>
        <p:spPr>
          <a:xfrm>
            <a:off x="577730" y="3356992"/>
            <a:ext cx="2338086" cy="1110120"/>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t>找王松拷贝</a:t>
            </a:r>
            <a:r>
              <a:rPr lang="en-US" altLang="zh-CN" dirty="0" err="1" smtClean="0"/>
              <a:t>pdf</a:t>
            </a:r>
            <a:r>
              <a:rPr lang="zh-CN" altLang="en-US" dirty="0" smtClean="0">
                <a:sym typeface="Wingdings" pitchFamily="2" charset="2"/>
              </a:rPr>
              <a:t></a:t>
            </a:r>
            <a:endParaRPr lang="zh-CN" altLang="en-US" dirty="0"/>
          </a:p>
        </p:txBody>
      </p:sp>
    </p:spTree>
    <p:extLst>
      <p:ext uri="{BB962C8B-B14F-4D97-AF65-F5344CB8AC3E}">
        <p14:creationId xmlns:p14="http://schemas.microsoft.com/office/powerpoint/2010/main" val="378795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a:t>
            </a:r>
            <a:r>
              <a:rPr lang="en-US" altLang="zh-CN" dirty="0" smtClean="0"/>
              <a:t>1</a:t>
            </a:r>
            <a:endParaRPr lang="zh-CN" altLang="en-US" dirty="0"/>
          </a:p>
        </p:txBody>
      </p:sp>
      <p:sp>
        <p:nvSpPr>
          <p:cNvPr id="3" name="内容占位符 2"/>
          <p:cNvSpPr>
            <a:spLocks noGrp="1"/>
          </p:cNvSpPr>
          <p:nvPr>
            <p:ph idx="1"/>
          </p:nvPr>
        </p:nvSpPr>
        <p:spPr/>
        <p:txBody>
          <a:bodyPr/>
          <a:lstStyle/>
          <a:p>
            <a:pPr marL="0" indent="0">
              <a:buNone/>
            </a:pPr>
            <a:r>
              <a:rPr lang="en-US" altLang="zh-CN" dirty="0" err="1" smtClean="0"/>
              <a:t>CodingTime</a:t>
            </a:r>
            <a:r>
              <a:rPr lang="en-US" altLang="zh-CN" dirty="0" smtClean="0"/>
              <a:t> No.1</a:t>
            </a:r>
            <a:r>
              <a:rPr lang="zh-CN" altLang="en-US" dirty="0" smtClean="0"/>
              <a:t>：</a:t>
            </a:r>
            <a:endParaRPr lang="en-US" altLang="zh-CN" dirty="0" smtClean="0"/>
          </a:p>
          <a:p>
            <a:r>
              <a:rPr lang="en-US" altLang="zh-CN" dirty="0"/>
              <a:t> </a:t>
            </a:r>
            <a:r>
              <a:rPr lang="zh-CN" altLang="en-US" dirty="0" smtClean="0"/>
              <a:t>完成</a:t>
            </a:r>
            <a:r>
              <a:rPr lang="en-US" altLang="zh-CN" dirty="0" err="1" smtClean="0"/>
              <a:t>HeadFirst</a:t>
            </a:r>
            <a:r>
              <a:rPr lang="zh-CN" altLang="en-US" dirty="0" smtClean="0"/>
              <a:t>中的第一个</a:t>
            </a:r>
            <a:r>
              <a:rPr lang="en-US" altLang="zh-CN" dirty="0"/>
              <a:t> </a:t>
            </a:r>
            <a:r>
              <a:rPr lang="en-US" altLang="zh-CN" b="1" dirty="0" smtClean="0"/>
              <a:t>C#</a:t>
            </a:r>
            <a:r>
              <a:rPr lang="zh-CN" altLang="en-US" b="1" dirty="0" smtClean="0"/>
              <a:t>实验室：赛狗日</a:t>
            </a:r>
            <a:endParaRPr lang="en-US" altLang="zh-CN" b="1" dirty="0" smtClean="0"/>
          </a:p>
          <a:p>
            <a:r>
              <a:rPr lang="zh-CN" altLang="en-US" dirty="0" smtClean="0"/>
              <a:t>持续</a:t>
            </a:r>
            <a:r>
              <a:rPr lang="en-US" altLang="zh-CN" dirty="0" smtClean="0"/>
              <a:t>3</a:t>
            </a:r>
            <a:r>
              <a:rPr lang="zh-CN" altLang="en-US" dirty="0" smtClean="0"/>
              <a:t>天，第四日第一课即为</a:t>
            </a:r>
            <a:r>
              <a:rPr lang="en-US" altLang="zh-CN" dirty="0" err="1" smtClean="0"/>
              <a:t>CodeReview</a:t>
            </a:r>
            <a:endParaRPr lang="en-US" altLang="zh-CN" dirty="0" smtClean="0"/>
          </a:p>
          <a:p>
            <a:r>
              <a:rPr lang="zh-CN" altLang="en-US" dirty="0" smtClean="0"/>
              <a:t>将代码托管到</a:t>
            </a:r>
            <a:r>
              <a:rPr lang="en-US" altLang="zh-CN" dirty="0" err="1" smtClean="0"/>
              <a:t>github</a:t>
            </a:r>
            <a:r>
              <a:rPr lang="zh-CN" altLang="en-US" dirty="0" smtClean="0"/>
              <a:t>上</a:t>
            </a:r>
            <a:endParaRPr lang="en-US" altLang="zh-CN" dirty="0" smtClean="0"/>
          </a:p>
          <a:p>
            <a:r>
              <a:rPr lang="en-US" altLang="zh-CN" dirty="0" err="1" smtClean="0"/>
              <a:t>CodeReview</a:t>
            </a:r>
            <a:r>
              <a:rPr lang="zh-CN" altLang="en-US" dirty="0" smtClean="0"/>
              <a:t>时需要对公司同事演示程序</a:t>
            </a: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137000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C#</a:t>
            </a:r>
            <a:endParaRPr lang="zh-CN" altLang="en-US" dirty="0"/>
          </a:p>
        </p:txBody>
      </p:sp>
      <p:sp>
        <p:nvSpPr>
          <p:cNvPr id="3" name="内容占位符 2"/>
          <p:cNvSpPr>
            <a:spLocks noGrp="1"/>
          </p:cNvSpPr>
          <p:nvPr>
            <p:ph idx="1"/>
          </p:nvPr>
        </p:nvSpPr>
        <p:spPr/>
        <p:txBody>
          <a:bodyPr/>
          <a:lstStyle/>
          <a:p>
            <a:r>
              <a:rPr lang="zh-CN" altLang="en-US" dirty="0" smtClean="0"/>
              <a:t>高效的生产力：</a:t>
            </a:r>
            <a:r>
              <a:rPr lang="en-US" altLang="zh-CN" dirty="0" smtClean="0"/>
              <a:t>.NET</a:t>
            </a:r>
            <a:r>
              <a:rPr lang="zh-CN" altLang="en-US" dirty="0" smtClean="0"/>
              <a:t>平台</a:t>
            </a:r>
            <a:endParaRPr lang="en-US" altLang="zh-CN" dirty="0" smtClean="0"/>
          </a:p>
          <a:p>
            <a:r>
              <a:rPr lang="zh-CN" altLang="en-US" dirty="0" smtClean="0"/>
              <a:t>优秀的</a:t>
            </a:r>
            <a:r>
              <a:rPr lang="en-US" altLang="zh-CN" dirty="0" smtClean="0"/>
              <a:t>IDE</a:t>
            </a:r>
            <a:r>
              <a:rPr lang="zh-CN" altLang="en-US" dirty="0" smtClean="0"/>
              <a:t>：</a:t>
            </a:r>
            <a:r>
              <a:rPr lang="en-US" altLang="zh-CN" dirty="0" err="1" smtClean="0"/>
              <a:t>visualstudio</a:t>
            </a:r>
            <a:endParaRPr lang="en-US" altLang="zh-CN" dirty="0" smtClean="0"/>
          </a:p>
          <a:p>
            <a:r>
              <a:rPr lang="zh-CN" altLang="en-US" dirty="0" smtClean="0"/>
              <a:t>多种开发框架：</a:t>
            </a:r>
            <a:r>
              <a:rPr lang="en-US" altLang="zh-CN" dirty="0" smtClean="0"/>
              <a:t>WPF</a:t>
            </a:r>
            <a:r>
              <a:rPr lang="zh-CN" altLang="en-US" dirty="0" smtClean="0"/>
              <a:t>、</a:t>
            </a:r>
            <a:r>
              <a:rPr lang="en-US" altLang="zh-CN" dirty="0" smtClean="0"/>
              <a:t>WCF</a:t>
            </a:r>
            <a:r>
              <a:rPr lang="zh-CN" altLang="en-US" dirty="0" smtClean="0"/>
              <a:t>、</a:t>
            </a:r>
            <a:r>
              <a:rPr lang="en-US" altLang="zh-CN" dirty="0" smtClean="0"/>
              <a:t>ASP.NET…</a:t>
            </a:r>
          </a:p>
          <a:p>
            <a:r>
              <a:rPr lang="zh-CN" altLang="en-US" dirty="0" smtClean="0"/>
              <a:t>企业应用比较好的选择：容易部署、维护</a:t>
            </a:r>
            <a:endParaRPr lang="en-US" altLang="zh-CN" dirty="0" smtClean="0"/>
          </a:p>
          <a:p>
            <a:pPr marL="0" indent="0">
              <a:buNone/>
            </a:pPr>
            <a:endParaRPr lang="en-US" altLang="zh-CN" dirty="0"/>
          </a:p>
          <a:p>
            <a:pPr marL="0" indent="0">
              <a:buNone/>
            </a:pPr>
            <a:r>
              <a:rPr lang="zh-CN" altLang="en-US" dirty="0" smtClean="0"/>
              <a:t>其实</a:t>
            </a:r>
            <a:r>
              <a:rPr lang="en-US" altLang="zh-CN" dirty="0" smtClean="0"/>
              <a:t>…</a:t>
            </a:r>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81871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C#</a:t>
            </a:r>
            <a:endParaRPr lang="zh-CN" altLang="en-US" dirty="0"/>
          </a:p>
        </p:txBody>
      </p:sp>
      <p:sp>
        <p:nvSpPr>
          <p:cNvPr id="3" name="内容占位符 2"/>
          <p:cNvSpPr>
            <a:spLocks noGrp="1"/>
          </p:cNvSpPr>
          <p:nvPr>
            <p:ph idx="1"/>
          </p:nvPr>
        </p:nvSpPr>
        <p:spPr/>
        <p:txBody>
          <a:bodyPr/>
          <a:lstStyle/>
          <a:p>
            <a:pPr marL="0" indent="0">
              <a:buNone/>
            </a:pPr>
            <a:r>
              <a:rPr lang="zh-CN" altLang="en-US" sz="2800" dirty="0" smtClean="0"/>
              <a:t>我们公司起源于</a:t>
            </a:r>
            <a:r>
              <a:rPr lang="en-US" altLang="zh-CN" sz="2800" dirty="0" smtClean="0"/>
              <a:t>.NET</a:t>
            </a:r>
            <a:r>
              <a:rPr lang="zh-CN" altLang="en-US" sz="2800" dirty="0" smtClean="0"/>
              <a:t>平台</a:t>
            </a:r>
            <a:r>
              <a:rPr lang="en-US" altLang="zh-CN" sz="2800" dirty="0" smtClean="0"/>
              <a:t>(</a:t>
            </a:r>
            <a:r>
              <a:rPr lang="zh-CN" altLang="en-US" sz="2800" dirty="0" smtClean="0"/>
              <a:t>老大的</a:t>
            </a:r>
            <a:r>
              <a:rPr lang="en-US" altLang="zh-CN" sz="2800" dirty="0" smtClean="0"/>
              <a:t>VB</a:t>
            </a:r>
            <a:r>
              <a:rPr lang="zh-CN" altLang="en-US" sz="2800" dirty="0" smtClean="0"/>
              <a:t>，某人也使用</a:t>
            </a:r>
            <a:r>
              <a:rPr lang="en-US" altLang="zh-CN" sz="2800" dirty="0" err="1" smtClean="0"/>
              <a:t>Csharp</a:t>
            </a:r>
            <a:r>
              <a:rPr lang="zh-CN" altLang="en-US" sz="2800" dirty="0" smtClean="0"/>
              <a:t>比较多</a:t>
            </a:r>
            <a:r>
              <a:rPr lang="en-US" altLang="zh-CN" sz="2800" dirty="0" smtClean="0"/>
              <a:t>)…</a:t>
            </a:r>
          </a:p>
          <a:p>
            <a:pPr marL="0" indent="0">
              <a:buNone/>
            </a:pPr>
            <a:endParaRPr lang="en-US" altLang="zh-CN" b="1" dirty="0"/>
          </a:p>
          <a:p>
            <a:pPr marL="0" indent="0">
              <a:buNone/>
            </a:pPr>
            <a:r>
              <a:rPr lang="zh-CN" altLang="en-US" b="1" dirty="0" smtClean="0"/>
              <a:t>没有最好语言，只有合适的语言</a:t>
            </a:r>
            <a:endParaRPr lang="en-US" altLang="zh-CN" b="1" dirty="0" smtClean="0"/>
          </a:p>
          <a:p>
            <a:pPr marL="0" indent="0">
              <a:buNone/>
            </a:pPr>
            <a:endParaRPr lang="en-US" altLang="zh-CN" b="1" dirty="0"/>
          </a:p>
          <a:p>
            <a:pPr marL="0" indent="0">
              <a:buNone/>
            </a:pPr>
            <a:r>
              <a:rPr lang="en-US" altLang="zh-CN" dirty="0" smtClean="0"/>
              <a:t>(PS, </a:t>
            </a:r>
            <a:r>
              <a:rPr lang="zh-CN" altLang="en-US" dirty="0" smtClean="0"/>
              <a:t>当前的</a:t>
            </a:r>
            <a:r>
              <a:rPr lang="en-US" altLang="zh-CN" dirty="0" smtClean="0"/>
              <a:t>Unity3D</a:t>
            </a:r>
            <a:r>
              <a:rPr lang="zh-CN" altLang="en-US" dirty="0" smtClean="0"/>
              <a:t>，可以使用</a:t>
            </a:r>
            <a:r>
              <a:rPr lang="en-US" altLang="zh-CN" dirty="0" smtClean="0"/>
              <a:t>C#</a:t>
            </a:r>
            <a:r>
              <a:rPr lang="zh-CN" altLang="en-US" dirty="0" smtClean="0"/>
              <a:t>开发</a:t>
            </a:r>
            <a:r>
              <a:rPr lang="en-US" altLang="zh-CN" dirty="0" smtClean="0"/>
              <a:t>…)</a:t>
            </a:r>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31242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 </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smtClean="0"/>
              <a:t>  </a:t>
            </a:r>
            <a:r>
              <a:rPr lang="en-US" altLang="zh-CN" sz="2800" dirty="0" smtClean="0"/>
              <a:t> C</a:t>
            </a:r>
            <a:r>
              <a:rPr lang="en-US" altLang="zh-CN" sz="2800" dirty="0"/>
              <a:t>#</a:t>
            </a:r>
            <a:r>
              <a:rPr lang="zh-CN" altLang="en-US" sz="2800" dirty="0"/>
              <a:t>（读作“</a:t>
            </a:r>
            <a:r>
              <a:rPr lang="en-US" altLang="zh-CN" sz="2800" dirty="0"/>
              <a:t>C sharp”</a:t>
            </a:r>
            <a:r>
              <a:rPr lang="zh-CN" altLang="en-US" sz="2800" dirty="0"/>
              <a:t>）是一种编程语言，它是为生成在 </a:t>
            </a:r>
            <a:r>
              <a:rPr lang="en-US" altLang="zh-CN" sz="2800" dirty="0"/>
              <a:t>.NET Framework</a:t>
            </a:r>
            <a:r>
              <a:rPr lang="zh-CN" altLang="en-US" sz="2800" dirty="0"/>
              <a:t> 上运行的各种</a:t>
            </a:r>
            <a:r>
              <a:rPr lang="zh-CN" altLang="en-US" sz="2800" dirty="0" smtClean="0"/>
              <a:t>应用程序</a:t>
            </a:r>
            <a:r>
              <a:rPr lang="en-US" altLang="zh-CN" sz="2800" dirty="0" smtClean="0"/>
              <a:t>(</a:t>
            </a:r>
            <a:r>
              <a:rPr lang="en-US" altLang="zh-CN" sz="2800" dirty="0"/>
              <a:t>Windows </a:t>
            </a:r>
            <a:r>
              <a:rPr lang="zh-CN" altLang="en-US" sz="2800" dirty="0"/>
              <a:t>客户端应用程序、</a:t>
            </a:r>
            <a:r>
              <a:rPr lang="en-US" altLang="zh-CN" sz="2800" dirty="0"/>
              <a:t>XML Web services</a:t>
            </a:r>
            <a:r>
              <a:rPr lang="zh-CN" altLang="en-US" sz="2800" dirty="0"/>
              <a:t>、分布式组件、客户端</a:t>
            </a:r>
            <a:r>
              <a:rPr lang="en-US" altLang="zh-CN" sz="2800" dirty="0"/>
              <a:t>/</a:t>
            </a:r>
            <a:r>
              <a:rPr lang="zh-CN" altLang="en-US" sz="2800" dirty="0"/>
              <a:t>服务器应用程序、数据库应用程序等等</a:t>
            </a:r>
            <a:r>
              <a:rPr lang="en-US" altLang="zh-CN" sz="2800" dirty="0" smtClean="0"/>
              <a:t>)</a:t>
            </a:r>
            <a:r>
              <a:rPr lang="zh-CN" altLang="en-US" sz="2800" dirty="0" smtClean="0"/>
              <a:t>而</a:t>
            </a:r>
            <a:r>
              <a:rPr lang="zh-CN" altLang="en-US" sz="2800" dirty="0"/>
              <a:t>设计的。 </a:t>
            </a:r>
            <a:r>
              <a:rPr lang="en-US" altLang="zh-CN" sz="2800" dirty="0"/>
              <a:t>C</a:t>
            </a:r>
            <a:r>
              <a:rPr lang="en-US" altLang="zh-CN" sz="2800" dirty="0"/>
              <a:t># </a:t>
            </a:r>
            <a:r>
              <a:rPr lang="zh-CN" altLang="en-US" sz="2800" dirty="0"/>
              <a:t>简单、功能强大、类型安全，而且是面向对象的。 </a:t>
            </a:r>
            <a:r>
              <a:rPr lang="en-US" altLang="zh-CN" sz="2800" dirty="0"/>
              <a:t>C</a:t>
            </a:r>
            <a:r>
              <a:rPr lang="en-US" altLang="zh-CN" sz="2800" dirty="0"/>
              <a:t># </a:t>
            </a:r>
            <a:r>
              <a:rPr lang="zh-CN" altLang="en-US" sz="2800" dirty="0"/>
              <a:t>凭借在许多方面的创新，在保持 </a:t>
            </a:r>
            <a:r>
              <a:rPr lang="en-US" altLang="zh-CN" sz="2800" dirty="0"/>
              <a:t>C</a:t>
            </a:r>
            <a:r>
              <a:rPr lang="zh-CN" altLang="en-US" sz="2800" dirty="0"/>
              <a:t> 语言风格的表现力和雅致特征的同时，实现了应用程序的快速</a:t>
            </a:r>
            <a:r>
              <a:rPr lang="zh-CN" altLang="en-US" sz="2800" dirty="0" smtClean="0"/>
              <a:t>开发。</a:t>
            </a:r>
            <a:endParaRPr lang="en-US" altLang="zh-CN" sz="2800" dirty="0" smtClean="0"/>
          </a:p>
          <a:p>
            <a:pPr marL="0" indent="0">
              <a:buNone/>
            </a:pPr>
            <a:endParaRPr lang="en-US" altLang="zh-CN" sz="2800" dirty="0" smtClean="0"/>
          </a:p>
          <a:p>
            <a:pPr marL="0" indent="0">
              <a:buNone/>
            </a:pPr>
            <a:r>
              <a:rPr lang="zh-CN" altLang="en-US" sz="2000" dirty="0" smtClean="0">
                <a:solidFill>
                  <a:schemeClr val="accent1"/>
                </a:solidFill>
              </a:rPr>
              <a:t>（</a:t>
            </a:r>
            <a:r>
              <a:rPr lang="en-US" altLang="zh-CN" sz="2000" dirty="0">
                <a:solidFill>
                  <a:schemeClr val="accent1"/>
                </a:solidFill>
              </a:rPr>
              <a:t>https://msdn.microsoft.com/zh-cn/library/kx37x362.aspx</a:t>
            </a:r>
            <a:r>
              <a:rPr lang="zh-CN" altLang="en-US" sz="2000" dirty="0" smtClean="0">
                <a:solidFill>
                  <a:schemeClr val="accent1"/>
                </a:solidFill>
              </a:rPr>
              <a:t>）</a:t>
            </a:r>
            <a:endParaRPr lang="zh-CN" altLang="en-US" sz="2000" dirty="0">
              <a:solidFill>
                <a:schemeClr val="accent1"/>
              </a:solidFill>
            </a:endParaRPr>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229371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.NET Framework</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     为</a:t>
            </a:r>
            <a:r>
              <a:rPr lang="zh-CN" altLang="en-US" dirty="0"/>
              <a:t>其运行的应用程序提供各种服务的托管执行环境。 它包括两个主要组件：作为处理运行的应用程序的执行引擎的公共语言运行时 </a:t>
            </a:r>
            <a:r>
              <a:rPr lang="en-US" altLang="zh-CN" dirty="0"/>
              <a:t>(CLR)</a:t>
            </a:r>
            <a:r>
              <a:rPr lang="zh-CN" altLang="en-US" dirty="0"/>
              <a:t>；以及 </a:t>
            </a:r>
            <a:r>
              <a:rPr lang="en-US" altLang="zh-CN" dirty="0"/>
              <a:t>.NET Framework </a:t>
            </a:r>
            <a:r>
              <a:rPr lang="zh-CN" altLang="en-US" dirty="0"/>
              <a:t>类库，此类库提供开发人员可从其自己的应用程序中调用的已测试的可重用代码</a:t>
            </a:r>
            <a:r>
              <a:rPr lang="zh-CN" altLang="en-US" dirty="0" smtClean="0"/>
              <a:t>库。</a:t>
            </a:r>
            <a:endParaRPr lang="en-US" altLang="zh-CN" dirty="0" smtClean="0"/>
          </a:p>
          <a:p>
            <a:pPr marL="0" indent="0">
              <a:buNone/>
            </a:pPr>
            <a:r>
              <a:rPr lang="en-US" altLang="zh-CN" sz="2800" i="1" dirty="0" smtClean="0">
                <a:solidFill>
                  <a:schemeClr val="accent1"/>
                </a:solidFill>
              </a:rPr>
              <a:t>(</a:t>
            </a:r>
            <a:r>
              <a:rPr lang="zh-CN" altLang="en-US" sz="2800" i="1" dirty="0" smtClean="0">
                <a:solidFill>
                  <a:schemeClr val="accent1"/>
                </a:solidFill>
              </a:rPr>
              <a:t>会在</a:t>
            </a:r>
            <a:r>
              <a:rPr lang="en-US" altLang="zh-CN" sz="2800" i="1" dirty="0" smtClean="0">
                <a:solidFill>
                  <a:schemeClr val="accent1"/>
                </a:solidFill>
              </a:rPr>
              <a:t>C#</a:t>
            </a:r>
            <a:r>
              <a:rPr lang="zh-CN" altLang="en-US" sz="2800" i="1" dirty="0" smtClean="0">
                <a:solidFill>
                  <a:schemeClr val="accent1"/>
                </a:solidFill>
              </a:rPr>
              <a:t>深入课程中更多学习</a:t>
            </a:r>
            <a:r>
              <a:rPr lang="en-US" altLang="zh-CN" sz="2800" i="1" dirty="0" smtClean="0">
                <a:solidFill>
                  <a:schemeClr val="accent1"/>
                </a:solidFill>
              </a:rPr>
              <a:t>)</a:t>
            </a:r>
          </a:p>
          <a:p>
            <a:pPr marL="0" indent="0">
              <a:buNone/>
            </a:pPr>
            <a:endParaRPr lang="en-US" altLang="zh-CN" sz="2800" i="1" dirty="0">
              <a:solidFill>
                <a:schemeClr val="accent1"/>
              </a:solidFill>
            </a:endParaRPr>
          </a:p>
          <a:p>
            <a:pPr marL="0" indent="0">
              <a:buNone/>
            </a:pPr>
            <a:r>
              <a:rPr lang="en-US" altLang="zh-CN" sz="2000" i="1" dirty="0">
                <a:solidFill>
                  <a:schemeClr val="accent1"/>
                </a:solidFill>
              </a:rPr>
              <a:t>(https://msdn.microsoft.com/zh-cn/library/hh425099(v=vs.110).aspx)</a:t>
            </a:r>
            <a:endParaRPr lang="zh-CN" altLang="en-US" sz="2000" i="1" dirty="0">
              <a:solidFill>
                <a:schemeClr val="accent1"/>
              </a:solidFill>
            </a:endParaRPr>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85661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Monkey time</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使用</a:t>
            </a:r>
            <a:r>
              <a:rPr lang="en-US" altLang="zh-CN" dirty="0" smtClean="0"/>
              <a:t>VS</a:t>
            </a:r>
            <a:r>
              <a:rPr lang="zh-CN" altLang="en-US" dirty="0" smtClean="0"/>
              <a:t>写第一个</a:t>
            </a:r>
            <a:r>
              <a:rPr lang="en-US" altLang="zh-CN" dirty="0" smtClean="0"/>
              <a:t>C#</a:t>
            </a:r>
            <a:r>
              <a:rPr lang="zh-CN" altLang="en-US" dirty="0" smtClean="0"/>
              <a:t>程序，分别使用控制台和窗体实现。</a:t>
            </a: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145308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Monkey time</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开发“公司</a:t>
            </a:r>
            <a:r>
              <a:rPr lang="zh-CN" altLang="en-US" dirty="0"/>
              <a:t>花名册</a:t>
            </a:r>
            <a:r>
              <a:rPr lang="zh-CN" altLang="en-US" dirty="0" smtClean="0"/>
              <a:t>”</a:t>
            </a:r>
            <a:endParaRPr lang="en-US" altLang="zh-CN" dirty="0" smtClean="0"/>
          </a:p>
          <a:p>
            <a:pPr marL="0" indent="0">
              <a:buNone/>
            </a:pPr>
            <a:r>
              <a:rPr lang="zh-CN" altLang="en-US" dirty="0" smtClean="0"/>
              <a:t>（</a:t>
            </a:r>
            <a:r>
              <a:rPr lang="en-US" altLang="zh-CN" dirty="0" smtClean="0"/>
              <a:t>windows form + </a:t>
            </a:r>
            <a:r>
              <a:rPr lang="en-US" altLang="zh-CN" dirty="0" err="1" smtClean="0"/>
              <a:t>ms</a:t>
            </a:r>
            <a:r>
              <a:rPr lang="en-US" altLang="zh-CN" dirty="0" smtClean="0"/>
              <a:t> </a:t>
            </a:r>
            <a:r>
              <a:rPr lang="en-US" altLang="zh-CN" dirty="0" err="1" smtClean="0"/>
              <a:t>sqlserver</a:t>
            </a:r>
            <a:r>
              <a:rPr lang="en-US" altLang="zh-CN" dirty="0" smtClean="0"/>
              <a:t>)</a:t>
            </a:r>
          </a:p>
          <a:p>
            <a:pPr marL="0" indent="0">
              <a:buNone/>
            </a:pPr>
            <a:endParaRPr lang="en-US" altLang="zh-CN" dirty="0"/>
          </a:p>
          <a:p>
            <a:pPr marL="0" indent="0">
              <a:buNone/>
            </a:pPr>
            <a:r>
              <a:rPr lang="zh-CN" altLang="en-US" b="1" dirty="0" smtClean="0">
                <a:solidFill>
                  <a:schemeClr val="tx2"/>
                </a:solidFill>
              </a:rPr>
              <a:t>背景</a:t>
            </a:r>
            <a:r>
              <a:rPr lang="en-US" altLang="zh-CN" b="1" dirty="0" smtClean="0">
                <a:solidFill>
                  <a:schemeClr val="tx2"/>
                </a:solidFill>
              </a:rPr>
              <a:t>&amp;</a:t>
            </a:r>
            <a:r>
              <a:rPr lang="zh-CN" altLang="en-US" b="1" dirty="0" smtClean="0">
                <a:solidFill>
                  <a:schemeClr val="tx2"/>
                </a:solidFill>
              </a:rPr>
              <a:t>需求：</a:t>
            </a:r>
            <a:endParaRPr lang="en-US" altLang="zh-CN" b="1" dirty="0" smtClean="0">
              <a:solidFill>
                <a:schemeClr val="tx2"/>
              </a:solidFill>
            </a:endParaRPr>
          </a:p>
          <a:p>
            <a:pPr marL="0" indent="0">
              <a:buNone/>
            </a:pPr>
            <a:r>
              <a:rPr lang="en-US" altLang="zh-CN" sz="2600" dirty="0"/>
              <a:t> </a:t>
            </a:r>
            <a:r>
              <a:rPr lang="en-US" altLang="zh-CN" sz="2600" dirty="0" smtClean="0"/>
              <a:t> </a:t>
            </a:r>
            <a:r>
              <a:rPr lang="zh-CN" altLang="en-US" sz="2600" dirty="0" smtClean="0"/>
              <a:t>近期我们公司加入了</a:t>
            </a:r>
            <a:r>
              <a:rPr lang="en-US" altLang="zh-CN" sz="2600" dirty="0" smtClean="0"/>
              <a:t>N</a:t>
            </a:r>
            <a:r>
              <a:rPr lang="zh-CN" altLang="en-US" sz="2600" dirty="0" smtClean="0"/>
              <a:t>多</a:t>
            </a:r>
            <a:r>
              <a:rPr lang="zh-CN" altLang="en-US" sz="2600" dirty="0"/>
              <a:t>新</a:t>
            </a:r>
            <a:r>
              <a:rPr lang="zh-CN" altLang="en-US" sz="2600" dirty="0" smtClean="0"/>
              <a:t>人，公司需要管理每个人的基本信息，包含姓名、职位、部门、电话、</a:t>
            </a:r>
            <a:r>
              <a:rPr lang="en-US" altLang="zh-CN" sz="2600" dirty="0" smtClean="0"/>
              <a:t>email</a:t>
            </a:r>
            <a:r>
              <a:rPr lang="zh-CN" altLang="en-US" sz="2600" dirty="0" smtClean="0"/>
              <a:t>等。所以萍姐制作了一张“花名册”给大家，方便了人员沟通和统计。</a:t>
            </a:r>
            <a:endParaRPr lang="en-US" altLang="zh-CN" sz="2600" dirty="0" smtClean="0"/>
          </a:p>
          <a:p>
            <a:pPr marL="0" indent="0">
              <a:buNone/>
            </a:pPr>
            <a:r>
              <a:rPr lang="zh-CN" altLang="en-US" sz="2600" dirty="0" smtClean="0"/>
              <a:t>    但是，名单制作比较麻烦，而且新人的招人还在持续，纸质的名单难以更新。萍姐希望改变这种</a:t>
            </a:r>
            <a:r>
              <a:rPr lang="zh-CN" altLang="en-US" sz="2600" dirty="0"/>
              <a:t>费时费力</a:t>
            </a:r>
            <a:r>
              <a:rPr lang="zh-CN" altLang="en-US" sz="2600" dirty="0" smtClean="0"/>
              <a:t>方式，既能方便管理又能每个人都能及时看到名单更新。</a:t>
            </a:r>
            <a:endParaRPr lang="en-US" altLang="zh-CN" sz="2600" dirty="0" smtClean="0"/>
          </a:p>
          <a:p>
            <a:pPr marL="0" indent="0">
              <a:buNone/>
            </a:pP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开发培训</a:t>
            </a:r>
            <a:r>
              <a:rPr lang="en-US" altLang="zh-CN" smtClean="0"/>
              <a:t>/ 2016-10-10</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20596650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TotalTime>
  <Words>1242</Words>
  <Application>Microsoft Office PowerPoint</Application>
  <PresentationFormat>全屏显示(4:3)</PresentationFormat>
  <Paragraphs>250</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PowerPoint 演示文稿</vt:lpstr>
      <vt:lpstr>开发课程安排</vt:lpstr>
      <vt:lpstr>C#入门-快速上手</vt:lpstr>
      <vt:lpstr>Why C#</vt:lpstr>
      <vt:lpstr>Why C#</vt:lpstr>
      <vt:lpstr>C# 简介</vt:lpstr>
      <vt:lpstr>.NET Framework</vt:lpstr>
      <vt:lpstr>Monkey time</vt:lpstr>
      <vt:lpstr>Monkey time</vt:lpstr>
      <vt:lpstr>Monkey time</vt:lpstr>
      <vt:lpstr>MT：编写开发方案</vt:lpstr>
      <vt:lpstr>MT：设计UI草图</vt:lpstr>
      <vt:lpstr>MT：开发</vt:lpstr>
      <vt:lpstr>CodeReview</vt:lpstr>
      <vt:lpstr>类型基础</vt:lpstr>
      <vt:lpstr>类基本成员</vt:lpstr>
      <vt:lpstr>常量</vt:lpstr>
      <vt:lpstr>字段</vt:lpstr>
      <vt:lpstr>值类型和引用类型</vt:lpstr>
      <vt:lpstr>值类型在栈上的分配</vt:lpstr>
      <vt:lpstr>值类型在栈上的分配</vt:lpstr>
      <vt:lpstr>值类型在栈上的分配</vt:lpstr>
      <vt:lpstr>值类型在栈上的分配</vt:lpstr>
      <vt:lpstr>值类型和引用类型</vt:lpstr>
      <vt:lpstr>引用类型在堆上的分配</vt:lpstr>
      <vt:lpstr>引用类型在堆上的分配</vt:lpstr>
      <vt:lpstr>引用类型在堆上的分配</vt:lpstr>
      <vt:lpstr>引用类型在堆上的分配</vt:lpstr>
      <vt:lpstr>引用类型在堆上的分配</vt:lpstr>
      <vt:lpstr>值类型和引用类型</vt:lpstr>
      <vt:lpstr>值类型和引用类型</vt:lpstr>
      <vt:lpstr>方法</vt:lpstr>
      <vt:lpstr>属性</vt:lpstr>
      <vt:lpstr>资源</vt:lpstr>
      <vt:lpstr>课后1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Charlot</dc:creator>
  <cp:lastModifiedBy>Charlot</cp:lastModifiedBy>
  <cp:revision>159</cp:revision>
  <dcterms:created xsi:type="dcterms:W3CDTF">2016-10-10T13:32:43Z</dcterms:created>
  <dcterms:modified xsi:type="dcterms:W3CDTF">2016-10-10T22:04:09Z</dcterms:modified>
</cp:coreProperties>
</file>