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3" r:id="rId4"/>
    <p:sldId id="283" r:id="rId5"/>
    <p:sldId id="285" r:id="rId6"/>
    <p:sldId id="286" r:id="rId7"/>
    <p:sldId id="258" r:id="rId8"/>
    <p:sldId id="297" r:id="rId9"/>
    <p:sldId id="266" r:id="rId10"/>
    <p:sldId id="265" r:id="rId11"/>
    <p:sldId id="259" r:id="rId12"/>
    <p:sldId id="260" r:id="rId13"/>
    <p:sldId id="262" r:id="rId14"/>
    <p:sldId id="263" r:id="rId15"/>
    <p:sldId id="287" r:id="rId16"/>
    <p:sldId id="264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Data-&gt;ER-&gt;Relation Model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by wwy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ER-&gt;Relation Model(1:1)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学生（</a:t>
            </a:r>
            <a:r>
              <a:rPr lang="zh-CN" altLang="en-US" u="sng"/>
              <a:t>学号</a:t>
            </a:r>
            <a:r>
              <a:rPr lang="zh-CN" altLang="en-US"/>
              <a:t>，</a:t>
            </a:r>
            <a:r>
              <a:rPr lang="zh-CN" altLang="en-US"/>
              <a:t>姓名，学院，班级，电话）</a:t>
            </a:r>
            <a:endParaRPr lang="zh-CN" altLang="en-US"/>
          </a:p>
          <a:p>
            <a:r>
              <a:rPr lang="zh-CN" altLang="en-US"/>
              <a:t>饭卡（</a:t>
            </a:r>
            <a:r>
              <a:rPr lang="zh-CN" altLang="en-US" u="sng"/>
              <a:t>卡号</a:t>
            </a:r>
            <a:r>
              <a:rPr lang="zh-CN" altLang="en-US"/>
              <a:t>，余额）</a:t>
            </a:r>
            <a:endParaRPr lang="zh-CN" altLang="en-US"/>
          </a:p>
          <a:p>
            <a:r>
              <a:rPr lang="zh-CN" altLang="en-US"/>
              <a:t>使用（</a:t>
            </a:r>
            <a:r>
              <a:rPr lang="zh-CN" altLang="en-US" u="sng"/>
              <a:t>学号，卡号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学生（</a:t>
            </a:r>
            <a:r>
              <a:rPr lang="zh-CN" altLang="en-US" u="sng">
                <a:sym typeface="+mn-ea"/>
              </a:rPr>
              <a:t>学号</a:t>
            </a:r>
            <a:r>
              <a:rPr lang="zh-CN" altLang="en-US">
                <a:sym typeface="+mn-ea"/>
              </a:rPr>
              <a:t>，姓名，学院，班级，电话，卡号）</a:t>
            </a:r>
            <a:endParaRPr lang="zh-CN" altLang="en-US"/>
          </a:p>
          <a:p>
            <a:r>
              <a:rPr lang="zh-CN" altLang="en-US">
                <a:sym typeface="+mn-ea"/>
              </a:rPr>
              <a:t>饭卡（</a:t>
            </a:r>
            <a:r>
              <a:rPr lang="zh-CN" altLang="en-US" u="sng">
                <a:sym typeface="+mn-ea"/>
              </a:rPr>
              <a:t>卡号</a:t>
            </a:r>
            <a:r>
              <a:rPr lang="zh-CN" altLang="en-US">
                <a:sym typeface="+mn-ea"/>
              </a:rPr>
              <a:t>，余额）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学生（</a:t>
            </a:r>
            <a:r>
              <a:rPr lang="zh-CN" altLang="en-US" u="sng">
                <a:sym typeface="+mn-ea"/>
              </a:rPr>
              <a:t>学号</a:t>
            </a:r>
            <a:r>
              <a:rPr lang="zh-CN" altLang="en-US">
                <a:sym typeface="+mn-ea"/>
              </a:rPr>
              <a:t>，姓名，学院，班级，电话）</a:t>
            </a:r>
            <a:endParaRPr lang="zh-CN" altLang="en-US"/>
          </a:p>
          <a:p>
            <a:r>
              <a:rPr lang="zh-CN" altLang="en-US">
                <a:sym typeface="+mn-ea"/>
              </a:rPr>
              <a:t>饭卡（</a:t>
            </a:r>
            <a:r>
              <a:rPr lang="zh-CN" altLang="en-US" u="sng">
                <a:sym typeface="+mn-ea"/>
              </a:rPr>
              <a:t>卡号</a:t>
            </a:r>
            <a:r>
              <a:rPr lang="zh-CN" altLang="en-US">
                <a:sym typeface="+mn-ea"/>
              </a:rPr>
              <a:t>，余额，学号）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6" name="对象 5"/>
          <p:cNvGraphicFramePr/>
          <p:nvPr/>
        </p:nvGraphicFramePr>
        <p:xfrm>
          <a:off x="6800215" y="0"/>
          <a:ext cx="5391785" cy="219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8402955" imgH="3211830" progId="Visio.Drawing.15">
                  <p:embed/>
                </p:oleObj>
              </mc:Choice>
              <mc:Fallback>
                <p:oleObj name="" r:id="rId1" imgW="8402955" imgH="321183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00215" y="0"/>
                        <a:ext cx="5391785" cy="219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ER-&gt;Relation Model(1:n)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饭卡（</a:t>
            </a:r>
            <a:r>
              <a:rPr lang="zh-CN" altLang="en-US" u="sng"/>
              <a:t>卡号</a:t>
            </a:r>
            <a:r>
              <a:rPr lang="zh-CN" altLang="en-US"/>
              <a:t>，余额）</a:t>
            </a:r>
            <a:endParaRPr lang="zh-CN" altLang="en-US"/>
          </a:p>
          <a:p>
            <a:r>
              <a:rPr lang="zh-CN" altLang="en-US"/>
              <a:t>办公室（</a:t>
            </a:r>
            <a:r>
              <a:rPr lang="zh-CN" altLang="en-US" u="sng"/>
              <a:t>部门名称</a:t>
            </a:r>
            <a:r>
              <a:rPr lang="zh-CN" altLang="en-US"/>
              <a:t>，地址，</a:t>
            </a:r>
            <a:r>
              <a:rPr lang="zh-CN" altLang="en-US"/>
              <a:t>营业时间）</a:t>
            </a:r>
            <a:endParaRPr lang="zh-CN" altLang="en-US"/>
          </a:p>
          <a:p>
            <a:r>
              <a:rPr lang="zh-CN" altLang="en-US"/>
              <a:t>办公室管理饭卡（</a:t>
            </a:r>
            <a:r>
              <a:rPr lang="zh-CN" altLang="en-US" u="sng"/>
              <a:t>部门名称，卡号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饭卡（</a:t>
            </a:r>
            <a:r>
              <a:rPr lang="zh-CN" altLang="en-US" u="sng">
                <a:sym typeface="+mn-ea"/>
              </a:rPr>
              <a:t>卡号</a:t>
            </a:r>
            <a:r>
              <a:rPr lang="zh-CN" altLang="en-US">
                <a:sym typeface="+mn-ea"/>
              </a:rPr>
              <a:t>，余额，部门名称）</a:t>
            </a:r>
            <a:endParaRPr lang="zh-CN" altLang="en-US"/>
          </a:p>
          <a:p>
            <a:r>
              <a:rPr lang="zh-CN" altLang="en-US">
                <a:sym typeface="+mn-ea"/>
              </a:rPr>
              <a:t>办公室（</a:t>
            </a:r>
            <a:r>
              <a:rPr lang="zh-CN" altLang="en-US" u="sng">
                <a:sym typeface="+mn-ea"/>
              </a:rPr>
              <a:t>部门名称</a:t>
            </a:r>
            <a:r>
              <a:rPr lang="zh-CN" altLang="en-US">
                <a:sym typeface="+mn-ea"/>
              </a:rPr>
              <a:t>，地址，营业时间）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11900" y="3326130"/>
            <a:ext cx="65151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</a:t>
            </a:r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端</a:t>
            </a:r>
            <a:endParaRPr lang="zh-CN" altLang="en-US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左箭头 7"/>
          <p:cNvSpPr/>
          <p:nvPr/>
        </p:nvSpPr>
        <p:spPr>
          <a:xfrm rot="19380000">
            <a:off x="5967730" y="3577590"/>
            <a:ext cx="257175" cy="1466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" name="对象 2"/>
          <p:cNvGraphicFramePr/>
          <p:nvPr/>
        </p:nvGraphicFramePr>
        <p:xfrm>
          <a:off x="7672070" y="0"/>
          <a:ext cx="4519930" cy="669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4137660" imgH="6123305" progId="Visio.Drawing.15">
                  <p:embed/>
                </p:oleObj>
              </mc:Choice>
              <mc:Fallback>
                <p:oleObj name="" r:id="rId1" imgW="4137660" imgH="6123305" progId="Visio.Drawing.15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72070" y="0"/>
                        <a:ext cx="4519930" cy="6695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ER-&gt;Relation Model(n:m)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学生（</a:t>
            </a:r>
            <a:r>
              <a:rPr lang="zh-CN" altLang="en-US" u="sng"/>
              <a:t>学号</a:t>
            </a:r>
            <a:r>
              <a:rPr lang="zh-CN" altLang="en-US"/>
              <a:t>，姓名，年龄，性别）</a:t>
            </a:r>
            <a:endParaRPr lang="zh-CN" altLang="en-US"/>
          </a:p>
          <a:p>
            <a:r>
              <a:rPr lang="zh-CN" altLang="en-US"/>
              <a:t>课程（</a:t>
            </a:r>
            <a:r>
              <a:rPr lang="zh-CN" altLang="en-US" u="sng"/>
              <a:t>课程号</a:t>
            </a:r>
            <a:r>
              <a:rPr lang="zh-CN" altLang="en-US"/>
              <a:t>，课程名，学时数，学分）</a:t>
            </a:r>
            <a:endParaRPr lang="zh-CN" altLang="en-US"/>
          </a:p>
          <a:p>
            <a:r>
              <a:rPr lang="zh-CN" altLang="en-US"/>
              <a:t>选修（</a:t>
            </a:r>
            <a:r>
              <a:rPr lang="zh-CN" altLang="en-US" u="sng"/>
              <a:t>学号，课程号</a:t>
            </a:r>
            <a:r>
              <a:rPr lang="zh-CN" altLang="en-US"/>
              <a:t>，成绩）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ChangeAspect="1"/>
          </p:cNvGraphicFramePr>
          <p:nvPr>
            <p:ph idx="1"/>
          </p:nvPr>
        </p:nvGraphicFramePr>
        <p:xfrm>
          <a:off x="8791575" y="0"/>
          <a:ext cx="3400425" cy="435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4947920" imgH="6331585" progId="Visio.Drawing.15">
                  <p:embed/>
                </p:oleObj>
              </mc:Choice>
              <mc:Fallback>
                <p:oleObj name="" r:id="rId1" imgW="4947920" imgH="6331585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791575" y="0"/>
                        <a:ext cx="3400425" cy="435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ER-&gt;Relation Model(more complex)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供应商（</a:t>
            </a:r>
            <a:r>
              <a:rPr lang="zh-CN" altLang="en-US" u="sng"/>
              <a:t>供应商号</a:t>
            </a:r>
            <a:r>
              <a:rPr lang="zh-CN" altLang="en-US"/>
              <a:t>，供应商名，地址）</a:t>
            </a:r>
            <a:endParaRPr lang="zh-CN" altLang="en-US"/>
          </a:p>
          <a:p>
            <a:r>
              <a:rPr lang="zh-CN" altLang="en-US"/>
              <a:t>零件（</a:t>
            </a:r>
            <a:r>
              <a:rPr lang="zh-CN" altLang="en-US" u="sng"/>
              <a:t>零件号</a:t>
            </a:r>
            <a:r>
              <a:rPr lang="zh-CN" altLang="en-US"/>
              <a:t>，零件名，单价）</a:t>
            </a:r>
            <a:endParaRPr lang="zh-CN" altLang="en-US"/>
          </a:p>
          <a:p>
            <a:r>
              <a:rPr lang="zh-CN" altLang="en-US"/>
              <a:t>产品（</a:t>
            </a:r>
            <a:r>
              <a:rPr lang="zh-CN" altLang="en-US" u="sng"/>
              <a:t>产品号</a:t>
            </a:r>
            <a:r>
              <a:rPr lang="zh-CN" altLang="en-US"/>
              <a:t>，产品名，型号）</a:t>
            </a:r>
            <a:endParaRPr lang="zh-CN" altLang="en-US"/>
          </a:p>
          <a:p>
            <a:r>
              <a:rPr lang="zh-CN" altLang="en-US"/>
              <a:t>供应（</a:t>
            </a:r>
            <a:r>
              <a:rPr lang="zh-CN" altLang="en-US" u="sng"/>
              <a:t>供应商号，零件号，产品号</a:t>
            </a:r>
            <a:r>
              <a:rPr lang="zh-CN" altLang="en-US"/>
              <a:t>，数量）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10" name="内容占位符 9"/>
          <p:cNvGraphicFramePr>
            <a:graphicFrameLocks noChangeAspect="1"/>
          </p:cNvGraphicFramePr>
          <p:nvPr>
            <p:ph idx="1"/>
          </p:nvPr>
        </p:nvGraphicFramePr>
        <p:xfrm>
          <a:off x="6421755" y="2506345"/>
          <a:ext cx="5770245" cy="435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7083425" imgH="5341620" progId="Visio.Drawing.15">
                  <p:embed/>
                </p:oleObj>
              </mc:Choice>
              <mc:Fallback>
                <p:oleObj name="" r:id="rId1" imgW="7083425" imgH="5341620" progId="Visio.Drawing.15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21755" y="2506345"/>
                        <a:ext cx="5770245" cy="435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Silberschatz−Korth−Sudarshan</a:t>
            </a:r>
            <a:r>
              <a:rPr lang="en-US" altLang="zh-CN"/>
              <a:t>,</a:t>
            </a:r>
            <a:r>
              <a:rPr lang="zh-CN" altLang="en-US"/>
              <a:t> Database System Concepts, Fourth Edition</a:t>
            </a:r>
            <a:endParaRPr lang="zh-CN" altLang="en-US"/>
          </a:p>
          <a:p>
            <a:r>
              <a:rPr lang="en-US" altLang="zh-CN"/>
              <a:t>https://www.conceptdraw.com/examples/crows-foot-diagram, Concept Draw Pro[Software]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Thx :-)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Tools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Chen’s Model</a:t>
            </a:r>
            <a:endParaRPr lang="en-US" altLang="zh-CN"/>
          </a:p>
          <a:p>
            <a:pPr lvl="1"/>
            <a:r>
              <a:rPr lang="en-US" altLang="zh-CN"/>
              <a:t>1976</a:t>
            </a:r>
            <a:endParaRPr lang="en-US" altLang="zh-CN"/>
          </a:p>
          <a:p>
            <a:r>
              <a:rPr lang="en-US" altLang="zh-CN"/>
              <a:t>Chow’s foot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8380" y="1273810"/>
            <a:ext cx="4972050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Chen’s Model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9015"/>
          </a:xfrm>
        </p:spPr>
        <p:txBody>
          <a:bodyPr>
            <a:normAutofit lnSpcReduction="10000"/>
          </a:bodyPr>
          <a:p>
            <a:r>
              <a:rPr lang="en-US" altLang="zh-CN"/>
              <a:t>Entity--Rectangle</a:t>
            </a:r>
            <a:endParaRPr lang="en-US" altLang="zh-CN"/>
          </a:p>
          <a:p>
            <a:r>
              <a:rPr lang="en-US" altLang="zh-CN"/>
              <a:t>Attribution--Ellipse</a:t>
            </a:r>
            <a:endParaRPr lang="en-US" altLang="zh-CN"/>
          </a:p>
          <a:p>
            <a:pPr lvl="1"/>
            <a:r>
              <a:rPr lang="en-US" altLang="zh-CN"/>
              <a:t>Multivalued attribute--Double ellipse</a:t>
            </a:r>
            <a:endParaRPr lang="en-US" altLang="zh-CN"/>
          </a:p>
          <a:p>
            <a:pPr lvl="1"/>
            <a:r>
              <a:rPr lang="en-US" altLang="zh-CN"/>
              <a:t>Derived attribute-- Dashed ellipse</a:t>
            </a:r>
            <a:endParaRPr lang="en-US" altLang="zh-CN"/>
          </a:p>
          <a:p>
            <a:r>
              <a:rPr lang="en-US" altLang="zh-CN"/>
              <a:t>Key--Underline</a:t>
            </a:r>
            <a:endParaRPr lang="en-US" altLang="zh-CN"/>
          </a:p>
          <a:p>
            <a:r>
              <a:rPr lang="en-US" altLang="zh-CN"/>
              <a:t>Relation--Diamond</a:t>
            </a:r>
            <a:endParaRPr lang="en-US" altLang="zh-CN"/>
          </a:p>
          <a:p>
            <a:r>
              <a:rPr lang="en-US" altLang="zh-CN"/>
              <a:t>Conection between E and R/</a:t>
            </a:r>
            <a:r>
              <a:rPr lang="en-US" altLang="zh-CN">
                <a:sym typeface="+mn-ea"/>
              </a:rPr>
              <a:t>R and A/E and A</a:t>
            </a:r>
            <a:r>
              <a:rPr lang="en-US" altLang="zh-CN"/>
              <a:t>--Line</a:t>
            </a:r>
            <a:endParaRPr lang="en-US" altLang="zh-CN"/>
          </a:p>
          <a:p>
            <a:pPr lvl="1"/>
            <a:r>
              <a:rPr lang="en-US" altLang="zh-CN"/>
              <a:t>one-one</a:t>
            </a:r>
            <a:endParaRPr lang="en-US" altLang="zh-CN"/>
          </a:p>
          <a:p>
            <a:pPr lvl="1"/>
            <a:r>
              <a:rPr lang="en-US" altLang="zh-CN"/>
              <a:t>one-many</a:t>
            </a:r>
            <a:endParaRPr lang="en-US" altLang="zh-CN"/>
          </a:p>
          <a:p>
            <a:pPr lvl="1"/>
            <a:r>
              <a:rPr lang="en-US" altLang="zh-CN"/>
              <a:t>many-one</a:t>
            </a:r>
            <a:endParaRPr lang="en-US" altLang="zh-CN"/>
          </a:p>
          <a:p>
            <a:pPr lvl="1"/>
            <a:r>
              <a:rPr lang="en-US" altLang="zh-CN"/>
              <a:t>many-many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9065" y="8890"/>
            <a:ext cx="5698490" cy="301498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6891655" y="1837690"/>
            <a:ext cx="587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t="48288" b="27843"/>
          <a:stretch>
            <a:fillRect/>
          </a:stretch>
        </p:blipFill>
        <p:spPr>
          <a:xfrm>
            <a:off x="6332220" y="4919980"/>
            <a:ext cx="5332095" cy="15449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055" y="2945765"/>
            <a:ext cx="4972050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Chen’s Model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All notation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040" y="2326640"/>
            <a:ext cx="3580130" cy="43459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55" y="40703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245" y="0"/>
            <a:ext cx="691451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Chow’s foot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1640" y="1258570"/>
            <a:ext cx="8634730" cy="55981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Data-&gt;ER</a:t>
            </a:r>
            <a:endParaRPr lang="en-US" altLang="zh-CN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3820" y="1581150"/>
          <a:ext cx="12031345" cy="322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080"/>
                <a:gridCol w="886460"/>
                <a:gridCol w="671830"/>
                <a:gridCol w="612775"/>
                <a:gridCol w="1120775"/>
                <a:gridCol w="1035685"/>
                <a:gridCol w="991870"/>
                <a:gridCol w="2333625"/>
                <a:gridCol w="2103120"/>
                <a:gridCol w="1508125"/>
              </a:tblGrid>
              <a:tr h="645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College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Class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Tel.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SID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Card No.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Account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Card Manage contact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r>
                        <a:rPr lang="zh-CN" altLang="en-US"/>
                        <a:t>onsumption detail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The store No.</a:t>
                      </a:r>
                      <a:endParaRPr lang="en-US" altLang="zh-CN"/>
                    </a:p>
                  </a:txBody>
                  <a:tcPr vert="horz"/>
                </a:tc>
              </a:tr>
              <a:tr h="645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张三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工学院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xxxx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20211003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579234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205.3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办公室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行政中心</a:t>
                      </a:r>
                      <a:r>
                        <a:rPr lang="en-US" altLang="zh-CN"/>
                        <a:t>110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8:30-17:30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食堂（</a:t>
                      </a:r>
                      <a:r>
                        <a:rPr lang="en-US" altLang="zh-CN"/>
                        <a:t>12:27:01</a:t>
                      </a:r>
                      <a:r>
                        <a:rPr lang="zh-CN" altLang="en-US"/>
                        <a:t>）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N003</a:t>
                      </a:r>
                      <a:endParaRPr lang="en-US" altLang="zh-CN"/>
                    </a:p>
                  </a:txBody>
                  <a:tcPr vert="horz"/>
                </a:tc>
              </a:tr>
              <a:tr h="645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李四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经管院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xxxx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20200023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479007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21.5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办公室</a:t>
                      </a: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sym typeface="+mn-ea"/>
                        </a:rPr>
                        <a:t>行政中心</a:t>
                      </a:r>
                      <a:r>
                        <a:rPr lang="en-US" altLang="zh-CN" sz="1800">
                          <a:sym typeface="+mn-ea"/>
                        </a:rPr>
                        <a:t>110</a:t>
                      </a: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8:30-17:30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好记（</a:t>
                      </a:r>
                      <a:r>
                        <a:rPr lang="en-US" altLang="zh-CN"/>
                        <a:t>12:27:03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N028</a:t>
                      </a:r>
                      <a:endParaRPr lang="en-US" altLang="zh-CN"/>
                    </a:p>
                  </a:txBody>
                  <a:tcPr vert="horz"/>
                </a:tc>
              </a:tr>
              <a:tr h="645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王五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理学院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xxxx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20211579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598742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100.3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办公室</a:t>
                      </a: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sym typeface="+mn-ea"/>
                        </a:rPr>
                        <a:t>行政中心</a:t>
                      </a:r>
                      <a:r>
                        <a:rPr lang="en-US" altLang="zh-CN" sz="1800">
                          <a:sym typeface="+mn-ea"/>
                        </a:rPr>
                        <a:t>110</a:t>
                      </a: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8:30-17:30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超市（</a:t>
                      </a:r>
                      <a:r>
                        <a:rPr lang="en-US" altLang="zh-CN"/>
                        <a:t>12:27:04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S001</a:t>
                      </a:r>
                      <a:endParaRPr lang="en-US" altLang="zh-CN"/>
                    </a:p>
                  </a:txBody>
                  <a:tcPr vert="horz"/>
                </a:tc>
              </a:tr>
              <a:tr h="645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赵六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医学院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20180164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396789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2.8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办公室</a:t>
                      </a: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sym typeface="+mn-ea"/>
                        </a:rPr>
                        <a:t>行政中心</a:t>
                      </a:r>
                      <a:r>
                        <a:rPr lang="en-US" altLang="zh-CN" sz="1800">
                          <a:sym typeface="+mn-ea"/>
                        </a:rPr>
                        <a:t>110</a:t>
                      </a: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8:30-17:30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超市（</a:t>
                      </a:r>
                      <a:r>
                        <a:rPr lang="en-US" altLang="zh-CN"/>
                        <a:t>12:27:58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S001</a:t>
                      </a:r>
                      <a:endParaRPr lang="zh-CN" altLang="en-US"/>
                    </a:p>
                  </a:txBody>
                  <a:tcPr vert="horz"/>
                </a:tc>
              </a:tr>
            </a:tbl>
          </a:graphicData>
        </a:graphic>
      </p:graphicFrame>
      <p:sp>
        <p:nvSpPr>
          <p:cNvPr id="6" name="右大括号 5"/>
          <p:cNvSpPr/>
          <p:nvPr/>
        </p:nvSpPr>
        <p:spPr>
          <a:xfrm rot="5400000">
            <a:off x="1993900" y="3439160"/>
            <a:ext cx="391795" cy="3937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 rot="5400000">
            <a:off x="5001895" y="4394835"/>
            <a:ext cx="389890" cy="20275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 rot="5400000">
            <a:off x="7193280" y="4253865"/>
            <a:ext cx="391795" cy="23082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大括号 8"/>
          <p:cNvSpPr/>
          <p:nvPr/>
        </p:nvSpPr>
        <p:spPr>
          <a:xfrm rot="5400000">
            <a:off x="10144125" y="3630295"/>
            <a:ext cx="389255" cy="3556635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770380" y="5862955"/>
            <a:ext cx="83883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学生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777740" y="5862955"/>
            <a:ext cx="83883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卡务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898640" y="5862955"/>
            <a:ext cx="98107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办公室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9919335" y="5862955"/>
            <a:ext cx="83883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商铺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128905" y="1510665"/>
            <a:ext cx="1008380" cy="65341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姓名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441768" y="593725"/>
            <a:ext cx="1008380" cy="65341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院系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664460" y="593725"/>
            <a:ext cx="1008380" cy="65341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u="sng">
                <a:solidFill>
                  <a:schemeClr val="tx1"/>
                </a:solidFill>
              </a:rPr>
              <a:t>学号</a:t>
            </a:r>
            <a:endParaRPr lang="zh-CN" altLang="en-US" u="sng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769995" y="593725"/>
            <a:ext cx="1008380" cy="65341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u="sng">
                <a:solidFill>
                  <a:schemeClr val="tx1"/>
                </a:solidFill>
              </a:rPr>
              <a:t>卡号</a:t>
            </a:r>
            <a:endParaRPr lang="zh-CN" altLang="en-US" u="sng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964748" y="593725"/>
            <a:ext cx="1008380" cy="65341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余额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28905" y="2685415"/>
            <a:ext cx="1008380" cy="65341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班级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441768" y="3682365"/>
            <a:ext cx="1008380" cy="65341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手机号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964748" y="5765165"/>
            <a:ext cx="1008380" cy="65341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营业时间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9907905" y="4242118"/>
            <a:ext cx="1008380" cy="65341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编号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9907905" y="2133918"/>
            <a:ext cx="1008380" cy="65341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编号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9907905" y="208598"/>
            <a:ext cx="1008380" cy="65341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编号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397318" y="2106295"/>
            <a:ext cx="1097280" cy="70866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学生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920298" y="2106295"/>
            <a:ext cx="1097280" cy="70866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饭卡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8235315" y="2106295"/>
            <a:ext cx="1097280" cy="70866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好记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8235315" y="180975"/>
            <a:ext cx="1097280" cy="70866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食堂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8235315" y="4214495"/>
            <a:ext cx="1097280" cy="70866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超市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4920298" y="4712970"/>
            <a:ext cx="1097280" cy="70866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办公室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菱形 73"/>
          <p:cNvSpPr/>
          <p:nvPr/>
        </p:nvSpPr>
        <p:spPr>
          <a:xfrm>
            <a:off x="3058160" y="2072640"/>
            <a:ext cx="1174115" cy="775970"/>
          </a:xfrm>
          <a:prstGeom prst="diamon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使用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菱形 74"/>
          <p:cNvSpPr/>
          <p:nvPr/>
        </p:nvSpPr>
        <p:spPr>
          <a:xfrm>
            <a:off x="6421755" y="2072640"/>
            <a:ext cx="1174115" cy="775970"/>
          </a:xfrm>
          <a:prstGeom prst="diamon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消费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6" name="菱形 75"/>
          <p:cNvSpPr/>
          <p:nvPr/>
        </p:nvSpPr>
        <p:spPr>
          <a:xfrm>
            <a:off x="4881880" y="3380740"/>
            <a:ext cx="1174115" cy="775970"/>
          </a:xfrm>
          <a:prstGeom prst="diamon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管理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菱形 76"/>
          <p:cNvSpPr/>
          <p:nvPr/>
        </p:nvSpPr>
        <p:spPr>
          <a:xfrm rot="19620000">
            <a:off x="6421755" y="889635"/>
            <a:ext cx="1174115" cy="775970"/>
          </a:xfrm>
          <a:prstGeom prst="diamon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消费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" name="菱形 77"/>
          <p:cNvSpPr/>
          <p:nvPr/>
        </p:nvSpPr>
        <p:spPr>
          <a:xfrm rot="1980000">
            <a:off x="6421755" y="3438525"/>
            <a:ext cx="1174115" cy="775970"/>
          </a:xfrm>
          <a:prstGeom prst="diamon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消费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9" name="直接连接符 78"/>
          <p:cNvCxnSpPr>
            <a:stCxn id="26" idx="0"/>
            <a:endCxn id="16" idx="4"/>
          </p:cNvCxnSpPr>
          <p:nvPr/>
        </p:nvCxnSpPr>
        <p:spPr>
          <a:xfrm flipV="1">
            <a:off x="1946275" y="1247140"/>
            <a:ext cx="0" cy="8591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26" idx="1"/>
            <a:endCxn id="5" idx="5"/>
          </p:cNvCxnSpPr>
          <p:nvPr/>
        </p:nvCxnSpPr>
        <p:spPr>
          <a:xfrm flipH="1" flipV="1">
            <a:off x="989330" y="2068195"/>
            <a:ext cx="408305" cy="392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20" idx="7"/>
            <a:endCxn id="26" idx="1"/>
          </p:cNvCxnSpPr>
          <p:nvPr/>
        </p:nvCxnSpPr>
        <p:spPr>
          <a:xfrm flipV="1">
            <a:off x="989330" y="2460625"/>
            <a:ext cx="408305" cy="320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6" idx="0"/>
            <a:endCxn id="17" idx="3"/>
          </p:cNvCxnSpPr>
          <p:nvPr/>
        </p:nvCxnSpPr>
        <p:spPr>
          <a:xfrm flipV="1">
            <a:off x="1946275" y="1151255"/>
            <a:ext cx="866140" cy="955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21" idx="0"/>
            <a:endCxn id="26" idx="2"/>
          </p:cNvCxnSpPr>
          <p:nvPr/>
        </p:nvCxnSpPr>
        <p:spPr>
          <a:xfrm flipV="1">
            <a:off x="1946275" y="2814955"/>
            <a:ext cx="0" cy="8674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26" idx="3"/>
            <a:endCxn id="74" idx="1"/>
          </p:cNvCxnSpPr>
          <p:nvPr/>
        </p:nvCxnSpPr>
        <p:spPr>
          <a:xfrm>
            <a:off x="2494915" y="2460625"/>
            <a:ext cx="5632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74" idx="3"/>
            <a:endCxn id="41" idx="1"/>
          </p:cNvCxnSpPr>
          <p:nvPr/>
        </p:nvCxnSpPr>
        <p:spPr>
          <a:xfrm>
            <a:off x="4232275" y="2460625"/>
            <a:ext cx="6883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41" idx="3"/>
            <a:endCxn id="75" idx="1"/>
          </p:cNvCxnSpPr>
          <p:nvPr/>
        </p:nvCxnSpPr>
        <p:spPr>
          <a:xfrm>
            <a:off x="6017895" y="2460625"/>
            <a:ext cx="4038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75" idx="3"/>
            <a:endCxn id="42" idx="1"/>
          </p:cNvCxnSpPr>
          <p:nvPr/>
        </p:nvCxnSpPr>
        <p:spPr>
          <a:xfrm>
            <a:off x="7595870" y="2460625"/>
            <a:ext cx="6394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42" idx="3"/>
            <a:endCxn id="24" idx="2"/>
          </p:cNvCxnSpPr>
          <p:nvPr/>
        </p:nvCxnSpPr>
        <p:spPr>
          <a:xfrm>
            <a:off x="9332595" y="2460625"/>
            <a:ext cx="5753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41" idx="0"/>
            <a:endCxn id="19" idx="4"/>
          </p:cNvCxnSpPr>
          <p:nvPr/>
        </p:nvCxnSpPr>
        <p:spPr>
          <a:xfrm flipV="1">
            <a:off x="5469255" y="1247140"/>
            <a:ext cx="0" cy="8591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8" idx="5"/>
            <a:endCxn id="41" idx="0"/>
          </p:cNvCxnSpPr>
          <p:nvPr/>
        </p:nvCxnSpPr>
        <p:spPr>
          <a:xfrm>
            <a:off x="4630420" y="1151255"/>
            <a:ext cx="838835" cy="955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76" idx="0"/>
            <a:endCxn id="41" idx="2"/>
          </p:cNvCxnSpPr>
          <p:nvPr/>
        </p:nvCxnSpPr>
        <p:spPr>
          <a:xfrm flipV="1">
            <a:off x="5469255" y="2814955"/>
            <a:ext cx="0" cy="5657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73" idx="0"/>
            <a:endCxn id="76" idx="2"/>
          </p:cNvCxnSpPr>
          <p:nvPr/>
        </p:nvCxnSpPr>
        <p:spPr>
          <a:xfrm flipV="1">
            <a:off x="5469255" y="4156710"/>
            <a:ext cx="0" cy="556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22" idx="0"/>
            <a:endCxn id="73" idx="2"/>
          </p:cNvCxnSpPr>
          <p:nvPr/>
        </p:nvCxnSpPr>
        <p:spPr>
          <a:xfrm flipV="1">
            <a:off x="5469255" y="5421630"/>
            <a:ext cx="0" cy="3435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41" idx="3"/>
            <a:endCxn id="77" idx="1"/>
          </p:cNvCxnSpPr>
          <p:nvPr/>
        </p:nvCxnSpPr>
        <p:spPr>
          <a:xfrm flipV="1">
            <a:off x="6017895" y="1597660"/>
            <a:ext cx="498475" cy="862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77" idx="3"/>
            <a:endCxn id="43" idx="1"/>
          </p:cNvCxnSpPr>
          <p:nvPr/>
        </p:nvCxnSpPr>
        <p:spPr>
          <a:xfrm flipV="1">
            <a:off x="7501255" y="535305"/>
            <a:ext cx="734060" cy="4222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43" idx="3"/>
            <a:endCxn id="25" idx="2"/>
          </p:cNvCxnSpPr>
          <p:nvPr/>
        </p:nvCxnSpPr>
        <p:spPr>
          <a:xfrm>
            <a:off x="9332595" y="535305"/>
            <a:ext cx="575310" cy="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78" idx="1"/>
            <a:endCxn id="41" idx="3"/>
          </p:cNvCxnSpPr>
          <p:nvPr/>
        </p:nvCxnSpPr>
        <p:spPr>
          <a:xfrm flipH="1" flipV="1">
            <a:off x="6017895" y="2460625"/>
            <a:ext cx="498475" cy="1045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44" idx="1"/>
            <a:endCxn id="78" idx="3"/>
          </p:cNvCxnSpPr>
          <p:nvPr/>
        </p:nvCxnSpPr>
        <p:spPr>
          <a:xfrm flipH="1" flipV="1">
            <a:off x="7501255" y="4146550"/>
            <a:ext cx="734060" cy="4222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44" idx="3"/>
            <a:endCxn id="23" idx="2"/>
          </p:cNvCxnSpPr>
          <p:nvPr/>
        </p:nvCxnSpPr>
        <p:spPr>
          <a:xfrm>
            <a:off x="9332595" y="4568825"/>
            <a:ext cx="5753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2616200" y="2098040"/>
            <a:ext cx="221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4465955" y="2106295"/>
            <a:ext cx="221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2" name="文本框 101"/>
          <p:cNvSpPr txBox="1"/>
          <p:nvPr/>
        </p:nvSpPr>
        <p:spPr>
          <a:xfrm>
            <a:off x="5247640" y="2970530"/>
            <a:ext cx="221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103" name="文本框 102"/>
          <p:cNvSpPr txBox="1"/>
          <p:nvPr/>
        </p:nvSpPr>
        <p:spPr>
          <a:xfrm>
            <a:off x="5247640" y="4200525"/>
            <a:ext cx="221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4" name="文本框 103"/>
          <p:cNvSpPr txBox="1"/>
          <p:nvPr/>
        </p:nvSpPr>
        <p:spPr>
          <a:xfrm>
            <a:off x="6200140" y="2098040"/>
            <a:ext cx="221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105" name="文本框 104"/>
          <p:cNvSpPr txBox="1"/>
          <p:nvPr/>
        </p:nvSpPr>
        <p:spPr>
          <a:xfrm>
            <a:off x="7804785" y="2106295"/>
            <a:ext cx="221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6" name="文本框 105"/>
          <p:cNvSpPr txBox="1"/>
          <p:nvPr/>
        </p:nvSpPr>
        <p:spPr>
          <a:xfrm>
            <a:off x="7712710" y="3874135"/>
            <a:ext cx="221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7" name="文本框 106"/>
          <p:cNvSpPr txBox="1"/>
          <p:nvPr/>
        </p:nvSpPr>
        <p:spPr>
          <a:xfrm>
            <a:off x="6259830" y="2848610"/>
            <a:ext cx="221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108" name="文本框 107"/>
          <p:cNvSpPr txBox="1"/>
          <p:nvPr/>
        </p:nvSpPr>
        <p:spPr>
          <a:xfrm>
            <a:off x="6158865" y="1553845"/>
            <a:ext cx="221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109" name="文本框 108"/>
          <p:cNvSpPr txBox="1"/>
          <p:nvPr/>
        </p:nvSpPr>
        <p:spPr>
          <a:xfrm>
            <a:off x="7712710" y="351790"/>
            <a:ext cx="221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66040" y="373380"/>
          <a:ext cx="12050395" cy="6028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3160375" imgH="6030595" progId="Visio.Drawing.15">
                  <p:embed/>
                </p:oleObj>
              </mc:Choice>
              <mc:Fallback>
                <p:oleObj name="" r:id="rId1" imgW="13160375" imgH="6030595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040" y="373380"/>
                        <a:ext cx="12050395" cy="6028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2131695" y="788035"/>
            <a:ext cx="345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772785" y="788035"/>
            <a:ext cx="345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0321925" y="788035"/>
            <a:ext cx="345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727450" y="6511290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217805" y="497205"/>
          <a:ext cx="10904220" cy="5863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2790170" imgH="8559165" progId="Visio.Drawing.15">
                  <p:embed/>
                </p:oleObj>
              </mc:Choice>
              <mc:Fallback>
                <p:oleObj name="" r:id="rId1" imgW="12790170" imgH="8559165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rcRect b="31849"/>
                      <a:stretch>
                        <a:fillRect/>
                      </a:stretch>
                    </p:blipFill>
                    <p:spPr>
                      <a:xfrm>
                        <a:off x="217805" y="497205"/>
                        <a:ext cx="10904220" cy="5863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300347d0-b2db-4b64-aeb4-adc08cd3045d}"/>
  <p:tag name="TABLE_ENDDRAG_ORIGIN_RECT" val="947*253"/>
  <p:tag name="TABLE_ENDDRAG_RECT" val="6*124*947*253"/>
</p:tagLst>
</file>

<file path=ppt/tags/tag2.xml><?xml version="1.0" encoding="utf-8"?>
<p:tagLst xmlns:p="http://schemas.openxmlformats.org/presentationml/2006/main">
  <p:tag name="KSO_WPP_MARK_KEY" val="de51e8c6-f5c5-4138-b7a6-b5c11c86be01"/>
  <p:tag name="COMMONDATA" val="eyJoZGlkIjoiMmFlOTUxZDJmMTBmNTk5OGJhNmI5N2UyYmQyOTQ0YjA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1307</Words>
  <Application>WPS 演示</Application>
  <PresentationFormat>宽屏</PresentationFormat>
  <Paragraphs>255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Data-&gt;ER-&gt;Relation Model</vt:lpstr>
      <vt:lpstr>Tools</vt:lpstr>
      <vt:lpstr>Chen’s Model</vt:lpstr>
      <vt:lpstr>Chen’s Model</vt:lpstr>
      <vt:lpstr>Chow’s foot</vt:lpstr>
      <vt:lpstr>Data-&gt;ER</vt:lpstr>
      <vt:lpstr>PowerPoint 演示文稿</vt:lpstr>
      <vt:lpstr>PowerPoint 演示文稿</vt:lpstr>
      <vt:lpstr>PowerPoint 演示文稿</vt:lpstr>
      <vt:lpstr>ER-&gt;Relation Model(1:1)</vt:lpstr>
      <vt:lpstr>ER-&gt;Relation Model(1:n)</vt:lpstr>
      <vt:lpstr>ER-&gt;Relation Model(n:m)</vt:lpstr>
      <vt:lpstr>ER-&gt;Relation Model(more complex)</vt:lpstr>
      <vt:lpstr>Reference</vt:lpstr>
      <vt:lpstr>Thx :-)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维语_豆</cp:lastModifiedBy>
  <cp:revision>16</cp:revision>
  <dcterms:created xsi:type="dcterms:W3CDTF">2022-04-07T08:44:00Z</dcterms:created>
  <dcterms:modified xsi:type="dcterms:W3CDTF">2024-10-14T04:41:25Z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15DA99A49F8C4129AF365FDE635C3309</vt:lpwstr>
  </property>
  <property fmtid="{D5CDD505-2E9C-101B-9397-08002B2CF9AE}" pid="3" name="KSOProductBuildVer">
    <vt:lpwstr>2052-12.1.0.18276</vt:lpwstr>
  </property>
</Properties>
</file>