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31"/>
  </p:notesMasterIdLst>
  <p:handoutMasterIdLst>
    <p:handoutMasterId r:id="rId32"/>
  </p:handoutMasterIdLst>
  <p:sldIdLst>
    <p:sldId id="265" r:id="rId2"/>
    <p:sldId id="333" r:id="rId3"/>
    <p:sldId id="305" r:id="rId4"/>
    <p:sldId id="306" r:id="rId5"/>
    <p:sldId id="307" r:id="rId6"/>
    <p:sldId id="308" r:id="rId7"/>
    <p:sldId id="309" r:id="rId8"/>
    <p:sldId id="311" r:id="rId9"/>
    <p:sldId id="312" r:id="rId10"/>
    <p:sldId id="317" r:id="rId11"/>
    <p:sldId id="318" r:id="rId12"/>
    <p:sldId id="321" r:id="rId13"/>
    <p:sldId id="327" r:id="rId14"/>
    <p:sldId id="326" r:id="rId15"/>
    <p:sldId id="313" r:id="rId16"/>
    <p:sldId id="314" r:id="rId17"/>
    <p:sldId id="315" r:id="rId18"/>
    <p:sldId id="323" r:id="rId19"/>
    <p:sldId id="322" r:id="rId20"/>
    <p:sldId id="316" r:id="rId21"/>
    <p:sldId id="330" r:id="rId22"/>
    <p:sldId id="329" r:id="rId23"/>
    <p:sldId id="328" r:id="rId24"/>
    <p:sldId id="331" r:id="rId25"/>
    <p:sldId id="332" r:id="rId26"/>
    <p:sldId id="319" r:id="rId27"/>
    <p:sldId id="324" r:id="rId28"/>
    <p:sldId id="325" r:id="rId29"/>
    <p:sldId id="304" r:id="rId30"/>
  </p:sldIdLst>
  <p:sldSz cx="9144000" cy="6858000" type="letter"/>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34" charset="0"/>
        <a:ea typeface="宋体" pitchFamily="2" charset="-122"/>
        <a:cs typeface="+mn-cs"/>
      </a:defRPr>
    </a:lvl5pPr>
    <a:lvl6pPr marL="2286000" algn="l" defTabSz="914400" rtl="0" eaLnBrk="1" latinLnBrk="0" hangingPunct="1">
      <a:defRPr sz="1400" kern="1200">
        <a:solidFill>
          <a:schemeClr val="tx1"/>
        </a:solidFill>
        <a:latin typeface="Trebuchet MS" pitchFamily="34" charset="0"/>
        <a:ea typeface="宋体" pitchFamily="2" charset="-122"/>
        <a:cs typeface="+mn-cs"/>
      </a:defRPr>
    </a:lvl6pPr>
    <a:lvl7pPr marL="2743200" algn="l" defTabSz="914400" rtl="0" eaLnBrk="1" latinLnBrk="0" hangingPunct="1">
      <a:defRPr sz="1400" kern="1200">
        <a:solidFill>
          <a:schemeClr val="tx1"/>
        </a:solidFill>
        <a:latin typeface="Trebuchet MS" pitchFamily="34" charset="0"/>
        <a:ea typeface="宋体" pitchFamily="2" charset="-122"/>
        <a:cs typeface="+mn-cs"/>
      </a:defRPr>
    </a:lvl7pPr>
    <a:lvl8pPr marL="3200400" algn="l" defTabSz="914400" rtl="0" eaLnBrk="1" latinLnBrk="0" hangingPunct="1">
      <a:defRPr sz="1400" kern="1200">
        <a:solidFill>
          <a:schemeClr val="tx1"/>
        </a:solidFill>
        <a:latin typeface="Trebuchet MS" pitchFamily="34" charset="0"/>
        <a:ea typeface="宋体" pitchFamily="2" charset="-122"/>
        <a:cs typeface="+mn-cs"/>
      </a:defRPr>
    </a:lvl8pPr>
    <a:lvl9pPr marL="3657600" algn="l" defTabSz="914400" rtl="0" eaLnBrk="1" latinLnBrk="0" hangingPunct="1">
      <a:defRPr sz="1400" kern="1200">
        <a:solidFill>
          <a:schemeClr val="tx1"/>
        </a:solidFill>
        <a:latin typeface="Trebuchet MS"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FFFFFF"/>
    <a:srgbClr val="F7F7F7"/>
    <a:srgbClr val="CCCCCC"/>
    <a:srgbClr val="999999"/>
    <a:srgbClr val="666666"/>
    <a:srgbClr val="333333"/>
    <a:srgbClr val="EEC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245" autoAdjust="0"/>
    <p:restoredTop sz="76708" autoAdjust="0"/>
  </p:normalViewPr>
  <p:slideViewPr>
    <p:cSldViewPr>
      <p:cViewPr varScale="1">
        <p:scale>
          <a:sx n="53" d="100"/>
          <a:sy n="53" d="100"/>
        </p:scale>
        <p:origin x="-1350"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EE5D5E83-08BC-4497-BF9B-6E29169897FA}" type="slidenum">
              <a:rPr lang="en-GB" altLang="zh-CN"/>
              <a:pPr>
                <a:defRPr/>
              </a:pPr>
              <a:t>‹#›</a:t>
            </a:fld>
            <a:endParaRPr lang="en-GB"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smtClean="0"/>
              <a:t>Muokkaa tekstin perustyylejä napsauttamalla</a:t>
            </a:r>
          </a:p>
          <a:p>
            <a:pPr lvl="1"/>
            <a:r>
              <a:rPr lang="fi-FI" noProof="0" smtClean="0"/>
              <a:t>toinen taso</a:t>
            </a:r>
          </a:p>
          <a:p>
            <a:pPr lvl="2"/>
            <a:r>
              <a:rPr lang="fi-FI" noProof="0" smtClean="0"/>
              <a:t>kolmas taso</a:t>
            </a:r>
          </a:p>
          <a:p>
            <a:pPr lvl="3"/>
            <a:r>
              <a:rPr lang="fi-FI" noProof="0" smtClean="0"/>
              <a:t>neljäs taso</a:t>
            </a:r>
          </a:p>
          <a:p>
            <a:pPr lvl="4"/>
            <a:r>
              <a:rPr lang="fi-FI" noProof="0" smtClean="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BEB1884C-64A5-4A07-90CB-A3396FAED5F4}" type="slidenum">
              <a:rPr lang="fi-FI" altLang="zh-CN"/>
              <a:pPr>
                <a:defRPr/>
              </a:pPr>
              <a:t>‹#›</a:t>
            </a:fld>
            <a:endParaRPr lang="fi-FI"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如何减少冲突</a:t>
            </a:r>
            <a:r>
              <a:rPr lang="zh-CN" altLang="en-US" baseline="0" dirty="0" smtClean="0"/>
              <a:t>的概率：和</a:t>
            </a:r>
            <a:r>
              <a:rPr lang="en-US" altLang="zh-CN" baseline="0" dirty="0" err="1" smtClean="0"/>
              <a:t>hashtable</a:t>
            </a:r>
            <a:r>
              <a:rPr lang="zh-CN" altLang="en-US" baseline="0" dirty="0" smtClean="0"/>
              <a:t>的长度有关，一般取奇数</a:t>
            </a:r>
            <a:endParaRPr lang="en-US" altLang="zh-CN" baseline="0" dirty="0" smtClean="0"/>
          </a:p>
          <a:p>
            <a:r>
              <a:rPr lang="en-US" altLang="zh-CN" baseline="0" dirty="0" err="1" smtClean="0"/>
              <a:t>Hashcode</a:t>
            </a:r>
            <a:r>
              <a:rPr lang="zh-CN" altLang="en-US" baseline="0" dirty="0" smtClean="0"/>
              <a:t>如何计算</a:t>
            </a:r>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BEB1884C-64A5-4A07-90CB-A3396FAED5F4}" type="slidenum">
              <a:rPr lang="fi-FI" altLang="zh-CN" smtClean="0"/>
              <a:pPr>
                <a:defRPr/>
              </a:pPr>
              <a:t>13</a:t>
            </a:fld>
            <a:endParaRPr lang="fi-FI"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BEB1884C-64A5-4A07-90CB-A3396FAED5F4}" type="slidenum">
              <a:rPr lang="fi-FI" altLang="zh-CN" smtClean="0"/>
              <a:pPr>
                <a:defRPr/>
              </a:pPr>
              <a:t>14</a:t>
            </a:fld>
            <a:endParaRPr lang="fi-FI"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p:spPr>
        <p:txBody>
          <a:bodyPr/>
          <a:lstStyle/>
          <a:p>
            <a:r>
              <a:rPr lang="en-US" altLang="zh-CN" smtClean="0"/>
              <a:t>int ---Integer</a:t>
            </a:r>
          </a:p>
          <a:p>
            <a:r>
              <a:rPr lang="en-US" altLang="zh-CN" smtClean="0"/>
              <a:t>double---Double</a:t>
            </a:r>
          </a:p>
          <a:p>
            <a:endParaRPr lang="en-US" altLang="zh-CN" smtClean="0"/>
          </a:p>
          <a:p>
            <a:r>
              <a:rPr lang="en-US" altLang="zh-CN" smtClean="0"/>
              <a:t>Int []----- ArrayList</a:t>
            </a:r>
            <a:endParaRPr lang="zh-CN" altLang="en-US" smtClean="0"/>
          </a:p>
        </p:txBody>
      </p:sp>
      <p:sp>
        <p:nvSpPr>
          <p:cNvPr id="4" name="灯片编号占位符 3"/>
          <p:cNvSpPr>
            <a:spLocks noGrp="1"/>
          </p:cNvSpPr>
          <p:nvPr>
            <p:ph type="sldNum" sz="quarter" idx="5"/>
          </p:nvPr>
        </p:nvSpPr>
        <p:spPr/>
        <p:txBody>
          <a:bodyPr/>
          <a:lstStyle/>
          <a:p>
            <a:pPr>
              <a:defRPr/>
            </a:pPr>
            <a:fld id="{818BC19A-31FB-4E3E-A972-D27D6F4D71B6}" type="slidenum">
              <a:rPr lang="fi-FI" altLang="zh-CN" smtClean="0"/>
              <a:pPr>
                <a:defRPr/>
              </a:pPr>
              <a:t>21</a:t>
            </a:fld>
            <a:endParaRPr lang="fi-FI"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53A5389E-61B5-451E-B926-BFC19A165163}" type="slidenum">
              <a:rPr lang="fi-FI" altLang="zh-CN" smtClean="0"/>
              <a:pPr>
                <a:defRPr/>
              </a:pPr>
              <a:t>26</a:t>
            </a:fld>
            <a:endParaRPr lang="fi-FI"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p:spPr>
        <p:txBody>
          <a:bodyPr/>
          <a:lstStyle/>
          <a:p>
            <a:r>
              <a:rPr lang="zh-CN" altLang="en-US" dirty="0" smtClean="0">
                <a:latin typeface="微软雅黑" pitchFamily="34" charset="-122"/>
                <a:ea typeface="微软雅黑" pitchFamily="34" charset="-122"/>
              </a:rPr>
              <a:t>其他</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listiterator</a:t>
            </a:r>
            <a:endParaRPr lang="zh-CN" altLang="en-US"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自动装箱和拆箱</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Hashtable</a:t>
            </a:r>
            <a:r>
              <a:rPr lang="zh-CN" altLang="en-US" dirty="0" smtClean="0">
                <a:latin typeface="微软雅黑" pitchFamily="34" charset="-122"/>
                <a:ea typeface="微软雅黑" pitchFamily="34" charset="-122"/>
              </a:rPr>
              <a:t>的父类关系</a:t>
            </a:r>
          </a:p>
          <a:p>
            <a:r>
              <a:rPr lang="en-US" altLang="zh-CN" dirty="0" smtClean="0"/>
              <a:t>properties</a:t>
            </a:r>
            <a:endParaRPr lang="zh-CN" altLang="en-US" dirty="0" smtClean="0"/>
          </a:p>
        </p:txBody>
      </p:sp>
      <p:sp>
        <p:nvSpPr>
          <p:cNvPr id="4" name="灯片编号占位符 3"/>
          <p:cNvSpPr>
            <a:spLocks noGrp="1"/>
          </p:cNvSpPr>
          <p:nvPr>
            <p:ph type="sldNum" sz="quarter" idx="5"/>
          </p:nvPr>
        </p:nvSpPr>
        <p:spPr/>
        <p:txBody>
          <a:bodyPr/>
          <a:lstStyle/>
          <a:p>
            <a:pPr>
              <a:defRPr/>
            </a:pPr>
            <a:fld id="{6F50B77F-D0FF-491A-A72A-3063D39A8F22}" type="slidenum">
              <a:rPr lang="fi-FI" altLang="zh-CN" smtClean="0"/>
              <a:pPr>
                <a:defRPr/>
              </a:pPr>
              <a:t>29</a:t>
            </a:fld>
            <a:endParaRPr lang="fi-FI"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7" descr="图片1"/>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6497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866527"/>
          </a:xfrm>
        </p:spPr>
        <p:txBody>
          <a:bodyPr/>
          <a:lstStyle>
            <a:lvl1pPr algn="l">
              <a:defRPr sz="4000" b="1">
                <a:solidFill>
                  <a:schemeClr val="bg1"/>
                </a:solidFill>
              </a:defRPr>
            </a:lvl1pPr>
          </a:lstStyle>
          <a:p>
            <a:r>
              <a:rPr lang="en-US" altLang="zh-CN" smtClean="0"/>
              <a:t>Click to edit Master title style</a:t>
            </a:r>
            <a:endParaRPr lang="zh-CN" altLang="en-US" dirty="0"/>
          </a:p>
        </p:txBody>
      </p:sp>
      <p:sp>
        <p:nvSpPr>
          <p:cNvPr id="3" name="Subtitle 2"/>
          <p:cNvSpPr>
            <a:spLocks noGrp="1"/>
          </p:cNvSpPr>
          <p:nvPr>
            <p:ph type="subTitle" idx="1"/>
          </p:nvPr>
        </p:nvSpPr>
        <p:spPr>
          <a:xfrm>
            <a:off x="683568" y="2996952"/>
            <a:ext cx="6400800" cy="1152128"/>
          </a:xfrm>
        </p:spPr>
        <p:txBody>
          <a:bodyPr/>
          <a:lstStyle>
            <a:lvl1pPr marL="0" indent="0" algn="l">
              <a:buNone/>
              <a:defRPr sz="24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smtClean="0"/>
              <a:t>Click to edit Master subtitle style</a:t>
            </a:r>
            <a:endParaRPr lang="zh-CN" altLang="en-US"/>
          </a:p>
        </p:txBody>
      </p:sp>
      <p:pic>
        <p:nvPicPr>
          <p:cNvPr id="7" name="Picture 6" descr="logo"/>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323850" y="5937250"/>
            <a:ext cx="2447925" cy="72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7"/>
          <p:cNvSpPr/>
          <p:nvPr/>
        </p:nvSpPr>
        <p:spPr>
          <a:xfrm>
            <a:off x="0" y="692150"/>
            <a:ext cx="9144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0" name="Title Placeholder 1"/>
          <p:cNvSpPr>
            <a:spLocks noGrp="1"/>
          </p:cNvSpPr>
          <p:nvPr>
            <p:ph type="title"/>
          </p:nvPr>
        </p:nvSpPr>
        <p:spPr>
          <a:xfrm>
            <a:off x="0" y="0"/>
            <a:ext cx="9144000" cy="857232"/>
          </a:xfrm>
          <a:prstGeom prst="rect">
            <a:avLst/>
          </a:prstGeom>
          <a:solidFill>
            <a:srgbClr val="0070C0"/>
          </a:solidFill>
        </p:spPr>
        <p:txBody>
          <a:bodyPr rtlCol="0">
            <a:noAutofit/>
          </a:bodyPr>
          <a:lstStyle>
            <a:lvl1pPr algn="l">
              <a:defRPr sz="2800" b="1">
                <a:solidFill>
                  <a:schemeClr val="bg1"/>
                </a:solidFill>
              </a:defRPr>
            </a:lvl1pPr>
          </a:lstStyle>
          <a:p>
            <a:r>
              <a:rPr lang="zh-CN" altLang="en-US" dirty="0" smtClean="0"/>
              <a:t>单击此处编辑母版标题样式</a:t>
            </a:r>
            <a:endParaRPr lang="zh-CN" altLang="en-US" dirty="0"/>
          </a:p>
        </p:txBody>
      </p:sp>
      <p:sp>
        <p:nvSpPr>
          <p:cNvPr id="9" name="Content Placeholder 2"/>
          <p:cNvSpPr>
            <a:spLocks noGrp="1"/>
          </p:cNvSpPr>
          <p:nvPr>
            <p:ph idx="1"/>
          </p:nvPr>
        </p:nvSpPr>
        <p:spPr>
          <a:xfrm>
            <a:off x="142844" y="1000108"/>
            <a:ext cx="8786874" cy="5073427"/>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pic>
        <p:nvPicPr>
          <p:cNvPr id="7" name="Picture 7" descr="图片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6288088"/>
            <a:ext cx="9144000"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0" descr="未标题-2"/>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7010400" y="0"/>
            <a:ext cx="2133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latin typeface="Trebuchet MS" pitchFamily="96" charset="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400">
                <a:latin typeface="Trebuchet MS" pitchFamily="96" charset="0"/>
                <a:ea typeface="+mn-ea"/>
              </a:defRPr>
            </a:lvl1pPr>
          </a:lstStyle>
          <a:p>
            <a:pPr>
              <a:defRPr/>
            </a:pPr>
            <a:r>
              <a:rPr lang="en-GB" altLang="zh-CN"/>
              <a:t>www.globalintelligence.com – </a:t>
            </a:r>
            <a:r>
              <a:rPr lang="en-GB" altLang="zh-CN">
                <a:solidFill>
                  <a:schemeClr val="bg2"/>
                </a:solidFill>
              </a:rPr>
              <a:t>page </a:t>
            </a:r>
            <a:fld id="{8FFBD7BB-4A7B-4430-A598-2C707497DEA2}" type="slidenum">
              <a:rPr lang="en-GB" altLang="zh-CN">
                <a:solidFill>
                  <a:schemeClr val="bg2"/>
                </a:solidFill>
              </a:rPr>
              <a:pPr>
                <a:defRPr/>
              </a:pPr>
              <a:t>‹#›</a:t>
            </a:fld>
            <a:endParaRPr lang="en-GB" altLang="zh-CN"/>
          </a:p>
        </p:txBody>
      </p:sp>
    </p:spTree>
  </p:cSld>
  <p:clrMap bg1="lt1" tx1="dk1" bg2="lt2" tx2="dk2" accent1="accent1" accent2="accent2" accent3="accent3" accent4="accent4" accent5="accent5" accent6="accent6" hlink="hlink" folHlink="folHlink"/>
  <p:sldLayoutIdLst>
    <p:sldLayoutId id="2147483834" r:id="rId1"/>
    <p:sldLayoutId id="2147483835" r:id="rId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spect="1" noChangeArrowheads="1"/>
          </p:cNvSpPr>
          <p:nvPr>
            <p:ph type="ctrTitle"/>
          </p:nvPr>
        </p:nvSpPr>
        <p:spPr>
          <a:xfrm>
            <a:off x="685800" y="2130425"/>
            <a:ext cx="7772400" cy="866775"/>
          </a:xfrm>
        </p:spPr>
        <p:txBody>
          <a:bodyPr/>
          <a:lstStyle/>
          <a:p>
            <a:pPr eaLnBrk="1" hangingPunct="1"/>
            <a:r>
              <a:rPr lang="en-US" altLang="zh-CN" dirty="0" smtClean="0">
                <a:latin typeface="宋体" pitchFamily="2" charset="-122"/>
              </a:rPr>
              <a:t>8_</a:t>
            </a:r>
            <a:r>
              <a:rPr lang="zh-CN" altLang="en-US" dirty="0" smtClean="0">
                <a:latin typeface="宋体" pitchFamily="2" charset="-122"/>
              </a:rPr>
              <a:t>集合</a:t>
            </a:r>
            <a:r>
              <a:rPr lang="zh-CN" altLang="en-US" dirty="0" smtClean="0"/>
              <a:t> </a:t>
            </a:r>
            <a:endParaRPr lang="en-US" dirty="0" smtClean="0"/>
          </a:p>
        </p:txBody>
      </p:sp>
      <p:sp>
        <p:nvSpPr>
          <p:cNvPr id="5" name="Rectangle 3"/>
          <p:cNvSpPr>
            <a:spLocks noGrp="1" noChangeArrowheads="1"/>
          </p:cNvSpPr>
          <p:nvPr>
            <p:ph type="subTitle" idx="1"/>
          </p:nvPr>
        </p:nvSpPr>
        <p:spPr>
          <a:xfrm>
            <a:off x="857250" y="2643188"/>
            <a:ext cx="6400800" cy="2016125"/>
          </a:xfrm>
        </p:spPr>
        <p:txBody>
          <a:bodyPr/>
          <a:lstStyle/>
          <a:p>
            <a:endParaRPr lang="en-US" altLang="zh-CN" dirty="0" smtClean="0"/>
          </a:p>
          <a:p>
            <a:endParaRPr lang="en-US" altLang="zh-CN" dirty="0" smtClean="0"/>
          </a:p>
          <a:p>
            <a:r>
              <a:rPr lang="zh-CN" altLang="en-US" dirty="0" smtClean="0"/>
              <a:t>加入尚学堂，一起进步！</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0" y="0"/>
            <a:ext cx="7143768" cy="857250"/>
          </a:xfrm>
        </p:spPr>
        <p:txBody>
          <a:bodyPr/>
          <a:lstStyle/>
          <a:p>
            <a:r>
              <a:rPr lang="en-US" altLang="zh-CN" smtClean="0"/>
              <a:t>2.List</a:t>
            </a:r>
            <a:endParaRPr lang="zh-CN" altLang="en-US" smtClean="0"/>
          </a:p>
        </p:txBody>
      </p:sp>
      <p:sp>
        <p:nvSpPr>
          <p:cNvPr id="12291" name="内容占位符 2"/>
          <p:cNvSpPr>
            <a:spLocks noGrp="1"/>
          </p:cNvSpPr>
          <p:nvPr>
            <p:ph idx="1"/>
          </p:nvPr>
        </p:nvSpPr>
        <p:spPr>
          <a:xfrm>
            <a:off x="0" y="857250"/>
            <a:ext cx="8786813" cy="5429250"/>
          </a:xfrm>
        </p:spPr>
        <p:txBody>
          <a:bodyPr/>
          <a:lstStyle/>
          <a:p>
            <a:r>
              <a:rPr lang="en-US" altLang="zh-CN" dirty="0" smtClean="0"/>
              <a:t>List</a:t>
            </a:r>
            <a:r>
              <a:rPr lang="zh-CN" altLang="en-US" dirty="0" smtClean="0"/>
              <a:t>常用方法</a:t>
            </a:r>
            <a:endParaRPr lang="en-US" altLang="zh-CN" dirty="0" smtClean="0"/>
          </a:p>
          <a:p>
            <a:pPr lvl="1"/>
            <a:r>
              <a:rPr lang="en-US" altLang="zh-CN" dirty="0" smtClean="0"/>
              <a:t>List</a:t>
            </a:r>
            <a:r>
              <a:rPr lang="zh-CN" altLang="en-US" dirty="0" smtClean="0"/>
              <a:t>相对</a:t>
            </a:r>
            <a:r>
              <a:rPr lang="en-US" altLang="zh-CN" dirty="0" smtClean="0"/>
              <a:t>Collection</a:t>
            </a:r>
            <a:r>
              <a:rPr lang="zh-CN" altLang="en-US" dirty="0" smtClean="0"/>
              <a:t>增加了关于位置操作的方法</a:t>
            </a:r>
            <a:endParaRPr lang="en-US" altLang="zh-CN" dirty="0" smtClean="0"/>
          </a:p>
          <a:p>
            <a:pPr lvl="1"/>
            <a:endParaRPr lang="en-US" altLang="zh-CN" dirty="0" smtClean="0"/>
          </a:p>
          <a:p>
            <a:r>
              <a:rPr lang="en-US" altLang="zh-CN" dirty="0" smtClean="0"/>
              <a:t>List</a:t>
            </a:r>
            <a:r>
              <a:rPr lang="zh-CN" altLang="en-US" dirty="0" smtClean="0"/>
              <a:t>的遍历方法</a:t>
            </a:r>
            <a:endParaRPr lang="en-US" altLang="zh-CN" dirty="0" smtClean="0"/>
          </a:p>
          <a:p>
            <a:pPr lvl="1"/>
            <a:r>
              <a:rPr lang="en-US" altLang="zh-CN" dirty="0" smtClean="0"/>
              <a:t>for</a:t>
            </a:r>
          </a:p>
          <a:p>
            <a:pPr lvl="1"/>
            <a:r>
              <a:rPr lang="en-US" altLang="zh-CN" dirty="0" smtClean="0"/>
              <a:t>for-each</a:t>
            </a:r>
          </a:p>
          <a:p>
            <a:pPr lvl="1"/>
            <a:r>
              <a:rPr lang="en-US" altLang="zh-CN" dirty="0" err="1" smtClean="0"/>
              <a:t>Iterator</a:t>
            </a:r>
            <a:r>
              <a:rPr lang="zh-CN" altLang="en-US" dirty="0" smtClean="0"/>
              <a:t>迭代器</a:t>
            </a:r>
            <a:endParaRPr lang="en-US" altLang="zh-CN" dirty="0" smtClean="0"/>
          </a:p>
          <a:p>
            <a:pPr lvl="1"/>
            <a:endParaRPr lang="en-US" altLang="zh-CN" dirty="0" smtClean="0"/>
          </a:p>
          <a:p>
            <a:r>
              <a:rPr lang="zh-CN" altLang="en-US" dirty="0" smtClean="0"/>
              <a:t>理解面向接口编程</a:t>
            </a:r>
            <a:endParaRPr lang="en-US" altLang="zh-CN" dirty="0" smtClean="0"/>
          </a:p>
          <a:p>
            <a:pPr lvl="1"/>
            <a:r>
              <a:rPr lang="en-US" altLang="zh-CN" dirty="0" smtClean="0"/>
              <a:t>List </a:t>
            </a:r>
            <a:r>
              <a:rPr lang="en-US" altLang="zh-CN" dirty="0" err="1" smtClean="0"/>
              <a:t>list</a:t>
            </a:r>
            <a:r>
              <a:rPr lang="en-US" altLang="zh-CN" dirty="0" smtClean="0"/>
              <a:t> = new </a:t>
            </a:r>
            <a:r>
              <a:rPr lang="en-US" altLang="zh-CN" dirty="0" err="1" smtClean="0"/>
              <a:t>ArrayList</a:t>
            </a:r>
            <a:r>
              <a:rPr lang="en-US" altLang="zh-CN" dirty="0" smtClean="0"/>
              <a:t>();</a:t>
            </a:r>
          </a:p>
          <a:p>
            <a:pPr lvl="1"/>
            <a:r>
              <a:rPr lang="en-US" altLang="zh-CN" dirty="0" err="1" smtClean="0"/>
              <a:t>ArrayList</a:t>
            </a:r>
            <a:r>
              <a:rPr lang="en-US" altLang="zh-CN" dirty="0" smtClean="0"/>
              <a:t> list = new </a:t>
            </a:r>
            <a:r>
              <a:rPr lang="en-US" altLang="zh-CN" dirty="0" err="1" smtClean="0"/>
              <a:t>ArrayList</a:t>
            </a:r>
            <a:r>
              <a:rPr lang="en-US" altLang="zh-CN" dirty="0" smtClean="0"/>
              <a:t>();</a:t>
            </a:r>
          </a:p>
          <a:p>
            <a:pPr lvl="1"/>
            <a:endParaRPr lang="en-US" altLang="zh-CN" dirty="0" smtClean="0"/>
          </a:p>
          <a:p>
            <a:r>
              <a:rPr lang="zh-CN" altLang="en-US" dirty="0" smtClean="0"/>
              <a:t>集合中内容是否相同</a:t>
            </a:r>
            <a:endParaRPr lang="en-US" altLang="zh-CN" dirty="0" smtClean="0"/>
          </a:p>
          <a:p>
            <a:pPr lvl="1"/>
            <a:r>
              <a:rPr lang="zh-CN" altLang="en-US" dirty="0" smtClean="0"/>
              <a:t>通过</a:t>
            </a:r>
            <a:r>
              <a:rPr lang="en-US" altLang="zh-CN" dirty="0" smtClean="0"/>
              <a:t>equals</a:t>
            </a:r>
            <a:r>
              <a:rPr lang="zh-CN" altLang="en-US" dirty="0" smtClean="0"/>
              <a:t>进行内容比较，而是</a:t>
            </a:r>
            <a:r>
              <a:rPr lang="en-US" altLang="zh-CN" dirty="0" smtClean="0"/>
              <a:t>==</a:t>
            </a:r>
            <a:r>
              <a:rPr lang="zh-CN" altLang="en-US" dirty="0" smtClean="0"/>
              <a:t>引用比较</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0" y="0"/>
            <a:ext cx="7072330" cy="857250"/>
          </a:xfrm>
        </p:spPr>
        <p:txBody>
          <a:bodyPr/>
          <a:lstStyle/>
          <a:p>
            <a:r>
              <a:rPr lang="en-US" altLang="zh-CN" smtClean="0"/>
              <a:t>3.Set</a:t>
            </a:r>
            <a:endParaRPr lang="zh-CN" altLang="en-US" smtClean="0"/>
          </a:p>
        </p:txBody>
      </p:sp>
      <p:sp>
        <p:nvSpPr>
          <p:cNvPr id="13315" name="内容占位符 2"/>
          <p:cNvSpPr>
            <a:spLocks noGrp="1"/>
          </p:cNvSpPr>
          <p:nvPr>
            <p:ph idx="1"/>
          </p:nvPr>
        </p:nvSpPr>
        <p:spPr>
          <a:xfrm>
            <a:off x="142875" y="1000125"/>
            <a:ext cx="8786813" cy="5073650"/>
          </a:xfrm>
        </p:spPr>
        <p:txBody>
          <a:bodyPr/>
          <a:lstStyle/>
          <a:p>
            <a:r>
              <a:rPr lang="en-US" altLang="zh-CN" dirty="0" smtClean="0"/>
              <a:t>Set</a:t>
            </a:r>
          </a:p>
          <a:p>
            <a:pPr lvl="1"/>
            <a:r>
              <a:rPr lang="zh-CN" altLang="en-US" dirty="0" smtClean="0"/>
              <a:t>特点：无序  唯一（不重复）</a:t>
            </a:r>
            <a:endParaRPr lang="en-US" altLang="zh-CN" dirty="0" smtClean="0"/>
          </a:p>
          <a:p>
            <a:pPr lvl="1"/>
            <a:endParaRPr lang="en-US" altLang="zh-CN" dirty="0" smtClean="0"/>
          </a:p>
          <a:p>
            <a:pPr lvl="1"/>
            <a:r>
              <a:rPr lang="en-US" altLang="zh-CN" dirty="0" err="1" smtClean="0"/>
              <a:t>HashSet</a:t>
            </a:r>
            <a:endParaRPr lang="en-US" altLang="zh-CN" dirty="0" smtClean="0"/>
          </a:p>
          <a:p>
            <a:pPr lvl="2"/>
            <a:r>
              <a:rPr lang="zh-CN" altLang="en-US" dirty="0" smtClean="0"/>
              <a:t>采用</a:t>
            </a:r>
            <a:r>
              <a:rPr lang="en-US" altLang="zh-CN" dirty="0" err="1" smtClean="0"/>
              <a:t>Hashtable</a:t>
            </a:r>
            <a:r>
              <a:rPr lang="zh-CN" altLang="en-US" dirty="0" smtClean="0"/>
              <a:t>哈希表存储结构（神奇的结构）</a:t>
            </a:r>
            <a:endParaRPr lang="en-US" altLang="zh-CN" dirty="0" smtClean="0"/>
          </a:p>
          <a:p>
            <a:pPr lvl="2"/>
            <a:r>
              <a:rPr lang="zh-CN" altLang="en-US" dirty="0" smtClean="0"/>
              <a:t>优点：添加速度快  查询速度快 删除速度快</a:t>
            </a:r>
            <a:endParaRPr lang="en-US" altLang="zh-CN" dirty="0" smtClean="0"/>
          </a:p>
          <a:p>
            <a:pPr lvl="2"/>
            <a:r>
              <a:rPr lang="zh-CN" altLang="en-US" dirty="0" smtClean="0"/>
              <a:t>缺点：无序</a:t>
            </a:r>
            <a:endParaRPr lang="en-US" altLang="zh-CN" dirty="0" smtClean="0"/>
          </a:p>
          <a:p>
            <a:pPr lvl="1"/>
            <a:r>
              <a:rPr lang="en-US" altLang="zh-CN" dirty="0" err="1" smtClean="0"/>
              <a:t>LinkedHashSet</a:t>
            </a:r>
            <a:endParaRPr lang="en-US" altLang="zh-CN" dirty="0" smtClean="0"/>
          </a:p>
          <a:p>
            <a:pPr lvl="2"/>
            <a:r>
              <a:rPr lang="zh-CN" altLang="en-US" dirty="0" smtClean="0"/>
              <a:t>采用哈希表存储结构，同时使用链表维护次序</a:t>
            </a:r>
            <a:endParaRPr lang="en-US" altLang="zh-CN" dirty="0" smtClean="0"/>
          </a:p>
          <a:p>
            <a:pPr lvl="2"/>
            <a:r>
              <a:rPr lang="zh-CN" altLang="en-US" dirty="0" smtClean="0"/>
              <a:t>有序（添加顺序）</a:t>
            </a:r>
            <a:endParaRPr lang="en-US" altLang="zh-CN" dirty="0" smtClean="0"/>
          </a:p>
          <a:p>
            <a:pPr lvl="1"/>
            <a:r>
              <a:rPr lang="en-US" altLang="zh-CN" dirty="0" err="1" smtClean="0"/>
              <a:t>TreeSet</a:t>
            </a:r>
            <a:endParaRPr lang="en-US" altLang="zh-CN" dirty="0" smtClean="0"/>
          </a:p>
          <a:p>
            <a:pPr lvl="2"/>
            <a:r>
              <a:rPr lang="zh-CN" altLang="en-US" dirty="0" smtClean="0"/>
              <a:t>采用二叉树（</a:t>
            </a:r>
            <a:r>
              <a:rPr lang="zh-CN" altLang="en-US" b="1" dirty="0" smtClean="0"/>
              <a:t>红黑树</a:t>
            </a:r>
            <a:r>
              <a:rPr lang="zh-CN" altLang="en-US" dirty="0" smtClean="0"/>
              <a:t>）的存储结构</a:t>
            </a:r>
            <a:endParaRPr lang="en-US" altLang="zh-CN" dirty="0" smtClean="0"/>
          </a:p>
          <a:p>
            <a:pPr lvl="2"/>
            <a:r>
              <a:rPr lang="zh-CN" altLang="en-US" dirty="0" smtClean="0"/>
              <a:t>优点：有序  查询速度比</a:t>
            </a:r>
            <a:r>
              <a:rPr lang="en-US" altLang="zh-CN" dirty="0" smtClean="0"/>
              <a:t>List</a:t>
            </a:r>
            <a:r>
              <a:rPr lang="zh-CN" altLang="en-US" dirty="0" smtClean="0"/>
              <a:t>快（按照内容查询）</a:t>
            </a:r>
            <a:endParaRPr lang="en-US" altLang="zh-CN" dirty="0" smtClean="0"/>
          </a:p>
          <a:p>
            <a:pPr lvl="2"/>
            <a:r>
              <a:rPr lang="zh-CN" altLang="en-US" dirty="0" smtClean="0"/>
              <a:t>缺点：查询速度没有</a:t>
            </a:r>
            <a:r>
              <a:rPr lang="en-US" altLang="zh-CN" dirty="0" err="1" smtClean="0"/>
              <a:t>HashSet</a:t>
            </a:r>
            <a:r>
              <a:rPr lang="zh-CN" altLang="en-US" dirty="0" smtClean="0"/>
              <a:t>快</a:t>
            </a:r>
            <a:endParaRPr lang="en-US" altLang="zh-CN" dirty="0" smtClean="0"/>
          </a:p>
          <a:p>
            <a:pPr lvl="2"/>
            <a:endParaRPr lang="zh-CN" altLang="en-US" dirty="0" smtClean="0"/>
          </a:p>
        </p:txBody>
      </p:sp>
      <p:pic>
        <p:nvPicPr>
          <p:cNvPr id="13316" name="Picture 7"/>
          <p:cNvPicPr>
            <a:picLocks noChangeAspect="1" noChangeArrowheads="1"/>
          </p:cNvPicPr>
          <p:nvPr/>
        </p:nvPicPr>
        <p:blipFill>
          <a:blip r:embed="rId2"/>
          <a:srcRect/>
          <a:stretch>
            <a:fillRect/>
          </a:stretch>
        </p:blipFill>
        <p:spPr bwMode="auto">
          <a:xfrm>
            <a:off x="6134100" y="1000125"/>
            <a:ext cx="3009900" cy="2390775"/>
          </a:xfrm>
          <a:prstGeom prst="rect">
            <a:avLst/>
          </a:prstGeom>
          <a:noFill/>
          <a:ln w="9525" algn="ctr">
            <a:noFill/>
            <a:miter lim="800000"/>
            <a:headEnd/>
            <a:tailEnd/>
          </a:ln>
          <a:effectLst>
            <a:prstShdw prst="shdw13" dist="53882" dir="13500000">
              <a:schemeClr val="bg2">
                <a:alpha val="50000"/>
              </a:schemeClr>
            </a:prstShdw>
          </a:effectLst>
        </p:spPr>
      </p:pic>
      <p:pic>
        <p:nvPicPr>
          <p:cNvPr id="13317" name="Picture 8"/>
          <p:cNvPicPr>
            <a:picLocks noChangeAspect="1" noChangeArrowheads="1"/>
          </p:cNvPicPr>
          <p:nvPr/>
        </p:nvPicPr>
        <p:blipFill>
          <a:blip r:embed="rId3"/>
          <a:srcRect/>
          <a:stretch>
            <a:fillRect/>
          </a:stretch>
        </p:blipFill>
        <p:spPr bwMode="auto">
          <a:xfrm>
            <a:off x="6191250" y="3786188"/>
            <a:ext cx="2952750" cy="2266950"/>
          </a:xfrm>
          <a:prstGeom prst="rect">
            <a:avLst/>
          </a:prstGeom>
          <a:noFill/>
          <a:ln w="9525" algn="ctr">
            <a:noFill/>
            <a:miter lim="800000"/>
            <a:headEnd/>
            <a:tailEnd/>
          </a:ln>
          <a:effectLst>
            <a:prstShdw prst="shdw13" dist="53882" dir="13500000">
              <a:schemeClr val="bg2">
                <a:alpha val="50000"/>
              </a:schemeClr>
            </a:prst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0" y="0"/>
            <a:ext cx="7143768" cy="857250"/>
          </a:xfrm>
        </p:spPr>
        <p:txBody>
          <a:bodyPr/>
          <a:lstStyle/>
          <a:p>
            <a:r>
              <a:rPr lang="en-US" altLang="zh-CN" smtClean="0"/>
              <a:t>3.Set</a:t>
            </a:r>
            <a:endParaRPr lang="zh-CN" altLang="en-US" smtClean="0"/>
          </a:p>
        </p:txBody>
      </p:sp>
      <p:sp>
        <p:nvSpPr>
          <p:cNvPr id="14339" name="内容占位符 2"/>
          <p:cNvSpPr>
            <a:spLocks noGrp="1"/>
          </p:cNvSpPr>
          <p:nvPr>
            <p:ph idx="1"/>
          </p:nvPr>
        </p:nvSpPr>
        <p:spPr>
          <a:xfrm>
            <a:off x="142875" y="1000125"/>
            <a:ext cx="8786813" cy="5073650"/>
          </a:xfrm>
        </p:spPr>
        <p:txBody>
          <a:bodyPr/>
          <a:lstStyle/>
          <a:p>
            <a:r>
              <a:rPr lang="en-US" altLang="zh-CN" dirty="0" smtClean="0"/>
              <a:t>Set</a:t>
            </a:r>
            <a:r>
              <a:rPr lang="zh-CN" altLang="en-US" dirty="0" smtClean="0"/>
              <a:t>常用方法</a:t>
            </a:r>
            <a:endParaRPr lang="en-US" altLang="zh-CN" dirty="0" smtClean="0"/>
          </a:p>
          <a:p>
            <a:pPr lvl="1"/>
            <a:r>
              <a:rPr lang="en-US" altLang="zh-CN" dirty="0" smtClean="0"/>
              <a:t>Set</a:t>
            </a:r>
            <a:r>
              <a:rPr lang="zh-CN" altLang="en-US" dirty="0" smtClean="0"/>
              <a:t>相对</a:t>
            </a:r>
            <a:r>
              <a:rPr lang="en-US" altLang="zh-CN" dirty="0" smtClean="0"/>
              <a:t>Collection</a:t>
            </a:r>
            <a:r>
              <a:rPr lang="zh-CN" altLang="en-US" dirty="0" smtClean="0"/>
              <a:t>没有增加任何方法</a:t>
            </a:r>
            <a:endParaRPr lang="en-US" altLang="zh-CN" dirty="0" smtClean="0"/>
          </a:p>
          <a:p>
            <a:pPr lvl="1"/>
            <a:endParaRPr lang="en-US" altLang="zh-CN" dirty="0" smtClean="0"/>
          </a:p>
          <a:p>
            <a:r>
              <a:rPr lang="en-US" altLang="zh-CN" dirty="0" smtClean="0"/>
              <a:t>Set</a:t>
            </a:r>
            <a:r>
              <a:rPr lang="zh-CN" altLang="en-US" dirty="0" smtClean="0"/>
              <a:t>的遍历方法</a:t>
            </a:r>
            <a:endParaRPr lang="en-US" altLang="zh-CN" dirty="0" smtClean="0"/>
          </a:p>
          <a:p>
            <a:pPr lvl="1"/>
            <a:r>
              <a:rPr lang="en-US" altLang="zh-CN" dirty="0" smtClean="0"/>
              <a:t>for-each</a:t>
            </a:r>
          </a:p>
          <a:p>
            <a:pPr lvl="1"/>
            <a:r>
              <a:rPr lang="en-US" altLang="zh-CN" dirty="0" err="1" smtClean="0"/>
              <a:t>Iterator</a:t>
            </a:r>
            <a:r>
              <a:rPr lang="zh-CN" altLang="en-US" dirty="0" smtClean="0"/>
              <a:t>迭代器</a:t>
            </a:r>
            <a:endParaRPr lang="en-US" altLang="zh-CN" dirty="0" smtClean="0"/>
          </a:p>
          <a:p>
            <a:pPr lvl="1"/>
            <a:r>
              <a:rPr lang="zh-CN" altLang="en-US" dirty="0" smtClean="0"/>
              <a:t>无法使用</a:t>
            </a:r>
            <a:r>
              <a:rPr lang="en-US" altLang="zh-CN" dirty="0" smtClean="0"/>
              <a:t>for</a:t>
            </a:r>
            <a:r>
              <a:rPr lang="zh-CN" altLang="en-US" dirty="0" smtClean="0"/>
              <a:t>进行遍历（因为无序，所以没有</a:t>
            </a:r>
            <a:r>
              <a:rPr lang="en-US" altLang="zh-CN" dirty="0" smtClean="0"/>
              <a:t>get(</a:t>
            </a:r>
            <a:r>
              <a:rPr lang="en-US" altLang="zh-CN" dirty="0" err="1" smtClean="0"/>
              <a:t>i</a:t>
            </a:r>
            <a:r>
              <a:rPr lang="en-US" altLang="zh-CN" dirty="0" smtClean="0"/>
              <a:t>)</a:t>
            </a:r>
            <a:r>
              <a:rPr lang="zh-CN" altLang="en-US" dirty="0" smtClean="0"/>
              <a:t>）</a:t>
            </a:r>
            <a:endParaRPr lang="en-US" altLang="zh-CN" dirty="0" smtClean="0"/>
          </a:p>
          <a:p>
            <a:pPr lvl="2"/>
            <a:endParaRPr lang="en-US" altLang="zh-CN" dirty="0" smtClean="0"/>
          </a:p>
          <a:p>
            <a:pPr>
              <a:lnSpc>
                <a:spcPct val="80000"/>
              </a:lnSpc>
            </a:pPr>
            <a:r>
              <a:rPr lang="en-US" altLang="zh-CN" dirty="0" err="1" smtClean="0"/>
              <a:t>HashSet</a:t>
            </a:r>
            <a:r>
              <a:rPr lang="zh-CN" altLang="en-US" dirty="0" smtClean="0"/>
              <a:t>、</a:t>
            </a:r>
            <a:r>
              <a:rPr lang="en-US" altLang="zh-CN" dirty="0" err="1" smtClean="0"/>
              <a:t>HashMap</a:t>
            </a:r>
            <a:r>
              <a:rPr lang="zh-CN" altLang="en-US" dirty="0" smtClean="0"/>
              <a:t>或</a:t>
            </a:r>
            <a:r>
              <a:rPr lang="en-US" altLang="zh-CN" dirty="0" err="1" smtClean="0"/>
              <a:t>Hashtable</a:t>
            </a:r>
            <a:r>
              <a:rPr lang="zh-CN" altLang="en-US" dirty="0" smtClean="0"/>
              <a:t>中对象唯一性判断</a:t>
            </a:r>
            <a:endParaRPr lang="en-US" altLang="zh-CN" dirty="0" smtClean="0"/>
          </a:p>
          <a:p>
            <a:pPr lvl="1">
              <a:lnSpc>
                <a:spcPct val="80000"/>
              </a:lnSpc>
            </a:pPr>
            <a:r>
              <a:rPr lang="zh-CN" altLang="en-US" dirty="0" smtClean="0"/>
              <a:t>重写其</a:t>
            </a:r>
            <a:r>
              <a:rPr lang="en-US" altLang="zh-CN" dirty="0" err="1" smtClean="0"/>
              <a:t>hashCode</a:t>
            </a:r>
            <a:r>
              <a:rPr lang="en-US" altLang="zh-CN" dirty="0" smtClean="0"/>
              <a:t>()</a:t>
            </a:r>
            <a:r>
              <a:rPr lang="zh-CN" altLang="en-US" dirty="0" smtClean="0"/>
              <a:t>和</a:t>
            </a:r>
            <a:r>
              <a:rPr lang="en-US" altLang="zh-CN" dirty="0" smtClean="0"/>
              <a:t>equals()</a:t>
            </a:r>
            <a:r>
              <a:rPr lang="zh-CN" altLang="en-US" dirty="0" smtClean="0"/>
              <a:t>方法</a:t>
            </a:r>
          </a:p>
          <a:p>
            <a:pPr lvl="1"/>
            <a:endParaRPr lang="en-US" altLang="zh-CN" dirty="0" smtClean="0"/>
          </a:p>
          <a:p>
            <a:pPr>
              <a:lnSpc>
                <a:spcPct val="80000"/>
              </a:lnSpc>
            </a:pPr>
            <a:r>
              <a:rPr lang="en-US" altLang="zh-CN" dirty="0" err="1" smtClean="0"/>
              <a:t>TreeSet</a:t>
            </a:r>
            <a:r>
              <a:rPr lang="zh-CN" altLang="en-US" dirty="0" smtClean="0"/>
              <a:t>中指明排序依据</a:t>
            </a:r>
            <a:endParaRPr lang="en-US" altLang="zh-CN" dirty="0" smtClean="0"/>
          </a:p>
          <a:p>
            <a:pPr lvl="1">
              <a:lnSpc>
                <a:spcPct val="80000"/>
              </a:lnSpc>
            </a:pPr>
            <a:r>
              <a:rPr lang="zh-CN" altLang="en-US" dirty="0" smtClean="0"/>
              <a:t>实现</a:t>
            </a:r>
            <a:r>
              <a:rPr lang="en-US" altLang="zh-CN" dirty="0" smtClean="0"/>
              <a:t>Comparable</a:t>
            </a:r>
            <a:r>
              <a:rPr lang="zh-CN" altLang="en-US" dirty="0" smtClean="0"/>
              <a:t>接口</a:t>
            </a:r>
            <a:endParaRPr lang="en-US" altLang="zh-CN" dirty="0" smtClean="0"/>
          </a:p>
          <a:p>
            <a:pPr lvl="1">
              <a:lnSpc>
                <a:spcPct val="80000"/>
              </a:lnSpc>
            </a:pPr>
            <a:r>
              <a:rPr lang="zh-CN" altLang="en-US" dirty="0" smtClean="0"/>
              <a:t>创建实现</a:t>
            </a:r>
            <a:r>
              <a:rPr lang="en-US" altLang="zh-CN" dirty="0" err="1" smtClean="0"/>
              <a:t>Compator</a:t>
            </a:r>
            <a:r>
              <a:rPr lang="zh-CN" altLang="en-US" dirty="0" smtClean="0"/>
              <a:t>接口的类。</a:t>
            </a:r>
          </a:p>
          <a:p>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0" y="0"/>
            <a:ext cx="7143768" cy="857250"/>
          </a:xfrm>
        </p:spPr>
        <p:txBody>
          <a:bodyPr/>
          <a:lstStyle/>
          <a:p>
            <a:r>
              <a:rPr lang="en-US" altLang="zh-CN" smtClean="0"/>
              <a:t>3.Set</a:t>
            </a:r>
            <a:endParaRPr lang="zh-CN" altLang="en-US" smtClean="0"/>
          </a:p>
        </p:txBody>
      </p:sp>
      <p:sp>
        <p:nvSpPr>
          <p:cNvPr id="15363" name="内容占位符 2"/>
          <p:cNvSpPr>
            <a:spLocks noGrp="1"/>
          </p:cNvSpPr>
          <p:nvPr>
            <p:ph idx="1"/>
          </p:nvPr>
        </p:nvSpPr>
        <p:spPr>
          <a:xfrm>
            <a:off x="142875" y="1000125"/>
            <a:ext cx="8786813" cy="5286375"/>
          </a:xfrm>
        </p:spPr>
        <p:txBody>
          <a:bodyPr/>
          <a:lstStyle/>
          <a:p>
            <a:r>
              <a:rPr lang="zh-CN" altLang="en-US" dirty="0" smtClean="0"/>
              <a:t>哈希表存储原理</a:t>
            </a:r>
            <a:endParaRPr lang="en-US" altLang="zh-CN" dirty="0" smtClean="0"/>
          </a:p>
          <a:p>
            <a:pPr lvl="1"/>
            <a:r>
              <a:rPr lang="zh-CN" altLang="en-US" dirty="0" smtClean="0"/>
              <a:t>神奇的表结构，添加和查询数据速度非常快</a:t>
            </a:r>
            <a:endParaRPr lang="en-US" altLang="zh-CN" dirty="0" smtClean="0"/>
          </a:p>
          <a:p>
            <a:pPr lvl="1"/>
            <a:r>
              <a:rPr lang="zh-CN" altLang="en-US" dirty="0" smtClean="0"/>
              <a:t>演示添加过程</a:t>
            </a:r>
            <a:endParaRPr lang="en-US" altLang="zh-CN" dirty="0" smtClean="0"/>
          </a:p>
          <a:p>
            <a:pPr lvl="2"/>
            <a:r>
              <a:rPr lang="zh-CN" altLang="en-US" dirty="0" smtClean="0"/>
              <a:t>一次添加成功</a:t>
            </a:r>
            <a:endParaRPr lang="en-US" altLang="zh-CN" dirty="0" smtClean="0"/>
          </a:p>
          <a:p>
            <a:pPr lvl="2"/>
            <a:r>
              <a:rPr lang="zh-CN" altLang="en-US" dirty="0" smtClean="0"/>
              <a:t>数据已经存在</a:t>
            </a:r>
            <a:endParaRPr lang="en-US" altLang="zh-CN" dirty="0" smtClean="0"/>
          </a:p>
          <a:p>
            <a:pPr lvl="2"/>
            <a:r>
              <a:rPr lang="zh-CN" altLang="en-US" dirty="0" smtClean="0"/>
              <a:t>多次添加成功</a:t>
            </a:r>
            <a:endParaRPr lang="en-US" altLang="zh-CN" dirty="0" smtClean="0"/>
          </a:p>
          <a:p>
            <a:pPr lvl="2"/>
            <a:endParaRPr lang="en-US" altLang="zh-CN" dirty="0" smtClean="0"/>
          </a:p>
          <a:p>
            <a:pPr lvl="1"/>
            <a:r>
              <a:rPr lang="zh-CN" altLang="en-US" dirty="0" smtClean="0"/>
              <a:t>演示查询过程</a:t>
            </a:r>
            <a:endParaRPr lang="en-US" altLang="zh-CN" dirty="0" smtClean="0"/>
          </a:p>
          <a:p>
            <a:pPr lvl="2"/>
            <a:r>
              <a:rPr lang="en-US" altLang="zh-CN" dirty="0" smtClean="0"/>
              <a:t>1</a:t>
            </a:r>
            <a:r>
              <a:rPr lang="zh-CN" altLang="en-US" dirty="0" smtClean="0"/>
              <a:t>次查询获取</a:t>
            </a:r>
            <a:endParaRPr lang="en-US" altLang="zh-CN" dirty="0" smtClean="0"/>
          </a:p>
          <a:p>
            <a:pPr lvl="2"/>
            <a:r>
              <a:rPr lang="zh-CN" altLang="en-US" dirty="0" smtClean="0"/>
              <a:t>多次查询获取</a:t>
            </a:r>
            <a:endParaRPr lang="en-US" altLang="zh-CN" dirty="0" smtClean="0"/>
          </a:p>
          <a:p>
            <a:pPr lvl="2"/>
            <a:r>
              <a:rPr lang="zh-CN" altLang="en-US" dirty="0" smtClean="0"/>
              <a:t>不存在的数据</a:t>
            </a:r>
            <a:endParaRPr lang="en-US" altLang="zh-CN" dirty="0" smtClean="0"/>
          </a:p>
          <a:p>
            <a:pPr lvl="1"/>
            <a:endParaRPr lang="en-US" altLang="zh-CN" dirty="0" smtClean="0"/>
          </a:p>
          <a:p>
            <a:pPr lvl="1"/>
            <a:r>
              <a:rPr lang="en-US" altLang="zh-CN" dirty="0" err="1" smtClean="0"/>
              <a:t>hashCode</a:t>
            </a:r>
            <a:r>
              <a:rPr lang="zh-CN" altLang="en-US" dirty="0" smtClean="0"/>
              <a:t>如何计算</a:t>
            </a:r>
            <a:endParaRPr lang="en-US" altLang="zh-CN" dirty="0" smtClean="0"/>
          </a:p>
          <a:p>
            <a:pPr lvl="2"/>
            <a:r>
              <a:rPr lang="zh-CN" altLang="en-US" dirty="0" smtClean="0"/>
              <a:t>整数    实数</a:t>
            </a:r>
            <a:endParaRPr lang="en-US" altLang="zh-CN" dirty="0" smtClean="0"/>
          </a:p>
          <a:p>
            <a:pPr lvl="2"/>
            <a:r>
              <a:rPr lang="zh-CN" altLang="en-US" dirty="0" smtClean="0"/>
              <a:t>字符串  对象</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0" y="0"/>
            <a:ext cx="7143768" cy="857250"/>
          </a:xfrm>
        </p:spPr>
        <p:txBody>
          <a:bodyPr/>
          <a:lstStyle/>
          <a:p>
            <a:r>
              <a:rPr lang="en-US" altLang="zh-CN" smtClean="0"/>
              <a:t>3.Set</a:t>
            </a:r>
            <a:endParaRPr lang="zh-CN" altLang="en-US" smtClean="0"/>
          </a:p>
        </p:txBody>
      </p:sp>
      <p:graphicFrame>
        <p:nvGraphicFramePr>
          <p:cNvPr id="4" name="内容占位符 3"/>
          <p:cNvGraphicFramePr>
            <a:graphicFrameLocks noGrp="1"/>
          </p:cNvGraphicFramePr>
          <p:nvPr>
            <p:ph idx="1"/>
          </p:nvPr>
        </p:nvGraphicFramePr>
        <p:xfrm>
          <a:off x="428596" y="3286124"/>
          <a:ext cx="8501086" cy="793188"/>
        </p:xfrm>
        <a:graphic>
          <a:graphicData uri="http://schemas.openxmlformats.org/drawingml/2006/table">
            <a:tbl>
              <a:tblPr firstRow="1" bandRow="1">
                <a:tableStyleId>{5C22544A-7EE6-4342-B048-85BDC9FD1C3A}</a:tableStyleId>
              </a:tblPr>
              <a:tblGrid>
                <a:gridCol w="772826"/>
                <a:gridCol w="772826"/>
                <a:gridCol w="772826"/>
                <a:gridCol w="772826"/>
                <a:gridCol w="772826"/>
                <a:gridCol w="772826"/>
                <a:gridCol w="772826"/>
                <a:gridCol w="772826"/>
                <a:gridCol w="772826"/>
                <a:gridCol w="772826"/>
                <a:gridCol w="772826"/>
              </a:tblGrid>
              <a:tr h="427428">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r>
              <a:tr h="358389">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5" name="内容占位符 3"/>
          <p:cNvGraphicFramePr>
            <a:graphicFrameLocks noGrp="1"/>
          </p:cNvGraphicFramePr>
          <p:nvPr>
            <p:ph idx="1"/>
          </p:nvPr>
        </p:nvGraphicFramePr>
        <p:xfrm>
          <a:off x="357158" y="1071546"/>
          <a:ext cx="8501086" cy="365760"/>
        </p:xfrm>
        <a:graphic>
          <a:graphicData uri="http://schemas.openxmlformats.org/drawingml/2006/table">
            <a:tbl>
              <a:tblPr firstRow="1" bandRow="1">
                <a:tableStyleId>{5C22544A-7EE6-4342-B048-85BDC9FD1C3A}</a:tableStyleId>
              </a:tblPr>
              <a:tblGrid>
                <a:gridCol w="772826"/>
                <a:gridCol w="772826"/>
                <a:gridCol w="772826"/>
                <a:gridCol w="772826"/>
                <a:gridCol w="772826"/>
                <a:gridCol w="772826"/>
                <a:gridCol w="772826"/>
                <a:gridCol w="772826"/>
                <a:gridCol w="772826"/>
                <a:gridCol w="772826"/>
                <a:gridCol w="772826"/>
              </a:tblGrid>
              <a:tr h="358389">
                <a:tc>
                  <a:txBody>
                    <a:bodyPr/>
                    <a:lstStyle/>
                    <a:p>
                      <a:r>
                        <a:rPr lang="en-US" altLang="zh-CN" dirty="0" smtClean="0"/>
                        <a:t>23</a:t>
                      </a:r>
                      <a:endParaRPr lang="zh-CN" altLang="en-US" dirty="0"/>
                    </a:p>
                  </a:txBody>
                  <a:tcPr/>
                </a:tc>
                <a:tc>
                  <a:txBody>
                    <a:bodyPr/>
                    <a:lstStyle/>
                    <a:p>
                      <a:r>
                        <a:rPr lang="en-US" altLang="zh-CN" b="0" dirty="0" smtClean="0"/>
                        <a:t>36</a:t>
                      </a:r>
                      <a:endParaRPr lang="zh-CN" altLang="en-US" b="0" dirty="0"/>
                    </a:p>
                  </a:txBody>
                  <a:tcPr/>
                </a:tc>
                <a:tc>
                  <a:txBody>
                    <a:bodyPr/>
                    <a:lstStyle/>
                    <a:p>
                      <a:r>
                        <a:rPr lang="en-US" altLang="zh-CN" dirty="0" smtClean="0"/>
                        <a:t>48</a:t>
                      </a:r>
                      <a:endParaRPr lang="zh-CN" altLang="en-US" dirty="0"/>
                    </a:p>
                  </a:txBody>
                  <a:tcPr/>
                </a:tc>
                <a:tc>
                  <a:txBody>
                    <a:bodyPr/>
                    <a:lstStyle/>
                    <a:p>
                      <a:r>
                        <a:rPr lang="en-US" altLang="zh-CN" dirty="0" smtClean="0"/>
                        <a:t>77</a:t>
                      </a:r>
                      <a:endParaRPr lang="zh-CN" altLang="en-US" dirty="0"/>
                    </a:p>
                  </a:txBody>
                  <a:tcPr/>
                </a:tc>
                <a:tc>
                  <a:txBody>
                    <a:bodyPr/>
                    <a:lstStyle/>
                    <a:p>
                      <a:r>
                        <a:rPr lang="en-US" altLang="zh-CN" dirty="0" smtClean="0"/>
                        <a:t>86</a:t>
                      </a:r>
                      <a:endParaRPr lang="zh-CN" altLang="en-US" dirty="0"/>
                    </a:p>
                  </a:txBody>
                  <a:tcPr/>
                </a:tc>
                <a:tc>
                  <a:txBody>
                    <a:bodyPr/>
                    <a:lstStyle/>
                    <a:p>
                      <a:r>
                        <a:rPr lang="en-US" altLang="zh-CN" dirty="0" smtClean="0"/>
                        <a:t>67</a:t>
                      </a:r>
                      <a:endParaRPr lang="zh-CN" altLang="en-US" dirty="0"/>
                    </a:p>
                  </a:txBody>
                  <a:tcPr/>
                </a:tc>
                <a:tc>
                  <a:txBody>
                    <a:bodyPr/>
                    <a:lstStyle/>
                    <a:p>
                      <a:r>
                        <a:rPr lang="en-US" altLang="zh-CN" dirty="0" smtClean="0"/>
                        <a:t>76</a:t>
                      </a:r>
                      <a:endParaRPr lang="zh-CN" altLang="en-US" dirty="0"/>
                    </a:p>
                  </a:txBody>
                  <a:tcPr/>
                </a:tc>
                <a:tc>
                  <a:txBody>
                    <a:bodyPr/>
                    <a:lstStyle/>
                    <a:p>
                      <a:r>
                        <a:rPr lang="en-US" altLang="zh-CN" dirty="0" smtClean="0"/>
                        <a:t>23</a:t>
                      </a:r>
                      <a:endParaRPr lang="zh-CN" altLang="en-US" dirty="0"/>
                    </a:p>
                  </a:txBody>
                  <a:tcPr/>
                </a:tc>
                <a:tc>
                  <a:txBody>
                    <a:bodyPr/>
                    <a:lstStyle/>
                    <a:p>
                      <a:r>
                        <a:rPr lang="en-US" altLang="zh-CN" dirty="0" smtClean="0"/>
                        <a:t>56</a:t>
                      </a:r>
                      <a:endParaRPr lang="zh-CN" altLang="en-US" dirty="0"/>
                    </a:p>
                  </a:txBody>
                  <a:tcPr/>
                </a:tc>
                <a:tc>
                  <a:txBody>
                    <a:bodyPr/>
                    <a:lstStyle/>
                    <a:p>
                      <a:r>
                        <a:rPr lang="en-US" altLang="zh-CN" dirty="0" smtClean="0"/>
                        <a:t>78</a:t>
                      </a:r>
                      <a:endParaRPr lang="zh-CN" altLang="en-US" dirty="0"/>
                    </a:p>
                  </a:txBody>
                  <a:tcPr/>
                </a:tc>
                <a:tc>
                  <a:txBody>
                    <a:bodyPr/>
                    <a:lstStyle/>
                    <a:p>
                      <a:r>
                        <a:rPr lang="en-US" altLang="zh-CN" dirty="0" smtClean="0"/>
                        <a:t>47</a:t>
                      </a:r>
                      <a:endParaRPr lang="zh-CN" altLang="en-US" dirty="0"/>
                    </a:p>
                  </a:txBody>
                  <a:tcPr/>
                </a:tc>
              </a:tr>
            </a:tbl>
          </a:graphicData>
        </a:graphic>
      </p:graphicFrame>
      <p:graphicFrame>
        <p:nvGraphicFramePr>
          <p:cNvPr id="6" name="表格 5"/>
          <p:cNvGraphicFramePr>
            <a:graphicFrameLocks noGrp="1"/>
          </p:cNvGraphicFramePr>
          <p:nvPr/>
        </p:nvGraphicFramePr>
        <p:xfrm>
          <a:off x="714375" y="1797054"/>
          <a:ext cx="7786716" cy="1097280"/>
        </p:xfrm>
        <a:graphic>
          <a:graphicData uri="http://schemas.openxmlformats.org/drawingml/2006/table">
            <a:tbl>
              <a:tblPr firstRow="1" bandRow="1">
                <a:tableStyleId>{5C22544A-7EE6-4342-B048-85BDC9FD1C3A}</a:tableStyleId>
              </a:tblPr>
              <a:tblGrid>
                <a:gridCol w="1548487"/>
                <a:gridCol w="489155"/>
                <a:gridCol w="509411"/>
                <a:gridCol w="582185"/>
                <a:gridCol w="654957"/>
                <a:gridCol w="582185"/>
                <a:gridCol w="582185"/>
                <a:gridCol w="582185"/>
                <a:gridCol w="582185"/>
                <a:gridCol w="654957"/>
                <a:gridCol w="509412"/>
                <a:gridCol w="509412"/>
              </a:tblGrid>
              <a:tr h="234417">
                <a:tc>
                  <a:txBody>
                    <a:bodyPr/>
                    <a:lstStyle/>
                    <a:p>
                      <a:r>
                        <a:rPr lang="en-US" altLang="zh-CN" dirty="0" smtClean="0"/>
                        <a:t>num</a:t>
                      </a:r>
                      <a:endParaRPr lang="zh-CN" altLang="en-US" dirty="0"/>
                    </a:p>
                  </a:txBody>
                  <a:tcPr/>
                </a:tc>
                <a:tc>
                  <a:txBody>
                    <a:bodyPr/>
                    <a:lstStyle/>
                    <a:p>
                      <a:r>
                        <a:rPr lang="en-US" altLang="zh-CN" dirty="0" smtClean="0"/>
                        <a:t>23</a:t>
                      </a:r>
                      <a:endParaRPr lang="zh-CN" altLang="en-US" dirty="0"/>
                    </a:p>
                  </a:txBody>
                  <a:tcPr/>
                </a:tc>
                <a:tc>
                  <a:txBody>
                    <a:bodyPr/>
                    <a:lstStyle/>
                    <a:p>
                      <a:r>
                        <a:rPr lang="en-US" altLang="zh-CN" b="0" dirty="0" smtClean="0"/>
                        <a:t>36</a:t>
                      </a:r>
                      <a:endParaRPr lang="zh-CN" altLang="en-US" b="0" dirty="0"/>
                    </a:p>
                  </a:txBody>
                  <a:tcPr/>
                </a:tc>
                <a:tc>
                  <a:txBody>
                    <a:bodyPr/>
                    <a:lstStyle/>
                    <a:p>
                      <a:r>
                        <a:rPr lang="en-US" altLang="zh-CN" dirty="0" smtClean="0"/>
                        <a:t>48</a:t>
                      </a:r>
                      <a:endParaRPr lang="zh-CN" altLang="en-US" dirty="0"/>
                    </a:p>
                  </a:txBody>
                  <a:tcPr/>
                </a:tc>
                <a:tc>
                  <a:txBody>
                    <a:bodyPr/>
                    <a:lstStyle/>
                    <a:p>
                      <a:r>
                        <a:rPr lang="en-US" altLang="zh-CN" dirty="0" smtClean="0"/>
                        <a:t>77</a:t>
                      </a:r>
                      <a:endParaRPr lang="zh-CN" altLang="en-US" dirty="0"/>
                    </a:p>
                  </a:txBody>
                  <a:tcPr/>
                </a:tc>
                <a:tc>
                  <a:txBody>
                    <a:bodyPr/>
                    <a:lstStyle/>
                    <a:p>
                      <a:r>
                        <a:rPr lang="en-US" altLang="zh-CN" dirty="0" smtClean="0"/>
                        <a:t>86</a:t>
                      </a:r>
                      <a:endParaRPr lang="zh-CN" altLang="en-US" dirty="0"/>
                    </a:p>
                  </a:txBody>
                  <a:tcPr/>
                </a:tc>
                <a:tc>
                  <a:txBody>
                    <a:bodyPr/>
                    <a:lstStyle/>
                    <a:p>
                      <a:r>
                        <a:rPr lang="en-US" altLang="zh-CN" dirty="0" smtClean="0"/>
                        <a:t>67</a:t>
                      </a:r>
                      <a:endParaRPr lang="zh-CN" altLang="en-US" dirty="0"/>
                    </a:p>
                  </a:txBody>
                  <a:tcPr/>
                </a:tc>
                <a:tc>
                  <a:txBody>
                    <a:bodyPr/>
                    <a:lstStyle/>
                    <a:p>
                      <a:r>
                        <a:rPr lang="en-US" altLang="zh-CN" dirty="0" smtClean="0"/>
                        <a:t>76</a:t>
                      </a:r>
                      <a:endParaRPr lang="zh-CN" altLang="en-US" dirty="0"/>
                    </a:p>
                  </a:txBody>
                  <a:tcPr/>
                </a:tc>
                <a:tc>
                  <a:txBody>
                    <a:bodyPr/>
                    <a:lstStyle/>
                    <a:p>
                      <a:r>
                        <a:rPr lang="en-US" altLang="zh-CN" dirty="0" smtClean="0"/>
                        <a:t>23</a:t>
                      </a:r>
                      <a:endParaRPr lang="zh-CN" altLang="en-US" dirty="0"/>
                    </a:p>
                  </a:txBody>
                  <a:tcPr/>
                </a:tc>
                <a:tc>
                  <a:txBody>
                    <a:bodyPr/>
                    <a:lstStyle/>
                    <a:p>
                      <a:r>
                        <a:rPr lang="en-US" altLang="zh-CN" dirty="0" smtClean="0"/>
                        <a:t>56</a:t>
                      </a:r>
                      <a:endParaRPr lang="zh-CN" altLang="en-US" dirty="0"/>
                    </a:p>
                  </a:txBody>
                  <a:tcPr/>
                </a:tc>
                <a:tc>
                  <a:txBody>
                    <a:bodyPr/>
                    <a:lstStyle/>
                    <a:p>
                      <a:r>
                        <a:rPr lang="en-US" altLang="zh-CN" dirty="0" smtClean="0"/>
                        <a:t>78</a:t>
                      </a:r>
                      <a:endParaRPr lang="zh-CN" altLang="en-US" dirty="0"/>
                    </a:p>
                  </a:txBody>
                  <a:tcPr/>
                </a:tc>
                <a:tc>
                  <a:txBody>
                    <a:bodyPr/>
                    <a:lstStyle/>
                    <a:p>
                      <a:r>
                        <a:rPr lang="en-US" altLang="zh-CN" dirty="0" smtClean="0"/>
                        <a:t>47</a:t>
                      </a:r>
                      <a:endParaRPr lang="zh-CN" altLang="en-US" dirty="0"/>
                    </a:p>
                  </a:txBody>
                  <a:tcPr/>
                </a:tc>
              </a:tr>
              <a:tr h="234417">
                <a:tc>
                  <a:txBody>
                    <a:bodyPr/>
                    <a:lstStyle/>
                    <a:p>
                      <a:r>
                        <a:rPr lang="en-US" altLang="zh-CN" dirty="0" smtClean="0"/>
                        <a:t>x:</a:t>
                      </a:r>
                      <a:r>
                        <a:rPr lang="zh-CN" altLang="en-US" dirty="0" smtClean="0"/>
                        <a:t>哈希码</a:t>
                      </a:r>
                      <a:endParaRPr lang="zh-CN" altLang="en-US" dirty="0"/>
                    </a:p>
                  </a:txBody>
                  <a:tcPr/>
                </a:tc>
                <a:tc>
                  <a:txBody>
                    <a:bodyPr/>
                    <a:lstStyle/>
                    <a:p>
                      <a:r>
                        <a:rPr lang="en-US" altLang="zh-CN" dirty="0" smtClean="0"/>
                        <a:t>23</a:t>
                      </a:r>
                      <a:endParaRPr lang="zh-CN" altLang="en-US" dirty="0"/>
                    </a:p>
                  </a:txBody>
                  <a:tcPr/>
                </a:tc>
                <a:tc>
                  <a:txBody>
                    <a:bodyPr/>
                    <a:lstStyle/>
                    <a:p>
                      <a:r>
                        <a:rPr lang="en-US" altLang="zh-CN" b="0" dirty="0" smtClean="0"/>
                        <a:t>36</a:t>
                      </a:r>
                      <a:endParaRPr lang="zh-CN" altLang="en-US" b="0" dirty="0"/>
                    </a:p>
                  </a:txBody>
                  <a:tcPr/>
                </a:tc>
                <a:tc>
                  <a:txBody>
                    <a:bodyPr/>
                    <a:lstStyle/>
                    <a:p>
                      <a:r>
                        <a:rPr lang="en-US" altLang="zh-CN" dirty="0" smtClean="0"/>
                        <a:t>48</a:t>
                      </a:r>
                      <a:endParaRPr lang="zh-CN" altLang="en-US" dirty="0"/>
                    </a:p>
                  </a:txBody>
                  <a:tcPr/>
                </a:tc>
                <a:tc>
                  <a:txBody>
                    <a:bodyPr/>
                    <a:lstStyle/>
                    <a:p>
                      <a:r>
                        <a:rPr lang="en-US" altLang="zh-CN" dirty="0" smtClean="0"/>
                        <a:t>77</a:t>
                      </a:r>
                      <a:endParaRPr lang="zh-CN" altLang="en-US" dirty="0"/>
                    </a:p>
                  </a:txBody>
                  <a:tcPr/>
                </a:tc>
                <a:tc>
                  <a:txBody>
                    <a:bodyPr/>
                    <a:lstStyle/>
                    <a:p>
                      <a:r>
                        <a:rPr lang="en-US" altLang="zh-CN" dirty="0" smtClean="0"/>
                        <a:t>86</a:t>
                      </a:r>
                      <a:endParaRPr lang="zh-CN" altLang="en-US" dirty="0"/>
                    </a:p>
                  </a:txBody>
                  <a:tcPr/>
                </a:tc>
                <a:tc>
                  <a:txBody>
                    <a:bodyPr/>
                    <a:lstStyle/>
                    <a:p>
                      <a:r>
                        <a:rPr lang="en-US" altLang="zh-CN" dirty="0" smtClean="0"/>
                        <a:t>67</a:t>
                      </a:r>
                      <a:endParaRPr lang="zh-CN" altLang="en-US" dirty="0"/>
                    </a:p>
                  </a:txBody>
                  <a:tcPr/>
                </a:tc>
                <a:tc>
                  <a:txBody>
                    <a:bodyPr/>
                    <a:lstStyle/>
                    <a:p>
                      <a:r>
                        <a:rPr lang="en-US" altLang="zh-CN" dirty="0" smtClean="0"/>
                        <a:t>76</a:t>
                      </a:r>
                      <a:endParaRPr lang="zh-CN" altLang="en-US" dirty="0"/>
                    </a:p>
                  </a:txBody>
                  <a:tcPr/>
                </a:tc>
                <a:tc>
                  <a:txBody>
                    <a:bodyPr/>
                    <a:lstStyle/>
                    <a:p>
                      <a:r>
                        <a:rPr lang="en-US" altLang="zh-CN" dirty="0" smtClean="0"/>
                        <a:t>23</a:t>
                      </a:r>
                      <a:endParaRPr lang="zh-CN" altLang="en-US" dirty="0"/>
                    </a:p>
                  </a:txBody>
                  <a:tcPr/>
                </a:tc>
                <a:tc>
                  <a:txBody>
                    <a:bodyPr/>
                    <a:lstStyle/>
                    <a:p>
                      <a:r>
                        <a:rPr lang="en-US" altLang="zh-CN" dirty="0" smtClean="0"/>
                        <a:t>56</a:t>
                      </a:r>
                      <a:endParaRPr lang="zh-CN" altLang="en-US" dirty="0"/>
                    </a:p>
                  </a:txBody>
                  <a:tcPr/>
                </a:tc>
                <a:tc>
                  <a:txBody>
                    <a:bodyPr/>
                    <a:lstStyle/>
                    <a:p>
                      <a:r>
                        <a:rPr lang="en-US" altLang="zh-CN" dirty="0" smtClean="0"/>
                        <a:t>78</a:t>
                      </a:r>
                      <a:endParaRPr lang="zh-CN" altLang="en-US" dirty="0"/>
                    </a:p>
                  </a:txBody>
                  <a:tcPr/>
                </a:tc>
                <a:tc>
                  <a:txBody>
                    <a:bodyPr/>
                    <a:lstStyle/>
                    <a:p>
                      <a:r>
                        <a:rPr lang="en-US" altLang="zh-CN" dirty="0" smtClean="0"/>
                        <a:t>47</a:t>
                      </a:r>
                      <a:endParaRPr lang="zh-CN" altLang="en-US" dirty="0"/>
                    </a:p>
                  </a:txBody>
                  <a:tcPr/>
                </a:tc>
              </a:tr>
              <a:tr h="234417">
                <a:tc>
                  <a:txBody>
                    <a:bodyPr/>
                    <a:lstStyle/>
                    <a:p>
                      <a:r>
                        <a:rPr lang="en-US" altLang="zh-CN" dirty="0" smtClean="0"/>
                        <a:t>y=k(x)=x%11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3</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0" y="0"/>
            <a:ext cx="7143768" cy="857250"/>
          </a:xfrm>
        </p:spPr>
        <p:txBody>
          <a:bodyPr/>
          <a:lstStyle/>
          <a:p>
            <a:r>
              <a:rPr lang="en-US" altLang="zh-CN" smtClean="0"/>
              <a:t>4.Map</a:t>
            </a:r>
            <a:endParaRPr lang="zh-CN" altLang="en-US" smtClean="0"/>
          </a:p>
        </p:txBody>
      </p:sp>
      <p:sp>
        <p:nvSpPr>
          <p:cNvPr id="17411" name="内容占位符 2"/>
          <p:cNvSpPr>
            <a:spLocks noGrp="1"/>
          </p:cNvSpPr>
          <p:nvPr>
            <p:ph idx="1"/>
          </p:nvPr>
        </p:nvSpPr>
        <p:spPr>
          <a:xfrm>
            <a:off x="142875" y="1000125"/>
            <a:ext cx="8786813" cy="5073650"/>
          </a:xfrm>
        </p:spPr>
        <p:txBody>
          <a:bodyPr/>
          <a:lstStyle/>
          <a:p>
            <a:r>
              <a:rPr lang="en-US" altLang="zh-CN" dirty="0" smtClean="0"/>
              <a:t>Map</a:t>
            </a:r>
          </a:p>
          <a:p>
            <a:pPr lvl="1"/>
            <a:r>
              <a:rPr lang="zh-CN" altLang="en-US" dirty="0" smtClean="0"/>
              <a:t>特点 </a:t>
            </a:r>
            <a:r>
              <a:rPr lang="en-US" altLang="zh-CN" dirty="0" smtClean="0"/>
              <a:t>key-value</a:t>
            </a:r>
            <a:r>
              <a:rPr lang="zh-CN" altLang="en-US" dirty="0" smtClean="0"/>
              <a:t>映射</a:t>
            </a:r>
            <a:endParaRPr lang="en-US" altLang="zh-CN" dirty="0" smtClean="0"/>
          </a:p>
          <a:p>
            <a:pPr lvl="1"/>
            <a:endParaRPr lang="en-US" altLang="zh-CN" dirty="0" smtClean="0"/>
          </a:p>
          <a:p>
            <a:r>
              <a:rPr lang="en-US" altLang="zh-CN" dirty="0" err="1" smtClean="0"/>
              <a:t>HashMap</a:t>
            </a:r>
            <a:endParaRPr lang="en-US" altLang="zh-CN" dirty="0" smtClean="0"/>
          </a:p>
          <a:p>
            <a:pPr lvl="1"/>
            <a:r>
              <a:rPr lang="en-US" altLang="zh-CN" dirty="0" smtClean="0"/>
              <a:t>Key</a:t>
            </a:r>
            <a:r>
              <a:rPr lang="zh-CN" altLang="en-US" dirty="0" smtClean="0"/>
              <a:t>无序 唯一 （</a:t>
            </a:r>
            <a:r>
              <a:rPr lang="en-US" altLang="zh-CN" dirty="0" smtClean="0"/>
              <a:t>Set</a:t>
            </a:r>
            <a:r>
              <a:rPr lang="zh-CN" altLang="en-US" dirty="0" smtClean="0"/>
              <a:t>）</a:t>
            </a:r>
            <a:endParaRPr lang="en-US" altLang="zh-CN" dirty="0" smtClean="0"/>
          </a:p>
          <a:p>
            <a:pPr lvl="1"/>
            <a:r>
              <a:rPr lang="en-US" altLang="zh-CN" dirty="0" smtClean="0"/>
              <a:t>Value </a:t>
            </a:r>
            <a:r>
              <a:rPr lang="zh-CN" altLang="en-US" dirty="0" smtClean="0"/>
              <a:t>无序  不唯一 （</a:t>
            </a:r>
            <a:r>
              <a:rPr lang="en-US" altLang="zh-CN" dirty="0" smtClean="0"/>
              <a:t>Collection</a:t>
            </a:r>
            <a:r>
              <a:rPr lang="zh-CN" altLang="en-US" dirty="0" smtClean="0"/>
              <a:t>）</a:t>
            </a:r>
            <a:endParaRPr lang="en-US" altLang="zh-CN" dirty="0" smtClean="0"/>
          </a:p>
          <a:p>
            <a:r>
              <a:rPr lang="en-US" altLang="zh-CN" dirty="0" err="1" smtClean="0">
                <a:solidFill>
                  <a:srgbClr val="FF0000"/>
                </a:solidFill>
              </a:rPr>
              <a:t>LinkedHashMap</a:t>
            </a:r>
            <a:endParaRPr lang="en-US" altLang="zh-CN" dirty="0" smtClean="0">
              <a:solidFill>
                <a:srgbClr val="FF0000"/>
              </a:solidFill>
            </a:endParaRPr>
          </a:p>
          <a:p>
            <a:pPr lvl="1"/>
            <a:r>
              <a:rPr lang="zh-CN" altLang="en-US" dirty="0" smtClean="0">
                <a:solidFill>
                  <a:srgbClr val="FF0000"/>
                </a:solidFill>
              </a:rPr>
              <a:t>有序的</a:t>
            </a:r>
            <a:r>
              <a:rPr lang="en-US" altLang="zh-CN" dirty="0" err="1" smtClean="0">
                <a:solidFill>
                  <a:srgbClr val="FF0000"/>
                </a:solidFill>
              </a:rPr>
              <a:t>HashMap</a:t>
            </a:r>
            <a:r>
              <a:rPr lang="en-US" altLang="zh-CN" dirty="0" smtClean="0">
                <a:solidFill>
                  <a:srgbClr val="FF0000"/>
                </a:solidFill>
              </a:rPr>
              <a:t>   </a:t>
            </a:r>
            <a:r>
              <a:rPr lang="zh-CN" altLang="en-US" dirty="0" smtClean="0">
                <a:solidFill>
                  <a:srgbClr val="FF0000"/>
                </a:solidFill>
              </a:rPr>
              <a:t>速度快</a:t>
            </a:r>
            <a:endParaRPr lang="en-US" altLang="zh-CN" dirty="0" smtClean="0">
              <a:solidFill>
                <a:srgbClr val="FF0000"/>
              </a:solidFill>
            </a:endParaRPr>
          </a:p>
          <a:p>
            <a:r>
              <a:rPr lang="en-US" altLang="zh-CN" dirty="0" err="1" smtClean="0"/>
              <a:t>TreeMap</a:t>
            </a:r>
            <a:endParaRPr lang="en-US" altLang="zh-CN" dirty="0" smtClean="0"/>
          </a:p>
          <a:p>
            <a:pPr lvl="1"/>
            <a:r>
              <a:rPr lang="zh-CN" altLang="en-US" dirty="0" smtClean="0"/>
              <a:t>有序   速度没有</a:t>
            </a:r>
            <a:r>
              <a:rPr lang="en-US" altLang="zh-CN" dirty="0" smtClean="0"/>
              <a:t>hash</a:t>
            </a:r>
            <a:r>
              <a:rPr lang="zh-CN" altLang="en-US" dirty="0" smtClean="0"/>
              <a:t>快</a:t>
            </a:r>
            <a:endParaRPr lang="en-US" altLang="zh-CN" dirty="0" smtClean="0"/>
          </a:p>
          <a:p>
            <a:endParaRPr lang="en-US" altLang="zh-CN" dirty="0" smtClean="0"/>
          </a:p>
          <a:p>
            <a:r>
              <a:rPr lang="zh-CN" altLang="en-US" dirty="0" smtClean="0"/>
              <a:t>问题：</a:t>
            </a:r>
            <a:r>
              <a:rPr lang="en-US" altLang="zh-CN" dirty="0" smtClean="0"/>
              <a:t>Set</a:t>
            </a:r>
            <a:r>
              <a:rPr lang="zh-CN" altLang="en-US" dirty="0" smtClean="0"/>
              <a:t>和</a:t>
            </a:r>
            <a:r>
              <a:rPr lang="en-US" altLang="zh-CN" dirty="0" smtClean="0"/>
              <a:t>Map</a:t>
            </a:r>
            <a:r>
              <a:rPr lang="zh-CN" altLang="en-US" dirty="0" smtClean="0"/>
              <a:t>有关系吗？</a:t>
            </a:r>
            <a:endParaRPr lang="en-US" altLang="zh-CN" dirty="0" smtClean="0"/>
          </a:p>
          <a:p>
            <a:pPr lvl="1"/>
            <a:r>
              <a:rPr lang="zh-CN" altLang="en-US" dirty="0" smtClean="0"/>
              <a:t>采用了相同的数据结构，只用于</a:t>
            </a:r>
            <a:r>
              <a:rPr lang="en-US" altLang="zh-CN" dirty="0" smtClean="0"/>
              <a:t>map</a:t>
            </a:r>
            <a:r>
              <a:rPr lang="zh-CN" altLang="en-US" dirty="0" smtClean="0"/>
              <a:t>的</a:t>
            </a:r>
            <a:r>
              <a:rPr lang="en-US" altLang="zh-CN" dirty="0" smtClean="0"/>
              <a:t>key</a:t>
            </a:r>
            <a:r>
              <a:rPr lang="zh-CN" altLang="en-US" dirty="0" smtClean="0"/>
              <a:t>存储数据，就是</a:t>
            </a:r>
            <a:r>
              <a:rPr lang="en-US" altLang="zh-CN" dirty="0" smtClean="0"/>
              <a:t>Set</a:t>
            </a:r>
          </a:p>
        </p:txBody>
      </p:sp>
      <p:pic>
        <p:nvPicPr>
          <p:cNvPr id="4" name="Picture 28" descr="Snap6"/>
          <p:cNvPicPr>
            <a:picLocks noChangeAspect="1" noChangeArrowheads="1"/>
          </p:cNvPicPr>
          <p:nvPr/>
        </p:nvPicPr>
        <p:blipFill>
          <a:blip r:embed="rId2"/>
          <a:srcRect/>
          <a:stretch>
            <a:fillRect/>
          </a:stretch>
        </p:blipFill>
        <p:spPr bwMode="auto">
          <a:xfrm>
            <a:off x="5429250" y="2714625"/>
            <a:ext cx="2990850" cy="1828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0" y="0"/>
            <a:ext cx="7143768" cy="857250"/>
          </a:xfrm>
        </p:spPr>
        <p:txBody>
          <a:bodyPr/>
          <a:lstStyle/>
          <a:p>
            <a:r>
              <a:rPr lang="en-US" altLang="zh-CN" dirty="0" smtClean="0"/>
              <a:t>5.Collections</a:t>
            </a:r>
            <a:endParaRPr lang="zh-CN" altLang="en-US" dirty="0" smtClean="0"/>
          </a:p>
        </p:txBody>
      </p:sp>
      <p:sp>
        <p:nvSpPr>
          <p:cNvPr id="18435" name="内容占位符 2"/>
          <p:cNvSpPr>
            <a:spLocks noGrp="1"/>
          </p:cNvSpPr>
          <p:nvPr>
            <p:ph idx="1"/>
          </p:nvPr>
        </p:nvSpPr>
        <p:spPr>
          <a:xfrm>
            <a:off x="142875" y="1000125"/>
            <a:ext cx="8786813" cy="5286375"/>
          </a:xfrm>
        </p:spPr>
        <p:txBody>
          <a:bodyPr/>
          <a:lstStyle/>
          <a:p>
            <a:r>
              <a:rPr lang="zh-CN" altLang="en-US" dirty="0" smtClean="0"/>
              <a:t>专门用来操作集合的工具类</a:t>
            </a:r>
            <a:endParaRPr lang="en-US" altLang="zh-CN" dirty="0" smtClean="0"/>
          </a:p>
          <a:p>
            <a:pPr lvl="1"/>
            <a:r>
              <a:rPr lang="zh-CN" altLang="en-US" dirty="0" smtClean="0"/>
              <a:t>构造方法私有，禁止创建对象</a:t>
            </a:r>
            <a:endParaRPr lang="en-US" altLang="zh-CN" dirty="0" smtClean="0"/>
          </a:p>
          <a:p>
            <a:pPr lvl="1"/>
            <a:r>
              <a:rPr lang="zh-CN" altLang="en-US" dirty="0" smtClean="0"/>
              <a:t>提供一系列静态方法实现对各种集合的操作</a:t>
            </a:r>
            <a:endParaRPr lang="en-US" altLang="zh-CN" dirty="0" smtClean="0"/>
          </a:p>
          <a:p>
            <a:pPr lvl="1"/>
            <a:r>
              <a:rPr lang="zh-CN" altLang="en-US" dirty="0" smtClean="0"/>
              <a:t>具体操作：搜索、复制、排序、线程安全化等</a:t>
            </a:r>
            <a:endParaRPr lang="en-US" altLang="zh-CN" dirty="0" smtClean="0"/>
          </a:p>
          <a:p>
            <a:pPr lvl="1">
              <a:buFontTx/>
              <a:buNone/>
            </a:pPr>
            <a:r>
              <a:rPr lang="en-US" altLang="zh-CN" dirty="0" smtClean="0"/>
              <a:t>		</a:t>
            </a:r>
          </a:p>
          <a:p>
            <a:r>
              <a:rPr lang="zh-CN" altLang="en-US" dirty="0" smtClean="0"/>
              <a:t>常用方法</a:t>
            </a:r>
            <a:endParaRPr lang="en-US" altLang="zh-CN" dirty="0" smtClean="0"/>
          </a:p>
          <a:p>
            <a:pPr lvl="1"/>
            <a:r>
              <a:rPr lang="en-US" altLang="zh-CN" dirty="0" smtClean="0"/>
              <a:t> </a:t>
            </a:r>
            <a:r>
              <a:rPr lang="en-US" altLang="zh-CN" dirty="0" err="1" smtClean="0"/>
              <a:t>Collections.addAll</a:t>
            </a:r>
            <a:r>
              <a:rPr lang="en-US" altLang="zh-CN" dirty="0" smtClean="0"/>
              <a:t>(list, "</a:t>
            </a:r>
            <a:r>
              <a:rPr lang="en-US" altLang="zh-CN" dirty="0" err="1" smtClean="0"/>
              <a:t>aaa","bbb","ccc","ccc</a:t>
            </a:r>
            <a:r>
              <a:rPr lang="en-US" altLang="zh-CN" dirty="0" smtClean="0"/>
              <a:t>");</a:t>
            </a:r>
          </a:p>
          <a:p>
            <a:pPr lvl="1"/>
            <a:r>
              <a:rPr lang="en-US" altLang="zh-CN" dirty="0" smtClean="0"/>
              <a:t>  </a:t>
            </a:r>
            <a:r>
              <a:rPr lang="en-US" altLang="zh-CN" dirty="0" err="1" smtClean="0"/>
              <a:t>int</a:t>
            </a:r>
            <a:r>
              <a:rPr lang="en-US" altLang="zh-CN" dirty="0" smtClean="0"/>
              <a:t> index = </a:t>
            </a:r>
            <a:r>
              <a:rPr lang="en-US" altLang="zh-CN" dirty="0" err="1" smtClean="0"/>
              <a:t>Collections.binarySearch</a:t>
            </a:r>
            <a:r>
              <a:rPr lang="en-US" altLang="zh-CN" dirty="0" smtClean="0"/>
              <a:t>(list, "</a:t>
            </a:r>
            <a:r>
              <a:rPr lang="en-US" altLang="zh-CN" dirty="0" err="1" smtClean="0"/>
              <a:t>ccc</a:t>
            </a:r>
            <a:r>
              <a:rPr lang="en-US" altLang="zh-CN" dirty="0" smtClean="0"/>
              <a:t>");</a:t>
            </a:r>
          </a:p>
          <a:p>
            <a:pPr lvl="1"/>
            <a:r>
              <a:rPr lang="en-US" altLang="zh-CN" dirty="0" smtClean="0"/>
              <a:t>  </a:t>
            </a:r>
            <a:r>
              <a:rPr lang="en-US" altLang="zh-CN" dirty="0" err="1" smtClean="0"/>
              <a:t>Collections.copy</a:t>
            </a:r>
            <a:r>
              <a:rPr lang="en-US" altLang="zh-CN" dirty="0" smtClean="0"/>
              <a:t>(list2, list);</a:t>
            </a:r>
          </a:p>
          <a:p>
            <a:pPr lvl="1"/>
            <a:r>
              <a:rPr lang="en-US" altLang="zh-CN" dirty="0" smtClean="0"/>
              <a:t>  </a:t>
            </a:r>
            <a:r>
              <a:rPr lang="en-US" altLang="zh-CN" dirty="0" err="1" smtClean="0"/>
              <a:t>Collections.fill</a:t>
            </a:r>
            <a:r>
              <a:rPr lang="en-US" altLang="zh-CN" dirty="0" smtClean="0"/>
              <a:t>(list3, "888");</a:t>
            </a:r>
          </a:p>
          <a:p>
            <a:pPr lvl="1"/>
            <a:r>
              <a:rPr lang="en-US" altLang="zh-CN" dirty="0" smtClean="0"/>
              <a:t>  String max = Collections.max(list4);</a:t>
            </a:r>
          </a:p>
          <a:p>
            <a:pPr lvl="1"/>
            <a:r>
              <a:rPr lang="en-US" altLang="zh-CN" dirty="0" smtClean="0"/>
              <a:t>  String min = Collections.min(list4);</a:t>
            </a:r>
          </a:p>
          <a:p>
            <a:pPr lvl="1"/>
            <a:r>
              <a:rPr lang="en-US" altLang="zh-CN" dirty="0" smtClean="0"/>
              <a:t>  </a:t>
            </a:r>
            <a:r>
              <a:rPr lang="en-US" altLang="zh-CN" dirty="0" err="1" smtClean="0"/>
              <a:t>Collections.reverse</a:t>
            </a:r>
            <a:r>
              <a:rPr lang="en-US" altLang="zh-CN" dirty="0" smtClean="0"/>
              <a:t>(list4); </a:t>
            </a:r>
          </a:p>
          <a:p>
            <a:pPr lvl="1"/>
            <a:r>
              <a:rPr lang="en-US" altLang="zh-CN" dirty="0" smtClean="0"/>
              <a:t>  List list5 = </a:t>
            </a:r>
            <a:r>
              <a:rPr lang="en-US" altLang="zh-CN" dirty="0" err="1" smtClean="0"/>
              <a:t>Collections.</a:t>
            </a:r>
            <a:r>
              <a:rPr lang="en-US" altLang="zh-CN" i="1" dirty="0" err="1" smtClean="0"/>
              <a:t>synchronizedList</a:t>
            </a:r>
            <a:r>
              <a:rPr lang="en-US" altLang="zh-CN" i="1" dirty="0" smtClean="0"/>
              <a:t>(list4);</a:t>
            </a:r>
            <a:endParaRPr lang="zh-CN" alt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0" y="0"/>
            <a:ext cx="7072330" cy="857250"/>
          </a:xfrm>
        </p:spPr>
        <p:txBody>
          <a:bodyPr/>
          <a:lstStyle/>
          <a:p>
            <a:r>
              <a:rPr lang="en-US" altLang="zh-CN" dirty="0" smtClean="0"/>
              <a:t>6.Iterator</a:t>
            </a:r>
            <a:endParaRPr lang="zh-CN" altLang="en-US" dirty="0" smtClean="0"/>
          </a:p>
        </p:txBody>
      </p:sp>
      <p:sp>
        <p:nvSpPr>
          <p:cNvPr id="19459" name="内容占位符 2"/>
          <p:cNvSpPr>
            <a:spLocks noGrp="1"/>
          </p:cNvSpPr>
          <p:nvPr>
            <p:ph idx="1"/>
          </p:nvPr>
        </p:nvSpPr>
        <p:spPr>
          <a:xfrm>
            <a:off x="142875" y="1000125"/>
            <a:ext cx="8786813" cy="5073650"/>
          </a:xfrm>
        </p:spPr>
        <p:txBody>
          <a:bodyPr/>
          <a:lstStyle/>
          <a:p>
            <a:r>
              <a:rPr lang="zh-CN" altLang="en-US" dirty="0" smtClean="0">
                <a:latin typeface="宋体" pitchFamily="2" charset="-122"/>
              </a:rPr>
              <a:t>所有集合类均未提供相应的遍历方法，而是把把遍历交给迭代器完成。迭代器为集合而生，专门实现集合遍历</a:t>
            </a:r>
            <a:endParaRPr lang="zh-CN" altLang="en-US" dirty="0" smtClean="0"/>
          </a:p>
          <a:p>
            <a:endParaRPr lang="en-US" altLang="zh-CN" dirty="0" smtClean="0"/>
          </a:p>
          <a:p>
            <a:r>
              <a:rPr lang="en-US" altLang="zh-CN" dirty="0" err="1" smtClean="0"/>
              <a:t>Iterator</a:t>
            </a:r>
            <a:r>
              <a:rPr lang="zh-CN" altLang="en-US" dirty="0" smtClean="0"/>
              <a:t>是迭代器设计模式的具体实现</a:t>
            </a:r>
            <a:endParaRPr lang="en-US" altLang="zh-CN" dirty="0" smtClean="0"/>
          </a:p>
          <a:p>
            <a:endParaRPr lang="en-US" altLang="zh-CN" dirty="0" smtClean="0"/>
          </a:p>
          <a:p>
            <a:r>
              <a:rPr lang="en-US" altLang="zh-CN" dirty="0" err="1" smtClean="0"/>
              <a:t>Iterator</a:t>
            </a:r>
            <a:r>
              <a:rPr lang="zh-CN" altLang="en-US" dirty="0" smtClean="0"/>
              <a:t>方法</a:t>
            </a:r>
          </a:p>
          <a:p>
            <a:pPr lvl="1"/>
            <a:r>
              <a:rPr lang="en-US" altLang="zh-CN" dirty="0" err="1" smtClean="0"/>
              <a:t>boolean</a:t>
            </a:r>
            <a:r>
              <a:rPr lang="en-US" altLang="zh-CN" dirty="0" smtClean="0"/>
              <a:t> </a:t>
            </a:r>
            <a:r>
              <a:rPr lang="en-US" altLang="zh-CN" dirty="0" err="1" smtClean="0"/>
              <a:t>hasNext</a:t>
            </a:r>
            <a:r>
              <a:rPr lang="en-US" altLang="zh-CN" dirty="0" smtClean="0"/>
              <a:t>(): </a:t>
            </a:r>
            <a:r>
              <a:rPr lang="zh-CN" altLang="en-US" dirty="0" smtClean="0"/>
              <a:t>判断是否存在另一个可访问的元素 </a:t>
            </a:r>
          </a:p>
          <a:p>
            <a:pPr lvl="1"/>
            <a:r>
              <a:rPr lang="en-US" altLang="zh-CN" dirty="0" smtClean="0"/>
              <a:t>Object next(): </a:t>
            </a:r>
            <a:r>
              <a:rPr lang="zh-CN" altLang="en-US" dirty="0" smtClean="0"/>
              <a:t>返回要访问的下一个元素</a:t>
            </a:r>
          </a:p>
          <a:p>
            <a:pPr lvl="1"/>
            <a:r>
              <a:rPr lang="en-US" altLang="zh-CN" dirty="0" smtClean="0"/>
              <a:t>void remove(): </a:t>
            </a:r>
            <a:r>
              <a:rPr lang="zh-CN" altLang="en-US" dirty="0" smtClean="0"/>
              <a:t>删除上次访问返回的对象。</a:t>
            </a:r>
            <a:endParaRPr lang="en-US" altLang="zh-CN" dirty="0" smtClean="0"/>
          </a:p>
          <a:p>
            <a:endParaRPr lang="en-US" altLang="zh-CN" dirty="0" smtClean="0"/>
          </a:p>
          <a:p>
            <a:r>
              <a:rPr lang="zh-CN" altLang="en-US" dirty="0" smtClean="0"/>
              <a:t>问题：可以使用</a:t>
            </a:r>
            <a:r>
              <a:rPr lang="en-US" altLang="zh-CN" dirty="0" err="1" smtClean="0"/>
              <a:t>Iterator</a:t>
            </a:r>
            <a:r>
              <a:rPr lang="zh-CN" altLang="en-US" dirty="0" smtClean="0"/>
              <a:t>遍历的本质是什么</a:t>
            </a:r>
            <a:endParaRPr lang="en-US" altLang="zh-CN" dirty="0" smtClean="0"/>
          </a:p>
          <a:p>
            <a:pPr lvl="1"/>
            <a:r>
              <a:rPr lang="zh-CN" altLang="en-US" dirty="0" smtClean="0"/>
              <a:t>实现</a:t>
            </a:r>
            <a:r>
              <a:rPr lang="en-US" altLang="zh-CN" dirty="0" err="1" smtClean="0"/>
              <a:t>Iterable</a:t>
            </a:r>
            <a:r>
              <a:rPr lang="zh-CN" altLang="en-US" dirty="0" smtClean="0"/>
              <a:t>接口</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0" y="0"/>
            <a:ext cx="7143768" cy="857250"/>
          </a:xfrm>
        </p:spPr>
        <p:txBody>
          <a:bodyPr/>
          <a:lstStyle/>
          <a:p>
            <a:r>
              <a:rPr lang="en-US" altLang="zh-CN" dirty="0" smtClean="0"/>
              <a:t>6.Iterator</a:t>
            </a:r>
            <a:endParaRPr lang="zh-CN" altLang="en-US" dirty="0" smtClean="0"/>
          </a:p>
        </p:txBody>
      </p:sp>
      <p:sp>
        <p:nvSpPr>
          <p:cNvPr id="20483" name="内容占位符 2"/>
          <p:cNvSpPr>
            <a:spLocks noGrp="1"/>
          </p:cNvSpPr>
          <p:nvPr>
            <p:ph idx="1"/>
          </p:nvPr>
        </p:nvSpPr>
        <p:spPr>
          <a:xfrm>
            <a:off x="142875" y="1000125"/>
            <a:ext cx="8786813" cy="5286375"/>
          </a:xfrm>
        </p:spPr>
        <p:txBody>
          <a:bodyPr/>
          <a:lstStyle/>
          <a:p>
            <a:r>
              <a:rPr lang="en-US" altLang="zh-CN" dirty="0" smtClean="0"/>
              <a:t>For-each</a:t>
            </a:r>
            <a:r>
              <a:rPr lang="zh-CN" altLang="en-US" dirty="0" smtClean="0"/>
              <a:t>循环 </a:t>
            </a:r>
            <a:endParaRPr lang="en-US" altLang="zh-CN" dirty="0" smtClean="0"/>
          </a:p>
          <a:p>
            <a:pPr lvl="1"/>
            <a:r>
              <a:rPr lang="zh-CN" altLang="en-US" dirty="0" smtClean="0"/>
              <a:t>增强的</a:t>
            </a:r>
            <a:r>
              <a:rPr lang="en-US" altLang="zh-CN" dirty="0" smtClean="0"/>
              <a:t>for</a:t>
            </a:r>
            <a:r>
              <a:rPr lang="zh-CN" altLang="en-US" dirty="0" smtClean="0"/>
              <a:t>循环，遍历</a:t>
            </a:r>
            <a:r>
              <a:rPr lang="en-US" altLang="zh-CN" dirty="0" smtClean="0"/>
              <a:t>array </a:t>
            </a:r>
            <a:r>
              <a:rPr lang="zh-CN" altLang="en-US" dirty="0" smtClean="0"/>
              <a:t>或 </a:t>
            </a:r>
            <a:r>
              <a:rPr lang="en-US" altLang="zh-CN" dirty="0" smtClean="0"/>
              <a:t>Collection</a:t>
            </a:r>
            <a:r>
              <a:rPr lang="zh-CN" altLang="en-US" dirty="0" smtClean="0"/>
              <a:t>的时候相当简便</a:t>
            </a:r>
            <a:endParaRPr lang="en-US" altLang="zh-CN" dirty="0" smtClean="0"/>
          </a:p>
          <a:p>
            <a:pPr lvl="1"/>
            <a:r>
              <a:rPr lang="zh-CN" altLang="en-US" dirty="0" smtClean="0"/>
              <a:t>无需获得集合和数组长度，无需使用索引访问元素，无需循环条件</a:t>
            </a:r>
            <a:endParaRPr lang="en-US" altLang="zh-CN" dirty="0" smtClean="0"/>
          </a:p>
          <a:p>
            <a:pPr lvl="1"/>
            <a:r>
              <a:rPr lang="zh-CN" altLang="en-US" dirty="0" smtClean="0">
                <a:solidFill>
                  <a:srgbClr val="FF0000"/>
                </a:solidFill>
              </a:rPr>
              <a:t>遍历集合时底层调用</a:t>
            </a:r>
            <a:r>
              <a:rPr lang="en-US" altLang="zh-CN" dirty="0" err="1" smtClean="0">
                <a:solidFill>
                  <a:srgbClr val="FF0000"/>
                </a:solidFill>
              </a:rPr>
              <a:t>Iterator</a:t>
            </a:r>
            <a:r>
              <a:rPr lang="zh-CN" altLang="en-US" dirty="0" smtClean="0">
                <a:solidFill>
                  <a:srgbClr val="FF0000"/>
                </a:solidFill>
              </a:rPr>
              <a:t>完成操作</a:t>
            </a:r>
            <a:endParaRPr lang="en-US" altLang="zh-CN" dirty="0" smtClean="0">
              <a:solidFill>
                <a:srgbClr val="FF0000"/>
              </a:solidFill>
            </a:endParaRPr>
          </a:p>
          <a:p>
            <a:pPr lvl="2"/>
            <a:endParaRPr lang="en-US" altLang="zh-CN" dirty="0" smtClean="0"/>
          </a:p>
          <a:p>
            <a:r>
              <a:rPr lang="en-US" altLang="zh-CN" dirty="0" smtClean="0"/>
              <a:t>For-each</a:t>
            </a:r>
            <a:r>
              <a:rPr lang="zh-CN" altLang="en-US" dirty="0" smtClean="0"/>
              <a:t>缺陷：</a:t>
            </a:r>
          </a:p>
          <a:p>
            <a:pPr lvl="1"/>
            <a:r>
              <a:rPr lang="zh-CN" altLang="en-US" dirty="0" smtClean="0"/>
              <a:t>数组：</a:t>
            </a:r>
          </a:p>
          <a:p>
            <a:pPr lvl="2"/>
            <a:r>
              <a:rPr lang="zh-CN" altLang="en-US" dirty="0" smtClean="0"/>
              <a:t>不能方便的访问下标值</a:t>
            </a:r>
            <a:endParaRPr lang="en-US" altLang="zh-CN" dirty="0" smtClean="0"/>
          </a:p>
          <a:p>
            <a:pPr lvl="2"/>
            <a:r>
              <a:rPr lang="zh-CN" altLang="en-US" dirty="0" smtClean="0"/>
              <a:t>不要在</a:t>
            </a:r>
            <a:r>
              <a:rPr lang="en-US" altLang="zh-CN" dirty="0" smtClean="0"/>
              <a:t>for-each</a:t>
            </a:r>
            <a:r>
              <a:rPr lang="zh-CN" altLang="en-US" dirty="0" smtClean="0"/>
              <a:t>中尝试对变量赋值，只是一个临时变量</a:t>
            </a:r>
          </a:p>
          <a:p>
            <a:pPr lvl="1"/>
            <a:r>
              <a:rPr lang="zh-CN" altLang="en-US" dirty="0" smtClean="0"/>
              <a:t>集合：</a:t>
            </a:r>
          </a:p>
          <a:p>
            <a:pPr lvl="2"/>
            <a:r>
              <a:rPr lang="zh-CN" altLang="en-US" dirty="0" smtClean="0"/>
              <a:t>与使用</a:t>
            </a:r>
            <a:r>
              <a:rPr lang="en-US" altLang="zh-CN" dirty="0" err="1" smtClean="0"/>
              <a:t>Iterator</a:t>
            </a:r>
            <a:r>
              <a:rPr lang="zh-CN" altLang="en-US" dirty="0" smtClean="0"/>
              <a:t>相比，不能方便的删除集合中的内容</a:t>
            </a:r>
          </a:p>
          <a:p>
            <a:pPr lvl="2"/>
            <a:endParaRPr lang="en-US" altLang="zh-CN" dirty="0" smtClean="0"/>
          </a:p>
          <a:p>
            <a:r>
              <a:rPr lang="en-US" altLang="zh-CN" dirty="0" smtClean="0"/>
              <a:t>For-each</a:t>
            </a:r>
            <a:r>
              <a:rPr lang="zh-CN" altLang="en-US" dirty="0" smtClean="0"/>
              <a:t>总结：</a:t>
            </a:r>
          </a:p>
          <a:p>
            <a:pPr lvl="1"/>
            <a:r>
              <a:rPr lang="zh-CN" altLang="en-US" dirty="0" smtClean="0"/>
              <a:t>除了简单遍历并读出其中的内容外，不建议使用增强</a:t>
            </a:r>
            <a:r>
              <a:rPr lang="en-US" altLang="zh-CN" dirty="0" smtClean="0"/>
              <a:t>for</a:t>
            </a:r>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0" y="0"/>
            <a:ext cx="7215206" cy="857250"/>
          </a:xfrm>
        </p:spPr>
        <p:txBody>
          <a:bodyPr/>
          <a:lstStyle/>
          <a:p>
            <a:r>
              <a:rPr lang="en-US" altLang="zh-CN" dirty="0" smtClean="0"/>
              <a:t>7.</a:t>
            </a:r>
            <a:r>
              <a:rPr lang="zh-CN" altLang="en-US" dirty="0" smtClean="0"/>
              <a:t>使用泛型</a:t>
            </a:r>
          </a:p>
        </p:txBody>
      </p:sp>
      <p:sp>
        <p:nvSpPr>
          <p:cNvPr id="21507" name="内容占位符 2"/>
          <p:cNvSpPr>
            <a:spLocks noGrp="1"/>
          </p:cNvSpPr>
          <p:nvPr>
            <p:ph idx="1"/>
          </p:nvPr>
        </p:nvSpPr>
        <p:spPr>
          <a:xfrm>
            <a:off x="142875" y="1000125"/>
            <a:ext cx="8786813" cy="5073650"/>
          </a:xfrm>
        </p:spPr>
        <p:txBody>
          <a:bodyPr/>
          <a:lstStyle/>
          <a:p>
            <a:r>
              <a:rPr lang="zh-CN" altLang="en-US" dirty="0" smtClean="0"/>
              <a:t>起因：</a:t>
            </a:r>
          </a:p>
          <a:p>
            <a:pPr lvl="1"/>
            <a:r>
              <a:rPr lang="en-US" altLang="zh-CN" dirty="0" smtClean="0"/>
              <a:t>JDK1.4</a:t>
            </a:r>
            <a:r>
              <a:rPr lang="zh-CN" altLang="en-US" dirty="0" smtClean="0"/>
              <a:t>以前类型不明确：</a:t>
            </a:r>
          </a:p>
          <a:p>
            <a:pPr lvl="1"/>
            <a:r>
              <a:rPr lang="zh-CN" altLang="en-US" dirty="0" smtClean="0"/>
              <a:t>装入集合的类型都被当作</a:t>
            </a:r>
            <a:r>
              <a:rPr lang="en-US" altLang="zh-CN" dirty="0" smtClean="0"/>
              <a:t>Object</a:t>
            </a:r>
            <a:r>
              <a:rPr lang="zh-CN" altLang="en-US" dirty="0" smtClean="0"/>
              <a:t>对待，从而失去自己的实际类型。</a:t>
            </a:r>
          </a:p>
          <a:p>
            <a:pPr lvl="1"/>
            <a:r>
              <a:rPr lang="zh-CN" altLang="en-US" dirty="0" smtClean="0"/>
              <a:t>从集合中取出时往往需要转型，效率低，容易产生错误。</a:t>
            </a:r>
          </a:p>
          <a:p>
            <a:endParaRPr lang="en-US" altLang="zh-CN" dirty="0" smtClean="0"/>
          </a:p>
          <a:p>
            <a:r>
              <a:rPr lang="zh-CN" altLang="en-US" dirty="0" smtClean="0"/>
              <a:t>解决办法：</a:t>
            </a:r>
          </a:p>
          <a:p>
            <a:pPr lvl="1"/>
            <a:r>
              <a:rPr lang="zh-CN" altLang="en-US" dirty="0" smtClean="0"/>
              <a:t>泛型，在定义集合的时候同时定义集合中对象的类型</a:t>
            </a:r>
          </a:p>
          <a:p>
            <a:pPr lvl="1"/>
            <a:endParaRPr lang="zh-CN" altLang="en-US" dirty="0" smtClean="0"/>
          </a:p>
          <a:p>
            <a:r>
              <a:rPr lang="zh-CN" altLang="en-US" dirty="0" smtClean="0"/>
              <a:t>好处：</a:t>
            </a:r>
          </a:p>
          <a:p>
            <a:pPr lvl="1"/>
            <a:r>
              <a:rPr lang="zh-CN" altLang="en-US" dirty="0" smtClean="0"/>
              <a:t>增强程序的可读性和安全性</a:t>
            </a:r>
          </a:p>
          <a:p>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1-3</a:t>
            </a:r>
            <a:r>
              <a:rPr lang="zh-CN" altLang="en-US" dirty="0" smtClean="0"/>
              <a:t>周第一阶段已经学习的内容</a:t>
            </a:r>
            <a:endParaRPr lang="en-US" altLang="zh-CN" dirty="0" smtClean="0"/>
          </a:p>
          <a:p>
            <a:pPr lvl="1"/>
            <a:r>
              <a:rPr lang="en-US" altLang="zh-CN" dirty="0" err="1" smtClean="0"/>
              <a:t>JavaSE</a:t>
            </a:r>
            <a:r>
              <a:rPr lang="zh-CN" altLang="en-US" dirty="0" smtClean="0"/>
              <a:t>的基础内容</a:t>
            </a:r>
            <a:endParaRPr lang="en-US" altLang="zh-CN" dirty="0" smtClean="0"/>
          </a:p>
          <a:p>
            <a:pPr lvl="2"/>
            <a:r>
              <a:rPr lang="zh-CN" altLang="en-US" dirty="0" smtClean="0"/>
              <a:t>初识</a:t>
            </a:r>
            <a:r>
              <a:rPr lang="en-US" altLang="zh-CN" dirty="0" smtClean="0"/>
              <a:t>Java  </a:t>
            </a:r>
            <a:r>
              <a:rPr lang="zh-CN" altLang="en-US" dirty="0" smtClean="0"/>
              <a:t>数据类型和变量  流程控制</a:t>
            </a:r>
            <a:endParaRPr lang="en-US" altLang="zh-CN" dirty="0" smtClean="0"/>
          </a:p>
          <a:p>
            <a:pPr lvl="2"/>
            <a:r>
              <a:rPr lang="zh-CN" altLang="en-US" dirty="0" smtClean="0">
                <a:solidFill>
                  <a:srgbClr val="FF0000"/>
                </a:solidFill>
              </a:rPr>
              <a:t>面向对象（类和对象  类的三大特征  抽象类  接口  </a:t>
            </a:r>
            <a:r>
              <a:rPr lang="en-US" altLang="zh-CN" dirty="0" smtClean="0">
                <a:solidFill>
                  <a:srgbClr val="FF0000"/>
                </a:solidFill>
              </a:rPr>
              <a:t>this/super/final</a:t>
            </a:r>
            <a:r>
              <a:rPr lang="zh-CN" altLang="en-US" dirty="0" smtClean="0">
                <a:solidFill>
                  <a:srgbClr val="FF0000"/>
                </a:solidFill>
              </a:rPr>
              <a:t>）</a:t>
            </a:r>
            <a:endParaRPr lang="en-US" altLang="zh-CN" dirty="0" smtClean="0">
              <a:solidFill>
                <a:srgbClr val="FF0000"/>
              </a:solidFill>
            </a:endParaRPr>
          </a:p>
          <a:p>
            <a:pPr lvl="2"/>
            <a:r>
              <a:rPr lang="zh-CN" altLang="en-US" dirty="0" smtClean="0"/>
              <a:t>异常 数组  </a:t>
            </a:r>
            <a:r>
              <a:rPr lang="zh-CN" altLang="en-US" dirty="0" smtClean="0">
                <a:solidFill>
                  <a:srgbClr val="FF0000"/>
                </a:solidFill>
              </a:rPr>
              <a:t>工具类</a:t>
            </a:r>
            <a:endParaRPr lang="en-US" altLang="zh-CN" dirty="0" smtClean="0">
              <a:solidFill>
                <a:srgbClr val="FF0000"/>
              </a:solidFill>
            </a:endParaRPr>
          </a:p>
          <a:p>
            <a:r>
              <a:rPr lang="en-US" altLang="zh-CN" dirty="0" smtClean="0"/>
              <a:t>4-6</a:t>
            </a:r>
            <a:r>
              <a:rPr lang="zh-CN" altLang="en-US" dirty="0" smtClean="0"/>
              <a:t>周第二阶段要学习的 内容</a:t>
            </a:r>
            <a:endParaRPr lang="en-US" altLang="zh-CN" dirty="0" smtClean="0"/>
          </a:p>
          <a:p>
            <a:pPr lvl="1"/>
            <a:r>
              <a:rPr lang="en-US" altLang="zh-CN" dirty="0" err="1" smtClean="0"/>
              <a:t>JavaSE</a:t>
            </a:r>
            <a:r>
              <a:rPr lang="zh-CN" altLang="en-US" dirty="0" smtClean="0"/>
              <a:t>高级内容</a:t>
            </a:r>
            <a:endParaRPr lang="en-US" altLang="zh-CN" dirty="0" smtClean="0"/>
          </a:p>
          <a:p>
            <a:pPr lvl="2"/>
            <a:r>
              <a:rPr lang="zh-CN" altLang="en-US" dirty="0" smtClean="0">
                <a:solidFill>
                  <a:srgbClr val="FF0000"/>
                </a:solidFill>
              </a:rPr>
              <a:t>容器类（集合类）</a:t>
            </a:r>
            <a:endParaRPr lang="en-US" altLang="zh-CN" dirty="0" smtClean="0">
              <a:solidFill>
                <a:srgbClr val="FF0000"/>
              </a:solidFill>
            </a:endParaRPr>
          </a:p>
          <a:p>
            <a:pPr lvl="2"/>
            <a:r>
              <a:rPr lang="en-US" altLang="zh-CN" dirty="0" smtClean="0"/>
              <a:t>IO</a:t>
            </a:r>
            <a:r>
              <a:rPr lang="zh-CN" altLang="en-US" dirty="0" smtClean="0"/>
              <a:t>流  多线程   网络编程（</a:t>
            </a:r>
            <a:r>
              <a:rPr lang="en-US" altLang="zh-CN" dirty="0" smtClean="0"/>
              <a:t>Socket</a:t>
            </a:r>
            <a:r>
              <a:rPr lang="zh-CN" altLang="en-US" dirty="0" smtClean="0"/>
              <a:t>编程）</a:t>
            </a:r>
            <a:endParaRPr lang="en-US" altLang="zh-CN" dirty="0" smtClean="0"/>
          </a:p>
          <a:p>
            <a:pPr lvl="1"/>
            <a:r>
              <a:rPr lang="en-US" altLang="zh-CN" dirty="0" smtClean="0"/>
              <a:t>Oracle</a:t>
            </a:r>
            <a:r>
              <a:rPr lang="zh-CN" altLang="en-US" dirty="0" smtClean="0"/>
              <a:t>甲骨文</a:t>
            </a:r>
            <a:endParaRPr lang="en-US" altLang="zh-CN" dirty="0" smtClean="0"/>
          </a:p>
          <a:p>
            <a:pPr lvl="2"/>
            <a:r>
              <a:rPr lang="zh-CN" altLang="en-US" dirty="0" smtClean="0"/>
              <a:t>认识和安装</a:t>
            </a:r>
            <a:r>
              <a:rPr lang="en-US" altLang="zh-CN" dirty="0" smtClean="0"/>
              <a:t>Oracle</a:t>
            </a:r>
          </a:p>
          <a:p>
            <a:pPr lvl="2"/>
            <a:r>
              <a:rPr lang="en-US" altLang="zh-CN" dirty="0" smtClean="0"/>
              <a:t>SQL</a:t>
            </a:r>
            <a:r>
              <a:rPr lang="zh-CN" altLang="en-US" dirty="0" smtClean="0"/>
              <a:t>语句（</a:t>
            </a:r>
            <a:r>
              <a:rPr lang="en-US" altLang="zh-CN" dirty="0" smtClean="0"/>
              <a:t>select  insert  update  delete create alter drop</a:t>
            </a:r>
            <a:r>
              <a:rPr lang="zh-CN" altLang="en-US" dirty="0" smtClean="0"/>
              <a:t>）</a:t>
            </a:r>
            <a:endParaRPr lang="en-US" altLang="zh-CN" dirty="0" smtClean="0"/>
          </a:p>
          <a:p>
            <a:pPr lvl="2"/>
            <a:r>
              <a:rPr lang="zh-CN" altLang="en-US" dirty="0" smtClean="0"/>
              <a:t>创建数据库对象（表  约束序列 索引 视图 ）</a:t>
            </a:r>
            <a:endParaRPr lang="en-US" altLang="zh-CN" dirty="0" smtClean="0"/>
          </a:p>
          <a:p>
            <a:pPr lvl="1"/>
            <a:r>
              <a:rPr lang="zh-CN" altLang="en-US" dirty="0" smtClean="0"/>
              <a:t>使用</a:t>
            </a:r>
            <a:r>
              <a:rPr lang="en-US" altLang="zh-CN" dirty="0" smtClean="0"/>
              <a:t>JDBC</a:t>
            </a:r>
            <a:r>
              <a:rPr lang="zh-CN" altLang="en-US" dirty="0" smtClean="0"/>
              <a:t>访问数据库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0" y="0"/>
            <a:ext cx="7072330" cy="857250"/>
          </a:xfrm>
        </p:spPr>
        <p:txBody>
          <a:bodyPr/>
          <a:lstStyle/>
          <a:p>
            <a:r>
              <a:rPr lang="en-US" altLang="zh-CN" dirty="0" smtClean="0"/>
              <a:t>8.</a:t>
            </a:r>
            <a:r>
              <a:rPr lang="zh-CN" altLang="en-US" dirty="0" smtClean="0"/>
              <a:t>术语辨析</a:t>
            </a:r>
          </a:p>
        </p:txBody>
      </p:sp>
      <p:sp>
        <p:nvSpPr>
          <p:cNvPr id="22531" name="内容占位符 2"/>
          <p:cNvSpPr>
            <a:spLocks noGrp="1"/>
          </p:cNvSpPr>
          <p:nvPr>
            <p:ph idx="1"/>
          </p:nvPr>
        </p:nvSpPr>
        <p:spPr>
          <a:xfrm>
            <a:off x="142875" y="1000125"/>
            <a:ext cx="8786813" cy="5073650"/>
          </a:xfrm>
        </p:spPr>
        <p:txBody>
          <a:bodyPr/>
          <a:lstStyle/>
          <a:p>
            <a:r>
              <a:rPr lang="zh-CN" altLang="en-US" dirty="0" smtClean="0"/>
              <a:t>集合和数组的比较</a:t>
            </a:r>
            <a:endParaRPr lang="en-US" altLang="zh-CN" dirty="0" smtClean="0"/>
          </a:p>
          <a:p>
            <a:r>
              <a:rPr lang="en-US" altLang="zh-CN" dirty="0" smtClean="0"/>
              <a:t>Collection</a:t>
            </a:r>
            <a:r>
              <a:rPr lang="zh-CN" altLang="en-US" dirty="0" smtClean="0"/>
              <a:t>和</a:t>
            </a:r>
            <a:r>
              <a:rPr lang="en-US" altLang="zh-CN" dirty="0" smtClean="0"/>
              <a:t>Collections</a:t>
            </a:r>
            <a:r>
              <a:rPr lang="zh-CN" altLang="en-US" dirty="0" smtClean="0"/>
              <a:t>的区别</a:t>
            </a:r>
            <a:endParaRPr lang="en-US" altLang="zh-CN" dirty="0" smtClean="0"/>
          </a:p>
          <a:p>
            <a:r>
              <a:rPr lang="en-US" altLang="zh-CN" dirty="0" err="1" smtClean="0"/>
              <a:t>ArrayList</a:t>
            </a:r>
            <a:r>
              <a:rPr lang="zh-CN" altLang="en-US" dirty="0" smtClean="0"/>
              <a:t>和</a:t>
            </a:r>
            <a:r>
              <a:rPr lang="en-US" altLang="zh-CN" dirty="0" err="1" smtClean="0"/>
              <a:t>LinkedList</a:t>
            </a:r>
            <a:r>
              <a:rPr lang="zh-CN" altLang="en-US" dirty="0" smtClean="0"/>
              <a:t> 的联系和区别</a:t>
            </a:r>
            <a:endParaRPr lang="en-US" altLang="zh-CN" dirty="0" smtClean="0"/>
          </a:p>
          <a:p>
            <a:endParaRPr lang="en-US" altLang="zh-CN" dirty="0" smtClean="0"/>
          </a:p>
          <a:p>
            <a:r>
              <a:rPr lang="en-US" altLang="zh-CN" dirty="0" smtClean="0"/>
              <a:t>Vector</a:t>
            </a:r>
            <a:r>
              <a:rPr lang="zh-CN" altLang="en-US" dirty="0" smtClean="0"/>
              <a:t>和</a:t>
            </a:r>
            <a:r>
              <a:rPr lang="en-US" altLang="zh-CN" dirty="0" err="1" smtClean="0"/>
              <a:t>ArrayList</a:t>
            </a:r>
            <a:r>
              <a:rPr lang="zh-CN" altLang="en-US" dirty="0" smtClean="0"/>
              <a:t>的联系和区别</a:t>
            </a:r>
            <a:endParaRPr lang="en-US" dirty="0" smtClean="0"/>
          </a:p>
          <a:p>
            <a:r>
              <a:rPr lang="en-US" altLang="zh-CN" dirty="0" err="1" smtClean="0"/>
              <a:t>HashMap</a:t>
            </a:r>
            <a:r>
              <a:rPr lang="zh-CN" altLang="en-US" dirty="0" smtClean="0"/>
              <a:t>和</a:t>
            </a:r>
            <a:r>
              <a:rPr lang="en-US" altLang="zh-CN" dirty="0" err="1" smtClean="0"/>
              <a:t>Hashtable</a:t>
            </a:r>
            <a:r>
              <a:rPr lang="zh-CN" altLang="en-US" dirty="0" smtClean="0"/>
              <a:t>的联系和区别</a:t>
            </a:r>
            <a:endParaRPr lang="en-US" altLang="zh-CN" dirty="0" smtClean="0"/>
          </a:p>
          <a:p>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0" y="0"/>
            <a:ext cx="7072330" cy="857250"/>
          </a:xfrm>
        </p:spPr>
        <p:txBody>
          <a:bodyPr/>
          <a:lstStyle/>
          <a:p>
            <a:r>
              <a:rPr lang="en-US" altLang="zh-CN" smtClean="0"/>
              <a:t>8.</a:t>
            </a:r>
            <a:r>
              <a:rPr lang="zh-CN" altLang="en-US" smtClean="0"/>
              <a:t>术语辨析</a:t>
            </a:r>
          </a:p>
        </p:txBody>
      </p:sp>
      <p:sp>
        <p:nvSpPr>
          <p:cNvPr id="23555" name="内容占位符 2"/>
          <p:cNvSpPr>
            <a:spLocks noGrp="1"/>
          </p:cNvSpPr>
          <p:nvPr>
            <p:ph idx="1"/>
          </p:nvPr>
        </p:nvSpPr>
        <p:spPr>
          <a:xfrm>
            <a:off x="142875" y="1000125"/>
            <a:ext cx="8786813" cy="5073650"/>
          </a:xfrm>
        </p:spPr>
        <p:txBody>
          <a:bodyPr/>
          <a:lstStyle/>
          <a:p>
            <a:r>
              <a:rPr lang="zh-CN" altLang="en-US" dirty="0" smtClean="0"/>
              <a:t>集合和数组的比较</a:t>
            </a:r>
            <a:endParaRPr lang="en-US" altLang="zh-CN" dirty="0" smtClean="0"/>
          </a:p>
          <a:p>
            <a:pPr lvl="1"/>
            <a:r>
              <a:rPr lang="zh-CN" altLang="en-US" dirty="0" smtClean="0"/>
              <a:t>数组不是面向对象的，存在明显的缺陷，集合完全弥补了数组的一些缺点，比数组更灵活更实用，可大大提高软件的开发效率而且不同的集合框架类可适用于不同场合。具体如下：</a:t>
            </a:r>
          </a:p>
          <a:p>
            <a:pPr lvl="1"/>
            <a:r>
              <a:rPr lang="en-US" altLang="zh-CN" dirty="0" smtClean="0"/>
              <a:t>1</a:t>
            </a:r>
            <a:r>
              <a:rPr lang="zh-CN" altLang="en-US" dirty="0" smtClean="0"/>
              <a:t>：数组能存放基本数据类型和对象，而集合类中只能放对象。</a:t>
            </a:r>
          </a:p>
          <a:p>
            <a:pPr lvl="1"/>
            <a:r>
              <a:rPr lang="en-US" altLang="zh-CN" dirty="0" smtClean="0"/>
              <a:t>2 : </a:t>
            </a:r>
            <a:r>
              <a:rPr lang="zh-CN" altLang="en-US" dirty="0" smtClean="0"/>
              <a:t>数组容量固定且无法动态改变，集合类容量动态改变。 </a:t>
            </a:r>
          </a:p>
          <a:p>
            <a:pPr lvl="1"/>
            <a:r>
              <a:rPr lang="en-US" altLang="zh-CN" dirty="0" smtClean="0"/>
              <a:t>3</a:t>
            </a:r>
            <a:r>
              <a:rPr lang="zh-CN" altLang="en-US" dirty="0" smtClean="0"/>
              <a:t>：数组无法判断其中实际存有多少元素，</a:t>
            </a:r>
            <a:r>
              <a:rPr lang="en-US" altLang="zh-CN" dirty="0" smtClean="0"/>
              <a:t>length</a:t>
            </a:r>
            <a:r>
              <a:rPr lang="zh-CN" altLang="en-US" dirty="0" smtClean="0"/>
              <a:t>只告诉了</a:t>
            </a:r>
            <a:r>
              <a:rPr lang="en-US" altLang="zh-CN" dirty="0" smtClean="0"/>
              <a:t>array</a:t>
            </a:r>
            <a:r>
              <a:rPr lang="zh-CN" altLang="en-US" dirty="0" smtClean="0"/>
              <a:t>容量</a:t>
            </a:r>
          </a:p>
          <a:p>
            <a:pPr lvl="1"/>
            <a:r>
              <a:rPr lang="en-US" altLang="zh-CN" dirty="0" smtClean="0"/>
              <a:t>4</a:t>
            </a:r>
            <a:r>
              <a:rPr lang="zh-CN" altLang="en-US" dirty="0" smtClean="0"/>
              <a:t>：集合有多种实现方式和不同适用场合，不像数组仅采用顺序表方式</a:t>
            </a:r>
          </a:p>
          <a:p>
            <a:pPr lvl="1"/>
            <a:r>
              <a:rPr lang="en-US" altLang="zh-CN" dirty="0" smtClean="0"/>
              <a:t>5</a:t>
            </a:r>
            <a:r>
              <a:rPr lang="zh-CN" altLang="en-US" dirty="0" smtClean="0"/>
              <a:t>：集合以类的形式存在，具有封装、继承、多态等类的特性，通过简单的方法和属性调用即可实现各种复杂操作，大大提高软件的开发效率。</a:t>
            </a:r>
          </a:p>
          <a:p>
            <a:pPr lvl="1"/>
            <a:endParaRPr lang="zh-CN" alt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0" y="0"/>
            <a:ext cx="7072330" cy="857250"/>
          </a:xfrm>
        </p:spPr>
        <p:txBody>
          <a:bodyPr/>
          <a:lstStyle/>
          <a:p>
            <a:r>
              <a:rPr lang="en-US" altLang="zh-CN" smtClean="0"/>
              <a:t>8.</a:t>
            </a:r>
            <a:r>
              <a:rPr lang="zh-CN" altLang="en-US" smtClean="0"/>
              <a:t>术语辨析</a:t>
            </a:r>
          </a:p>
        </p:txBody>
      </p:sp>
      <p:sp>
        <p:nvSpPr>
          <p:cNvPr id="24579" name="内容占位符 2"/>
          <p:cNvSpPr>
            <a:spLocks noGrp="1"/>
          </p:cNvSpPr>
          <p:nvPr>
            <p:ph idx="1"/>
          </p:nvPr>
        </p:nvSpPr>
        <p:spPr>
          <a:xfrm>
            <a:off x="142875" y="1000125"/>
            <a:ext cx="8786813" cy="5073650"/>
          </a:xfrm>
        </p:spPr>
        <p:txBody>
          <a:bodyPr/>
          <a:lstStyle/>
          <a:p>
            <a:r>
              <a:rPr lang="en-US" altLang="zh-CN" dirty="0" err="1" smtClean="0"/>
              <a:t>ArrayList</a:t>
            </a:r>
            <a:r>
              <a:rPr lang="zh-CN" altLang="en-US" dirty="0" smtClean="0"/>
              <a:t>和</a:t>
            </a:r>
            <a:r>
              <a:rPr lang="en-US" altLang="zh-CN" dirty="0" err="1" smtClean="0"/>
              <a:t>LinkedList</a:t>
            </a:r>
            <a:r>
              <a:rPr lang="zh-CN" altLang="en-US" dirty="0" smtClean="0"/>
              <a:t> 的联系和区别</a:t>
            </a:r>
            <a:endParaRPr lang="en-US" altLang="zh-CN" dirty="0" smtClean="0"/>
          </a:p>
          <a:p>
            <a:pPr lvl="1" eaLnBrk="1" hangingPunct="1"/>
            <a:r>
              <a:rPr lang="zh-CN" altLang="en-US" dirty="0" smtClean="0"/>
              <a:t>联系：</a:t>
            </a:r>
            <a:endParaRPr lang="en-US" altLang="zh-CN" dirty="0" smtClean="0"/>
          </a:p>
          <a:p>
            <a:pPr lvl="2" eaLnBrk="1" hangingPunct="1"/>
            <a:r>
              <a:rPr lang="zh-CN" altLang="en-US" dirty="0" smtClean="0"/>
              <a:t>都实现了</a:t>
            </a:r>
            <a:r>
              <a:rPr lang="en-US" altLang="zh-CN" dirty="0" smtClean="0"/>
              <a:t>List</a:t>
            </a:r>
            <a:r>
              <a:rPr lang="zh-CN" altLang="en-US" dirty="0" smtClean="0"/>
              <a:t>接口</a:t>
            </a:r>
            <a:endParaRPr lang="en-US" altLang="zh-CN" dirty="0" smtClean="0"/>
          </a:p>
          <a:p>
            <a:pPr lvl="2" eaLnBrk="1" hangingPunct="1"/>
            <a:r>
              <a:rPr lang="zh-CN" altLang="en-US" dirty="0" smtClean="0"/>
              <a:t>有序  不唯一（可重复）</a:t>
            </a:r>
            <a:endParaRPr lang="en-US" altLang="zh-CN" dirty="0" smtClean="0"/>
          </a:p>
          <a:p>
            <a:pPr lvl="2" eaLnBrk="1" hangingPunct="1"/>
            <a:endParaRPr lang="en-US" altLang="zh-CN" dirty="0" smtClean="0"/>
          </a:p>
          <a:p>
            <a:pPr lvl="1" eaLnBrk="1" hangingPunct="1"/>
            <a:r>
              <a:rPr lang="en-US" altLang="zh-CN" dirty="0" err="1" smtClean="0"/>
              <a:t>ArrayList</a:t>
            </a:r>
            <a:endParaRPr lang="en-US" altLang="zh-CN" dirty="0" smtClean="0"/>
          </a:p>
          <a:p>
            <a:pPr lvl="2" eaLnBrk="1" hangingPunct="1"/>
            <a:r>
              <a:rPr lang="zh-CN" altLang="en-US" dirty="0" smtClean="0"/>
              <a:t>在内存中分配连续的空间，采用了顺序表结构，实现了长度可变的数组</a:t>
            </a:r>
            <a:endParaRPr lang="en-US" altLang="zh-CN" dirty="0" smtClean="0"/>
          </a:p>
          <a:p>
            <a:pPr lvl="2" eaLnBrk="1" hangingPunct="1"/>
            <a:r>
              <a:rPr lang="zh-CN" altLang="en-US" dirty="0" smtClean="0"/>
              <a:t>优点：遍历元素和随机访问元素的效率比较高</a:t>
            </a:r>
            <a:endParaRPr lang="en-US" altLang="zh-CN" dirty="0" smtClean="0"/>
          </a:p>
          <a:p>
            <a:pPr lvl="2" eaLnBrk="1" hangingPunct="1"/>
            <a:r>
              <a:rPr lang="zh-CN" altLang="en-US" dirty="0" smtClean="0"/>
              <a:t>缺点：添加和删除需大量移动元素效率低，按照内容查询效率低，</a:t>
            </a:r>
          </a:p>
          <a:p>
            <a:pPr lvl="2" eaLnBrk="1" hangingPunct="1"/>
            <a:endParaRPr lang="en-US" altLang="zh-CN" dirty="0" smtClean="0"/>
          </a:p>
          <a:p>
            <a:pPr lvl="1" eaLnBrk="1" hangingPunct="1"/>
            <a:r>
              <a:rPr lang="en-US" altLang="zh-CN" dirty="0" err="1" smtClean="0"/>
              <a:t>LinkedList</a:t>
            </a:r>
            <a:endParaRPr lang="en-US" altLang="zh-CN" dirty="0" smtClean="0"/>
          </a:p>
          <a:p>
            <a:pPr lvl="2" eaLnBrk="1" hangingPunct="1"/>
            <a:r>
              <a:rPr lang="zh-CN" altLang="en-US" dirty="0" smtClean="0"/>
              <a:t>采用链表存储方式。</a:t>
            </a:r>
            <a:endParaRPr lang="en-US" altLang="zh-CN" dirty="0" smtClean="0"/>
          </a:p>
          <a:p>
            <a:pPr lvl="2" eaLnBrk="1" hangingPunct="1"/>
            <a:r>
              <a:rPr lang="zh-CN" altLang="en-US" dirty="0" smtClean="0"/>
              <a:t>缺点：遍历和随机访问元素效率低下</a:t>
            </a:r>
            <a:endParaRPr lang="en-US" altLang="zh-CN" dirty="0" smtClean="0"/>
          </a:p>
          <a:p>
            <a:pPr lvl="2" eaLnBrk="1" hangingPunct="1"/>
            <a:r>
              <a:rPr lang="zh-CN" altLang="en-US" dirty="0" smtClean="0"/>
              <a:t>优点：插入、删除元素效率比较高（但是前提也是必须先低效率查询才可。如果插入删除发生在头尾可以减少查询次数）</a:t>
            </a:r>
          </a:p>
        </p:txBody>
      </p:sp>
      <p:sp>
        <p:nvSpPr>
          <p:cNvPr id="4" name="AutoShape 4"/>
          <p:cNvSpPr>
            <a:spLocks noChangeArrowheads="1"/>
          </p:cNvSpPr>
          <p:nvPr/>
        </p:nvSpPr>
        <p:spPr bwMode="gray">
          <a:xfrm>
            <a:off x="5500688" y="1785938"/>
            <a:ext cx="1325562" cy="40640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defRPr/>
            </a:pPr>
            <a:r>
              <a:rPr lang="en-US" altLang="zh-CN" b="1" dirty="0">
                <a:ea typeface="宋体" charset="-122"/>
              </a:rPr>
              <a:t>List</a:t>
            </a:r>
          </a:p>
        </p:txBody>
      </p:sp>
      <p:cxnSp>
        <p:nvCxnSpPr>
          <p:cNvPr id="5" name="AutoShape 7"/>
          <p:cNvCxnSpPr>
            <a:cxnSpLocks noChangeShapeType="1"/>
          </p:cNvCxnSpPr>
          <p:nvPr/>
        </p:nvCxnSpPr>
        <p:spPr bwMode="auto">
          <a:xfrm rot="-5400000">
            <a:off x="5491172" y="2078024"/>
            <a:ext cx="585787" cy="865188"/>
          </a:xfrm>
          <a:prstGeom prst="bentConnector3">
            <a:avLst>
              <a:gd name="adj1" fmla="val 49866"/>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6" name="AutoShape 8"/>
          <p:cNvCxnSpPr>
            <a:cxnSpLocks noChangeShapeType="1"/>
          </p:cNvCxnSpPr>
          <p:nvPr/>
        </p:nvCxnSpPr>
        <p:spPr bwMode="auto">
          <a:xfrm rot="5400000" flipH="1">
            <a:off x="6337310" y="2097074"/>
            <a:ext cx="585787" cy="827087"/>
          </a:xfrm>
          <a:prstGeom prst="bentConnector3">
            <a:avLst>
              <a:gd name="adj1" fmla="val 49866"/>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7" name="AutoShape 5"/>
          <p:cNvSpPr>
            <a:spLocks noChangeArrowheads="1"/>
          </p:cNvSpPr>
          <p:nvPr/>
        </p:nvSpPr>
        <p:spPr bwMode="auto">
          <a:xfrm>
            <a:off x="4529138" y="2763838"/>
            <a:ext cx="1231900"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buClr>
                <a:srgbClr val="233DA9"/>
              </a:buClr>
              <a:buSzPct val="80000"/>
              <a:defRPr/>
            </a:pPr>
            <a:r>
              <a:rPr lang="en-US" altLang="zh-CN" b="1" kern="0" dirty="0">
                <a:solidFill>
                  <a:schemeClr val="bg1"/>
                </a:solidFill>
                <a:latin typeface="Arial"/>
                <a:ea typeface="黑体"/>
              </a:rPr>
              <a:t>ArrayList</a:t>
            </a:r>
          </a:p>
        </p:txBody>
      </p:sp>
      <p:sp>
        <p:nvSpPr>
          <p:cNvPr id="8" name="AutoShape 6"/>
          <p:cNvSpPr>
            <a:spLocks noChangeArrowheads="1"/>
          </p:cNvSpPr>
          <p:nvPr/>
        </p:nvSpPr>
        <p:spPr bwMode="auto">
          <a:xfrm>
            <a:off x="6359525" y="2763838"/>
            <a:ext cx="1398588" cy="4064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buClr>
                <a:srgbClr val="233DA9"/>
              </a:buClr>
              <a:buSzPct val="80000"/>
              <a:defRPr/>
            </a:pPr>
            <a:r>
              <a:rPr lang="en-US" altLang="zh-CN" b="1" kern="0" dirty="0">
                <a:solidFill>
                  <a:schemeClr val="bg1"/>
                </a:solidFill>
                <a:latin typeface="Arial"/>
                <a:ea typeface="黑体"/>
              </a:rPr>
              <a:t>LinkedList</a:t>
            </a:r>
          </a:p>
        </p:txBody>
      </p:sp>
      <p:pic>
        <p:nvPicPr>
          <p:cNvPr id="24585" name="Picture 9" descr="Snap4"/>
          <p:cNvPicPr>
            <a:picLocks noChangeAspect="1" noChangeArrowheads="1"/>
          </p:cNvPicPr>
          <p:nvPr/>
        </p:nvPicPr>
        <p:blipFill>
          <a:blip r:embed="rId2"/>
          <a:srcRect/>
          <a:stretch>
            <a:fillRect/>
          </a:stretch>
        </p:blipFill>
        <p:spPr bwMode="auto">
          <a:xfrm>
            <a:off x="3643313" y="4143375"/>
            <a:ext cx="5256212" cy="608013"/>
          </a:xfrm>
          <a:prstGeom prst="rect">
            <a:avLst/>
          </a:prstGeom>
          <a:noFill/>
          <a:ln w="9525">
            <a:noFill/>
            <a:miter lim="800000"/>
            <a:headEnd/>
            <a:tailEnd/>
          </a:ln>
        </p:spPr>
      </p:pic>
      <p:pic>
        <p:nvPicPr>
          <p:cNvPr id="10" name="Picture 10" descr="Snap7"/>
          <p:cNvPicPr>
            <a:picLocks noChangeAspect="1" noChangeArrowheads="1"/>
          </p:cNvPicPr>
          <p:nvPr/>
        </p:nvPicPr>
        <p:blipFill>
          <a:blip r:embed="rId3"/>
          <a:srcRect/>
          <a:stretch>
            <a:fillRect/>
          </a:stretch>
        </p:blipFill>
        <p:spPr bwMode="auto">
          <a:xfrm>
            <a:off x="3790950" y="4786313"/>
            <a:ext cx="5353050"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0" y="0"/>
            <a:ext cx="7143768" cy="857250"/>
          </a:xfrm>
        </p:spPr>
        <p:txBody>
          <a:bodyPr/>
          <a:lstStyle/>
          <a:p>
            <a:r>
              <a:rPr lang="en-US" altLang="zh-CN" smtClean="0"/>
              <a:t>8.</a:t>
            </a:r>
            <a:r>
              <a:rPr lang="zh-CN" altLang="en-US" smtClean="0"/>
              <a:t>术语辨析</a:t>
            </a:r>
          </a:p>
        </p:txBody>
      </p:sp>
      <p:sp>
        <p:nvSpPr>
          <p:cNvPr id="25603" name="内容占位符 2"/>
          <p:cNvSpPr>
            <a:spLocks noGrp="1"/>
          </p:cNvSpPr>
          <p:nvPr>
            <p:ph idx="1"/>
          </p:nvPr>
        </p:nvSpPr>
        <p:spPr>
          <a:xfrm>
            <a:off x="142875" y="1000125"/>
            <a:ext cx="8786813" cy="5073650"/>
          </a:xfrm>
        </p:spPr>
        <p:txBody>
          <a:bodyPr/>
          <a:lstStyle/>
          <a:p>
            <a:r>
              <a:rPr lang="en-US" altLang="zh-CN" dirty="0" smtClean="0"/>
              <a:t>Collection</a:t>
            </a:r>
            <a:r>
              <a:rPr lang="zh-CN" altLang="en-US" dirty="0" smtClean="0"/>
              <a:t>和</a:t>
            </a:r>
            <a:r>
              <a:rPr lang="en-US" altLang="zh-CN" dirty="0" smtClean="0"/>
              <a:t>Collections</a:t>
            </a:r>
            <a:r>
              <a:rPr lang="zh-CN" altLang="en-US" dirty="0" smtClean="0"/>
              <a:t>的区别</a:t>
            </a:r>
            <a:endParaRPr lang="en-US" altLang="zh-CN" dirty="0" smtClean="0"/>
          </a:p>
          <a:p>
            <a:pPr lvl="1"/>
            <a:r>
              <a:rPr lang="en-US" altLang="zh-CN" dirty="0" smtClean="0"/>
              <a:t>Collection</a:t>
            </a:r>
            <a:r>
              <a:rPr lang="zh-CN" altLang="en-US" dirty="0" smtClean="0"/>
              <a:t>是</a:t>
            </a:r>
            <a:r>
              <a:rPr lang="en-US" altLang="zh-CN" dirty="0" smtClean="0"/>
              <a:t>Java</a:t>
            </a:r>
            <a:r>
              <a:rPr lang="zh-CN" altLang="en-US" dirty="0" smtClean="0"/>
              <a:t>提供的集合接口，存储一组不唯一，无序的对象。它有两个子接口</a:t>
            </a:r>
            <a:r>
              <a:rPr lang="en-US" altLang="zh-CN" dirty="0" smtClean="0"/>
              <a:t>List</a:t>
            </a:r>
            <a:r>
              <a:rPr lang="zh-CN" altLang="en-US" dirty="0" smtClean="0"/>
              <a:t>和</a:t>
            </a:r>
            <a:r>
              <a:rPr lang="en-US" altLang="zh-CN" dirty="0" smtClean="0"/>
              <a:t>Set</a:t>
            </a:r>
            <a:r>
              <a:rPr lang="zh-CN" altLang="en-US" dirty="0" smtClean="0"/>
              <a:t>。</a:t>
            </a:r>
            <a:endParaRPr lang="zh-CN" altLang="en-US" sz="2800" dirty="0" smtClean="0"/>
          </a:p>
          <a:p>
            <a:pPr lvl="1"/>
            <a:endParaRPr lang="en-US" dirty="0" smtClean="0"/>
          </a:p>
          <a:p>
            <a:pPr lvl="1"/>
            <a:r>
              <a:rPr lang="en-US" altLang="zh-CN" dirty="0" smtClean="0"/>
              <a:t>Java</a:t>
            </a:r>
            <a:r>
              <a:rPr lang="zh-CN" altLang="en-US" dirty="0" smtClean="0"/>
              <a:t>中还有一个</a:t>
            </a:r>
            <a:r>
              <a:rPr lang="en-US" altLang="zh-CN" dirty="0" smtClean="0"/>
              <a:t>Collections</a:t>
            </a:r>
            <a:r>
              <a:rPr lang="zh-CN" altLang="en-US" dirty="0" smtClean="0"/>
              <a:t>类，专门用来操作集合类 ，它提供一系列</a:t>
            </a:r>
            <a:r>
              <a:rPr lang="zh-CN" altLang="en-US" dirty="0" smtClean="0">
                <a:solidFill>
                  <a:srgbClr val="FF0000"/>
                </a:solidFill>
              </a:rPr>
              <a:t>静态方法</a:t>
            </a:r>
            <a:r>
              <a:rPr lang="zh-CN" altLang="en-US" dirty="0" smtClean="0"/>
              <a:t>实现对各种集合的搜索、排序、线程安全化等操作。</a:t>
            </a:r>
            <a:endParaRPr lang="zh-CN" altLang="en-US" sz="2800" dirty="0" smtClean="0"/>
          </a:p>
          <a:p>
            <a:pPr lvl="1"/>
            <a:endParaRPr lang="en-US" altLang="zh-CN"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0" y="0"/>
            <a:ext cx="7072330" cy="857250"/>
          </a:xfrm>
        </p:spPr>
        <p:txBody>
          <a:bodyPr/>
          <a:lstStyle/>
          <a:p>
            <a:r>
              <a:rPr lang="en-US" altLang="zh-CN" smtClean="0"/>
              <a:t>8.</a:t>
            </a:r>
            <a:r>
              <a:rPr lang="zh-CN" altLang="en-US" smtClean="0"/>
              <a:t>术语辨析</a:t>
            </a:r>
          </a:p>
        </p:txBody>
      </p:sp>
      <p:sp>
        <p:nvSpPr>
          <p:cNvPr id="26627" name="内容占位符 2"/>
          <p:cNvSpPr>
            <a:spLocks noGrp="1"/>
          </p:cNvSpPr>
          <p:nvPr>
            <p:ph idx="1"/>
          </p:nvPr>
        </p:nvSpPr>
        <p:spPr>
          <a:xfrm>
            <a:off x="142875" y="1000125"/>
            <a:ext cx="8786813" cy="5073650"/>
          </a:xfrm>
        </p:spPr>
        <p:txBody>
          <a:bodyPr/>
          <a:lstStyle/>
          <a:p>
            <a:r>
              <a:rPr lang="en-US" altLang="zh-CN" dirty="0" smtClean="0"/>
              <a:t>Vector</a:t>
            </a:r>
            <a:r>
              <a:rPr lang="zh-CN" altLang="en-US" dirty="0" smtClean="0"/>
              <a:t>和</a:t>
            </a:r>
            <a:r>
              <a:rPr lang="en-US" altLang="zh-CN" dirty="0" err="1" smtClean="0"/>
              <a:t>ArrayList</a:t>
            </a:r>
            <a:r>
              <a:rPr lang="zh-CN" altLang="en-US" dirty="0" smtClean="0"/>
              <a:t>的联系和区别</a:t>
            </a:r>
            <a:endParaRPr lang="en-US" altLang="zh-CN" dirty="0" smtClean="0"/>
          </a:p>
          <a:p>
            <a:pPr lvl="1"/>
            <a:r>
              <a:rPr lang="zh-CN" altLang="en-US" dirty="0" smtClean="0"/>
              <a:t>实现原理相同，功能相同，都是长度可变的数组结构，很多情况下可以互用</a:t>
            </a:r>
            <a:endParaRPr lang="zh-CN" altLang="en-US" sz="2800" dirty="0" smtClean="0"/>
          </a:p>
          <a:p>
            <a:pPr lvl="1"/>
            <a:r>
              <a:rPr lang="zh-CN" altLang="en-US" dirty="0" smtClean="0"/>
              <a:t>两者的主要区别如下</a:t>
            </a:r>
            <a:endParaRPr lang="zh-CN" altLang="en-US" sz="2800" dirty="0" smtClean="0"/>
          </a:p>
          <a:p>
            <a:pPr lvl="2"/>
            <a:r>
              <a:rPr lang="en-US" altLang="zh-CN" dirty="0" smtClean="0"/>
              <a:t>Vector</a:t>
            </a:r>
            <a:r>
              <a:rPr lang="zh-CN" altLang="en-US" dirty="0" smtClean="0"/>
              <a:t>是早期</a:t>
            </a:r>
            <a:r>
              <a:rPr lang="en-US" altLang="zh-CN" dirty="0" smtClean="0"/>
              <a:t>JDK</a:t>
            </a:r>
            <a:r>
              <a:rPr lang="zh-CN" altLang="en-US" dirty="0" smtClean="0"/>
              <a:t>接口，</a:t>
            </a:r>
            <a:r>
              <a:rPr lang="en-US" altLang="zh-CN" dirty="0" err="1" smtClean="0"/>
              <a:t>ArrayList</a:t>
            </a:r>
            <a:r>
              <a:rPr lang="zh-CN" altLang="en-US" dirty="0" smtClean="0"/>
              <a:t>是替代</a:t>
            </a:r>
            <a:r>
              <a:rPr lang="en-US" altLang="zh-CN" dirty="0" smtClean="0"/>
              <a:t>Vector</a:t>
            </a:r>
            <a:r>
              <a:rPr lang="zh-CN" altLang="en-US" dirty="0" smtClean="0"/>
              <a:t>的新接口</a:t>
            </a:r>
            <a:endParaRPr lang="zh-CN" altLang="en-US" sz="2600" dirty="0" smtClean="0"/>
          </a:p>
          <a:p>
            <a:pPr lvl="2"/>
            <a:r>
              <a:rPr lang="en-US" altLang="zh-CN" dirty="0" smtClean="0">
                <a:solidFill>
                  <a:srgbClr val="FF0000"/>
                </a:solidFill>
              </a:rPr>
              <a:t>Vector</a:t>
            </a:r>
            <a:r>
              <a:rPr lang="zh-CN" altLang="en-US" dirty="0" smtClean="0">
                <a:solidFill>
                  <a:srgbClr val="FF0000"/>
                </a:solidFill>
              </a:rPr>
              <a:t>线程安全，</a:t>
            </a:r>
            <a:r>
              <a:rPr lang="en-US" altLang="zh-CN" dirty="0" err="1" smtClean="0">
                <a:solidFill>
                  <a:srgbClr val="FF0000"/>
                </a:solidFill>
              </a:rPr>
              <a:t>ArrayList</a:t>
            </a:r>
            <a:r>
              <a:rPr lang="zh-CN" altLang="en-US" dirty="0" smtClean="0">
                <a:solidFill>
                  <a:srgbClr val="FF0000"/>
                </a:solidFill>
              </a:rPr>
              <a:t>重速度轻安全，线程非安全</a:t>
            </a:r>
            <a:endParaRPr lang="zh-CN" altLang="en-US" sz="2600" dirty="0" smtClean="0">
              <a:solidFill>
                <a:srgbClr val="FF0000"/>
              </a:solidFill>
            </a:endParaRPr>
          </a:p>
          <a:p>
            <a:pPr lvl="2"/>
            <a:r>
              <a:rPr lang="zh-CN" altLang="en-US" dirty="0" smtClean="0"/>
              <a:t>长度需增长时，</a:t>
            </a:r>
            <a:r>
              <a:rPr lang="en-US" altLang="zh-CN" dirty="0" smtClean="0"/>
              <a:t>Vector</a:t>
            </a:r>
            <a:r>
              <a:rPr lang="zh-CN" altLang="en-US" dirty="0" smtClean="0"/>
              <a:t>默认增长一倍，</a:t>
            </a:r>
            <a:r>
              <a:rPr lang="en-US" altLang="zh-CN" dirty="0" err="1" smtClean="0"/>
              <a:t>ArrayList</a:t>
            </a:r>
            <a:r>
              <a:rPr lang="zh-CN" altLang="en-US" dirty="0" smtClean="0"/>
              <a:t>增长</a:t>
            </a:r>
            <a:r>
              <a:rPr lang="en-US" altLang="zh-CN" dirty="0" smtClean="0"/>
              <a:t>50%</a:t>
            </a:r>
            <a:endParaRPr lang="zh-CN" altLang="en-US" sz="26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0" y="0"/>
            <a:ext cx="7143768" cy="857250"/>
          </a:xfrm>
        </p:spPr>
        <p:txBody>
          <a:bodyPr/>
          <a:lstStyle/>
          <a:p>
            <a:r>
              <a:rPr lang="en-US" altLang="zh-CN" smtClean="0"/>
              <a:t>8.</a:t>
            </a:r>
            <a:r>
              <a:rPr lang="zh-CN" altLang="en-US" smtClean="0"/>
              <a:t>术语辨析</a:t>
            </a:r>
          </a:p>
        </p:txBody>
      </p:sp>
      <p:sp>
        <p:nvSpPr>
          <p:cNvPr id="27651" name="内容占位符 2"/>
          <p:cNvSpPr>
            <a:spLocks noGrp="1"/>
          </p:cNvSpPr>
          <p:nvPr>
            <p:ph idx="1"/>
          </p:nvPr>
        </p:nvSpPr>
        <p:spPr>
          <a:xfrm>
            <a:off x="142875" y="1000125"/>
            <a:ext cx="8786813" cy="5073650"/>
          </a:xfrm>
        </p:spPr>
        <p:txBody>
          <a:bodyPr/>
          <a:lstStyle/>
          <a:p>
            <a:r>
              <a:rPr lang="en-US" altLang="zh-CN" dirty="0" err="1" smtClean="0"/>
              <a:t>HashMap</a:t>
            </a:r>
            <a:r>
              <a:rPr lang="zh-CN" altLang="en-US" dirty="0" smtClean="0"/>
              <a:t>和</a:t>
            </a:r>
            <a:r>
              <a:rPr lang="en-US" altLang="zh-CN" dirty="0" err="1" smtClean="0"/>
              <a:t>Hashtable</a:t>
            </a:r>
            <a:r>
              <a:rPr lang="zh-CN" altLang="en-US" dirty="0" smtClean="0"/>
              <a:t>的联系和区别</a:t>
            </a:r>
            <a:endParaRPr lang="en-US" altLang="zh-CN" dirty="0" smtClean="0"/>
          </a:p>
          <a:p>
            <a:pPr lvl="1"/>
            <a:endParaRPr lang="en-US" altLang="zh-CN" dirty="0" smtClean="0"/>
          </a:p>
          <a:p>
            <a:pPr lvl="1"/>
            <a:r>
              <a:rPr lang="zh-CN" altLang="en-US" dirty="0" smtClean="0"/>
              <a:t>实现原理相同，功能相同，底层都是哈希表结构，查询速度快，在很多情况下可以互用</a:t>
            </a:r>
          </a:p>
          <a:p>
            <a:pPr lvl="1"/>
            <a:r>
              <a:rPr lang="zh-CN" altLang="en-US" dirty="0" smtClean="0"/>
              <a:t>两者的主要区别如下</a:t>
            </a:r>
          </a:p>
          <a:p>
            <a:pPr lvl="2"/>
            <a:r>
              <a:rPr lang="en-US" altLang="zh-CN" dirty="0" err="1" smtClean="0"/>
              <a:t>Hashtable</a:t>
            </a:r>
            <a:r>
              <a:rPr lang="zh-CN" altLang="en-US" dirty="0" smtClean="0"/>
              <a:t>是早期</a:t>
            </a:r>
            <a:r>
              <a:rPr lang="en-US" altLang="zh-CN" dirty="0" smtClean="0"/>
              <a:t>JDK</a:t>
            </a:r>
            <a:r>
              <a:rPr lang="zh-CN" altLang="en-US" dirty="0" smtClean="0"/>
              <a:t>提供的接口，</a:t>
            </a:r>
            <a:r>
              <a:rPr lang="en-US" altLang="zh-CN" dirty="0" err="1" smtClean="0"/>
              <a:t>HashMap</a:t>
            </a:r>
            <a:r>
              <a:rPr lang="zh-CN" altLang="en-US" dirty="0" smtClean="0"/>
              <a:t>是新版</a:t>
            </a:r>
            <a:r>
              <a:rPr lang="en-US" altLang="zh-CN" dirty="0" smtClean="0"/>
              <a:t>JDK</a:t>
            </a:r>
            <a:r>
              <a:rPr lang="zh-CN" altLang="en-US" dirty="0" smtClean="0"/>
              <a:t>提供的接口</a:t>
            </a:r>
          </a:p>
          <a:p>
            <a:pPr lvl="2"/>
            <a:r>
              <a:rPr lang="en-US" altLang="zh-CN" dirty="0" err="1" smtClean="0">
                <a:solidFill>
                  <a:srgbClr val="FF0000"/>
                </a:solidFill>
              </a:rPr>
              <a:t>Hashtable</a:t>
            </a:r>
            <a:r>
              <a:rPr lang="zh-CN" altLang="en-US" dirty="0" smtClean="0">
                <a:solidFill>
                  <a:srgbClr val="FF0000"/>
                </a:solidFill>
              </a:rPr>
              <a:t>继承</a:t>
            </a:r>
            <a:r>
              <a:rPr lang="en-US" altLang="zh-CN" dirty="0" smtClean="0">
                <a:solidFill>
                  <a:srgbClr val="FF0000"/>
                </a:solidFill>
              </a:rPr>
              <a:t>Dictionary</a:t>
            </a:r>
            <a:r>
              <a:rPr lang="zh-CN" altLang="en-US" dirty="0" smtClean="0">
                <a:solidFill>
                  <a:srgbClr val="FF0000"/>
                </a:solidFill>
              </a:rPr>
              <a:t>类，</a:t>
            </a:r>
            <a:r>
              <a:rPr lang="en-US" altLang="zh-CN" dirty="0" err="1" smtClean="0">
                <a:solidFill>
                  <a:srgbClr val="FF0000"/>
                </a:solidFill>
              </a:rPr>
              <a:t>HashMap</a:t>
            </a:r>
            <a:r>
              <a:rPr lang="zh-CN" altLang="en-US" dirty="0" smtClean="0">
                <a:solidFill>
                  <a:srgbClr val="FF0000"/>
                </a:solidFill>
              </a:rPr>
              <a:t>实现</a:t>
            </a:r>
            <a:r>
              <a:rPr lang="en-US" altLang="zh-CN" dirty="0" smtClean="0">
                <a:solidFill>
                  <a:srgbClr val="FF0000"/>
                </a:solidFill>
              </a:rPr>
              <a:t>Map</a:t>
            </a:r>
            <a:r>
              <a:rPr lang="zh-CN" altLang="en-US" dirty="0" smtClean="0">
                <a:solidFill>
                  <a:srgbClr val="FF0000"/>
                </a:solidFill>
              </a:rPr>
              <a:t>接口</a:t>
            </a:r>
          </a:p>
          <a:p>
            <a:pPr lvl="2"/>
            <a:r>
              <a:rPr lang="en-US" altLang="zh-CN" dirty="0" err="1" smtClean="0">
                <a:solidFill>
                  <a:srgbClr val="FF0000"/>
                </a:solidFill>
              </a:rPr>
              <a:t>Hashtable</a:t>
            </a:r>
            <a:r>
              <a:rPr lang="zh-CN" altLang="en-US" dirty="0" smtClean="0">
                <a:solidFill>
                  <a:srgbClr val="FF0000"/>
                </a:solidFill>
              </a:rPr>
              <a:t>线程安全，</a:t>
            </a:r>
            <a:r>
              <a:rPr lang="en-US" altLang="zh-CN" dirty="0" err="1" smtClean="0">
                <a:solidFill>
                  <a:srgbClr val="FF0000"/>
                </a:solidFill>
              </a:rPr>
              <a:t>HashMap</a:t>
            </a:r>
            <a:r>
              <a:rPr lang="zh-CN" altLang="en-US" dirty="0" smtClean="0">
                <a:solidFill>
                  <a:srgbClr val="FF0000"/>
                </a:solidFill>
              </a:rPr>
              <a:t>线程非安全</a:t>
            </a:r>
          </a:p>
          <a:p>
            <a:pPr lvl="2"/>
            <a:r>
              <a:rPr lang="en-US" altLang="zh-CN" dirty="0" err="1" smtClean="0"/>
              <a:t>Hashtable</a:t>
            </a:r>
            <a:r>
              <a:rPr lang="zh-CN" altLang="en-US" dirty="0" smtClean="0"/>
              <a:t>不允许</a:t>
            </a:r>
            <a:r>
              <a:rPr lang="en-US" altLang="zh-CN" dirty="0" smtClean="0"/>
              <a:t>null</a:t>
            </a:r>
            <a:r>
              <a:rPr lang="zh-CN" altLang="en-US" dirty="0" smtClean="0"/>
              <a:t>值，</a:t>
            </a:r>
            <a:r>
              <a:rPr lang="en-US" altLang="zh-CN" dirty="0" err="1" smtClean="0"/>
              <a:t>HashMap</a:t>
            </a:r>
            <a:r>
              <a:rPr lang="zh-CN" altLang="en-US" dirty="0" smtClean="0"/>
              <a:t>允许</a:t>
            </a:r>
            <a:r>
              <a:rPr lang="en-US" altLang="zh-CN" dirty="0" smtClean="0"/>
              <a:t>null</a:t>
            </a:r>
            <a:r>
              <a:rPr lang="zh-CN" altLang="en-US" dirty="0" smtClean="0"/>
              <a:t>值</a:t>
            </a:r>
          </a:p>
          <a:p>
            <a:endParaRPr lang="zh-CN" alt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0" y="0"/>
            <a:ext cx="7143768" cy="857250"/>
          </a:xfrm>
        </p:spPr>
        <p:txBody>
          <a:bodyPr/>
          <a:lstStyle/>
          <a:p>
            <a:r>
              <a:rPr lang="en-US" altLang="zh-CN" dirty="0" smtClean="0"/>
              <a:t>9.</a:t>
            </a:r>
            <a:r>
              <a:rPr lang="zh-CN" altLang="en-US" dirty="0" smtClean="0"/>
              <a:t>集合案例</a:t>
            </a:r>
          </a:p>
        </p:txBody>
      </p:sp>
      <p:sp>
        <p:nvSpPr>
          <p:cNvPr id="30723" name="内容占位符 2"/>
          <p:cNvSpPr>
            <a:spLocks noGrp="1"/>
          </p:cNvSpPr>
          <p:nvPr>
            <p:ph idx="1"/>
          </p:nvPr>
        </p:nvSpPr>
        <p:spPr>
          <a:xfrm>
            <a:off x="357187" y="1000108"/>
            <a:ext cx="8786813" cy="5073650"/>
          </a:xfrm>
        </p:spPr>
        <p:txBody>
          <a:bodyPr/>
          <a:lstStyle/>
          <a:p>
            <a:r>
              <a:rPr lang="zh-CN" altLang="en-US" dirty="0" smtClean="0"/>
              <a:t>案例</a:t>
            </a:r>
            <a:r>
              <a:rPr lang="en-US" altLang="zh-CN" dirty="0" smtClean="0"/>
              <a:t>1</a:t>
            </a:r>
            <a:r>
              <a:rPr lang="zh-CN" altLang="en-US" dirty="0" smtClean="0"/>
              <a:t>：数据库中读取多个学生信息，并显示在浏览器中</a:t>
            </a:r>
            <a:endParaRPr lang="en-US" altLang="zh-CN" dirty="0" smtClean="0"/>
          </a:p>
          <a:p>
            <a:pPr lvl="1"/>
            <a:r>
              <a:rPr lang="zh-CN" altLang="en-US" dirty="0" smtClean="0"/>
              <a:t>模拟从数据库中读取多条数据</a:t>
            </a:r>
            <a:endParaRPr lang="en-US" altLang="zh-CN" dirty="0" smtClean="0"/>
          </a:p>
          <a:p>
            <a:pPr lvl="1"/>
            <a:r>
              <a:rPr lang="zh-CN" altLang="en-US" dirty="0" smtClean="0">
                <a:solidFill>
                  <a:srgbClr val="FF0000"/>
                </a:solidFill>
              </a:rPr>
              <a:t>将多条数据放入集合，作为整体存在</a:t>
            </a:r>
            <a:r>
              <a:rPr lang="zh-CN" altLang="en-US" dirty="0" smtClean="0"/>
              <a:t>，传送到页面</a:t>
            </a:r>
            <a:endParaRPr lang="en-US" altLang="zh-CN" dirty="0" smtClean="0"/>
          </a:p>
          <a:p>
            <a:pPr lvl="1"/>
            <a:r>
              <a:rPr lang="zh-CN" altLang="en-US" dirty="0" smtClean="0"/>
              <a:t>在页面显示学生数据</a:t>
            </a:r>
            <a:endParaRPr lang="en-US" altLang="zh-CN" dirty="0" smtClean="0"/>
          </a:p>
          <a:p>
            <a:pPr lvl="1">
              <a:buFontTx/>
              <a:buNone/>
            </a:pPr>
            <a:endParaRPr lang="en-US" altLang="zh-CN" dirty="0" smtClean="0"/>
          </a:p>
          <a:p>
            <a:r>
              <a:rPr lang="zh-CN" altLang="en-US" dirty="0" smtClean="0"/>
              <a:t>案例</a:t>
            </a:r>
            <a:r>
              <a:rPr lang="en-US" altLang="zh-CN" dirty="0" smtClean="0"/>
              <a:t>2</a:t>
            </a:r>
            <a:r>
              <a:rPr lang="zh-CN" altLang="en-US" dirty="0" smtClean="0"/>
              <a:t>：完成购物车的添加和删除操作</a:t>
            </a:r>
            <a:endParaRPr lang="en-US" altLang="zh-CN" dirty="0" smtClean="0"/>
          </a:p>
          <a:p>
            <a:pPr lvl="1"/>
            <a:r>
              <a:rPr lang="zh-CN" altLang="en-US" dirty="0" smtClean="0"/>
              <a:t>购物车条目</a:t>
            </a:r>
            <a:r>
              <a:rPr lang="en-US" altLang="zh-CN" dirty="0" err="1" smtClean="0"/>
              <a:t>CartItem</a:t>
            </a:r>
            <a:endParaRPr lang="en-US" altLang="zh-CN" dirty="0" smtClean="0"/>
          </a:p>
          <a:p>
            <a:pPr lvl="1"/>
            <a:r>
              <a:rPr lang="zh-CN" altLang="en-US" dirty="0" smtClean="0"/>
              <a:t>购物车</a:t>
            </a:r>
            <a:endParaRPr lang="en-US" altLang="zh-CN" dirty="0" smtClean="0"/>
          </a:p>
          <a:p>
            <a:pPr lvl="1"/>
            <a:r>
              <a:rPr lang="zh-CN" altLang="en-US" dirty="0" smtClean="0"/>
              <a:t>完成添加操作</a:t>
            </a:r>
            <a:endParaRPr lang="en-US" altLang="zh-CN" dirty="0" smtClean="0"/>
          </a:p>
          <a:p>
            <a:pPr lvl="1"/>
            <a:r>
              <a:rPr lang="zh-CN" altLang="en-US" dirty="0" smtClean="0"/>
              <a:t>完成删除操作</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0" y="0"/>
            <a:ext cx="7143768" cy="857250"/>
          </a:xfrm>
        </p:spPr>
        <p:txBody>
          <a:bodyPr/>
          <a:lstStyle/>
          <a:p>
            <a:r>
              <a:rPr lang="en-US" altLang="zh-CN" dirty="0" smtClean="0"/>
              <a:t>10.</a:t>
            </a:r>
            <a:r>
              <a:rPr lang="zh-CN" altLang="en-US" dirty="0" smtClean="0"/>
              <a:t>总结</a:t>
            </a:r>
            <a:endParaRPr lang="zh-CN" altLang="en-US" dirty="0" smtClean="0"/>
          </a:p>
        </p:txBody>
      </p:sp>
      <p:graphicFrame>
        <p:nvGraphicFramePr>
          <p:cNvPr id="4" name="内容占位符 3"/>
          <p:cNvGraphicFramePr>
            <a:graphicFrameLocks noGrp="1"/>
          </p:cNvGraphicFramePr>
          <p:nvPr>
            <p:ph idx="1"/>
          </p:nvPr>
        </p:nvGraphicFramePr>
        <p:xfrm>
          <a:off x="214282" y="1214438"/>
          <a:ext cx="8715435" cy="4895643"/>
        </p:xfrm>
        <a:graphic>
          <a:graphicData uri="http://schemas.openxmlformats.org/drawingml/2006/table">
            <a:tbl>
              <a:tblPr firstRow="1" bandRow="1">
                <a:tableStyleId>{5C22544A-7EE6-4342-B048-85BDC9FD1C3A}</a:tableStyleId>
              </a:tblPr>
              <a:tblGrid>
                <a:gridCol w="1576412"/>
                <a:gridCol w="1423984"/>
                <a:gridCol w="1571636"/>
                <a:gridCol w="1357322"/>
                <a:gridCol w="1500198"/>
                <a:gridCol w="1285883"/>
              </a:tblGrid>
              <a:tr h="630348">
                <a:tc>
                  <a:txBody>
                    <a:bodyPr/>
                    <a:lstStyle/>
                    <a:p>
                      <a:endParaRPr lang="zh-CN" altLang="en-US" dirty="0"/>
                    </a:p>
                  </a:txBody>
                  <a:tcPr anchor="ctr"/>
                </a:tc>
                <a:tc>
                  <a:txBody>
                    <a:bodyPr/>
                    <a:lstStyle/>
                    <a:p>
                      <a:pPr algn="ctr"/>
                      <a:r>
                        <a:rPr lang="zh-CN" altLang="en-US" dirty="0" smtClean="0"/>
                        <a:t>存储结构</a:t>
                      </a:r>
                      <a:endParaRPr lang="zh-CN" altLang="en-US" dirty="0"/>
                    </a:p>
                  </a:txBody>
                  <a:tcPr anchor="ctr"/>
                </a:tc>
                <a:tc>
                  <a:txBody>
                    <a:bodyPr/>
                    <a:lstStyle/>
                    <a:p>
                      <a:pPr algn="ctr"/>
                      <a:r>
                        <a:rPr lang="zh-CN" altLang="en-US" dirty="0" smtClean="0"/>
                        <a:t>顺序</a:t>
                      </a:r>
                      <a:endParaRPr lang="zh-CN" altLang="en-US" dirty="0"/>
                    </a:p>
                  </a:txBody>
                  <a:tcPr anchor="ctr"/>
                </a:tc>
                <a:tc>
                  <a:txBody>
                    <a:bodyPr/>
                    <a:lstStyle/>
                    <a:p>
                      <a:pPr algn="ctr"/>
                      <a:r>
                        <a:rPr lang="zh-CN" altLang="en-US" dirty="0" smtClean="0"/>
                        <a:t>唯一</a:t>
                      </a:r>
                      <a:endParaRPr lang="zh-CN" altLang="en-US" dirty="0"/>
                    </a:p>
                  </a:txBody>
                  <a:tcPr anchor="ctr"/>
                </a:tc>
                <a:tc>
                  <a:txBody>
                    <a:bodyPr/>
                    <a:lstStyle/>
                    <a:p>
                      <a:pPr algn="ctr"/>
                      <a:r>
                        <a:rPr lang="zh-CN" altLang="en-US" dirty="0" smtClean="0"/>
                        <a:t>查询</a:t>
                      </a:r>
                      <a:endParaRPr lang="zh-CN" altLang="en-US" dirty="0"/>
                    </a:p>
                  </a:txBody>
                  <a:tcPr anchor="ctr"/>
                </a:tc>
                <a:tc>
                  <a:txBody>
                    <a:bodyPr/>
                    <a:lstStyle/>
                    <a:p>
                      <a:pPr algn="ctr"/>
                      <a:r>
                        <a:rPr lang="zh-CN" altLang="en-US" dirty="0" smtClean="0"/>
                        <a:t>添加</a:t>
                      </a:r>
                      <a:r>
                        <a:rPr lang="en-US" altLang="zh-CN" dirty="0" smtClean="0"/>
                        <a:t>/</a:t>
                      </a:r>
                      <a:r>
                        <a:rPr lang="zh-CN" altLang="en-US" dirty="0" smtClean="0"/>
                        <a:t>删除</a:t>
                      </a:r>
                      <a:endParaRPr lang="zh-CN" altLang="en-US" dirty="0"/>
                    </a:p>
                  </a:txBody>
                  <a:tcPr anchor="ctr"/>
                </a:tc>
              </a:tr>
              <a:tr h="568689">
                <a:tc>
                  <a:txBody>
                    <a:bodyPr/>
                    <a:lstStyle/>
                    <a:p>
                      <a:pPr algn="ctr"/>
                      <a:r>
                        <a:rPr lang="en-US" altLang="zh-CN" b="1" dirty="0" err="1" smtClean="0"/>
                        <a:t>ArrayList</a:t>
                      </a:r>
                      <a:endParaRPr lang="zh-CN" altLang="en-US" b="1" dirty="0"/>
                    </a:p>
                  </a:txBody>
                  <a:tcPr anchor="ctr">
                    <a:solidFill>
                      <a:srgbClr val="FFC000"/>
                    </a:solidFill>
                  </a:tcPr>
                </a:tc>
                <a:tc>
                  <a:txBody>
                    <a:bodyPr/>
                    <a:lstStyle/>
                    <a:p>
                      <a:pPr algn="ctr"/>
                      <a:r>
                        <a:rPr lang="zh-CN" altLang="en-US" dirty="0" smtClean="0"/>
                        <a:t>顺序表</a:t>
                      </a:r>
                      <a:endParaRPr lang="zh-CN" altLang="en-US" dirty="0"/>
                    </a:p>
                  </a:txBody>
                  <a:tcPr anchor="ctr">
                    <a:solidFill>
                      <a:srgbClr val="FFC000"/>
                    </a:solidFill>
                  </a:tcPr>
                </a:tc>
                <a:tc>
                  <a:txBody>
                    <a:bodyPr/>
                    <a:lstStyle/>
                    <a:p>
                      <a:pPr algn="ctr"/>
                      <a:r>
                        <a:rPr lang="zh-CN" altLang="en-US" dirty="0" smtClean="0"/>
                        <a:t>有序</a:t>
                      </a:r>
                      <a:r>
                        <a:rPr lang="zh-CN" altLang="en-US" dirty="0" smtClean="0"/>
                        <a:t>（添加）</a:t>
                      </a:r>
                      <a:endParaRPr lang="zh-CN" altLang="en-US" dirty="0"/>
                    </a:p>
                  </a:txBody>
                  <a:tcPr anchor="ctr">
                    <a:solidFill>
                      <a:srgbClr val="FFC000"/>
                    </a:solidFill>
                  </a:tcPr>
                </a:tc>
                <a:tc>
                  <a:txBody>
                    <a:bodyPr/>
                    <a:lstStyle/>
                    <a:p>
                      <a:pPr algn="ctr"/>
                      <a:r>
                        <a:rPr lang="zh-CN" altLang="en-US" dirty="0" smtClean="0"/>
                        <a:t>不唯一</a:t>
                      </a:r>
                      <a:endParaRPr lang="zh-CN" altLang="en-US" dirty="0"/>
                    </a:p>
                  </a:txBody>
                  <a:tcPr anchor="ctr">
                    <a:solidFill>
                      <a:srgbClr val="FFC000"/>
                    </a:solidFill>
                  </a:tcPr>
                </a:tc>
                <a:tc>
                  <a:txBody>
                    <a:bodyPr/>
                    <a:lstStyle/>
                    <a:p>
                      <a:pPr algn="ctr"/>
                      <a:r>
                        <a:rPr lang="zh-CN" altLang="en-US" dirty="0" smtClean="0"/>
                        <a:t>索引查询效率高</a:t>
                      </a:r>
                      <a:endParaRPr lang="zh-CN" altLang="en-US" dirty="0"/>
                    </a:p>
                  </a:txBody>
                  <a:tcPr anchor="ctr">
                    <a:solidFill>
                      <a:srgbClr val="FFC000"/>
                    </a:solidFill>
                  </a:tcPr>
                </a:tc>
                <a:tc>
                  <a:txBody>
                    <a:bodyPr/>
                    <a:lstStyle/>
                    <a:p>
                      <a:pPr algn="ctr"/>
                      <a:r>
                        <a:rPr lang="zh-CN" altLang="en-US" dirty="0" smtClean="0"/>
                        <a:t>效率低</a:t>
                      </a:r>
                      <a:endParaRPr lang="zh-CN" altLang="en-US" dirty="0"/>
                    </a:p>
                  </a:txBody>
                  <a:tcPr anchor="ctr">
                    <a:solidFill>
                      <a:srgbClr val="FFC000"/>
                    </a:solidFill>
                  </a:tcPr>
                </a:tc>
              </a:tr>
              <a:tr h="469011">
                <a:tc>
                  <a:txBody>
                    <a:bodyPr/>
                    <a:lstStyle/>
                    <a:p>
                      <a:pPr algn="ctr"/>
                      <a:r>
                        <a:rPr lang="en-US" altLang="zh-CN" b="1" dirty="0" err="1" smtClean="0"/>
                        <a:t>LinkedList</a:t>
                      </a:r>
                      <a:endParaRPr lang="zh-CN" altLang="en-US" b="1" dirty="0"/>
                    </a:p>
                  </a:txBody>
                  <a:tcPr anchor="ctr"/>
                </a:tc>
                <a:tc>
                  <a:txBody>
                    <a:bodyPr/>
                    <a:lstStyle/>
                    <a:p>
                      <a:pPr algn="ctr"/>
                      <a:r>
                        <a:rPr lang="zh-CN" altLang="en-US" dirty="0" smtClean="0"/>
                        <a:t>链表</a:t>
                      </a:r>
                      <a:endParaRPr lang="zh-CN" altLang="en-US" dirty="0"/>
                    </a:p>
                  </a:txBody>
                  <a:tcPr anchor="ctr"/>
                </a:tc>
                <a:tc>
                  <a:txBody>
                    <a:bodyPr/>
                    <a:lstStyle/>
                    <a:p>
                      <a:pPr algn="ctr"/>
                      <a:r>
                        <a:rPr lang="zh-CN" altLang="en-US" dirty="0" smtClean="0"/>
                        <a:t>有序</a:t>
                      </a:r>
                      <a:r>
                        <a:rPr lang="zh-CN" altLang="en-US" dirty="0" smtClean="0"/>
                        <a:t>（添加）</a:t>
                      </a:r>
                      <a:endParaRPr lang="zh-CN" altLang="en-US" dirty="0"/>
                    </a:p>
                  </a:txBody>
                  <a:tcPr anchor="ctr"/>
                </a:tc>
                <a:tc>
                  <a:txBody>
                    <a:bodyPr/>
                    <a:lstStyle/>
                    <a:p>
                      <a:pPr algn="ctr"/>
                      <a:r>
                        <a:rPr lang="zh-CN" altLang="en-US" dirty="0" smtClean="0"/>
                        <a:t>不唯一</a:t>
                      </a:r>
                      <a:endParaRPr lang="zh-CN" altLang="en-US" dirty="0"/>
                    </a:p>
                  </a:txBody>
                  <a:tcPr anchor="ctr"/>
                </a:tc>
                <a:tc>
                  <a:txBody>
                    <a:bodyPr/>
                    <a:lstStyle/>
                    <a:p>
                      <a:pPr algn="ctr"/>
                      <a:r>
                        <a:rPr lang="zh-CN" altLang="en-US" dirty="0" smtClean="0"/>
                        <a:t>效率低</a:t>
                      </a:r>
                      <a:endParaRPr lang="zh-CN" altLang="en-US" dirty="0"/>
                    </a:p>
                  </a:txBody>
                  <a:tcPr anchor="ctr"/>
                </a:tc>
                <a:tc>
                  <a:txBody>
                    <a:bodyPr/>
                    <a:lstStyle/>
                    <a:p>
                      <a:pPr algn="ctr"/>
                      <a:r>
                        <a:rPr lang="zh-CN" altLang="en-US" dirty="0" smtClean="0"/>
                        <a:t>效率高</a:t>
                      </a:r>
                      <a:endParaRPr lang="zh-CN" altLang="en-US" dirty="0"/>
                    </a:p>
                  </a:txBody>
                  <a:tcPr anchor="ctr"/>
                </a:tc>
              </a:tr>
              <a:tr h="469011">
                <a:tc>
                  <a:txBody>
                    <a:bodyPr/>
                    <a:lstStyle/>
                    <a:p>
                      <a:pPr algn="ctr"/>
                      <a:r>
                        <a:rPr lang="en-US" altLang="zh-CN" b="1" dirty="0" err="1" smtClean="0"/>
                        <a:t>HashSet</a:t>
                      </a:r>
                      <a:endParaRPr lang="zh-CN" altLang="en-US" b="1" dirty="0"/>
                    </a:p>
                  </a:txBody>
                  <a:tcPr anchor="ctr">
                    <a:solidFill>
                      <a:srgbClr val="FFC000"/>
                    </a:solidFill>
                  </a:tcPr>
                </a:tc>
                <a:tc>
                  <a:txBody>
                    <a:bodyPr/>
                    <a:lstStyle/>
                    <a:p>
                      <a:pPr algn="ctr"/>
                      <a:r>
                        <a:rPr lang="zh-CN" altLang="en-US" dirty="0" smtClean="0"/>
                        <a:t>哈希表</a:t>
                      </a:r>
                      <a:endParaRPr lang="zh-CN" altLang="en-US" dirty="0"/>
                    </a:p>
                  </a:txBody>
                  <a:tcPr anchor="ctr">
                    <a:solidFill>
                      <a:srgbClr val="FFC000"/>
                    </a:solidFill>
                  </a:tcPr>
                </a:tc>
                <a:tc>
                  <a:txBody>
                    <a:bodyPr/>
                    <a:lstStyle/>
                    <a:p>
                      <a:pPr algn="ctr"/>
                      <a:r>
                        <a:rPr lang="zh-CN" altLang="en-US" dirty="0" smtClean="0"/>
                        <a:t>无序</a:t>
                      </a:r>
                      <a:endParaRPr lang="zh-CN" altLang="en-US" dirty="0"/>
                    </a:p>
                  </a:txBody>
                  <a:tcPr anchor="ctr">
                    <a:solidFill>
                      <a:srgbClr val="FFC000"/>
                    </a:solidFill>
                  </a:tcPr>
                </a:tc>
                <a:tc>
                  <a:txBody>
                    <a:bodyPr/>
                    <a:lstStyle/>
                    <a:p>
                      <a:pPr algn="ctr"/>
                      <a:r>
                        <a:rPr lang="zh-CN" altLang="en-US" dirty="0" smtClean="0"/>
                        <a:t>唯一</a:t>
                      </a:r>
                      <a:endParaRPr lang="zh-CN" altLang="en-US" dirty="0"/>
                    </a:p>
                  </a:txBody>
                  <a:tcPr anchor="ctr">
                    <a:solidFill>
                      <a:srgbClr val="FFC000"/>
                    </a:solidFill>
                  </a:tcPr>
                </a:tc>
                <a:tc>
                  <a:txBody>
                    <a:bodyPr/>
                    <a:lstStyle/>
                    <a:p>
                      <a:pPr algn="ctr"/>
                      <a:r>
                        <a:rPr lang="zh-CN" altLang="en-US" dirty="0" smtClean="0"/>
                        <a:t>效率最高</a:t>
                      </a:r>
                      <a:endParaRPr lang="zh-CN" altLang="en-US" dirty="0"/>
                    </a:p>
                  </a:txBody>
                  <a:tcPr anchor="ctr">
                    <a:solidFill>
                      <a:srgbClr val="FFC000"/>
                    </a:solidFill>
                  </a:tcPr>
                </a:tc>
                <a:tc>
                  <a:txBody>
                    <a:bodyPr/>
                    <a:lstStyle/>
                    <a:p>
                      <a:pPr algn="ctr"/>
                      <a:r>
                        <a:rPr lang="zh-CN" altLang="en-US" dirty="0" smtClean="0"/>
                        <a:t>效率最高</a:t>
                      </a:r>
                      <a:endParaRPr lang="zh-CN" altLang="en-US" dirty="0"/>
                    </a:p>
                  </a:txBody>
                  <a:tcPr anchor="ctr">
                    <a:solidFill>
                      <a:srgbClr val="FFC000"/>
                    </a:solidFill>
                  </a:tcPr>
                </a:tc>
              </a:tr>
              <a:tr h="469011">
                <a:tc>
                  <a:txBody>
                    <a:bodyPr/>
                    <a:lstStyle/>
                    <a:p>
                      <a:pPr algn="ctr"/>
                      <a:r>
                        <a:rPr lang="en-US" altLang="zh-CN" b="1" dirty="0" err="1" smtClean="0"/>
                        <a:t>HashMap</a:t>
                      </a:r>
                      <a:endParaRPr lang="zh-CN" altLang="en-US" b="1" dirty="0"/>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哈希表</a:t>
                      </a:r>
                      <a:endParaRPr lang="zh-CN" altLang="en-US" dirty="0"/>
                    </a:p>
                  </a:txBody>
                  <a:tcPr anchor="ctr">
                    <a:solidFill>
                      <a:srgbClr val="FFC000"/>
                    </a:solidFill>
                  </a:tcPr>
                </a:tc>
                <a:tc>
                  <a:txBody>
                    <a:bodyPr/>
                    <a:lstStyle/>
                    <a:p>
                      <a:pPr algn="ctr"/>
                      <a:r>
                        <a:rPr lang="en-US" altLang="zh-CN" dirty="0" smtClean="0"/>
                        <a:t>Key</a:t>
                      </a:r>
                      <a:r>
                        <a:rPr lang="zh-CN" altLang="en-US" dirty="0" smtClean="0"/>
                        <a:t>无序</a:t>
                      </a:r>
                      <a:endParaRPr lang="zh-CN" altLang="en-US" dirty="0"/>
                    </a:p>
                  </a:txBody>
                  <a:tcPr anchor="ctr">
                    <a:solidFill>
                      <a:srgbClr val="FFC000"/>
                    </a:solidFill>
                  </a:tcPr>
                </a:tc>
                <a:tc>
                  <a:txBody>
                    <a:bodyPr/>
                    <a:lstStyle/>
                    <a:p>
                      <a:pPr algn="ctr"/>
                      <a:r>
                        <a:rPr lang="en-US" altLang="zh-CN" dirty="0" smtClean="0"/>
                        <a:t>key</a:t>
                      </a:r>
                      <a:r>
                        <a:rPr lang="zh-CN" altLang="en-US" dirty="0" smtClean="0"/>
                        <a:t>唯一</a:t>
                      </a:r>
                      <a:endParaRPr lang="zh-CN" altLang="en-US" dirty="0"/>
                    </a:p>
                  </a:txBody>
                  <a:tcPr anchor="ctr">
                    <a:solidFill>
                      <a:srgbClr val="FFC000"/>
                    </a:solidFill>
                  </a:tcPr>
                </a:tc>
                <a:tc>
                  <a:txBody>
                    <a:bodyPr/>
                    <a:lstStyle/>
                    <a:p>
                      <a:pPr algn="ctr"/>
                      <a:r>
                        <a:rPr lang="zh-CN" altLang="en-US" dirty="0" smtClean="0"/>
                        <a:t>效率最高</a:t>
                      </a:r>
                      <a:endParaRPr lang="zh-CN" altLang="en-US" dirty="0"/>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效率最高</a:t>
                      </a:r>
                      <a:endParaRPr lang="zh-CN" altLang="en-US" dirty="0"/>
                    </a:p>
                  </a:txBody>
                  <a:tcPr anchor="ctr">
                    <a:solidFill>
                      <a:srgbClr val="FFC000"/>
                    </a:solidFill>
                  </a:tcPr>
                </a:tc>
              </a:tr>
              <a:tr h="469011">
                <a:tc>
                  <a:txBody>
                    <a:bodyPr/>
                    <a:lstStyle/>
                    <a:p>
                      <a:pPr algn="ctr"/>
                      <a:r>
                        <a:rPr lang="en-US" altLang="zh-CN" b="1" dirty="0" err="1" smtClean="0"/>
                        <a:t>LinkedHashSet</a:t>
                      </a:r>
                      <a:endParaRPr lang="zh-CN" altLang="en-US" b="1" dirty="0"/>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哈希</a:t>
                      </a:r>
                      <a:r>
                        <a:rPr lang="zh-CN" altLang="en-US" dirty="0" smtClean="0"/>
                        <a:t>表</a:t>
                      </a:r>
                      <a:r>
                        <a:rPr lang="en-US" altLang="zh-CN" dirty="0" smtClean="0"/>
                        <a:t>+</a:t>
                      </a:r>
                      <a:r>
                        <a:rPr lang="zh-CN" altLang="en-US" dirty="0" smtClean="0"/>
                        <a:t>链表</a:t>
                      </a:r>
                      <a:endParaRPr lang="zh-CN" altLang="en-US" dirty="0"/>
                    </a:p>
                  </a:txBody>
                  <a:tcPr anchor="ctr">
                    <a:solidFill>
                      <a:schemeClr val="bg1"/>
                    </a:solidFill>
                  </a:tcPr>
                </a:tc>
                <a:tc>
                  <a:txBody>
                    <a:bodyPr/>
                    <a:lstStyle/>
                    <a:p>
                      <a:pPr algn="ctr"/>
                      <a:r>
                        <a:rPr lang="zh-CN" altLang="en-US" dirty="0" smtClean="0"/>
                        <a:t>有序</a:t>
                      </a:r>
                      <a:r>
                        <a:rPr lang="en-US" altLang="zh-CN" dirty="0" smtClean="0"/>
                        <a:t>(</a:t>
                      </a:r>
                      <a:r>
                        <a:rPr lang="zh-CN" altLang="en-US" dirty="0" smtClean="0"/>
                        <a:t>添加</a:t>
                      </a:r>
                      <a:r>
                        <a:rPr lang="en-US" altLang="zh-CN" dirty="0" smtClean="0"/>
                        <a:t>)</a:t>
                      </a:r>
                      <a:endParaRPr lang="zh-CN" altLang="en-US" dirty="0"/>
                    </a:p>
                  </a:txBody>
                  <a:tcPr anchor="ctr">
                    <a:solidFill>
                      <a:schemeClr val="bg1"/>
                    </a:solidFill>
                  </a:tcPr>
                </a:tc>
                <a:tc>
                  <a:txBody>
                    <a:bodyPr/>
                    <a:lstStyle/>
                    <a:p>
                      <a:pPr algn="ctr"/>
                      <a:r>
                        <a:rPr lang="zh-CN" altLang="en-US" dirty="0" smtClean="0"/>
                        <a:t>唯一</a:t>
                      </a:r>
                      <a:endParaRPr lang="zh-CN" altLang="en-US" dirty="0"/>
                    </a:p>
                  </a:txBody>
                  <a:tcPr anchor="ctr">
                    <a:solidFill>
                      <a:schemeClr val="bg1"/>
                    </a:solidFill>
                  </a:tcPr>
                </a:tc>
                <a:tc>
                  <a:txBody>
                    <a:bodyPr/>
                    <a:lstStyle/>
                    <a:p>
                      <a:pPr algn="ctr"/>
                      <a:r>
                        <a:rPr lang="zh-CN" altLang="en-US" dirty="0" smtClean="0"/>
                        <a:t>效率最高</a:t>
                      </a:r>
                      <a:endParaRPr lang="zh-CN" altLang="en-US" dirty="0"/>
                    </a:p>
                  </a:txBody>
                  <a:tcPr anchor="ctr">
                    <a:solidFill>
                      <a:schemeClr val="bg1"/>
                    </a:solidFill>
                  </a:tcPr>
                </a:tc>
                <a:tc>
                  <a:txBody>
                    <a:bodyPr/>
                    <a:lstStyle/>
                    <a:p>
                      <a:pPr algn="ctr"/>
                      <a:r>
                        <a:rPr lang="zh-CN" altLang="en-US" dirty="0" smtClean="0"/>
                        <a:t>效率最高</a:t>
                      </a:r>
                      <a:endParaRPr lang="zh-CN" altLang="en-US" dirty="0"/>
                    </a:p>
                  </a:txBody>
                  <a:tcPr anchor="ctr">
                    <a:solidFill>
                      <a:schemeClr val="bg1"/>
                    </a:solidFill>
                  </a:tcPr>
                </a:tc>
              </a:tr>
              <a:tr h="630348">
                <a:tc>
                  <a:txBody>
                    <a:bodyPr/>
                    <a:lstStyle/>
                    <a:p>
                      <a:pPr algn="ctr"/>
                      <a:r>
                        <a:rPr lang="en-US" altLang="zh-CN" b="1" dirty="0" err="1" smtClean="0"/>
                        <a:t>LinkedHashMap</a:t>
                      </a:r>
                      <a:endParaRPr lang="zh-CN" altLang="en-US" b="1" dirty="0"/>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哈希表</a:t>
                      </a:r>
                      <a:r>
                        <a:rPr lang="en-US" altLang="zh-CN" dirty="0" smtClean="0"/>
                        <a:t>+</a:t>
                      </a:r>
                      <a:r>
                        <a:rPr lang="zh-CN" altLang="en-US" dirty="0" smtClean="0"/>
                        <a:t>链表</a:t>
                      </a:r>
                      <a:endParaRPr lang="zh-CN" altLang="en-US" dirty="0"/>
                    </a:p>
                  </a:txBody>
                  <a:tcPr anchor="ctr">
                    <a:solidFill>
                      <a:srgbClr val="FFC000"/>
                    </a:solidFill>
                  </a:tcPr>
                </a:tc>
                <a:tc>
                  <a:txBody>
                    <a:bodyPr/>
                    <a:lstStyle/>
                    <a:p>
                      <a:pPr algn="ctr"/>
                      <a:r>
                        <a:rPr lang="en-US" altLang="zh-CN" dirty="0" smtClean="0"/>
                        <a:t>Key</a:t>
                      </a:r>
                      <a:r>
                        <a:rPr lang="zh-CN" altLang="en-US" dirty="0" smtClean="0"/>
                        <a:t>有序</a:t>
                      </a:r>
                      <a:r>
                        <a:rPr lang="zh-CN" altLang="en-US" dirty="0" smtClean="0"/>
                        <a:t>（添加）</a:t>
                      </a:r>
                      <a:endParaRPr lang="zh-CN" altLang="en-US" dirty="0"/>
                    </a:p>
                  </a:txBody>
                  <a:tcPr anchor="ctr">
                    <a:solidFill>
                      <a:srgbClr val="FFC000"/>
                    </a:solidFill>
                  </a:tcPr>
                </a:tc>
                <a:tc>
                  <a:txBody>
                    <a:bodyPr/>
                    <a:lstStyle/>
                    <a:p>
                      <a:pPr algn="ctr"/>
                      <a:r>
                        <a:rPr lang="en-US" altLang="zh-CN" dirty="0" smtClean="0"/>
                        <a:t>key</a:t>
                      </a:r>
                      <a:r>
                        <a:rPr lang="zh-CN" altLang="en-US" dirty="0" smtClean="0"/>
                        <a:t>唯一</a:t>
                      </a:r>
                      <a:endParaRPr lang="zh-CN" altLang="en-US" dirty="0"/>
                    </a:p>
                  </a:txBody>
                  <a:tcPr anchor="ctr">
                    <a:solidFill>
                      <a:srgbClr val="FFC000"/>
                    </a:solidFill>
                  </a:tcPr>
                </a:tc>
                <a:tc>
                  <a:txBody>
                    <a:bodyPr/>
                    <a:lstStyle/>
                    <a:p>
                      <a:pPr algn="ctr"/>
                      <a:r>
                        <a:rPr lang="zh-CN" altLang="en-US" dirty="0" smtClean="0"/>
                        <a:t>效率最高</a:t>
                      </a:r>
                      <a:endParaRPr lang="zh-CN" altLang="en-US" dirty="0"/>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效率最高</a:t>
                      </a:r>
                      <a:endParaRPr lang="zh-CN" altLang="en-US" dirty="0"/>
                    </a:p>
                  </a:txBody>
                  <a:tcPr anchor="ctr">
                    <a:solidFill>
                      <a:srgbClr val="FFC000"/>
                    </a:solidFill>
                  </a:tcPr>
                </a:tc>
              </a:tr>
              <a:tr h="469011">
                <a:tc>
                  <a:txBody>
                    <a:bodyPr/>
                    <a:lstStyle/>
                    <a:p>
                      <a:pPr algn="ctr"/>
                      <a:r>
                        <a:rPr lang="en-US" altLang="zh-CN" b="1" dirty="0" err="1" smtClean="0"/>
                        <a:t>TreeSet</a:t>
                      </a:r>
                      <a:endParaRPr lang="zh-CN" altLang="en-US" b="1" dirty="0"/>
                    </a:p>
                  </a:txBody>
                  <a:tcPr anchor="ctr"/>
                </a:tc>
                <a:tc>
                  <a:txBody>
                    <a:bodyPr/>
                    <a:lstStyle/>
                    <a:p>
                      <a:pPr algn="ctr"/>
                      <a:r>
                        <a:rPr lang="zh-CN" altLang="en-US" dirty="0" smtClean="0"/>
                        <a:t>二叉树</a:t>
                      </a:r>
                      <a:endParaRPr lang="zh-CN" altLang="en-US" dirty="0"/>
                    </a:p>
                  </a:txBody>
                  <a:tcPr anchor="ctr"/>
                </a:tc>
                <a:tc>
                  <a:txBody>
                    <a:bodyPr/>
                    <a:lstStyle/>
                    <a:p>
                      <a:pPr algn="ctr"/>
                      <a:r>
                        <a:rPr lang="zh-CN" altLang="en-US" dirty="0" smtClean="0"/>
                        <a:t>有序（自然）</a:t>
                      </a:r>
                      <a:endParaRPr lang="zh-CN" altLang="en-US" dirty="0"/>
                    </a:p>
                  </a:txBody>
                  <a:tcPr anchor="ctr"/>
                </a:tc>
                <a:tc>
                  <a:txBody>
                    <a:bodyPr/>
                    <a:lstStyle/>
                    <a:p>
                      <a:pPr algn="ctr"/>
                      <a:r>
                        <a:rPr lang="zh-CN" altLang="en-US" dirty="0" smtClean="0"/>
                        <a:t>唯一</a:t>
                      </a:r>
                      <a:endParaRPr lang="zh-CN" altLang="en-US" dirty="0"/>
                    </a:p>
                  </a:txBody>
                  <a:tcPr anchor="ctr"/>
                </a:tc>
                <a:tc>
                  <a:txBody>
                    <a:bodyPr/>
                    <a:lstStyle/>
                    <a:p>
                      <a:pPr algn="ctr"/>
                      <a:r>
                        <a:rPr lang="zh-CN" altLang="en-US" dirty="0" smtClean="0"/>
                        <a:t>效率中等</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效率中等</a:t>
                      </a:r>
                      <a:endParaRPr lang="zh-CN" altLang="en-US" dirty="0"/>
                    </a:p>
                  </a:txBody>
                  <a:tcPr anchor="ctr"/>
                </a:tc>
              </a:tr>
              <a:tr h="469011">
                <a:tc>
                  <a:txBody>
                    <a:bodyPr/>
                    <a:lstStyle/>
                    <a:p>
                      <a:pPr algn="ctr"/>
                      <a:r>
                        <a:rPr lang="en-US" altLang="zh-CN" b="1" dirty="0" err="1" smtClean="0"/>
                        <a:t>TreeMap</a:t>
                      </a:r>
                      <a:endParaRPr lang="zh-CN" altLang="en-US" b="1" dirty="0"/>
                    </a:p>
                  </a:txBody>
                  <a:tcPr anchor="ctr"/>
                </a:tc>
                <a:tc>
                  <a:txBody>
                    <a:bodyPr/>
                    <a:lstStyle/>
                    <a:p>
                      <a:pPr algn="ctr"/>
                      <a:r>
                        <a:rPr lang="zh-CN" altLang="en-US" dirty="0" smtClean="0"/>
                        <a:t>二叉树</a:t>
                      </a:r>
                      <a:endParaRPr lang="zh-CN" altLang="en-US" dirty="0"/>
                    </a:p>
                  </a:txBody>
                  <a:tcPr anchor="ctr"/>
                </a:tc>
                <a:tc>
                  <a:txBody>
                    <a:bodyPr/>
                    <a:lstStyle/>
                    <a:p>
                      <a:pPr algn="ctr"/>
                      <a:r>
                        <a:rPr lang="zh-CN" altLang="en-US" dirty="0" smtClean="0"/>
                        <a:t>有序（自然）</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key</a:t>
                      </a:r>
                      <a:r>
                        <a:rPr lang="zh-CN" altLang="en-US" dirty="0" smtClean="0"/>
                        <a:t>唯一</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效率中等</a:t>
                      </a:r>
                      <a:endParaRPr lang="zh-CN" alt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效率中等</a:t>
                      </a:r>
                    </a:p>
                  </a:txBody>
                  <a:tcPr anchor="ct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0" y="0"/>
            <a:ext cx="7072330" cy="857250"/>
          </a:xfrm>
        </p:spPr>
        <p:txBody>
          <a:bodyPr/>
          <a:lstStyle/>
          <a:p>
            <a:r>
              <a:rPr lang="en-US" altLang="zh-CN" dirty="0" smtClean="0"/>
              <a:t>10.</a:t>
            </a:r>
            <a:r>
              <a:rPr lang="zh-CN" altLang="en-US" dirty="0" smtClean="0"/>
              <a:t>总结</a:t>
            </a:r>
            <a:endParaRPr lang="zh-CN" altLang="en-US" dirty="0" smtClean="0"/>
          </a:p>
        </p:txBody>
      </p:sp>
      <p:graphicFrame>
        <p:nvGraphicFramePr>
          <p:cNvPr id="4" name="内容占位符 3"/>
          <p:cNvGraphicFramePr>
            <a:graphicFrameLocks noGrp="1"/>
          </p:cNvGraphicFramePr>
          <p:nvPr>
            <p:ph idx="1"/>
          </p:nvPr>
        </p:nvGraphicFramePr>
        <p:xfrm>
          <a:off x="642938" y="1285875"/>
          <a:ext cx="7858150" cy="4643455"/>
        </p:xfrm>
        <a:graphic>
          <a:graphicData uri="http://schemas.openxmlformats.org/drawingml/2006/table">
            <a:tbl>
              <a:tblPr firstRow="1" bandRow="1">
                <a:tableStyleId>{5C22544A-7EE6-4342-B048-85BDC9FD1C3A}</a:tableStyleId>
              </a:tblPr>
              <a:tblGrid>
                <a:gridCol w="1071570"/>
                <a:gridCol w="1785950"/>
                <a:gridCol w="1285884"/>
                <a:gridCol w="1928826"/>
                <a:gridCol w="1785920"/>
              </a:tblGrid>
              <a:tr h="928691">
                <a:tc>
                  <a:txBody>
                    <a:bodyPr/>
                    <a:lstStyle/>
                    <a:p>
                      <a:pPr algn="ctr"/>
                      <a:endParaRPr lang="zh-CN" altLang="en-US" b="1" dirty="0"/>
                    </a:p>
                  </a:txBody>
                  <a:tcPr anchor="ctr"/>
                </a:tc>
                <a:tc gridSpan="2">
                  <a:txBody>
                    <a:bodyPr/>
                    <a:lstStyle/>
                    <a:p>
                      <a:pPr algn="ctr"/>
                      <a:r>
                        <a:rPr lang="en-US" altLang="zh-CN" dirty="0" smtClean="0"/>
                        <a:t>Collection</a:t>
                      </a:r>
                      <a:endParaRPr lang="zh-CN" altLang="en-US" dirty="0"/>
                    </a:p>
                  </a:txBody>
                  <a:tcPr anchor="ctr"/>
                </a:tc>
                <a:tc hMerge="1">
                  <a:txBody>
                    <a:bodyPr/>
                    <a:lstStyle/>
                    <a:p>
                      <a:pPr algn="ctr"/>
                      <a:endParaRPr lang="zh-CN" altLang="en-US" dirty="0"/>
                    </a:p>
                  </a:txBody>
                  <a:tcPr anchor="ctr"/>
                </a:tc>
                <a:tc gridSpan="2">
                  <a:txBody>
                    <a:bodyPr/>
                    <a:lstStyle/>
                    <a:p>
                      <a:pPr algn="ctr"/>
                      <a:r>
                        <a:rPr lang="en-US" altLang="zh-CN" dirty="0" smtClean="0"/>
                        <a:t>Map</a:t>
                      </a:r>
                      <a:endParaRPr lang="zh-CN" altLang="en-US" dirty="0"/>
                    </a:p>
                  </a:txBody>
                  <a:tcPr anchor="ctr"/>
                </a:tc>
                <a:tc hMerge="1">
                  <a:txBody>
                    <a:bodyPr/>
                    <a:lstStyle/>
                    <a:p>
                      <a:pPr algn="ctr"/>
                      <a:endParaRPr lang="zh-CN" altLang="en-US" dirty="0"/>
                    </a:p>
                  </a:txBody>
                  <a:tcPr anchor="ctr"/>
                </a:tc>
              </a:tr>
              <a:tr h="928691">
                <a:tc>
                  <a:txBody>
                    <a:bodyPr/>
                    <a:lstStyle/>
                    <a:p>
                      <a:pPr algn="ctr"/>
                      <a:r>
                        <a:rPr lang="zh-CN" altLang="en-US" b="1" dirty="0" smtClean="0"/>
                        <a:t>无序</a:t>
                      </a:r>
                      <a:endParaRPr lang="en-US" altLang="zh-CN" b="1" dirty="0" smtClean="0"/>
                    </a:p>
                    <a:p>
                      <a:pPr algn="ctr"/>
                      <a:r>
                        <a:rPr lang="zh-CN" altLang="en-US" b="1" dirty="0" smtClean="0"/>
                        <a:t>不唯一</a:t>
                      </a:r>
                      <a:endParaRPr lang="en-US" altLang="zh-CN" b="1" dirty="0" smtClean="0"/>
                    </a:p>
                  </a:txBody>
                  <a:tcPr anchor="ctr"/>
                </a:tc>
                <a:tc>
                  <a:txBody>
                    <a:bodyPr/>
                    <a:lstStyle/>
                    <a:p>
                      <a:pPr algn="ctr"/>
                      <a:r>
                        <a:rPr lang="en-US" altLang="zh-CN" dirty="0" smtClean="0"/>
                        <a:t>Collection</a:t>
                      </a:r>
                      <a:endParaRPr lang="zh-CN" altLang="en-US" dirty="0"/>
                    </a:p>
                  </a:txBody>
                  <a:tcPr anchor="ctr"/>
                </a:tc>
                <a:tc>
                  <a:txBody>
                    <a:bodyPr/>
                    <a:lstStyle/>
                    <a:p>
                      <a:pPr algn="ctr"/>
                      <a:endParaRPr lang="zh-CN" altLang="en-US" dirty="0"/>
                    </a:p>
                  </a:txBody>
                  <a:tcPr anchor="ctr"/>
                </a:tc>
                <a:tc>
                  <a:txBody>
                    <a:bodyPr/>
                    <a:lstStyle/>
                    <a:p>
                      <a:pPr algn="ctr"/>
                      <a:r>
                        <a:rPr lang="en-US" altLang="zh-CN" dirty="0" err="1" smtClean="0"/>
                        <a:t>Map.values</a:t>
                      </a:r>
                      <a:r>
                        <a:rPr lang="en-US" altLang="zh-CN" dirty="0" smtClean="0"/>
                        <a:t>()</a:t>
                      </a:r>
                      <a:endParaRPr lang="zh-CN" altLang="en-US" dirty="0"/>
                    </a:p>
                  </a:txBody>
                  <a:tcPr anchor="ctr"/>
                </a:tc>
                <a:tc>
                  <a:txBody>
                    <a:bodyPr/>
                    <a:lstStyle/>
                    <a:p>
                      <a:pPr algn="ctr"/>
                      <a:endParaRPr lang="zh-CN" altLang="en-US" dirty="0"/>
                    </a:p>
                  </a:txBody>
                  <a:tcPr anchor="ctr"/>
                </a:tc>
              </a:tr>
              <a:tr h="928691">
                <a:tc>
                  <a:txBody>
                    <a:bodyPr/>
                    <a:lstStyle/>
                    <a:p>
                      <a:pPr algn="ctr"/>
                      <a:r>
                        <a:rPr lang="zh-CN" altLang="en-US" b="1" dirty="0" smtClean="0"/>
                        <a:t>有序</a:t>
                      </a:r>
                      <a:endParaRPr lang="en-US" altLang="zh-CN" b="1" dirty="0" smtClean="0"/>
                    </a:p>
                    <a:p>
                      <a:pPr algn="ctr"/>
                      <a:r>
                        <a:rPr lang="zh-CN" altLang="en-US" b="1" dirty="0" smtClean="0"/>
                        <a:t>不唯一</a:t>
                      </a:r>
                      <a:endParaRPr lang="zh-CN" altLang="en-US" b="1" dirty="0"/>
                    </a:p>
                  </a:txBody>
                  <a:tcPr anchor="ctr"/>
                </a:tc>
                <a:tc>
                  <a:txBody>
                    <a:bodyPr/>
                    <a:lstStyle/>
                    <a:p>
                      <a:pPr algn="ctr"/>
                      <a:r>
                        <a:rPr lang="en-US" altLang="zh-CN" dirty="0" err="1" smtClean="0"/>
                        <a:t>ArrayList</a:t>
                      </a:r>
                      <a:endParaRPr lang="zh-CN" altLang="en-US" dirty="0"/>
                    </a:p>
                  </a:txBody>
                  <a:tcPr anchor="ctr"/>
                </a:tc>
                <a:tc>
                  <a:txBody>
                    <a:bodyPr/>
                    <a:lstStyle/>
                    <a:p>
                      <a:pPr algn="ctr"/>
                      <a:r>
                        <a:rPr lang="en-US" altLang="zh-CN" dirty="0" err="1" smtClean="0"/>
                        <a:t>LinkedList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r>
              <a:tr h="928691">
                <a:tc>
                  <a:txBody>
                    <a:bodyPr/>
                    <a:lstStyle/>
                    <a:p>
                      <a:pPr algn="ctr"/>
                      <a:r>
                        <a:rPr lang="zh-CN" altLang="en-US" b="1" dirty="0" smtClean="0"/>
                        <a:t>无序</a:t>
                      </a:r>
                      <a:endParaRPr lang="en-US" altLang="zh-CN" b="1" dirty="0" smtClean="0"/>
                    </a:p>
                    <a:p>
                      <a:pPr algn="ctr"/>
                      <a:r>
                        <a:rPr lang="zh-CN" altLang="en-US" b="1" dirty="0" smtClean="0"/>
                        <a:t>唯一</a:t>
                      </a:r>
                      <a:endParaRPr lang="zh-CN" altLang="en-US" b="1" dirty="0"/>
                    </a:p>
                  </a:txBody>
                  <a:tcPr anchor="ctr"/>
                </a:tc>
                <a:tc>
                  <a:txBody>
                    <a:bodyPr/>
                    <a:lstStyle/>
                    <a:p>
                      <a:pPr algn="ctr"/>
                      <a:r>
                        <a:rPr lang="en-US" altLang="zh-CN" dirty="0" err="1" smtClean="0"/>
                        <a:t>HashSet</a:t>
                      </a:r>
                      <a:endParaRPr lang="zh-CN" altLang="en-US" dirty="0"/>
                    </a:p>
                  </a:txBody>
                  <a:tcPr anchor="ctr"/>
                </a:tc>
                <a:tc>
                  <a:txBody>
                    <a:bodyPr/>
                    <a:lstStyle/>
                    <a:p>
                      <a:pPr algn="ctr"/>
                      <a:endParaRPr lang="zh-CN" altLang="en-US" dirty="0"/>
                    </a:p>
                  </a:txBody>
                  <a:tcPr anchor="ctr"/>
                </a:tc>
                <a:tc>
                  <a:txBody>
                    <a:bodyPr/>
                    <a:lstStyle/>
                    <a:p>
                      <a:pPr algn="ctr"/>
                      <a:r>
                        <a:rPr lang="en-US" altLang="zh-CN" dirty="0" err="1" smtClean="0"/>
                        <a:t>HashMap</a:t>
                      </a:r>
                      <a:r>
                        <a:rPr lang="en-US" altLang="zh-CN" baseline="0" dirty="0" smtClean="0"/>
                        <a:t>  </a:t>
                      </a:r>
                      <a:r>
                        <a:rPr lang="en-US" altLang="zh-CN" dirty="0" err="1" smtClean="0"/>
                        <a:t>keySet</a:t>
                      </a:r>
                      <a:endParaRPr lang="zh-CN" altLang="en-US" dirty="0"/>
                    </a:p>
                  </a:txBody>
                  <a:tcPr anchor="ctr"/>
                </a:tc>
                <a:tc>
                  <a:txBody>
                    <a:bodyPr/>
                    <a:lstStyle/>
                    <a:p>
                      <a:pPr algn="ctr"/>
                      <a:endParaRPr lang="zh-CN" altLang="en-US" dirty="0"/>
                    </a:p>
                  </a:txBody>
                  <a:tcPr anchor="ctr"/>
                </a:tc>
              </a:tr>
              <a:tr h="928691">
                <a:tc>
                  <a:txBody>
                    <a:bodyPr/>
                    <a:lstStyle/>
                    <a:p>
                      <a:pPr algn="ctr"/>
                      <a:r>
                        <a:rPr lang="zh-CN" altLang="en-US" b="1" dirty="0" smtClean="0"/>
                        <a:t>有序</a:t>
                      </a:r>
                      <a:endParaRPr lang="en-US" altLang="zh-CN" b="1" dirty="0" smtClean="0"/>
                    </a:p>
                    <a:p>
                      <a:pPr algn="ctr"/>
                      <a:r>
                        <a:rPr lang="zh-CN" altLang="en-US" b="1" dirty="0" smtClean="0"/>
                        <a:t>唯一</a:t>
                      </a:r>
                      <a:endParaRPr lang="zh-CN" altLang="en-US" b="1" dirty="0"/>
                    </a:p>
                  </a:txBody>
                  <a:tcPr anchor="ctr"/>
                </a:tc>
                <a:tc>
                  <a:txBody>
                    <a:bodyPr/>
                    <a:lstStyle/>
                    <a:p>
                      <a:pPr algn="ctr"/>
                      <a:r>
                        <a:rPr lang="en-US" altLang="zh-CN" sz="1800" kern="1200" dirty="0" err="1" smtClean="0">
                          <a:solidFill>
                            <a:schemeClr val="dk1"/>
                          </a:solidFill>
                          <a:latin typeface="+mn-lt"/>
                          <a:ea typeface="+mn-ea"/>
                          <a:cs typeface="+mn-cs"/>
                        </a:rPr>
                        <a:t>LinkedHashSet</a:t>
                      </a:r>
                      <a:endParaRPr lang="zh-CN" altLang="en-US" dirty="0"/>
                    </a:p>
                  </a:txBody>
                  <a:tcPr anchor="ctr"/>
                </a:tc>
                <a:tc>
                  <a:txBody>
                    <a:bodyPr/>
                    <a:lstStyle/>
                    <a:p>
                      <a:pPr algn="ctr"/>
                      <a:r>
                        <a:rPr lang="en-US" altLang="zh-CN" dirty="0" err="1" smtClean="0"/>
                        <a:t>TreeSet</a:t>
                      </a:r>
                      <a:endParaRPr lang="en-US" altLang="zh-CN" dirty="0" smtClean="0"/>
                    </a:p>
                  </a:txBody>
                  <a:tcPr anchor="ctr"/>
                </a:tc>
                <a:tc>
                  <a:txBody>
                    <a:bodyPr/>
                    <a:lstStyle/>
                    <a:p>
                      <a:pPr algn="ctr"/>
                      <a:r>
                        <a:rPr lang="en-US" altLang="zh-CN" sz="1800" kern="1200" dirty="0" err="1" smtClean="0">
                          <a:solidFill>
                            <a:schemeClr val="dk1"/>
                          </a:solidFill>
                          <a:latin typeface="+mn-lt"/>
                          <a:ea typeface="+mn-ea"/>
                          <a:cs typeface="+mn-cs"/>
                        </a:rPr>
                        <a:t>LinkedHashMap</a:t>
                      </a:r>
                      <a:endParaRPr lang="en-US" altLang="zh-CN" sz="1800" kern="1200" dirty="0" smtClean="0">
                        <a:solidFill>
                          <a:schemeClr val="dk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t>keySet</a:t>
                      </a:r>
                      <a:endParaRPr lang="zh-CN" altLang="en-US" dirty="0"/>
                    </a:p>
                  </a:txBody>
                  <a:tcPr anchor="ctr"/>
                </a:tc>
                <a:tc>
                  <a:txBody>
                    <a:bodyPr/>
                    <a:lstStyle/>
                    <a:p>
                      <a:pPr algn="ctr"/>
                      <a:r>
                        <a:rPr lang="en-US" altLang="zh-CN" dirty="0" err="1" smtClean="0"/>
                        <a:t>TreeMap</a:t>
                      </a:r>
                      <a:endParaRPr lang="en-US" altLang="zh-CN"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t>keySet</a:t>
                      </a:r>
                      <a:endParaRPr lang="zh-CN" altLang="en-US" dirty="0"/>
                    </a:p>
                  </a:txBody>
                  <a:tcPr anchor="ct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0" y="0"/>
            <a:ext cx="7072330" cy="857250"/>
          </a:xfrm>
        </p:spPr>
        <p:txBody>
          <a:bodyPr/>
          <a:lstStyle/>
          <a:p>
            <a:r>
              <a:rPr lang="zh-CN" altLang="en-US" smtClean="0"/>
              <a:t>作业  </a:t>
            </a:r>
          </a:p>
        </p:txBody>
      </p:sp>
      <p:sp>
        <p:nvSpPr>
          <p:cNvPr id="31747" name="内容占位符 4"/>
          <p:cNvSpPr>
            <a:spLocks noGrp="1"/>
          </p:cNvSpPr>
          <p:nvPr>
            <p:ph idx="1"/>
          </p:nvPr>
        </p:nvSpPr>
        <p:spPr>
          <a:xfrm>
            <a:off x="142875" y="1000125"/>
            <a:ext cx="8286750" cy="1928813"/>
          </a:xfrm>
        </p:spPr>
        <p:txBody>
          <a:bodyPr/>
          <a:lstStyle/>
          <a:p>
            <a:pPr>
              <a:buFontTx/>
              <a:buNone/>
            </a:pPr>
            <a:endParaRPr lang="zh-CN" altLang="en-US" smtClean="0"/>
          </a:p>
          <a:p>
            <a:endParaRPr lang="zh-CN" altLang="en-US" smtClean="0"/>
          </a:p>
        </p:txBody>
      </p:sp>
      <p:sp>
        <p:nvSpPr>
          <p:cNvPr id="5" name="内容占位符 4"/>
          <p:cNvSpPr txBox="1">
            <a:spLocks/>
          </p:cNvSpPr>
          <p:nvPr/>
        </p:nvSpPr>
        <p:spPr bwMode="auto">
          <a:xfrm>
            <a:off x="214313" y="1285875"/>
            <a:ext cx="8286750" cy="4429125"/>
          </a:xfrm>
          <a:prstGeom prst="rect">
            <a:avLst/>
          </a:prstGeom>
          <a:noFill/>
          <a:ln w="9525">
            <a:noFill/>
            <a:miter lim="800000"/>
            <a:headEnd/>
            <a:tailEnd/>
          </a:ln>
        </p:spPr>
        <p:txBody>
          <a:bodyPr/>
          <a:lstStyle/>
          <a:p>
            <a:pPr marL="342900" indent="-342900">
              <a:buFontTx/>
              <a:buChar char="•"/>
              <a:defRPr/>
            </a:pPr>
            <a:r>
              <a:rPr lang="en-US" altLang="zh-CN" sz="1800" kern="0" dirty="0">
                <a:latin typeface="宋体" charset="-122"/>
                <a:ea typeface="微软雅黑" pitchFamily="34" charset="-122"/>
              </a:rPr>
              <a:t>1</a:t>
            </a:r>
            <a:r>
              <a:rPr lang="zh-CN" altLang="en-US" sz="1800" kern="0" dirty="0">
                <a:latin typeface="宋体" charset="-122"/>
                <a:ea typeface="微软雅黑" pitchFamily="34" charset="-122"/>
              </a:rPr>
              <a:t>、使用</a:t>
            </a:r>
            <a:r>
              <a:rPr lang="en-US" altLang="zh-CN" sz="1800" kern="0" dirty="0">
                <a:latin typeface="宋体" charset="-122"/>
                <a:ea typeface="微软雅黑" pitchFamily="34" charset="-122"/>
              </a:rPr>
              <a:t>List.map</a:t>
            </a:r>
            <a:r>
              <a:rPr lang="zh-CN" altLang="en-US" sz="1800" kern="0" dirty="0">
                <a:latin typeface="宋体" charset="-122"/>
                <a:ea typeface="微软雅黑" pitchFamily="34" charset="-122"/>
              </a:rPr>
              <a:t>集合存放如下数据，并从</a:t>
            </a:r>
            <a:r>
              <a:rPr lang="en-US" altLang="zh-CN" sz="1800" kern="0" dirty="0">
                <a:latin typeface="宋体" charset="-122"/>
                <a:ea typeface="微软雅黑" pitchFamily="34" charset="-122"/>
              </a:rPr>
              <a:t>map</a:t>
            </a:r>
            <a:r>
              <a:rPr lang="zh-CN" altLang="en-US" sz="1800" kern="0" dirty="0">
                <a:latin typeface="宋体" charset="-122"/>
                <a:ea typeface="微软雅黑" pitchFamily="34" charset="-122"/>
              </a:rPr>
              <a:t>中取出</a:t>
            </a:r>
            <a:r>
              <a:rPr lang="en-US" altLang="zh-CN" sz="1800" kern="0" dirty="0">
                <a:latin typeface="宋体" charset="-122"/>
                <a:ea typeface="微软雅黑" pitchFamily="34" charset="-122"/>
              </a:rPr>
              <a:t>“</a:t>
            </a:r>
            <a:r>
              <a:rPr lang="zh-CN" altLang="en-US" sz="1800" kern="0" dirty="0">
                <a:latin typeface="宋体" charset="-122"/>
                <a:ea typeface="微软雅黑" pitchFamily="34" charset="-122"/>
              </a:rPr>
              <a:t>李四</a:t>
            </a:r>
            <a:r>
              <a:rPr lang="en-US" altLang="zh-CN" sz="1800" kern="0" dirty="0">
                <a:latin typeface="宋体" charset="-122"/>
                <a:ea typeface="微软雅黑" pitchFamily="34" charset="-122"/>
              </a:rPr>
              <a:t>”</a:t>
            </a:r>
          </a:p>
          <a:p>
            <a:pPr marL="342900" indent="-342900">
              <a:defRPr/>
            </a:pPr>
            <a:r>
              <a:rPr lang="zh-CN" altLang="en-US" sz="1800" kern="0" dirty="0">
                <a:latin typeface="宋体" charset="-122"/>
                <a:ea typeface="微软雅黑" pitchFamily="34" charset="-122"/>
              </a:rPr>
              <a:t>   姓名：张三 年龄：</a:t>
            </a:r>
            <a:r>
              <a:rPr lang="en-US" altLang="zh-CN" sz="1800" kern="0" dirty="0">
                <a:latin typeface="宋体" charset="-122"/>
                <a:ea typeface="微软雅黑" pitchFamily="34" charset="-122"/>
              </a:rPr>
              <a:t>18 </a:t>
            </a:r>
            <a:r>
              <a:rPr lang="zh-CN" altLang="en-US" sz="1800" kern="0" dirty="0">
                <a:latin typeface="宋体" charset="-122"/>
                <a:ea typeface="微软雅黑" pitchFamily="34" charset="-122"/>
              </a:rPr>
              <a:t>体重：</a:t>
            </a:r>
            <a:r>
              <a:rPr lang="en-US" altLang="zh-CN" sz="1800" kern="0" dirty="0">
                <a:latin typeface="宋体" charset="-122"/>
                <a:ea typeface="微软雅黑" pitchFamily="34" charset="-122"/>
              </a:rPr>
              <a:t>90 </a:t>
            </a:r>
            <a:r>
              <a:rPr lang="zh-CN" altLang="en-US" sz="1800" kern="0" dirty="0">
                <a:latin typeface="宋体" charset="-122"/>
                <a:ea typeface="微软雅黑" pitchFamily="34" charset="-122"/>
              </a:rPr>
              <a:t>地址：北京</a:t>
            </a:r>
          </a:p>
          <a:p>
            <a:pPr marL="342900" indent="-342900">
              <a:defRPr/>
            </a:pPr>
            <a:r>
              <a:rPr lang="zh-CN" altLang="en-US" sz="1800" kern="0" dirty="0">
                <a:latin typeface="宋体" charset="-122"/>
                <a:ea typeface="微软雅黑" pitchFamily="34" charset="-122"/>
              </a:rPr>
              <a:t>   姓名：李四 年龄：</a:t>
            </a:r>
            <a:r>
              <a:rPr lang="en-US" altLang="zh-CN" sz="1800" kern="0" dirty="0">
                <a:latin typeface="宋体" charset="-122"/>
                <a:ea typeface="微软雅黑" pitchFamily="34" charset="-122"/>
              </a:rPr>
              <a:t>28 </a:t>
            </a:r>
            <a:r>
              <a:rPr lang="zh-CN" altLang="en-US" sz="1800" kern="0" dirty="0">
                <a:latin typeface="宋体" charset="-122"/>
                <a:ea typeface="微软雅黑" pitchFamily="34" charset="-122"/>
              </a:rPr>
              <a:t>体重：</a:t>
            </a:r>
            <a:r>
              <a:rPr lang="en-US" altLang="zh-CN" sz="1800" kern="0" dirty="0">
                <a:latin typeface="宋体" charset="-122"/>
                <a:ea typeface="微软雅黑" pitchFamily="34" charset="-122"/>
              </a:rPr>
              <a:t>50 </a:t>
            </a:r>
            <a:r>
              <a:rPr lang="zh-CN" altLang="en-US" sz="1800" kern="0" dirty="0">
                <a:latin typeface="宋体" charset="-122"/>
                <a:ea typeface="微软雅黑" pitchFamily="34" charset="-122"/>
              </a:rPr>
              <a:t>地址：上海</a:t>
            </a:r>
            <a:endParaRPr lang="en-US" altLang="zh-CN" sz="1800" kern="0" dirty="0">
              <a:latin typeface="宋体" charset="-122"/>
              <a:ea typeface="微软雅黑" pitchFamily="34" charset="-122"/>
            </a:endParaRPr>
          </a:p>
          <a:p>
            <a:pPr marL="342900" indent="-342900">
              <a:buFontTx/>
              <a:buChar char="•"/>
              <a:defRPr/>
            </a:pPr>
            <a:endParaRPr lang="en-US" altLang="zh-CN" sz="1800" kern="0" dirty="0">
              <a:latin typeface="宋体" charset="-122"/>
              <a:ea typeface="微软雅黑" pitchFamily="34" charset="-122"/>
            </a:endParaRPr>
          </a:p>
          <a:p>
            <a:pPr marL="342900" indent="-342900">
              <a:buFontTx/>
              <a:buChar char="•"/>
              <a:defRPr/>
            </a:pPr>
            <a:r>
              <a:rPr lang="en-US" altLang="zh-CN" sz="1800" kern="0" dirty="0">
                <a:latin typeface="宋体" charset="-122"/>
                <a:ea typeface="微软雅黑" pitchFamily="34" charset="-122"/>
              </a:rPr>
              <a:t>2</a:t>
            </a:r>
            <a:r>
              <a:rPr lang="zh-CN" altLang="en-US" sz="1800" kern="0" dirty="0">
                <a:latin typeface="宋体" charset="-122"/>
                <a:ea typeface="微软雅黑" pitchFamily="34" charset="-122"/>
              </a:rPr>
              <a:t>、假如有以下</a:t>
            </a:r>
            <a:r>
              <a:rPr lang="en-US" altLang="zh-CN" sz="1800" kern="0" dirty="0">
                <a:latin typeface="宋体" charset="-122"/>
                <a:ea typeface="微软雅黑" pitchFamily="34" charset="-122"/>
              </a:rPr>
              <a:t>email</a:t>
            </a:r>
            <a:r>
              <a:rPr lang="zh-CN" altLang="en-US" sz="1800" kern="0" dirty="0">
                <a:latin typeface="宋体" charset="-122"/>
                <a:ea typeface="微软雅黑" pitchFamily="34" charset="-122"/>
              </a:rPr>
              <a:t>数据“</a:t>
            </a:r>
            <a:r>
              <a:rPr lang="en-US" altLang="zh-CN" sz="1800" kern="0" dirty="0">
                <a:latin typeface="宋体" charset="-122"/>
                <a:ea typeface="微软雅黑" pitchFamily="34" charset="-122"/>
              </a:rPr>
              <a:t>aa@sohu.com,bb@163.com,cc@sina.com,..”</a:t>
            </a:r>
            <a:r>
              <a:rPr lang="zh-CN" altLang="en-US" sz="1800" kern="0" dirty="0">
                <a:latin typeface="宋体" charset="-122"/>
                <a:ea typeface="微软雅黑" pitchFamily="34" charset="-122"/>
              </a:rPr>
              <a:t>现需要把     </a:t>
            </a:r>
            <a:r>
              <a:rPr lang="en-US" altLang="zh-CN" sz="1800" kern="0" dirty="0">
                <a:latin typeface="宋体" charset="-122"/>
                <a:ea typeface="微软雅黑" pitchFamily="34" charset="-122"/>
              </a:rPr>
              <a:t>email</a:t>
            </a:r>
            <a:r>
              <a:rPr lang="zh-CN" altLang="en-US" sz="1800" kern="0" dirty="0">
                <a:latin typeface="宋体" charset="-122"/>
                <a:ea typeface="微软雅黑" pitchFamily="34" charset="-122"/>
              </a:rPr>
              <a:t>中的用户部分和邮件地址部分分离，分离后以键值对应的方式放入</a:t>
            </a:r>
            <a:r>
              <a:rPr lang="en-US" altLang="zh-CN" sz="1800" kern="0" dirty="0" err="1">
                <a:latin typeface="宋体" charset="-122"/>
                <a:ea typeface="微软雅黑" pitchFamily="34" charset="-122"/>
              </a:rPr>
              <a:t>HashMap</a:t>
            </a:r>
            <a:r>
              <a:rPr lang="zh-CN" altLang="en-US" sz="1800" kern="0" dirty="0">
                <a:latin typeface="宋体" charset="-122"/>
                <a:ea typeface="微软雅黑" pitchFamily="34" charset="-122"/>
              </a:rPr>
              <a:t>？</a:t>
            </a:r>
          </a:p>
          <a:p>
            <a:pPr marL="342900" indent="-342900">
              <a:buFontTx/>
              <a:buChar char="•"/>
              <a:defRPr/>
            </a:pPr>
            <a:endParaRPr lang="en-US" altLang="zh-CN" sz="1800" kern="0" dirty="0">
              <a:latin typeface="宋体" charset="-122"/>
              <a:ea typeface="微软雅黑" pitchFamily="34" charset="-122"/>
            </a:endParaRPr>
          </a:p>
          <a:p>
            <a:pPr marL="342900" indent="-342900">
              <a:buFontTx/>
              <a:buChar char="•"/>
              <a:defRPr/>
            </a:pPr>
            <a:r>
              <a:rPr lang="en-US" altLang="zh-CN" sz="1800" kern="0" dirty="0">
                <a:latin typeface="宋体" charset="-122"/>
                <a:ea typeface="微软雅黑" pitchFamily="34" charset="-122"/>
              </a:rPr>
              <a:t>3</a:t>
            </a:r>
            <a:r>
              <a:rPr lang="zh-CN" altLang="en-US" sz="1800" kern="0" dirty="0">
                <a:latin typeface="宋体" charset="-122"/>
                <a:ea typeface="微软雅黑" pitchFamily="34" charset="-122"/>
              </a:rPr>
              <a:t>、定义一个</a:t>
            </a:r>
            <a:r>
              <a:rPr lang="en-US" altLang="zh-CN" sz="1800" kern="0" dirty="0">
                <a:latin typeface="宋体" charset="-122"/>
                <a:ea typeface="微软雅黑" pitchFamily="34" charset="-122"/>
              </a:rPr>
              <a:t>Worker</a:t>
            </a:r>
            <a:r>
              <a:rPr lang="zh-CN" altLang="en-US" sz="1800" kern="0" dirty="0">
                <a:latin typeface="宋体" charset="-122"/>
                <a:ea typeface="微软雅黑" pitchFamily="34" charset="-122"/>
              </a:rPr>
              <a:t>类</a:t>
            </a:r>
            <a:r>
              <a:rPr lang="en-US" altLang="zh-CN" sz="1800" kern="0" dirty="0">
                <a:latin typeface="宋体" charset="-122"/>
                <a:ea typeface="微软雅黑" pitchFamily="34" charset="-122"/>
              </a:rPr>
              <a:t>,</a:t>
            </a:r>
            <a:r>
              <a:rPr lang="zh-CN" altLang="en-US" sz="1800" kern="0" dirty="0">
                <a:latin typeface="宋体" charset="-122"/>
                <a:ea typeface="微软雅黑" pitchFamily="34" charset="-122"/>
              </a:rPr>
              <a:t>属性</a:t>
            </a:r>
            <a:r>
              <a:rPr lang="en-US" altLang="zh-CN" sz="1800" kern="0" dirty="0">
                <a:latin typeface="宋体" charset="-122"/>
                <a:ea typeface="微软雅黑" pitchFamily="34" charset="-122"/>
              </a:rPr>
              <a:t>:</a:t>
            </a:r>
            <a:r>
              <a:rPr lang="en-US" altLang="zh-CN" sz="1800" kern="0" dirty="0" err="1">
                <a:latin typeface="宋体" charset="-122"/>
                <a:ea typeface="微软雅黑" pitchFamily="34" charset="-122"/>
              </a:rPr>
              <a:t>name:String,age:int,salary:double</a:t>
            </a:r>
            <a:r>
              <a:rPr lang="en-US" altLang="zh-CN" sz="1800" kern="0" dirty="0">
                <a:latin typeface="宋体" charset="-122"/>
                <a:ea typeface="微软雅黑" pitchFamily="34" charset="-122"/>
              </a:rPr>
              <a:t> </a:t>
            </a:r>
          </a:p>
          <a:p>
            <a:pPr marL="342900" indent="-342900">
              <a:defRPr/>
            </a:pPr>
            <a:r>
              <a:rPr lang="en-US" altLang="zh-CN" sz="1800" kern="0" dirty="0">
                <a:latin typeface="宋体" charset="-122"/>
                <a:ea typeface="微软雅黑" pitchFamily="34" charset="-122"/>
              </a:rPr>
              <a:t>	a).</a:t>
            </a:r>
            <a:r>
              <a:rPr lang="zh-CN" altLang="en-US" sz="1800" kern="0" dirty="0">
                <a:latin typeface="宋体" charset="-122"/>
                <a:ea typeface="微软雅黑" pitchFamily="34" charset="-122"/>
              </a:rPr>
              <a:t>把若干</a:t>
            </a:r>
            <a:r>
              <a:rPr lang="en-US" altLang="zh-CN" sz="1800" kern="0" dirty="0">
                <a:latin typeface="宋体" charset="-122"/>
                <a:ea typeface="微软雅黑" pitchFamily="34" charset="-122"/>
              </a:rPr>
              <a:t>Worker</a:t>
            </a:r>
            <a:r>
              <a:rPr lang="zh-CN" altLang="en-US" sz="1800" kern="0" dirty="0">
                <a:latin typeface="宋体" charset="-122"/>
                <a:ea typeface="微软雅黑" pitchFamily="34" charset="-122"/>
              </a:rPr>
              <a:t>对象放在</a:t>
            </a:r>
            <a:r>
              <a:rPr lang="en-US" altLang="zh-CN" sz="1800" kern="0" dirty="0">
                <a:latin typeface="宋体" charset="-122"/>
                <a:ea typeface="微软雅黑" pitchFamily="34" charset="-122"/>
              </a:rPr>
              <a:t>List</a:t>
            </a:r>
            <a:r>
              <a:rPr lang="zh-CN" altLang="en-US" sz="1800" kern="0" dirty="0">
                <a:latin typeface="宋体" charset="-122"/>
                <a:ea typeface="微软雅黑" pitchFamily="34" charset="-122"/>
              </a:rPr>
              <a:t>中</a:t>
            </a:r>
            <a:r>
              <a:rPr lang="en-US" altLang="zh-CN" sz="1800" kern="0" dirty="0">
                <a:latin typeface="宋体" charset="-122"/>
                <a:ea typeface="微软雅黑" pitchFamily="34" charset="-122"/>
              </a:rPr>
              <a:t>,</a:t>
            </a:r>
            <a:r>
              <a:rPr lang="zh-CN" altLang="en-US" sz="1800" kern="0" dirty="0">
                <a:latin typeface="宋体" charset="-122"/>
                <a:ea typeface="微软雅黑" pitchFamily="34" charset="-122"/>
              </a:rPr>
              <a:t>排序并遍历输出</a:t>
            </a:r>
            <a:r>
              <a:rPr lang="en-US" altLang="zh-CN" sz="1800" kern="0" dirty="0">
                <a:latin typeface="宋体" charset="-122"/>
                <a:ea typeface="微软雅黑" pitchFamily="34" charset="-122"/>
              </a:rPr>
              <a:t>,</a:t>
            </a:r>
            <a:r>
              <a:rPr lang="zh-CN" altLang="en-US" sz="1800" kern="0" dirty="0">
                <a:latin typeface="宋体" charset="-122"/>
                <a:ea typeface="微软雅黑" pitchFamily="34" charset="-122"/>
              </a:rPr>
              <a:t>按照</a:t>
            </a:r>
            <a:r>
              <a:rPr lang="en-US" altLang="zh-CN" sz="1800" kern="0" dirty="0">
                <a:latin typeface="宋体" charset="-122"/>
                <a:ea typeface="微软雅黑" pitchFamily="34" charset="-122"/>
              </a:rPr>
              <a:t>age</a:t>
            </a:r>
            <a:r>
              <a:rPr lang="zh-CN" altLang="en-US" sz="1800" kern="0" dirty="0">
                <a:latin typeface="宋体" charset="-122"/>
                <a:ea typeface="微软雅黑" pitchFamily="34" charset="-122"/>
              </a:rPr>
              <a:t>升序排列</a:t>
            </a:r>
          </a:p>
          <a:p>
            <a:pPr marL="342900" indent="-342900">
              <a:defRPr/>
            </a:pPr>
            <a:r>
              <a:rPr lang="en-US" altLang="zh-CN" sz="1800" kern="0" dirty="0">
                <a:latin typeface="宋体" charset="-122"/>
                <a:ea typeface="微软雅黑" pitchFamily="34" charset="-122"/>
              </a:rPr>
              <a:t>	b).</a:t>
            </a:r>
            <a:r>
              <a:rPr lang="zh-CN" altLang="en-US" sz="1800" kern="0" dirty="0">
                <a:latin typeface="宋体" charset="-122"/>
                <a:ea typeface="微软雅黑" pitchFamily="34" charset="-122"/>
              </a:rPr>
              <a:t>把若干</a:t>
            </a:r>
            <a:r>
              <a:rPr lang="en-US" altLang="zh-CN" sz="1800" kern="0" dirty="0">
                <a:latin typeface="宋体" charset="-122"/>
                <a:ea typeface="微软雅黑" pitchFamily="34" charset="-122"/>
              </a:rPr>
              <a:t>Worker</a:t>
            </a:r>
            <a:r>
              <a:rPr lang="zh-CN" altLang="en-US" sz="1800" kern="0" dirty="0">
                <a:latin typeface="宋体" charset="-122"/>
                <a:ea typeface="微软雅黑" pitchFamily="34" charset="-122"/>
              </a:rPr>
              <a:t>对象放在</a:t>
            </a:r>
            <a:r>
              <a:rPr lang="en-US" altLang="zh-CN" sz="1800" kern="0" dirty="0">
                <a:latin typeface="宋体" charset="-122"/>
                <a:ea typeface="微软雅黑" pitchFamily="34" charset="-122"/>
              </a:rPr>
              <a:t>Set</a:t>
            </a:r>
            <a:r>
              <a:rPr lang="zh-CN" altLang="en-US" sz="1800" kern="0" dirty="0">
                <a:latin typeface="宋体" charset="-122"/>
                <a:ea typeface="微软雅黑" pitchFamily="34" charset="-122"/>
              </a:rPr>
              <a:t>中并遍历</a:t>
            </a:r>
            <a:r>
              <a:rPr lang="en-US" altLang="zh-CN" sz="1800" kern="0" dirty="0">
                <a:latin typeface="宋体" charset="-122"/>
                <a:ea typeface="微软雅黑" pitchFamily="34" charset="-122"/>
              </a:rPr>
              <a:t>,</a:t>
            </a:r>
            <a:r>
              <a:rPr lang="zh-CN" altLang="en-US" sz="1800" kern="0" dirty="0">
                <a:latin typeface="宋体" charset="-122"/>
                <a:ea typeface="微软雅黑" pitchFamily="34" charset="-122"/>
              </a:rPr>
              <a:t>要求没有重复元素</a:t>
            </a:r>
          </a:p>
          <a:p>
            <a:pPr marL="342900" indent="-342900">
              <a:defRPr/>
            </a:pPr>
            <a:r>
              <a:rPr lang="en-US" altLang="zh-CN" sz="1800" kern="0" dirty="0">
                <a:latin typeface="宋体" charset="-122"/>
                <a:ea typeface="微软雅黑" pitchFamily="34" charset="-122"/>
              </a:rPr>
              <a:t>	c).</a:t>
            </a:r>
            <a:r>
              <a:rPr lang="zh-CN" altLang="en-US" sz="1800" kern="0" dirty="0">
                <a:latin typeface="宋体" charset="-122"/>
                <a:ea typeface="微软雅黑" pitchFamily="34" charset="-122"/>
              </a:rPr>
              <a:t>把若干</a:t>
            </a:r>
            <a:r>
              <a:rPr lang="en-US" altLang="zh-CN" sz="1800" kern="0" dirty="0">
                <a:latin typeface="宋体" charset="-122"/>
                <a:ea typeface="微软雅黑" pitchFamily="34" charset="-122"/>
              </a:rPr>
              <a:t>Worker</a:t>
            </a:r>
            <a:r>
              <a:rPr lang="zh-CN" altLang="en-US" sz="1800" kern="0" dirty="0">
                <a:latin typeface="宋体" charset="-122"/>
                <a:ea typeface="微软雅黑" pitchFamily="34" charset="-122"/>
              </a:rPr>
              <a:t>对象放在</a:t>
            </a:r>
            <a:r>
              <a:rPr lang="en-US" altLang="zh-CN" sz="1800" kern="0" dirty="0">
                <a:latin typeface="宋体" charset="-122"/>
                <a:ea typeface="微软雅黑" pitchFamily="34" charset="-122"/>
              </a:rPr>
              <a:t>Map</a:t>
            </a:r>
            <a:r>
              <a:rPr lang="zh-CN" altLang="en-US" sz="1800" kern="0" dirty="0">
                <a:latin typeface="宋体" charset="-122"/>
                <a:ea typeface="微软雅黑" pitchFamily="34" charset="-122"/>
              </a:rPr>
              <a:t>中并按照两种方式分别遍历</a:t>
            </a:r>
            <a:r>
              <a:rPr lang="en-US" altLang="zh-CN" sz="1800" kern="0" dirty="0">
                <a:latin typeface="宋体" charset="-122"/>
                <a:ea typeface="微软雅黑" pitchFamily="34" charset="-122"/>
              </a:rPr>
              <a:t>,</a:t>
            </a:r>
            <a:r>
              <a:rPr lang="zh-CN" altLang="en-US" sz="1800" kern="0" dirty="0">
                <a:latin typeface="宋体" charset="-122"/>
                <a:ea typeface="微软雅黑" pitchFamily="34" charset="-122"/>
              </a:rPr>
              <a:t>要求以</a:t>
            </a:r>
            <a:r>
              <a:rPr lang="en-US" altLang="zh-CN" sz="1800" kern="0" dirty="0">
                <a:latin typeface="宋体" charset="-122"/>
                <a:ea typeface="微软雅黑" pitchFamily="34" charset="-122"/>
              </a:rPr>
              <a:t>Worker</a:t>
            </a:r>
            <a:r>
              <a:rPr lang="zh-CN" altLang="en-US" sz="1800" kern="0" dirty="0">
                <a:latin typeface="宋体" charset="-122"/>
                <a:ea typeface="微软雅黑" pitchFamily="34" charset="-122"/>
              </a:rPr>
              <a:t>的姓名作为</a:t>
            </a:r>
            <a:r>
              <a:rPr lang="en-US" altLang="zh-CN" sz="1800" kern="0" dirty="0">
                <a:latin typeface="宋体" charset="-122"/>
                <a:ea typeface="微软雅黑" pitchFamily="34" charset="-122"/>
              </a:rPr>
              <a:t>key</a:t>
            </a:r>
            <a:r>
              <a:rPr lang="zh-CN" altLang="en-US" sz="1800" kern="0" dirty="0">
                <a:latin typeface="宋体" charset="-122"/>
                <a:ea typeface="微软雅黑" pitchFamily="34" charset="-122"/>
              </a:rPr>
              <a:t>。</a:t>
            </a:r>
            <a:endParaRPr lang="en-US" altLang="zh-CN" sz="1800" kern="0" dirty="0">
              <a:latin typeface="宋体"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0" y="0"/>
            <a:ext cx="7143768" cy="857250"/>
          </a:xfrm>
        </p:spPr>
        <p:txBody>
          <a:bodyPr/>
          <a:lstStyle/>
          <a:p>
            <a:r>
              <a:rPr lang="zh-CN" altLang="en-US" smtClean="0"/>
              <a:t>目录</a:t>
            </a:r>
          </a:p>
        </p:txBody>
      </p:sp>
      <p:sp>
        <p:nvSpPr>
          <p:cNvPr id="3" name="内容占位符 2"/>
          <p:cNvSpPr>
            <a:spLocks noGrp="1"/>
          </p:cNvSpPr>
          <p:nvPr>
            <p:ph idx="1"/>
          </p:nvPr>
        </p:nvSpPr>
        <p:spPr>
          <a:xfrm>
            <a:off x="142875" y="1000125"/>
            <a:ext cx="8786813" cy="5073650"/>
          </a:xfrm>
        </p:spPr>
        <p:txBody>
          <a:bodyPr/>
          <a:lstStyle/>
          <a:p>
            <a:pPr>
              <a:defRPr/>
            </a:pPr>
            <a:r>
              <a:rPr lang="zh-CN" altLang="en-US" dirty="0" smtClean="0"/>
              <a:t>集合的引入</a:t>
            </a:r>
            <a:endParaRPr lang="en-US" altLang="zh-CN" dirty="0" smtClean="0"/>
          </a:p>
          <a:p>
            <a:pPr marL="742950" lvl="2" indent="-342900">
              <a:defRPr/>
            </a:pPr>
            <a:endParaRPr lang="en-US" altLang="zh-CN" sz="2200" dirty="0" smtClean="0">
              <a:cs typeface="+mn-cs"/>
            </a:endParaRPr>
          </a:p>
          <a:p>
            <a:pPr marL="342900" lvl="1" indent="-342900">
              <a:buFontTx/>
              <a:buChar char="•"/>
              <a:defRPr/>
            </a:pPr>
            <a:r>
              <a:rPr lang="en-US" altLang="zh-CN" sz="2400" dirty="0" smtClean="0">
                <a:solidFill>
                  <a:srgbClr val="FF0000"/>
                </a:solidFill>
                <a:cs typeface="+mn-cs"/>
              </a:rPr>
              <a:t>List         (</a:t>
            </a:r>
            <a:r>
              <a:rPr lang="en-US" altLang="zh-CN" sz="2400" dirty="0" err="1" smtClean="0">
                <a:solidFill>
                  <a:srgbClr val="FF0000"/>
                </a:solidFill>
                <a:cs typeface="+mn-cs"/>
              </a:rPr>
              <a:t>ArrayList</a:t>
            </a:r>
            <a:r>
              <a:rPr lang="en-US" altLang="zh-CN" sz="2400" dirty="0" smtClean="0">
                <a:solidFill>
                  <a:srgbClr val="FF0000"/>
                </a:solidFill>
                <a:cs typeface="+mn-cs"/>
              </a:rPr>
              <a:t>	</a:t>
            </a:r>
            <a:r>
              <a:rPr lang="en-US" altLang="zh-CN" sz="2400" dirty="0" err="1" smtClean="0">
                <a:solidFill>
                  <a:srgbClr val="FF0000"/>
                </a:solidFill>
                <a:cs typeface="+mn-cs"/>
              </a:rPr>
              <a:t>LinkedList</a:t>
            </a:r>
            <a:r>
              <a:rPr lang="en-US" altLang="zh-CN" sz="2400" dirty="0" smtClean="0">
                <a:solidFill>
                  <a:srgbClr val="FF0000"/>
                </a:solidFill>
                <a:cs typeface="+mn-cs"/>
              </a:rPr>
              <a:t>)</a:t>
            </a:r>
          </a:p>
          <a:p>
            <a:pPr>
              <a:defRPr/>
            </a:pPr>
            <a:r>
              <a:rPr lang="en-US" altLang="zh-CN" dirty="0" smtClean="0">
                <a:solidFill>
                  <a:srgbClr val="FF0000"/>
                </a:solidFill>
              </a:rPr>
              <a:t>Set	        (</a:t>
            </a:r>
            <a:r>
              <a:rPr lang="en-US" altLang="zh-CN" dirty="0" err="1" smtClean="0">
                <a:solidFill>
                  <a:srgbClr val="FF0000"/>
                </a:solidFill>
              </a:rPr>
              <a:t>HashSet</a:t>
            </a:r>
            <a:r>
              <a:rPr lang="en-US" altLang="zh-CN" dirty="0" smtClean="0">
                <a:solidFill>
                  <a:srgbClr val="FF0000"/>
                </a:solidFill>
              </a:rPr>
              <a:t>        </a:t>
            </a:r>
            <a:r>
              <a:rPr lang="en-US" altLang="zh-CN" dirty="0" err="1" smtClean="0">
                <a:solidFill>
                  <a:srgbClr val="FF0000"/>
                </a:solidFill>
              </a:rPr>
              <a:t>LinkedHashSet</a:t>
            </a:r>
            <a:r>
              <a:rPr lang="en-US" altLang="zh-CN" dirty="0" smtClean="0">
                <a:solidFill>
                  <a:srgbClr val="FF0000"/>
                </a:solidFill>
              </a:rPr>
              <a:t>    </a:t>
            </a:r>
            <a:r>
              <a:rPr lang="en-US" altLang="zh-CN" dirty="0" err="1" smtClean="0">
                <a:solidFill>
                  <a:srgbClr val="FF0000"/>
                </a:solidFill>
              </a:rPr>
              <a:t>TreeSet</a:t>
            </a:r>
            <a:r>
              <a:rPr lang="en-US" altLang="zh-CN" dirty="0" smtClean="0">
                <a:solidFill>
                  <a:srgbClr val="FF0000"/>
                </a:solidFill>
              </a:rPr>
              <a:t>    )</a:t>
            </a:r>
          </a:p>
          <a:p>
            <a:pPr>
              <a:defRPr/>
            </a:pPr>
            <a:r>
              <a:rPr lang="en-US" altLang="zh-CN" dirty="0" smtClean="0">
                <a:solidFill>
                  <a:srgbClr val="FF0000"/>
                </a:solidFill>
              </a:rPr>
              <a:t>Map       (</a:t>
            </a:r>
            <a:r>
              <a:rPr lang="en-US" altLang="zh-CN" dirty="0" err="1" smtClean="0">
                <a:solidFill>
                  <a:srgbClr val="FF0000"/>
                </a:solidFill>
              </a:rPr>
              <a:t>HashMap</a:t>
            </a:r>
            <a:r>
              <a:rPr lang="zh-CN" altLang="en-US" dirty="0" smtClean="0">
                <a:solidFill>
                  <a:srgbClr val="FF0000"/>
                </a:solidFill>
              </a:rPr>
              <a:t>      </a:t>
            </a:r>
            <a:r>
              <a:rPr lang="en-US" altLang="zh-CN" dirty="0" err="1" smtClean="0">
                <a:solidFill>
                  <a:srgbClr val="FF0000"/>
                </a:solidFill>
              </a:rPr>
              <a:t>LinkedHashMap</a:t>
            </a:r>
            <a:r>
              <a:rPr lang="en-US" altLang="zh-CN" dirty="0" smtClean="0">
                <a:solidFill>
                  <a:srgbClr val="FF0000"/>
                </a:solidFill>
              </a:rPr>
              <a:t>  </a:t>
            </a:r>
            <a:r>
              <a:rPr lang="en-US" altLang="zh-CN" dirty="0" err="1" smtClean="0">
                <a:solidFill>
                  <a:srgbClr val="FF0000"/>
                </a:solidFill>
              </a:rPr>
              <a:t>TreeMap</a:t>
            </a:r>
            <a:r>
              <a:rPr lang="en-US" altLang="zh-CN" dirty="0" smtClean="0">
                <a:solidFill>
                  <a:srgbClr val="FF0000"/>
                </a:solidFill>
              </a:rPr>
              <a:t>)</a:t>
            </a:r>
          </a:p>
          <a:p>
            <a:pPr lvl="1">
              <a:defRPr/>
            </a:pPr>
            <a:endParaRPr lang="en-US" altLang="zh-CN" dirty="0" smtClean="0"/>
          </a:p>
          <a:p>
            <a:pPr>
              <a:defRPr/>
            </a:pPr>
            <a:r>
              <a:rPr lang="en-US" altLang="zh-CN" dirty="0" smtClean="0"/>
              <a:t>Collections</a:t>
            </a:r>
          </a:p>
          <a:p>
            <a:pPr>
              <a:defRPr/>
            </a:pPr>
            <a:r>
              <a:rPr lang="en-US" altLang="zh-CN" dirty="0" err="1" smtClean="0"/>
              <a:t>Iterator</a:t>
            </a:r>
            <a:endParaRPr lang="en-US" altLang="zh-CN" dirty="0" smtClean="0"/>
          </a:p>
          <a:p>
            <a:pPr>
              <a:defRPr/>
            </a:pPr>
            <a:r>
              <a:rPr lang="zh-CN" altLang="en-US" dirty="0" smtClean="0"/>
              <a:t>使用泛型</a:t>
            </a:r>
            <a:endParaRPr lang="en-US" altLang="zh-CN" dirty="0" smtClean="0"/>
          </a:p>
          <a:p>
            <a:pPr>
              <a:defRPr/>
            </a:pPr>
            <a:r>
              <a:rPr lang="zh-CN" altLang="en-US" dirty="0" smtClean="0"/>
              <a:t>术语辨析</a:t>
            </a:r>
            <a:endParaRPr lang="en-US" altLang="zh-CN" dirty="0" smtClean="0"/>
          </a:p>
          <a:p>
            <a:pPr lvl="1">
              <a:defRPr/>
            </a:pPr>
            <a:endParaRPr lang="en-US" altLang="zh-CN" dirty="0" smtClean="0"/>
          </a:p>
          <a:p>
            <a:pPr>
              <a:defRPr/>
            </a:pPr>
            <a:r>
              <a:rPr lang="zh-CN" altLang="en-US" dirty="0" smtClean="0">
                <a:solidFill>
                  <a:srgbClr val="FF0000"/>
                </a:solidFill>
              </a:rPr>
              <a:t>案例  </a:t>
            </a:r>
            <a:r>
              <a:rPr lang="en-US" altLang="zh-CN" dirty="0" smtClean="0">
                <a:solidFill>
                  <a:srgbClr val="FF0000"/>
                </a:solidFill>
              </a:rPr>
              <a:t>(</a:t>
            </a:r>
            <a:r>
              <a:rPr lang="zh-CN" altLang="en-US" dirty="0" smtClean="0">
                <a:solidFill>
                  <a:srgbClr val="FF0000"/>
                </a:solidFill>
              </a:rPr>
              <a:t>学员信息列表    购物车</a:t>
            </a:r>
            <a:r>
              <a:rPr lang="en-US" altLang="zh-CN" dirty="0" smtClean="0">
                <a:solidFill>
                  <a:srgbClr val="FF0000"/>
                </a:solidFill>
              </a:rPr>
              <a:t>)</a:t>
            </a:r>
          </a:p>
          <a:p>
            <a:pPr>
              <a:defRPr/>
            </a:pP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0" y="1143000"/>
            <a:ext cx="8786813" cy="5073650"/>
          </a:xfrm>
        </p:spPr>
        <p:txBody>
          <a:bodyPr/>
          <a:lstStyle/>
          <a:p>
            <a:r>
              <a:rPr lang="zh-CN" altLang="en-US" smtClean="0"/>
              <a:t>集合的使用场合</a:t>
            </a:r>
            <a:r>
              <a:rPr lang="en-US" altLang="zh-CN" smtClean="0"/>
              <a:t>-Where</a:t>
            </a:r>
          </a:p>
          <a:p>
            <a:pPr lvl="1"/>
            <a:endParaRPr lang="zh-CN" altLang="en-US" smtClean="0"/>
          </a:p>
        </p:txBody>
      </p:sp>
      <p:pic>
        <p:nvPicPr>
          <p:cNvPr id="7" name="Picture 3"/>
          <p:cNvPicPr>
            <a:picLocks noChangeAspect="1" noChangeArrowheads="1"/>
          </p:cNvPicPr>
          <p:nvPr/>
        </p:nvPicPr>
        <p:blipFill>
          <a:blip r:embed="rId2"/>
          <a:srcRect/>
          <a:stretch>
            <a:fillRect/>
          </a:stretch>
        </p:blipFill>
        <p:spPr bwMode="auto">
          <a:xfrm>
            <a:off x="571500" y="1643063"/>
            <a:ext cx="6429375" cy="3619500"/>
          </a:xfrm>
          <a:prstGeom prst="rect">
            <a:avLst/>
          </a:prstGeom>
          <a:noFill/>
          <a:ln w="9525">
            <a:noFill/>
            <a:miter lim="800000"/>
            <a:headEnd/>
            <a:tailEnd/>
          </a:ln>
        </p:spPr>
      </p:pic>
      <p:sp>
        <p:nvSpPr>
          <p:cNvPr id="6148" name="标题 1"/>
          <p:cNvSpPr>
            <a:spLocks noGrp="1"/>
          </p:cNvSpPr>
          <p:nvPr>
            <p:ph type="title"/>
          </p:nvPr>
        </p:nvSpPr>
        <p:spPr>
          <a:xfrm>
            <a:off x="0" y="0"/>
            <a:ext cx="7072330" cy="857250"/>
          </a:xfrm>
        </p:spPr>
        <p:txBody>
          <a:bodyPr/>
          <a:lstStyle/>
          <a:p>
            <a:r>
              <a:rPr lang="en-US" altLang="zh-CN" smtClean="0"/>
              <a:t>1.</a:t>
            </a:r>
            <a:r>
              <a:rPr lang="zh-CN" altLang="en-US" smtClean="0"/>
              <a:t>集合的引入</a:t>
            </a:r>
          </a:p>
        </p:txBody>
      </p:sp>
      <p:pic>
        <p:nvPicPr>
          <p:cNvPr id="4" name="Picture 4"/>
          <p:cNvPicPr>
            <a:picLocks noChangeAspect="1" noChangeArrowheads="1"/>
          </p:cNvPicPr>
          <p:nvPr/>
        </p:nvPicPr>
        <p:blipFill>
          <a:blip r:embed="rId3"/>
          <a:srcRect/>
          <a:stretch>
            <a:fillRect/>
          </a:stretch>
        </p:blipFill>
        <p:spPr bwMode="auto">
          <a:xfrm>
            <a:off x="1714500" y="2286000"/>
            <a:ext cx="6438900" cy="4057650"/>
          </a:xfrm>
          <a:prstGeom prst="rect">
            <a:avLst/>
          </a:prstGeom>
          <a:noFill/>
          <a:ln w="9525">
            <a:noFill/>
            <a:miter lim="800000"/>
            <a:headEnd/>
            <a:tailEnd/>
          </a:ln>
        </p:spPr>
      </p:pic>
      <p:pic>
        <p:nvPicPr>
          <p:cNvPr id="6" name="Picture 6"/>
          <p:cNvPicPr>
            <a:picLocks noChangeAspect="1" noChangeArrowheads="1"/>
          </p:cNvPicPr>
          <p:nvPr/>
        </p:nvPicPr>
        <p:blipFill>
          <a:blip r:embed="rId4"/>
          <a:srcRect/>
          <a:stretch>
            <a:fillRect/>
          </a:stretch>
        </p:blipFill>
        <p:spPr bwMode="auto">
          <a:xfrm>
            <a:off x="2500313" y="2000250"/>
            <a:ext cx="6248400" cy="4857750"/>
          </a:xfrm>
          <a:prstGeom prst="rect">
            <a:avLst/>
          </a:prstGeom>
          <a:noFill/>
          <a:ln w="9525">
            <a:noFill/>
            <a:miter lim="800000"/>
            <a:headEnd/>
            <a:tailEnd/>
          </a:ln>
        </p:spPr>
      </p:pic>
      <p:pic>
        <p:nvPicPr>
          <p:cNvPr id="5" name="Picture 5"/>
          <p:cNvPicPr>
            <a:picLocks noChangeAspect="1" noChangeArrowheads="1"/>
          </p:cNvPicPr>
          <p:nvPr/>
        </p:nvPicPr>
        <p:blipFill>
          <a:blip r:embed="rId5"/>
          <a:srcRect/>
          <a:stretch>
            <a:fillRect/>
          </a:stretch>
        </p:blipFill>
        <p:spPr bwMode="auto">
          <a:xfrm>
            <a:off x="2286000" y="4357688"/>
            <a:ext cx="6562725" cy="2076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0" y="0"/>
            <a:ext cx="7072330" cy="857250"/>
          </a:xfrm>
        </p:spPr>
        <p:txBody>
          <a:bodyPr/>
          <a:lstStyle/>
          <a:p>
            <a:r>
              <a:rPr lang="en-US" altLang="zh-CN" smtClean="0"/>
              <a:t>1.</a:t>
            </a:r>
            <a:r>
              <a:rPr lang="zh-CN" altLang="en-US" smtClean="0"/>
              <a:t>集合的引入</a:t>
            </a:r>
          </a:p>
        </p:txBody>
      </p:sp>
      <p:sp>
        <p:nvSpPr>
          <p:cNvPr id="7171" name="内容占位符 2"/>
          <p:cNvSpPr>
            <a:spLocks noGrp="1"/>
          </p:cNvSpPr>
          <p:nvPr>
            <p:ph idx="1"/>
          </p:nvPr>
        </p:nvSpPr>
        <p:spPr>
          <a:xfrm>
            <a:off x="142875" y="1000125"/>
            <a:ext cx="8786813" cy="5073650"/>
          </a:xfrm>
        </p:spPr>
        <p:txBody>
          <a:bodyPr/>
          <a:lstStyle/>
          <a:p>
            <a:r>
              <a:rPr lang="zh-CN" altLang="en-US" dirty="0" smtClean="0"/>
              <a:t>集合的使用场合</a:t>
            </a:r>
            <a:r>
              <a:rPr lang="en-US" altLang="zh-CN" dirty="0" smtClean="0"/>
              <a:t>--Where</a:t>
            </a:r>
          </a:p>
          <a:p>
            <a:pPr lvl="1"/>
            <a:endParaRPr lang="en-US" altLang="zh-CN" dirty="0" smtClean="0"/>
          </a:p>
          <a:p>
            <a:pPr lvl="1"/>
            <a:r>
              <a:rPr lang="zh-CN" altLang="en-US" dirty="0" smtClean="0"/>
              <a:t>举例</a:t>
            </a:r>
            <a:endParaRPr lang="en-US" altLang="zh-CN" dirty="0" smtClean="0"/>
          </a:p>
          <a:p>
            <a:pPr lvl="2"/>
            <a:r>
              <a:rPr lang="zh-CN" altLang="en-US" dirty="0" smtClean="0"/>
              <a:t>新闻列表</a:t>
            </a:r>
            <a:endParaRPr lang="en-US" altLang="zh-CN" dirty="0" smtClean="0"/>
          </a:p>
          <a:p>
            <a:pPr lvl="2"/>
            <a:r>
              <a:rPr lang="zh-CN" altLang="en-US" dirty="0" smtClean="0"/>
              <a:t>就业喜报</a:t>
            </a:r>
            <a:endParaRPr lang="en-US" altLang="zh-CN" dirty="0" smtClean="0"/>
          </a:p>
          <a:p>
            <a:pPr lvl="2"/>
            <a:r>
              <a:rPr lang="zh-CN" altLang="en-US" dirty="0" smtClean="0"/>
              <a:t>就业明星</a:t>
            </a:r>
            <a:endParaRPr lang="en-US" altLang="zh-CN" dirty="0" smtClean="0"/>
          </a:p>
          <a:p>
            <a:pPr lvl="2"/>
            <a:r>
              <a:rPr lang="zh-CN" altLang="en-US" dirty="0" smtClean="0"/>
              <a:t>邮件列表</a:t>
            </a:r>
            <a:endParaRPr lang="en-US" altLang="zh-CN" dirty="0" smtClean="0"/>
          </a:p>
          <a:p>
            <a:pPr lvl="2"/>
            <a:r>
              <a:rPr lang="zh-CN" altLang="en-US" dirty="0" smtClean="0"/>
              <a:t>购物车</a:t>
            </a:r>
            <a:endParaRPr lang="en-US" altLang="zh-CN" dirty="0" smtClean="0"/>
          </a:p>
          <a:p>
            <a:pPr lvl="1"/>
            <a:endParaRPr lang="en-US" altLang="zh-CN" dirty="0" smtClean="0"/>
          </a:p>
          <a:p>
            <a:pPr lvl="1"/>
            <a:r>
              <a:rPr lang="zh-CN" altLang="en-US" dirty="0" smtClean="0"/>
              <a:t>当我们需要将一些相同结构的个体整合在一起时，就可以考虑使用集合了 。</a:t>
            </a:r>
            <a:endParaRPr lang="zh-CN" altLang="en-US" dirty="0" smtClean="0">
              <a:latin typeface="宋体" pitchFamily="2" charset="-122"/>
            </a:endParaRPr>
          </a:p>
          <a:p>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0" y="0"/>
            <a:ext cx="7072330" cy="857250"/>
          </a:xfrm>
        </p:spPr>
        <p:txBody>
          <a:bodyPr/>
          <a:lstStyle/>
          <a:p>
            <a:r>
              <a:rPr lang="en-US" altLang="zh-CN" smtClean="0"/>
              <a:t>1.</a:t>
            </a:r>
            <a:r>
              <a:rPr lang="zh-CN" altLang="en-US" smtClean="0"/>
              <a:t>集合的引入</a:t>
            </a:r>
          </a:p>
        </p:txBody>
      </p:sp>
      <p:sp>
        <p:nvSpPr>
          <p:cNvPr id="8195" name="内容占位符 2"/>
          <p:cNvSpPr>
            <a:spLocks noGrp="1"/>
          </p:cNvSpPr>
          <p:nvPr>
            <p:ph idx="1"/>
          </p:nvPr>
        </p:nvSpPr>
        <p:spPr>
          <a:xfrm>
            <a:off x="142875" y="1000125"/>
            <a:ext cx="8786813" cy="5073650"/>
          </a:xfrm>
        </p:spPr>
        <p:txBody>
          <a:bodyPr/>
          <a:lstStyle/>
          <a:p>
            <a:r>
              <a:rPr lang="zh-CN" altLang="en-US" dirty="0" smtClean="0"/>
              <a:t>为什么使用集合而不是数组</a:t>
            </a:r>
            <a:r>
              <a:rPr lang="en-US" altLang="zh-CN" dirty="0" smtClean="0"/>
              <a:t>--Why</a:t>
            </a:r>
          </a:p>
          <a:p>
            <a:pPr lvl="1"/>
            <a:endParaRPr lang="en-US" altLang="zh-CN" dirty="0" smtClean="0"/>
          </a:p>
          <a:p>
            <a:pPr lvl="1"/>
            <a:r>
              <a:rPr lang="zh-CN" altLang="en-US" dirty="0" smtClean="0"/>
              <a:t>集合和数组相似点</a:t>
            </a:r>
            <a:endParaRPr lang="en-US" altLang="zh-CN" dirty="0" smtClean="0"/>
          </a:p>
          <a:p>
            <a:pPr lvl="2"/>
            <a:r>
              <a:rPr lang="zh-CN" altLang="en-US" dirty="0" smtClean="0"/>
              <a:t>都可以存储多个对象，对外作为一个整体存在</a:t>
            </a:r>
            <a:endParaRPr lang="en-US" altLang="zh-CN" dirty="0" smtClean="0"/>
          </a:p>
          <a:p>
            <a:pPr lvl="2"/>
            <a:endParaRPr lang="en-US" altLang="zh-CN" dirty="0" smtClean="0"/>
          </a:p>
          <a:p>
            <a:pPr lvl="1"/>
            <a:r>
              <a:rPr lang="zh-CN" altLang="en-US" dirty="0" smtClean="0"/>
              <a:t>数组的缺点</a:t>
            </a:r>
            <a:endParaRPr lang="en-US" altLang="zh-CN" dirty="0" smtClean="0"/>
          </a:p>
          <a:p>
            <a:pPr lvl="2"/>
            <a:r>
              <a:rPr lang="zh-CN" altLang="en-US" dirty="0" smtClean="0"/>
              <a:t>长度必须在初始化时指定，且固定不变</a:t>
            </a:r>
            <a:endParaRPr lang="en-US" altLang="zh-CN" dirty="0" smtClean="0"/>
          </a:p>
          <a:p>
            <a:pPr lvl="2"/>
            <a:r>
              <a:rPr lang="zh-CN" altLang="en-US" dirty="0" smtClean="0"/>
              <a:t>数组采用连续存储空间，删除和添加效率低下</a:t>
            </a:r>
            <a:endParaRPr lang="en-US" altLang="zh-CN" dirty="0" smtClean="0"/>
          </a:p>
          <a:p>
            <a:pPr lvl="2"/>
            <a:r>
              <a:rPr lang="zh-CN" altLang="en-US" dirty="0" smtClean="0"/>
              <a:t>数组无法直接保存映射关系</a:t>
            </a:r>
          </a:p>
          <a:p>
            <a:pPr lvl="2"/>
            <a:r>
              <a:rPr lang="zh-CN" altLang="en-US" dirty="0" smtClean="0"/>
              <a:t>数组缺乏封装，操作繁琐</a:t>
            </a:r>
            <a:endParaRPr lang="en-US" altLang="zh-CN" dirty="0" smtClean="0"/>
          </a:p>
        </p:txBody>
      </p:sp>
      <p:pic>
        <p:nvPicPr>
          <p:cNvPr id="8196" name="Picture 9" descr="Snap4"/>
          <p:cNvPicPr>
            <a:picLocks noChangeAspect="1" noChangeArrowheads="1"/>
          </p:cNvPicPr>
          <p:nvPr/>
        </p:nvPicPr>
        <p:blipFill>
          <a:blip r:embed="rId2"/>
          <a:srcRect/>
          <a:stretch>
            <a:fillRect/>
          </a:stretch>
        </p:blipFill>
        <p:spPr bwMode="auto">
          <a:xfrm>
            <a:off x="1643063" y="5000625"/>
            <a:ext cx="5256212" cy="608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142875" y="1000125"/>
            <a:ext cx="8786813" cy="5073650"/>
          </a:xfrm>
        </p:spPr>
        <p:txBody>
          <a:bodyPr/>
          <a:lstStyle/>
          <a:p>
            <a:r>
              <a:rPr lang="zh-CN" altLang="en-US" smtClean="0"/>
              <a:t>集合架构</a:t>
            </a:r>
            <a:endParaRPr lang="en-US" altLang="zh-CN" smtClean="0"/>
          </a:p>
          <a:p>
            <a:pPr lvl="1"/>
            <a:r>
              <a:rPr lang="en-US" altLang="zh-CN" smtClean="0"/>
              <a:t>Java</a:t>
            </a:r>
            <a:r>
              <a:rPr lang="zh-CN" altLang="en-US" smtClean="0"/>
              <a:t>集合框架提供了一套性能优良、使用方便的接口和类，它们位于</a:t>
            </a:r>
            <a:r>
              <a:rPr lang="en-US" altLang="zh-CN" smtClean="0"/>
              <a:t>java.util</a:t>
            </a:r>
            <a:r>
              <a:rPr lang="zh-CN" altLang="en-US" smtClean="0"/>
              <a:t>包中</a:t>
            </a:r>
            <a:endParaRPr lang="en-US" altLang="zh-CN" smtClean="0"/>
          </a:p>
          <a:p>
            <a:pPr lvl="1"/>
            <a:r>
              <a:rPr lang="zh-CN" altLang="en-US" smtClean="0"/>
              <a:t>存放在集合中的数据，被称为元素</a:t>
            </a:r>
            <a:r>
              <a:rPr lang="zh-CN" altLang="zh-CN" smtClean="0"/>
              <a:t>(element)</a:t>
            </a:r>
            <a:endParaRPr lang="zh-CN" altLang="en-US" smtClean="0"/>
          </a:p>
          <a:p>
            <a:pPr lvl="1"/>
            <a:endParaRPr lang="en-US" altLang="zh-CN" smtClean="0"/>
          </a:p>
          <a:p>
            <a:endParaRPr lang="zh-CN" altLang="en-US" smtClean="0"/>
          </a:p>
        </p:txBody>
      </p:sp>
      <p:sp>
        <p:nvSpPr>
          <p:cNvPr id="9219" name="标题 1"/>
          <p:cNvSpPr>
            <a:spLocks noGrp="1"/>
          </p:cNvSpPr>
          <p:nvPr>
            <p:ph type="title"/>
          </p:nvPr>
        </p:nvSpPr>
        <p:spPr>
          <a:xfrm>
            <a:off x="0" y="0"/>
            <a:ext cx="7143768" cy="857250"/>
          </a:xfrm>
        </p:spPr>
        <p:txBody>
          <a:bodyPr/>
          <a:lstStyle/>
          <a:p>
            <a:r>
              <a:rPr lang="en-US" altLang="zh-CN" smtClean="0"/>
              <a:t>1.</a:t>
            </a:r>
            <a:r>
              <a:rPr lang="zh-CN" altLang="en-US" smtClean="0"/>
              <a:t>集合的引入</a:t>
            </a:r>
          </a:p>
        </p:txBody>
      </p:sp>
      <p:pic>
        <p:nvPicPr>
          <p:cNvPr id="29" name="Picture 3" descr="20041005201626363"/>
          <p:cNvPicPr>
            <a:picLocks noChangeAspect="1" noChangeArrowheads="1"/>
          </p:cNvPicPr>
          <p:nvPr/>
        </p:nvPicPr>
        <p:blipFill>
          <a:blip r:embed="rId2"/>
          <a:srcRect/>
          <a:stretch>
            <a:fillRect/>
          </a:stretch>
        </p:blipFill>
        <p:spPr bwMode="auto">
          <a:xfrm>
            <a:off x="928688" y="2143125"/>
            <a:ext cx="7278687" cy="4130675"/>
          </a:xfrm>
          <a:prstGeom prst="rect">
            <a:avLst/>
          </a:prstGeom>
          <a:noFill/>
          <a:ln w="9525">
            <a:noFill/>
            <a:miter lim="800000"/>
            <a:headEnd/>
            <a:tailEnd/>
          </a:ln>
        </p:spPr>
      </p:pic>
      <p:pic>
        <p:nvPicPr>
          <p:cNvPr id="28" name="Picture 3"/>
          <p:cNvPicPr>
            <a:picLocks noChangeAspect="1" noChangeArrowheads="1"/>
          </p:cNvPicPr>
          <p:nvPr/>
        </p:nvPicPr>
        <p:blipFill>
          <a:blip r:embed="rId3"/>
          <a:srcRect t="13396"/>
          <a:stretch>
            <a:fillRect/>
          </a:stretch>
        </p:blipFill>
        <p:spPr bwMode="auto">
          <a:xfrm>
            <a:off x="1428750" y="2643188"/>
            <a:ext cx="7500938" cy="3740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0" y="0"/>
            <a:ext cx="7072330" cy="857250"/>
          </a:xfrm>
        </p:spPr>
        <p:txBody>
          <a:bodyPr/>
          <a:lstStyle/>
          <a:p>
            <a:r>
              <a:rPr lang="en-US" altLang="zh-CN" smtClean="0"/>
              <a:t>1.</a:t>
            </a:r>
            <a:r>
              <a:rPr lang="zh-CN" altLang="en-US" smtClean="0"/>
              <a:t>集合的引入</a:t>
            </a:r>
          </a:p>
        </p:txBody>
      </p:sp>
      <p:sp>
        <p:nvSpPr>
          <p:cNvPr id="10243" name="内容占位符 2"/>
          <p:cNvSpPr>
            <a:spLocks noGrp="1"/>
          </p:cNvSpPr>
          <p:nvPr>
            <p:ph idx="1"/>
          </p:nvPr>
        </p:nvSpPr>
        <p:spPr>
          <a:xfrm>
            <a:off x="142875" y="928688"/>
            <a:ext cx="8786813" cy="5429250"/>
          </a:xfrm>
        </p:spPr>
        <p:txBody>
          <a:bodyPr/>
          <a:lstStyle/>
          <a:p>
            <a:r>
              <a:rPr lang="zh-CN" altLang="en-US" dirty="0" smtClean="0"/>
              <a:t>集合架构</a:t>
            </a:r>
            <a:endParaRPr lang="en-US" altLang="zh-CN" dirty="0" smtClean="0"/>
          </a:p>
          <a:p>
            <a:pPr lvl="1" eaLnBrk="1" hangingPunct="1"/>
            <a:r>
              <a:rPr lang="en-US" altLang="zh-CN" dirty="0" smtClean="0"/>
              <a:t>Collection </a:t>
            </a:r>
            <a:r>
              <a:rPr lang="zh-CN" altLang="en-US" dirty="0" smtClean="0"/>
              <a:t>接口存储一组</a:t>
            </a:r>
            <a:r>
              <a:rPr lang="zh-CN" altLang="en-US" dirty="0" smtClean="0">
                <a:solidFill>
                  <a:srgbClr val="0000FF"/>
                </a:solidFill>
              </a:rPr>
              <a:t>不唯一，无序</a:t>
            </a:r>
            <a:r>
              <a:rPr lang="zh-CN" altLang="en-US" dirty="0" smtClean="0"/>
              <a:t>的对象</a:t>
            </a:r>
          </a:p>
          <a:p>
            <a:pPr lvl="1" eaLnBrk="1" hangingPunct="1"/>
            <a:r>
              <a:rPr lang="en-US" altLang="zh-CN" dirty="0" smtClean="0"/>
              <a:t>List </a:t>
            </a:r>
            <a:r>
              <a:rPr lang="zh-CN" altLang="en-US" dirty="0" smtClean="0"/>
              <a:t>接口存储一组</a:t>
            </a:r>
            <a:r>
              <a:rPr lang="zh-CN" altLang="en-US" dirty="0" smtClean="0">
                <a:solidFill>
                  <a:srgbClr val="0000FF"/>
                </a:solidFill>
              </a:rPr>
              <a:t>不唯一</a:t>
            </a:r>
            <a:r>
              <a:rPr lang="zh-CN" altLang="en-US" dirty="0" smtClean="0"/>
              <a:t>，</a:t>
            </a:r>
            <a:r>
              <a:rPr lang="zh-CN" altLang="en-US" dirty="0" smtClean="0">
                <a:solidFill>
                  <a:srgbClr val="FF3300"/>
                </a:solidFill>
              </a:rPr>
              <a:t>有序</a:t>
            </a:r>
            <a:r>
              <a:rPr lang="zh-CN" altLang="en-US" dirty="0" smtClean="0"/>
              <a:t>（索引顺序）的对象</a:t>
            </a:r>
          </a:p>
          <a:p>
            <a:pPr lvl="1" eaLnBrk="1" hangingPunct="1"/>
            <a:r>
              <a:rPr lang="en-US" altLang="zh-CN" dirty="0" smtClean="0"/>
              <a:t>Set </a:t>
            </a:r>
            <a:r>
              <a:rPr lang="zh-CN" altLang="en-US" dirty="0" smtClean="0"/>
              <a:t>接口存储一组</a:t>
            </a:r>
            <a:r>
              <a:rPr lang="zh-CN" altLang="en-US" dirty="0" smtClean="0">
                <a:solidFill>
                  <a:srgbClr val="FF3300"/>
                </a:solidFill>
              </a:rPr>
              <a:t>唯一</a:t>
            </a:r>
            <a:r>
              <a:rPr lang="zh-CN" altLang="en-US" dirty="0" smtClean="0"/>
              <a:t>，</a:t>
            </a:r>
            <a:r>
              <a:rPr lang="zh-CN" altLang="en-US" dirty="0" smtClean="0">
                <a:solidFill>
                  <a:srgbClr val="0000FF"/>
                </a:solidFill>
              </a:rPr>
              <a:t>无序</a:t>
            </a:r>
            <a:r>
              <a:rPr lang="zh-CN" altLang="en-US" dirty="0" smtClean="0"/>
              <a:t>的对象</a:t>
            </a:r>
            <a:endParaRPr lang="en-US" altLang="zh-CN" dirty="0" smtClean="0"/>
          </a:p>
          <a:p>
            <a:pPr lvl="1" eaLnBrk="1" hangingPunct="1"/>
            <a:endParaRPr lang="en-US" altLang="zh-CN" dirty="0" smtClean="0"/>
          </a:p>
          <a:p>
            <a:pPr lvl="1" eaLnBrk="1" hangingPunct="1"/>
            <a:r>
              <a:rPr lang="en-US" altLang="zh-CN" dirty="0" smtClean="0"/>
              <a:t>Map</a:t>
            </a:r>
            <a:r>
              <a:rPr lang="zh-CN" altLang="en-US" dirty="0" smtClean="0"/>
              <a:t>接口存储一组键值对象，提供</a:t>
            </a:r>
            <a:r>
              <a:rPr lang="en-US" altLang="zh-CN" dirty="0" smtClean="0"/>
              <a:t>key</a:t>
            </a:r>
            <a:r>
              <a:rPr lang="zh-CN" altLang="en-US" dirty="0" smtClean="0"/>
              <a:t>到</a:t>
            </a:r>
            <a:r>
              <a:rPr lang="en-US" altLang="zh-CN" dirty="0" smtClean="0"/>
              <a:t>value</a:t>
            </a:r>
            <a:r>
              <a:rPr lang="zh-CN" altLang="en-US" dirty="0" smtClean="0"/>
              <a:t>的映射</a:t>
            </a:r>
            <a:endParaRPr lang="en-US" altLang="zh-CN" dirty="0" smtClean="0"/>
          </a:p>
          <a:p>
            <a:pPr lvl="2" eaLnBrk="1" hangingPunct="1"/>
            <a:r>
              <a:rPr lang="en-US" altLang="zh-CN" dirty="0" smtClean="0"/>
              <a:t>Key </a:t>
            </a:r>
            <a:r>
              <a:rPr lang="zh-CN" altLang="en-US" dirty="0" smtClean="0"/>
              <a:t>唯一 无序     </a:t>
            </a:r>
            <a:endParaRPr lang="en-US" altLang="zh-CN" dirty="0" smtClean="0"/>
          </a:p>
          <a:p>
            <a:pPr lvl="2" eaLnBrk="1" hangingPunct="1"/>
            <a:r>
              <a:rPr lang="en-US" altLang="zh-CN" dirty="0" smtClean="0"/>
              <a:t>value  </a:t>
            </a:r>
            <a:r>
              <a:rPr lang="zh-CN" altLang="en-US" dirty="0" smtClean="0"/>
              <a:t>不唯一 无序 </a:t>
            </a:r>
          </a:p>
          <a:p>
            <a:pPr lvl="1" eaLnBrk="1" hangingPunct="1">
              <a:buFontTx/>
              <a:buNone/>
            </a:pPr>
            <a:r>
              <a:rPr lang="zh-CN" altLang="en-US" dirty="0" smtClean="0"/>
              <a:t> </a:t>
            </a:r>
            <a:endParaRPr lang="en-US" altLang="zh-CN" dirty="0" smtClean="0"/>
          </a:p>
          <a:p>
            <a:pPr lvl="1"/>
            <a:endParaRPr lang="zh-CN" altLang="en-US" dirty="0" smtClean="0"/>
          </a:p>
        </p:txBody>
      </p:sp>
      <p:sp>
        <p:nvSpPr>
          <p:cNvPr id="4" name="Rectangle 19"/>
          <p:cNvSpPr txBox="1">
            <a:spLocks noChangeArrowheads="1"/>
          </p:cNvSpPr>
          <p:nvPr/>
        </p:nvSpPr>
        <p:spPr bwMode="auto">
          <a:xfrm>
            <a:off x="784225" y="3429000"/>
            <a:ext cx="7645400" cy="2857500"/>
          </a:xfrm>
          <a:prstGeom prst="rect">
            <a:avLst/>
          </a:prstGeom>
          <a:noFill/>
          <a:ln w="9525">
            <a:noFill/>
            <a:miter lim="800000"/>
            <a:headEnd/>
            <a:tailEnd/>
          </a:ln>
        </p:spPr>
        <p:txBody>
          <a:bodyPr/>
          <a:lstStyle/>
          <a:p>
            <a:pPr marL="342900" indent="-342900">
              <a:buFontTx/>
              <a:buChar char="•"/>
              <a:defRPr/>
            </a:pPr>
            <a:endParaRPr lang="en-US" altLang="zh-CN" sz="2400" kern="0" dirty="0">
              <a:latin typeface="微软雅黑" pitchFamily="34" charset="-122"/>
              <a:ea typeface="微软雅黑" pitchFamily="34" charset="-122"/>
            </a:endParaRPr>
          </a:p>
          <a:p>
            <a:pPr marL="342900" indent="-342900">
              <a:buFontTx/>
              <a:buChar char="•"/>
              <a:defRPr/>
            </a:pPr>
            <a:endParaRPr lang="en-US" altLang="zh-CN" sz="2400" kern="0" dirty="0">
              <a:latin typeface="微软雅黑" pitchFamily="34" charset="-122"/>
              <a:ea typeface="微软雅黑" pitchFamily="34" charset="-122"/>
            </a:endParaRPr>
          </a:p>
          <a:p>
            <a:pPr marL="342900" indent="-342900">
              <a:buFontTx/>
              <a:buChar char="•"/>
              <a:defRPr/>
            </a:pPr>
            <a:endParaRPr lang="en-US" altLang="zh-CN" sz="2400" kern="0" dirty="0">
              <a:latin typeface="微软雅黑" pitchFamily="34" charset="-122"/>
              <a:ea typeface="微软雅黑" pitchFamily="34" charset="-122"/>
            </a:endParaRPr>
          </a:p>
        </p:txBody>
      </p:sp>
      <p:sp>
        <p:nvSpPr>
          <p:cNvPr id="5" name="AutoShape 20"/>
          <p:cNvSpPr>
            <a:spLocks noChangeArrowheads="1"/>
          </p:cNvSpPr>
          <p:nvPr/>
        </p:nvSpPr>
        <p:spPr bwMode="gray">
          <a:xfrm>
            <a:off x="1901825" y="3897313"/>
            <a:ext cx="1490663" cy="40640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defRPr/>
            </a:pPr>
            <a:r>
              <a:rPr lang="en-US" altLang="zh-CN" b="1" dirty="0">
                <a:ea typeface="宋体" charset="-122"/>
              </a:rPr>
              <a:t>Collection</a:t>
            </a:r>
          </a:p>
        </p:txBody>
      </p:sp>
      <p:sp>
        <p:nvSpPr>
          <p:cNvPr id="6" name="AutoShape 21"/>
          <p:cNvSpPr>
            <a:spLocks noChangeArrowheads="1"/>
          </p:cNvSpPr>
          <p:nvPr/>
        </p:nvSpPr>
        <p:spPr bwMode="gray">
          <a:xfrm>
            <a:off x="962025" y="4926013"/>
            <a:ext cx="1325563" cy="40640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defRPr/>
            </a:pPr>
            <a:r>
              <a:rPr lang="en-US" altLang="zh-CN" sz="2000" b="1" dirty="0">
                <a:ea typeface="宋体" charset="-122"/>
              </a:rPr>
              <a:t>List</a:t>
            </a:r>
          </a:p>
        </p:txBody>
      </p:sp>
      <p:sp>
        <p:nvSpPr>
          <p:cNvPr id="8" name="AutoShape 23"/>
          <p:cNvSpPr>
            <a:spLocks noChangeArrowheads="1"/>
          </p:cNvSpPr>
          <p:nvPr/>
        </p:nvSpPr>
        <p:spPr bwMode="gray">
          <a:xfrm>
            <a:off x="3049588" y="4913313"/>
            <a:ext cx="1325562" cy="40640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defRPr/>
            </a:pPr>
            <a:r>
              <a:rPr lang="en-US" altLang="zh-CN" sz="2000" b="1" dirty="0">
                <a:ea typeface="宋体" charset="-122"/>
              </a:rPr>
              <a:t>Set</a:t>
            </a:r>
          </a:p>
        </p:txBody>
      </p:sp>
      <p:cxnSp>
        <p:nvCxnSpPr>
          <p:cNvPr id="9" name="AutoShape 24"/>
          <p:cNvCxnSpPr>
            <a:cxnSpLocks noChangeShapeType="1"/>
          </p:cNvCxnSpPr>
          <p:nvPr/>
        </p:nvCxnSpPr>
        <p:spPr bwMode="auto">
          <a:xfrm rot="16200000">
            <a:off x="1965299" y="4171972"/>
            <a:ext cx="585787" cy="865188"/>
          </a:xfrm>
          <a:prstGeom prst="bentConnector3">
            <a:avLst>
              <a:gd name="adj1" fmla="val 49866"/>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0" name="AutoShape 25"/>
          <p:cNvCxnSpPr>
            <a:cxnSpLocks noChangeShapeType="1"/>
          </p:cNvCxnSpPr>
          <p:nvPr/>
        </p:nvCxnSpPr>
        <p:spPr bwMode="auto">
          <a:xfrm rot="5400000" flipH="1">
            <a:off x="2811437" y="4191022"/>
            <a:ext cx="585787" cy="827087"/>
          </a:xfrm>
          <a:prstGeom prst="bentConnector3">
            <a:avLst>
              <a:gd name="adj1" fmla="val 49866"/>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pic>
        <p:nvPicPr>
          <p:cNvPr id="11" name="Picture 26" descr="Snap4"/>
          <p:cNvPicPr>
            <a:picLocks noChangeAspect="1" noChangeArrowheads="1"/>
          </p:cNvPicPr>
          <p:nvPr/>
        </p:nvPicPr>
        <p:blipFill>
          <a:blip r:embed="rId2"/>
          <a:srcRect/>
          <a:stretch>
            <a:fillRect/>
          </a:stretch>
        </p:blipFill>
        <p:spPr bwMode="auto">
          <a:xfrm>
            <a:off x="785813" y="5357813"/>
            <a:ext cx="5473700" cy="633412"/>
          </a:xfrm>
          <a:prstGeom prst="rect">
            <a:avLst/>
          </a:prstGeom>
          <a:noFill/>
          <a:ln w="9525">
            <a:noFill/>
            <a:miter lim="800000"/>
            <a:headEnd/>
            <a:tailEnd/>
          </a:ln>
        </p:spPr>
      </p:pic>
      <p:pic>
        <p:nvPicPr>
          <p:cNvPr id="12" name="Picture 27" descr="Snap5"/>
          <p:cNvPicPr>
            <a:picLocks noChangeAspect="1" noChangeArrowheads="1"/>
          </p:cNvPicPr>
          <p:nvPr/>
        </p:nvPicPr>
        <p:blipFill>
          <a:blip r:embed="rId3"/>
          <a:srcRect/>
          <a:stretch>
            <a:fillRect/>
          </a:stretch>
        </p:blipFill>
        <p:spPr bwMode="auto">
          <a:xfrm>
            <a:off x="4500563" y="4456113"/>
            <a:ext cx="1655762" cy="973137"/>
          </a:xfrm>
          <a:prstGeom prst="rect">
            <a:avLst/>
          </a:prstGeom>
          <a:noFill/>
          <a:ln w="9525">
            <a:noFill/>
            <a:miter lim="800000"/>
            <a:headEnd/>
            <a:tailEnd/>
          </a:ln>
        </p:spPr>
      </p:pic>
      <p:pic>
        <p:nvPicPr>
          <p:cNvPr id="13" name="Picture 28" descr="Snap6"/>
          <p:cNvPicPr>
            <a:picLocks noChangeAspect="1" noChangeArrowheads="1"/>
          </p:cNvPicPr>
          <p:nvPr/>
        </p:nvPicPr>
        <p:blipFill>
          <a:blip r:embed="rId4"/>
          <a:srcRect/>
          <a:stretch>
            <a:fillRect/>
          </a:stretch>
        </p:blipFill>
        <p:spPr bwMode="auto">
          <a:xfrm>
            <a:off x="5929313" y="3429000"/>
            <a:ext cx="2990850" cy="1828800"/>
          </a:xfrm>
          <a:prstGeom prst="rect">
            <a:avLst/>
          </a:prstGeom>
          <a:noFill/>
          <a:ln w="9525">
            <a:noFill/>
            <a:miter lim="800000"/>
            <a:headEnd/>
            <a:tailEnd/>
          </a:ln>
        </p:spPr>
      </p:pic>
      <p:sp>
        <p:nvSpPr>
          <p:cNvPr id="14" name="AutoShape 20"/>
          <p:cNvSpPr>
            <a:spLocks noChangeArrowheads="1"/>
          </p:cNvSpPr>
          <p:nvPr/>
        </p:nvSpPr>
        <p:spPr bwMode="gray">
          <a:xfrm>
            <a:off x="4214813" y="3884613"/>
            <a:ext cx="1490662" cy="40640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defRPr/>
            </a:pPr>
            <a:r>
              <a:rPr lang="en-US" altLang="zh-CN" b="1" dirty="0">
                <a:ea typeface="宋体" charset="-122"/>
              </a:rPr>
              <a:t>Map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0" y="0"/>
            <a:ext cx="7143768" cy="857250"/>
          </a:xfrm>
        </p:spPr>
        <p:txBody>
          <a:bodyPr/>
          <a:lstStyle/>
          <a:p>
            <a:r>
              <a:rPr lang="en-US" altLang="zh-CN" smtClean="0"/>
              <a:t>2.List</a:t>
            </a:r>
            <a:endParaRPr lang="zh-CN" altLang="en-US" smtClean="0"/>
          </a:p>
        </p:txBody>
      </p:sp>
      <p:sp>
        <p:nvSpPr>
          <p:cNvPr id="11267" name="内容占位符 2"/>
          <p:cNvSpPr>
            <a:spLocks noGrp="1"/>
          </p:cNvSpPr>
          <p:nvPr>
            <p:ph idx="1"/>
          </p:nvPr>
        </p:nvSpPr>
        <p:spPr>
          <a:xfrm>
            <a:off x="142875" y="1000125"/>
            <a:ext cx="8786813" cy="5073650"/>
          </a:xfrm>
        </p:spPr>
        <p:txBody>
          <a:bodyPr/>
          <a:lstStyle/>
          <a:p>
            <a:r>
              <a:rPr lang="en-US" altLang="zh-CN" dirty="0" smtClean="0"/>
              <a:t>List</a:t>
            </a:r>
          </a:p>
          <a:p>
            <a:pPr lvl="1" eaLnBrk="1" hangingPunct="1"/>
            <a:r>
              <a:rPr lang="zh-CN" altLang="en-US" dirty="0" smtClean="0"/>
              <a:t>特点：有序  不唯一（可重复）</a:t>
            </a:r>
            <a:endParaRPr lang="en-US" altLang="zh-CN" dirty="0" smtClean="0"/>
          </a:p>
          <a:p>
            <a:pPr lvl="1" eaLnBrk="1" hangingPunct="1"/>
            <a:endParaRPr lang="en-US" altLang="zh-CN" dirty="0" smtClean="0"/>
          </a:p>
          <a:p>
            <a:pPr lvl="2" eaLnBrk="1" hangingPunct="1"/>
            <a:endParaRPr lang="en-US" altLang="zh-CN" dirty="0" smtClean="0"/>
          </a:p>
          <a:p>
            <a:pPr lvl="1" eaLnBrk="1" hangingPunct="1"/>
            <a:r>
              <a:rPr lang="en-US" altLang="zh-CN" dirty="0" err="1" smtClean="0"/>
              <a:t>ArrayList</a:t>
            </a:r>
            <a:endParaRPr lang="en-US" altLang="zh-CN" dirty="0" smtClean="0"/>
          </a:p>
          <a:p>
            <a:pPr lvl="2" eaLnBrk="1" hangingPunct="1"/>
            <a:r>
              <a:rPr lang="zh-CN" altLang="en-US" dirty="0" smtClean="0"/>
              <a:t>在内存中分配连续的空间，实现了长度可变的数组</a:t>
            </a:r>
            <a:endParaRPr lang="en-US" altLang="zh-CN" dirty="0" smtClean="0"/>
          </a:p>
          <a:p>
            <a:pPr lvl="2" eaLnBrk="1" hangingPunct="1"/>
            <a:r>
              <a:rPr lang="zh-CN" altLang="en-US" dirty="0" smtClean="0"/>
              <a:t>优点：遍历元素和随机访问元素的效率比较高</a:t>
            </a:r>
            <a:endParaRPr lang="en-US" altLang="zh-CN" dirty="0" smtClean="0"/>
          </a:p>
          <a:p>
            <a:pPr lvl="2" eaLnBrk="1" hangingPunct="1"/>
            <a:r>
              <a:rPr lang="zh-CN" altLang="en-US" dirty="0" smtClean="0"/>
              <a:t>缺点：添加和删除需大量移动元素效率低，按照内容查询效率低，</a:t>
            </a:r>
          </a:p>
          <a:p>
            <a:pPr lvl="2" eaLnBrk="1" hangingPunct="1"/>
            <a:endParaRPr lang="zh-CN" altLang="en-US" dirty="0" smtClean="0"/>
          </a:p>
          <a:p>
            <a:pPr lvl="2" eaLnBrk="1" hangingPunct="1"/>
            <a:endParaRPr lang="en-US" altLang="zh-CN" dirty="0" smtClean="0"/>
          </a:p>
          <a:p>
            <a:pPr lvl="1" eaLnBrk="1" hangingPunct="1"/>
            <a:r>
              <a:rPr lang="en-US" altLang="zh-CN" dirty="0" err="1" smtClean="0"/>
              <a:t>LinkedList</a:t>
            </a:r>
            <a:endParaRPr lang="en-US" altLang="zh-CN" dirty="0" smtClean="0"/>
          </a:p>
          <a:p>
            <a:pPr lvl="2" eaLnBrk="1" hangingPunct="1"/>
            <a:r>
              <a:rPr lang="zh-CN" altLang="en-US" dirty="0" smtClean="0"/>
              <a:t>采用链表存储方式。</a:t>
            </a:r>
            <a:endParaRPr lang="en-US" altLang="zh-CN" dirty="0" smtClean="0"/>
          </a:p>
          <a:p>
            <a:pPr lvl="2" eaLnBrk="1" hangingPunct="1"/>
            <a:r>
              <a:rPr lang="zh-CN" altLang="en-US" dirty="0" smtClean="0"/>
              <a:t>缺点：遍历和随机访问元素效率低下</a:t>
            </a:r>
            <a:endParaRPr lang="en-US" altLang="zh-CN" dirty="0" smtClean="0"/>
          </a:p>
          <a:p>
            <a:pPr lvl="2" eaLnBrk="1" hangingPunct="1"/>
            <a:r>
              <a:rPr lang="zh-CN" altLang="en-US" dirty="0" smtClean="0"/>
              <a:t>优点：插入、删除元素效率比较高（但是前提也是必须先低效率查询才可。如果插入删除发生在头尾可以减少查询次数）</a:t>
            </a:r>
          </a:p>
        </p:txBody>
      </p:sp>
      <p:sp>
        <p:nvSpPr>
          <p:cNvPr id="4" name="AutoShape 4"/>
          <p:cNvSpPr>
            <a:spLocks noChangeArrowheads="1"/>
          </p:cNvSpPr>
          <p:nvPr/>
        </p:nvSpPr>
        <p:spPr bwMode="gray">
          <a:xfrm>
            <a:off x="4500563" y="1428750"/>
            <a:ext cx="1325562" cy="406400"/>
          </a:xfrm>
          <a:prstGeom prst="roundRect">
            <a:avLst>
              <a:gd name="adj"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defRPr/>
            </a:pPr>
            <a:r>
              <a:rPr lang="en-US" altLang="zh-CN" b="1" dirty="0">
                <a:ea typeface="宋体" charset="-122"/>
              </a:rPr>
              <a:t>List</a:t>
            </a:r>
          </a:p>
        </p:txBody>
      </p:sp>
      <p:cxnSp>
        <p:nvCxnSpPr>
          <p:cNvPr id="5" name="AutoShape 7"/>
          <p:cNvCxnSpPr>
            <a:cxnSpLocks noChangeShapeType="1"/>
          </p:cNvCxnSpPr>
          <p:nvPr/>
        </p:nvCxnSpPr>
        <p:spPr bwMode="auto">
          <a:xfrm rot="-5400000">
            <a:off x="4491041" y="1720848"/>
            <a:ext cx="585787" cy="865188"/>
          </a:xfrm>
          <a:prstGeom prst="bentConnector3">
            <a:avLst>
              <a:gd name="adj1" fmla="val 49866"/>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6" name="AutoShape 8"/>
          <p:cNvCxnSpPr>
            <a:cxnSpLocks noChangeShapeType="1"/>
          </p:cNvCxnSpPr>
          <p:nvPr/>
        </p:nvCxnSpPr>
        <p:spPr bwMode="auto">
          <a:xfrm rot="5400000" flipH="1">
            <a:off x="5337179" y="1739898"/>
            <a:ext cx="585787" cy="827087"/>
          </a:xfrm>
          <a:prstGeom prst="bentConnector3">
            <a:avLst>
              <a:gd name="adj1" fmla="val 49866"/>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7" name="AutoShape 5"/>
          <p:cNvSpPr>
            <a:spLocks noChangeArrowheads="1"/>
          </p:cNvSpPr>
          <p:nvPr/>
        </p:nvSpPr>
        <p:spPr bwMode="auto">
          <a:xfrm>
            <a:off x="3529013" y="2406650"/>
            <a:ext cx="12319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buClr>
                <a:srgbClr val="233DA9"/>
              </a:buClr>
              <a:buSzPct val="80000"/>
              <a:defRPr/>
            </a:pPr>
            <a:r>
              <a:rPr lang="en-US" altLang="zh-CN" b="1" kern="0" dirty="0">
                <a:solidFill>
                  <a:schemeClr val="bg1"/>
                </a:solidFill>
                <a:latin typeface="Arial"/>
                <a:ea typeface="黑体"/>
              </a:rPr>
              <a:t>ArrayList</a:t>
            </a:r>
          </a:p>
        </p:txBody>
      </p:sp>
      <p:sp>
        <p:nvSpPr>
          <p:cNvPr id="8" name="AutoShape 6"/>
          <p:cNvSpPr>
            <a:spLocks noChangeArrowheads="1"/>
          </p:cNvSpPr>
          <p:nvPr/>
        </p:nvSpPr>
        <p:spPr bwMode="auto">
          <a:xfrm>
            <a:off x="5359400" y="2406650"/>
            <a:ext cx="1398588" cy="4064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buClr>
                <a:srgbClr val="233DA9"/>
              </a:buClr>
              <a:buSzPct val="80000"/>
              <a:defRPr/>
            </a:pPr>
            <a:r>
              <a:rPr lang="en-US" altLang="zh-CN" b="1" kern="0" dirty="0">
                <a:solidFill>
                  <a:schemeClr val="bg1"/>
                </a:solidFill>
                <a:latin typeface="Arial"/>
                <a:ea typeface="黑体"/>
              </a:rPr>
              <a:t>LinkedList</a:t>
            </a:r>
          </a:p>
        </p:txBody>
      </p:sp>
      <p:pic>
        <p:nvPicPr>
          <p:cNvPr id="11273" name="Picture 9" descr="Snap4"/>
          <p:cNvPicPr>
            <a:picLocks noChangeAspect="1" noChangeArrowheads="1"/>
          </p:cNvPicPr>
          <p:nvPr/>
        </p:nvPicPr>
        <p:blipFill>
          <a:blip r:embed="rId2"/>
          <a:srcRect/>
          <a:stretch>
            <a:fillRect/>
          </a:stretch>
        </p:blipFill>
        <p:spPr bwMode="auto">
          <a:xfrm>
            <a:off x="3714750" y="3857625"/>
            <a:ext cx="5256213" cy="608013"/>
          </a:xfrm>
          <a:prstGeom prst="rect">
            <a:avLst/>
          </a:prstGeom>
          <a:noFill/>
          <a:ln w="9525">
            <a:noFill/>
            <a:miter lim="800000"/>
            <a:headEnd/>
            <a:tailEnd/>
          </a:ln>
        </p:spPr>
      </p:pic>
      <p:pic>
        <p:nvPicPr>
          <p:cNvPr id="10" name="Picture 10" descr="Snap7"/>
          <p:cNvPicPr>
            <a:picLocks noChangeAspect="1" noChangeArrowheads="1"/>
          </p:cNvPicPr>
          <p:nvPr/>
        </p:nvPicPr>
        <p:blipFill>
          <a:blip r:embed="rId3"/>
          <a:srcRect/>
          <a:stretch>
            <a:fillRect/>
          </a:stretch>
        </p:blipFill>
        <p:spPr bwMode="auto">
          <a:xfrm>
            <a:off x="3500438" y="4786313"/>
            <a:ext cx="5353050" cy="381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 MIU</Template>
  <TotalTime>1500</TotalTime>
  <Words>2024</Words>
  <Application>Microsoft Office PowerPoint</Application>
  <PresentationFormat>信纸(8.5x11 英寸)</PresentationFormat>
  <Paragraphs>448</Paragraphs>
  <Slides>29</Slides>
  <Notes>5</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默认设计模板</vt:lpstr>
      <vt:lpstr>8_集合 </vt:lpstr>
      <vt:lpstr>幻灯片 2</vt:lpstr>
      <vt:lpstr>目录</vt:lpstr>
      <vt:lpstr>1.集合的引入</vt:lpstr>
      <vt:lpstr>1.集合的引入</vt:lpstr>
      <vt:lpstr>1.集合的引入</vt:lpstr>
      <vt:lpstr>1.集合的引入</vt:lpstr>
      <vt:lpstr>1.集合的引入</vt:lpstr>
      <vt:lpstr>2.List</vt:lpstr>
      <vt:lpstr>2.List</vt:lpstr>
      <vt:lpstr>3.Set</vt:lpstr>
      <vt:lpstr>3.Set</vt:lpstr>
      <vt:lpstr>3.Set</vt:lpstr>
      <vt:lpstr>3.Set</vt:lpstr>
      <vt:lpstr>4.Map</vt:lpstr>
      <vt:lpstr>5.Collections</vt:lpstr>
      <vt:lpstr>6.Iterator</vt:lpstr>
      <vt:lpstr>6.Iterator</vt:lpstr>
      <vt:lpstr>7.使用泛型</vt:lpstr>
      <vt:lpstr>8.术语辨析</vt:lpstr>
      <vt:lpstr>8.术语辨析</vt:lpstr>
      <vt:lpstr>8.术语辨析</vt:lpstr>
      <vt:lpstr>8.术语辨析</vt:lpstr>
      <vt:lpstr>8.术语辨析</vt:lpstr>
      <vt:lpstr>8.术语辨析</vt:lpstr>
      <vt:lpstr>9.集合案例</vt:lpstr>
      <vt:lpstr>10.总结</vt:lpstr>
      <vt:lpstr>10.总结</vt:lpstr>
      <vt:lpstr>作业  </vt:lpstr>
    </vt:vector>
  </TitlesOfParts>
  <Company>Global Intelligence Alliance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liukaili</cp:lastModifiedBy>
  <cp:revision>303</cp:revision>
  <dcterms:created xsi:type="dcterms:W3CDTF">2007-09-26T12:04:45Z</dcterms:created>
  <dcterms:modified xsi:type="dcterms:W3CDTF">2015-07-10T02:18:05Z</dcterms:modified>
</cp:coreProperties>
</file>