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36"/>
  </p:notesMasterIdLst>
  <p:handoutMasterIdLst>
    <p:handoutMasterId r:id="rId37"/>
  </p:handoutMasterIdLst>
  <p:sldIdLst>
    <p:sldId id="265" r:id="rId2"/>
    <p:sldId id="312" r:id="rId3"/>
    <p:sldId id="366" r:id="rId4"/>
    <p:sldId id="367" r:id="rId5"/>
    <p:sldId id="368" r:id="rId6"/>
    <p:sldId id="314" r:id="rId7"/>
    <p:sldId id="315" r:id="rId8"/>
    <p:sldId id="370" r:id="rId9"/>
    <p:sldId id="369" r:id="rId10"/>
    <p:sldId id="316" r:id="rId11"/>
    <p:sldId id="318" r:id="rId12"/>
    <p:sldId id="319" r:id="rId13"/>
    <p:sldId id="371" r:id="rId14"/>
    <p:sldId id="320" r:id="rId15"/>
    <p:sldId id="322" r:id="rId16"/>
    <p:sldId id="323" r:id="rId17"/>
    <p:sldId id="372" r:id="rId18"/>
    <p:sldId id="375" r:id="rId19"/>
    <p:sldId id="373" r:id="rId20"/>
    <p:sldId id="376" r:id="rId21"/>
    <p:sldId id="377" r:id="rId22"/>
    <p:sldId id="378" r:id="rId23"/>
    <p:sldId id="379" r:id="rId24"/>
    <p:sldId id="380" r:id="rId25"/>
    <p:sldId id="327" r:id="rId26"/>
    <p:sldId id="328" r:id="rId27"/>
    <p:sldId id="359" r:id="rId28"/>
    <p:sldId id="360" r:id="rId29"/>
    <p:sldId id="382" r:id="rId30"/>
    <p:sldId id="331" r:id="rId31"/>
    <p:sldId id="332" r:id="rId32"/>
    <p:sldId id="364" r:id="rId33"/>
    <p:sldId id="334" r:id="rId34"/>
    <p:sldId id="383" r:id="rId35"/>
  </p:sldIdLst>
  <p:sldSz cx="9144000" cy="6858000" type="letter"/>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5pPr>
    <a:lvl6pPr marL="2286000" algn="l" defTabSz="914400" rtl="0" eaLnBrk="1" latinLnBrk="0" hangingPunct="1">
      <a:defRPr sz="1400" kern="1200">
        <a:solidFill>
          <a:schemeClr val="tx1"/>
        </a:solidFill>
        <a:latin typeface="Trebuchet MS" pitchFamily="34" charset="0"/>
        <a:ea typeface="宋体" pitchFamily="2" charset="-122"/>
        <a:cs typeface="+mn-cs"/>
      </a:defRPr>
    </a:lvl6pPr>
    <a:lvl7pPr marL="2743200" algn="l" defTabSz="914400" rtl="0" eaLnBrk="1" latinLnBrk="0" hangingPunct="1">
      <a:defRPr sz="1400" kern="1200">
        <a:solidFill>
          <a:schemeClr val="tx1"/>
        </a:solidFill>
        <a:latin typeface="Trebuchet MS" pitchFamily="34" charset="0"/>
        <a:ea typeface="宋体" pitchFamily="2" charset="-122"/>
        <a:cs typeface="+mn-cs"/>
      </a:defRPr>
    </a:lvl7pPr>
    <a:lvl8pPr marL="3200400" algn="l" defTabSz="914400" rtl="0" eaLnBrk="1" latinLnBrk="0" hangingPunct="1">
      <a:defRPr sz="1400" kern="1200">
        <a:solidFill>
          <a:schemeClr val="tx1"/>
        </a:solidFill>
        <a:latin typeface="Trebuchet MS" pitchFamily="34" charset="0"/>
        <a:ea typeface="宋体" pitchFamily="2" charset="-122"/>
        <a:cs typeface="+mn-cs"/>
      </a:defRPr>
    </a:lvl8pPr>
    <a:lvl9pPr marL="3657600" algn="l" defTabSz="914400" rtl="0" eaLnBrk="1" latinLnBrk="0" hangingPunct="1">
      <a:defRPr sz="1400" kern="1200">
        <a:solidFill>
          <a:schemeClr val="tx1"/>
        </a:solidFill>
        <a:latin typeface="Trebuchet MS"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FFFFFF"/>
    <a:srgbClr val="F7F7F7"/>
    <a:srgbClr val="CCCCCC"/>
    <a:srgbClr val="999999"/>
    <a:srgbClr val="666666"/>
    <a:srgbClr val="333333"/>
    <a:srgbClr val="EEC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45" autoAdjust="0"/>
    <p:restoredTop sz="85900" autoAdjust="0"/>
  </p:normalViewPr>
  <p:slideViewPr>
    <p:cSldViewPr>
      <p:cViewPr varScale="1">
        <p:scale>
          <a:sx n="60" d="100"/>
          <a:sy n="60" d="100"/>
        </p:scale>
        <p:origin x="-1422"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A17C92B0-951C-497B-AB67-F80D4888CA3B}" type="slidenum">
              <a:rPr lang="en-GB" altLang="zh-CN"/>
              <a:pPr>
                <a:defRPr/>
              </a:pPr>
              <a:t>‹#›</a:t>
            </a:fld>
            <a:endParaRPr lang="en-GB"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smtClean="0"/>
              <a:t>Muokkaa tekstin perustyylejä napsauttamalla</a:t>
            </a:r>
          </a:p>
          <a:p>
            <a:pPr lvl="1"/>
            <a:r>
              <a:rPr lang="fi-FI" noProof="0" smtClean="0"/>
              <a:t>toinen taso</a:t>
            </a:r>
          </a:p>
          <a:p>
            <a:pPr lvl="2"/>
            <a:r>
              <a:rPr lang="fi-FI" noProof="0" smtClean="0"/>
              <a:t>kolmas taso</a:t>
            </a:r>
          </a:p>
          <a:p>
            <a:pPr lvl="3"/>
            <a:r>
              <a:rPr lang="fi-FI" noProof="0" smtClean="0"/>
              <a:t>neljäs taso</a:t>
            </a:r>
          </a:p>
          <a:p>
            <a:pPr lvl="4"/>
            <a:r>
              <a:rPr lang="fi-FI" noProof="0" smtClean="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33151474-4308-4B1C-9DBB-59C331BD32D4}" type="slidenum">
              <a:rPr lang="fi-FI" altLang="zh-CN"/>
              <a:pPr>
                <a:defRPr/>
              </a:pPr>
              <a:t>‹#›</a:t>
            </a:fld>
            <a:endParaRPr lang="fi-FI"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p:spPr>
        <p:txBody>
          <a:bodyPr/>
          <a:lstStyle/>
          <a:p>
            <a:r>
              <a:rPr lang="en-US" altLang="zh-CN" b="1" dirty="0" smtClean="0"/>
              <a:t>OSI</a:t>
            </a:r>
            <a:r>
              <a:rPr lang="zh-CN" altLang="en-US" b="1" dirty="0" smtClean="0"/>
              <a:t>模型未成功的原因</a:t>
            </a:r>
            <a:endParaRPr lang="en-US" altLang="zh-CN" dirty="0" smtClean="0"/>
          </a:p>
          <a:p>
            <a:r>
              <a:rPr lang="en-US" altLang="zh-CN" dirty="0" smtClean="0"/>
              <a:t>OSI</a:t>
            </a:r>
            <a:r>
              <a:rPr lang="zh-CN" altLang="en-US" dirty="0" smtClean="0"/>
              <a:t>模型在</a:t>
            </a:r>
            <a:r>
              <a:rPr lang="en-US" altLang="zh-CN" dirty="0" smtClean="0"/>
              <a:t>TCP/IP</a:t>
            </a:r>
            <a:r>
              <a:rPr lang="zh-CN" altLang="en-US" dirty="0" smtClean="0"/>
              <a:t>协议簇之后出现。多数专家起初都很振奋并认为</a:t>
            </a:r>
            <a:r>
              <a:rPr lang="en-US" altLang="zh-CN" dirty="0" smtClean="0"/>
              <a:t>TCP/IP</a:t>
            </a:r>
            <a:r>
              <a:rPr lang="zh-CN" altLang="en-US" dirty="0" smtClean="0"/>
              <a:t>协议将完全被</a:t>
            </a:r>
            <a:r>
              <a:rPr lang="en-US" altLang="zh-CN" dirty="0" smtClean="0"/>
              <a:t>OSI</a:t>
            </a:r>
            <a:r>
              <a:rPr lang="zh-CN" altLang="en-US" dirty="0" smtClean="0"/>
              <a:t>模型代替。这种事情没有发生有多种原因，我们只给出该领域所有专家都认同的</a:t>
            </a:r>
            <a:r>
              <a:rPr lang="en-US" altLang="zh-CN" dirty="0" smtClean="0"/>
              <a:t>3</a:t>
            </a:r>
            <a:r>
              <a:rPr lang="zh-CN" altLang="en-US" dirty="0" smtClean="0"/>
              <a:t>种原因。第一，</a:t>
            </a:r>
            <a:r>
              <a:rPr lang="en-US" altLang="zh-CN" dirty="0" smtClean="0"/>
              <a:t>OSI</a:t>
            </a:r>
            <a:r>
              <a:rPr lang="zh-CN" altLang="en-US" dirty="0" smtClean="0"/>
              <a:t>在</a:t>
            </a:r>
            <a:r>
              <a:rPr lang="en-US" altLang="zh-CN" dirty="0" smtClean="0"/>
              <a:t>TCP/IP</a:t>
            </a:r>
            <a:r>
              <a:rPr lang="zh-CN" altLang="en-US" dirty="0" smtClean="0"/>
              <a:t>已经完全部署后才完成，很多时间和金钱已经花费在</a:t>
            </a:r>
            <a:r>
              <a:rPr lang="en-US" altLang="zh-CN" dirty="0" smtClean="0"/>
              <a:t>TCP/IP</a:t>
            </a:r>
            <a:r>
              <a:rPr lang="zh-CN" altLang="en-US" dirty="0" smtClean="0"/>
              <a:t>协议簇上；改变它将花费大量的资金。第二，</a:t>
            </a:r>
            <a:r>
              <a:rPr lang="en-US" altLang="zh-CN" dirty="0" smtClean="0"/>
              <a:t>OSI</a:t>
            </a:r>
            <a:r>
              <a:rPr lang="zh-CN" altLang="en-US" dirty="0" smtClean="0"/>
              <a:t>模型中的一些层次从来没有完整定义过。例如，尽管表示层和会话层提供的服务列于文档中，但是这两层的实际协议既没有完整地定义也没有完整地描述，相应的软件也没有完整地开发出来。第三，当一个组织在不同的应用中实现</a:t>
            </a:r>
            <a:r>
              <a:rPr lang="en-US" altLang="zh-CN" dirty="0" smtClean="0"/>
              <a:t>OSI</a:t>
            </a:r>
            <a:r>
              <a:rPr lang="zh-CN" altLang="en-US" dirty="0" smtClean="0"/>
              <a:t>时，</a:t>
            </a:r>
            <a:r>
              <a:rPr lang="en-US" altLang="zh-CN" dirty="0" smtClean="0"/>
              <a:t>OSI</a:t>
            </a:r>
            <a:r>
              <a:rPr lang="zh-CN" altLang="en-US" dirty="0" smtClean="0"/>
              <a:t>没有表现出足够高的性能，以诱使</a:t>
            </a:r>
            <a:r>
              <a:rPr lang="en-US" altLang="zh-CN" dirty="0" smtClean="0"/>
              <a:t>Internet</a:t>
            </a:r>
            <a:r>
              <a:rPr lang="zh-CN" altLang="en-US" dirty="0" smtClean="0"/>
              <a:t>管理机构从</a:t>
            </a:r>
            <a:r>
              <a:rPr lang="en-US" altLang="zh-CN" dirty="0" smtClean="0"/>
              <a:t>TCP/IP</a:t>
            </a:r>
            <a:r>
              <a:rPr lang="zh-CN" altLang="en-US" dirty="0" smtClean="0"/>
              <a:t>协议簇转向</a:t>
            </a:r>
            <a:r>
              <a:rPr lang="en-US" altLang="zh-CN" dirty="0" smtClean="0"/>
              <a:t>OSI</a:t>
            </a:r>
            <a:r>
              <a:rPr lang="zh-CN" altLang="en-US" dirty="0" smtClean="0"/>
              <a:t>模型。</a:t>
            </a:r>
          </a:p>
        </p:txBody>
      </p:sp>
      <p:sp>
        <p:nvSpPr>
          <p:cNvPr id="4" name="灯片编号占位符 3"/>
          <p:cNvSpPr>
            <a:spLocks noGrp="1"/>
          </p:cNvSpPr>
          <p:nvPr>
            <p:ph type="sldNum" sz="quarter" idx="5"/>
          </p:nvPr>
        </p:nvSpPr>
        <p:spPr/>
        <p:txBody>
          <a:bodyPr/>
          <a:lstStyle/>
          <a:p>
            <a:pPr>
              <a:defRPr/>
            </a:pPr>
            <a:fld id="{9A6C9C73-FF2E-4D2A-9E55-0C05A2EEEE85}" type="slidenum">
              <a:rPr lang="fi-FI" altLang="zh-CN" smtClean="0"/>
              <a:pPr>
                <a:defRPr/>
              </a:pPr>
              <a:t>6</a:t>
            </a:fld>
            <a:endParaRPr lang="fi-FI"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p:spPr>
        <p:txBody>
          <a:bodyPr/>
          <a:lstStyle/>
          <a:p>
            <a:r>
              <a:rPr lang="en-US" altLang="zh-CN" dirty="0" smtClean="0"/>
              <a:t>UDP</a:t>
            </a:r>
            <a:r>
              <a:rPr lang="zh-CN" altLang="en-US" dirty="0" smtClean="0"/>
              <a:t>是不可靠的无连接传输层协议，由于在应用中简单高效而被使用，在那些应用中差错控制由应用层进程提供。</a:t>
            </a:r>
            <a:r>
              <a:rPr lang="en-US" altLang="zh-CN" dirty="0" smtClean="0"/>
              <a:t>TCP</a:t>
            </a:r>
            <a:r>
              <a:rPr lang="zh-CN" altLang="en-US" dirty="0" smtClean="0"/>
              <a:t>是可靠的面向连接协议，可用于可靠性重要的任何应用</a:t>
            </a:r>
            <a:endParaRPr lang="en-US" altLang="zh-CN" dirty="0" smtClean="0"/>
          </a:p>
          <a:p>
            <a:endParaRPr lang="en-US" altLang="zh-CN"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34456C01-55F3-47AA-9842-B6AE49F2D4C6}" type="slidenum">
              <a:rPr lang="fi-FI" altLang="zh-CN" smtClean="0"/>
              <a:pPr>
                <a:defRPr/>
              </a:pPr>
              <a:t>10</a:t>
            </a:fld>
            <a:endParaRPr lang="fi-FI"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lnSpcReduction="10000"/>
          </a:bodyPr>
          <a:lstStyle/>
          <a:p>
            <a:pPr>
              <a:defRPr/>
            </a:pPr>
            <a:r>
              <a:rPr lang="zh-CN" altLang="en-US" dirty="0" smtClean="0"/>
              <a:t>例</a:t>
            </a:r>
            <a:r>
              <a:rPr lang="en-US" altLang="zh-CN" dirty="0" smtClean="0"/>
              <a:t>3.16  </a:t>
            </a:r>
            <a:r>
              <a:rPr lang="zh-CN" altLang="en-US" dirty="0" smtClean="0"/>
              <a:t>假设我们正在使用一个实时交互应用，例如</a:t>
            </a:r>
            <a:r>
              <a:rPr lang="en-US" altLang="zh-CN" dirty="0" smtClean="0"/>
              <a:t>Skype</a:t>
            </a:r>
            <a:r>
              <a:rPr lang="zh-CN" altLang="en-US" dirty="0" smtClean="0"/>
              <a:t>。音频和视频被分割成帧并且一个接一个地发送。如果传输层应该重传某些被破坏或丢失的帧，那么整个传输的同步性就会丧失。观众会突然看到空白屏幕并且需要等待，直到第二个传输到达。这是不可容忍的。然而，如果屏幕的每个小部分都使用一个用户数据报传送，那么接收</a:t>
            </a:r>
            <a:r>
              <a:rPr lang="en-US" altLang="zh-CN" dirty="0" smtClean="0"/>
              <a:t>UDP</a:t>
            </a:r>
            <a:r>
              <a:rPr lang="zh-CN" altLang="en-US" dirty="0" smtClean="0"/>
              <a:t>可以轻易地忽略被破坏或丢失的分组，并将其余分组传递到应用程序。屏幕的那部分会空白很短一段时间，而绝大多数观众都不会注意到。</a:t>
            </a:r>
            <a:endParaRPr lang="en-US" altLang="zh-CN" dirty="0" smtClean="0"/>
          </a:p>
          <a:p>
            <a:pPr>
              <a:defRPr/>
            </a:pPr>
            <a:endParaRPr lang="en-US" altLang="zh-CN" dirty="0" smtClean="0"/>
          </a:p>
          <a:p>
            <a:pPr>
              <a:defRPr/>
            </a:pPr>
            <a:r>
              <a:rPr lang="en-US" altLang="zh-CN" dirty="0" smtClean="0"/>
              <a:t>UDP</a:t>
            </a:r>
            <a:r>
              <a:rPr lang="zh-CN" altLang="en-US" dirty="0" smtClean="0"/>
              <a:t>适合于这样的进程：它需要简单的请求</a:t>
            </a:r>
            <a:r>
              <a:rPr lang="en-US" altLang="zh-CN" dirty="0" smtClean="0"/>
              <a:t>-</a:t>
            </a:r>
            <a:r>
              <a:rPr lang="zh-CN" altLang="en-US" dirty="0" smtClean="0"/>
              <a:t>响应通信，而较少考虑流量控制和差错控制。对于需要传送成块数据的进程（如</a:t>
            </a:r>
            <a:r>
              <a:rPr lang="en-US" altLang="zh-CN" dirty="0" smtClean="0"/>
              <a:t>FTP</a:t>
            </a:r>
            <a:r>
              <a:rPr lang="zh-CN" altLang="en-US" dirty="0" smtClean="0"/>
              <a:t>）则通常不使用</a:t>
            </a:r>
            <a:r>
              <a:rPr lang="en-US" altLang="zh-CN" dirty="0" smtClean="0"/>
              <a:t>UDP</a:t>
            </a:r>
            <a:r>
              <a:rPr lang="zh-CN" altLang="en-US" dirty="0" smtClean="0"/>
              <a:t>（见第</a:t>
            </a:r>
            <a:r>
              <a:rPr lang="en-US" altLang="zh-CN" dirty="0" smtClean="0"/>
              <a:t>2</a:t>
            </a:r>
            <a:r>
              <a:rPr lang="zh-CN" altLang="en-US" dirty="0" smtClean="0"/>
              <a:t>章）。</a:t>
            </a:r>
          </a:p>
          <a:p>
            <a:pPr>
              <a:defRPr/>
            </a:pPr>
            <a:r>
              <a:rPr lang="en-US" altLang="zh-CN" dirty="0" smtClean="0"/>
              <a:t>UDP</a:t>
            </a:r>
            <a:r>
              <a:rPr lang="zh-CN" altLang="en-US" dirty="0" smtClean="0"/>
              <a:t>适用于具有内部流量控制和差错控制机制的进程。例如，简单文件传输协议（</a:t>
            </a:r>
            <a:r>
              <a:rPr lang="en-US" altLang="zh-CN" dirty="0" smtClean="0"/>
              <a:t>TFTP</a:t>
            </a:r>
            <a:r>
              <a:rPr lang="zh-CN" altLang="en-US" dirty="0" smtClean="0"/>
              <a:t>）的进程就包含流量控制和差错控制。它可很容易地使用</a:t>
            </a:r>
            <a:r>
              <a:rPr lang="en-US" altLang="zh-CN" dirty="0" smtClean="0"/>
              <a:t>UDP</a:t>
            </a:r>
            <a:r>
              <a:rPr lang="zh-CN" altLang="en-US" dirty="0" smtClean="0"/>
              <a:t>。</a:t>
            </a:r>
          </a:p>
          <a:p>
            <a:pPr>
              <a:defRPr/>
            </a:pPr>
            <a:r>
              <a:rPr lang="zh-CN" altLang="en-US" dirty="0" smtClean="0"/>
              <a:t>对多播来说，</a:t>
            </a:r>
            <a:r>
              <a:rPr lang="en-US" altLang="zh-CN" dirty="0" smtClean="0"/>
              <a:t>UDP</a:t>
            </a:r>
            <a:r>
              <a:rPr lang="zh-CN" altLang="en-US" dirty="0" smtClean="0"/>
              <a:t>是一个合适的传输协议。多播能力已嵌入到</a:t>
            </a:r>
            <a:r>
              <a:rPr lang="en-US" altLang="zh-CN" dirty="0" smtClean="0"/>
              <a:t>UDP</a:t>
            </a:r>
            <a:r>
              <a:rPr lang="zh-CN" altLang="en-US" dirty="0" smtClean="0"/>
              <a:t>软件中，但没有嵌入到</a:t>
            </a:r>
            <a:r>
              <a:rPr lang="en-US" altLang="zh-CN" dirty="0" smtClean="0"/>
              <a:t>TCP</a:t>
            </a:r>
            <a:r>
              <a:rPr lang="zh-CN" altLang="en-US" dirty="0" smtClean="0"/>
              <a:t>软件中。</a:t>
            </a:r>
          </a:p>
          <a:p>
            <a:pPr>
              <a:defRPr/>
            </a:pPr>
            <a:r>
              <a:rPr lang="en-US" altLang="zh-CN" dirty="0" smtClean="0"/>
              <a:t>UDP</a:t>
            </a:r>
            <a:r>
              <a:rPr lang="zh-CN" altLang="en-US" dirty="0" smtClean="0"/>
              <a:t>可用于管理进程，如</a:t>
            </a:r>
            <a:r>
              <a:rPr lang="en-US" altLang="zh-CN" dirty="0" smtClean="0"/>
              <a:t>SNMP</a:t>
            </a:r>
            <a:r>
              <a:rPr lang="zh-CN" altLang="en-US" dirty="0" smtClean="0"/>
              <a:t>（见第</a:t>
            </a:r>
            <a:r>
              <a:rPr lang="en-US" altLang="zh-CN" dirty="0" smtClean="0"/>
              <a:t>9</a:t>
            </a:r>
            <a:r>
              <a:rPr lang="zh-CN" altLang="en-US" dirty="0" smtClean="0"/>
              <a:t>章）。</a:t>
            </a:r>
          </a:p>
          <a:p>
            <a:pPr>
              <a:defRPr/>
            </a:pPr>
            <a:r>
              <a:rPr lang="en-US" altLang="zh-CN" dirty="0" smtClean="0"/>
              <a:t>UDP</a:t>
            </a:r>
            <a:r>
              <a:rPr lang="zh-CN" altLang="en-US" dirty="0" smtClean="0"/>
              <a:t>可用于某些路由选择更新协议，如路由选择信息协议（</a:t>
            </a:r>
            <a:r>
              <a:rPr lang="en-US" altLang="zh-CN" dirty="0" smtClean="0"/>
              <a:t>RIP</a:t>
            </a:r>
            <a:r>
              <a:rPr lang="zh-CN" altLang="en-US" dirty="0" smtClean="0"/>
              <a:t>）（见第</a:t>
            </a:r>
            <a:r>
              <a:rPr lang="en-US" altLang="zh-CN" dirty="0" smtClean="0"/>
              <a:t>4</a:t>
            </a:r>
            <a:r>
              <a:rPr lang="zh-CN" altLang="en-US" dirty="0" smtClean="0"/>
              <a:t>章）。</a:t>
            </a:r>
          </a:p>
          <a:p>
            <a:pPr>
              <a:defRPr/>
            </a:pPr>
            <a:r>
              <a:rPr lang="en-US" altLang="zh-CN" dirty="0" smtClean="0"/>
              <a:t>UDP</a:t>
            </a:r>
            <a:r>
              <a:rPr lang="zh-CN" altLang="en-US" dirty="0" smtClean="0"/>
              <a:t>通常用于交互实时应用，这些应用不能忍受接收报文之间的不一致延迟（见第</a:t>
            </a:r>
            <a:r>
              <a:rPr lang="en-US" altLang="zh-CN" dirty="0" smtClean="0"/>
              <a:t>8</a:t>
            </a:r>
            <a:r>
              <a:rPr lang="zh-CN" altLang="en-US" dirty="0" smtClean="0"/>
              <a:t>章）。</a:t>
            </a:r>
          </a:p>
          <a:p>
            <a:pPr>
              <a:defRPr/>
            </a:pPr>
            <a:endParaRPr lang="zh-CN" altLang="en-US" dirty="0"/>
          </a:p>
        </p:txBody>
      </p:sp>
      <p:sp>
        <p:nvSpPr>
          <p:cNvPr id="4" name="灯片编号占位符 3"/>
          <p:cNvSpPr>
            <a:spLocks noGrp="1"/>
          </p:cNvSpPr>
          <p:nvPr>
            <p:ph type="sldNum" sz="quarter" idx="5"/>
          </p:nvPr>
        </p:nvSpPr>
        <p:spPr/>
        <p:txBody>
          <a:bodyPr/>
          <a:lstStyle/>
          <a:p>
            <a:pPr>
              <a:defRPr/>
            </a:pPr>
            <a:fld id="{43D3ACA0-BA0E-448A-89B0-0682817B6930}" type="slidenum">
              <a:rPr lang="fi-FI" altLang="zh-CN" smtClean="0"/>
              <a:pPr>
                <a:defRPr/>
              </a:pPr>
              <a:t>11</a:t>
            </a:fld>
            <a:endParaRPr lang="fi-FI"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A38D2327-BAE8-4394-A4D5-F87A834CFC87}" type="slidenum">
              <a:rPr lang="fi-FI" altLang="zh-CN" smtClean="0"/>
              <a:pPr>
                <a:defRPr/>
              </a:pPr>
              <a:t>14</a:t>
            </a:fld>
            <a:endParaRPr lang="fi-FI"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151474-4308-4B1C-9DBB-59C331BD32D4}" type="slidenum">
              <a:rPr lang="fi-FI" altLang="zh-CN" smtClean="0"/>
              <a:pPr>
                <a:defRPr/>
              </a:pPr>
              <a:t>16</a:t>
            </a:fld>
            <a:endParaRPr lang="fi-FI"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p:spPr>
        <p:txBody>
          <a:bodyPr/>
          <a:lstStyle/>
          <a:p>
            <a:r>
              <a:rPr lang="zh-CN" altLang="en-US" dirty="0" smtClean="0"/>
              <a:t>我们应该知道网络七层协议，如果我们将上面的应用程、表示层、会话层笼统地算作一层（有的教材便是如此划分的），那么我们编写的网络应用程序就位于应用层，而大家知道</a:t>
            </a:r>
            <a:r>
              <a:rPr lang="en-US" altLang="zh-CN" dirty="0" smtClean="0"/>
              <a:t>TCP</a:t>
            </a:r>
            <a:r>
              <a:rPr lang="zh-CN" altLang="en-US" dirty="0" smtClean="0"/>
              <a:t>是属于传输层的协议，那么我们在应用层如何使用传输层的服务呢（消息发送或者文件上传下载）？大家知道在应用程序中我们用接口来分离实现，在应用层和传输层之间，则是使用套接字来进行分离。它就像是传输层为应用层开的一个小口，应用程序通过这个小口向远程发送数据，或者接收远程发来的数据；而这个小口以内，也就是数据进入这个口之后，或者数据从这个口出来之前，我们是不知道也不需要知道的，我们也不会关心它如何传输，这属于网络其它层次的工作。</a:t>
            </a:r>
          </a:p>
          <a:p>
            <a:r>
              <a:rPr lang="zh-CN" altLang="en-US" dirty="0" smtClean="0"/>
              <a:t>举个例子，如果你想写封邮件发给远方的朋友，那么你如何写信、将信打包，属于应用层，信怎么写，怎么打包完全由我们做主；而当我们将信投入邮筒时，邮筒的那个口就是套接字，在进入套接字之后，就是传输层、网络层等（邮局、公路交管或者航线等）其它层次的工作了。我们从来不会去关心信是如何从西安发往北京的，我们只知道写好了投入邮筒就</a:t>
            </a:r>
            <a:r>
              <a:rPr lang="en-US" altLang="zh-CN" dirty="0" smtClean="0"/>
              <a:t>OK</a:t>
            </a:r>
            <a:r>
              <a:rPr lang="zh-CN" altLang="en-US" dirty="0" smtClean="0"/>
              <a:t>了。可以用下面这两幅图来表示它：</a:t>
            </a:r>
          </a:p>
          <a:p>
            <a:pPr lvl="1"/>
            <a:endParaRPr lang="zh-CN" altLang="en-US" dirty="0" smtClean="0"/>
          </a:p>
        </p:txBody>
      </p:sp>
      <p:sp>
        <p:nvSpPr>
          <p:cNvPr id="4" name="灯片编号占位符 3"/>
          <p:cNvSpPr>
            <a:spLocks noGrp="1"/>
          </p:cNvSpPr>
          <p:nvPr>
            <p:ph type="sldNum" sz="quarter" idx="5"/>
          </p:nvPr>
        </p:nvSpPr>
        <p:spPr/>
        <p:txBody>
          <a:bodyPr/>
          <a:lstStyle/>
          <a:p>
            <a:pPr>
              <a:defRPr/>
            </a:pPr>
            <a:fld id="{315317AF-7A49-4E8D-ABC5-29949CCA6B5C}" type="slidenum">
              <a:rPr lang="fi-FI" altLang="zh-CN" smtClean="0"/>
              <a:pPr>
                <a:defRPr/>
              </a:pPr>
              <a:t>17</a:t>
            </a:fld>
            <a:endParaRPr lang="fi-FI"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ABC03043-A0AA-4839-BE4E-EF28D3A3D5F2}" type="slidenum">
              <a:rPr lang="fi-FI" altLang="zh-CN" smtClean="0"/>
              <a:pPr>
                <a:defRPr/>
              </a:pPr>
              <a:t>21</a:t>
            </a:fld>
            <a:endParaRPr lang="fi-FI"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7" descr="图片1"/>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49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85800" y="2130425"/>
            <a:ext cx="7772400" cy="866527"/>
          </a:xfrm>
        </p:spPr>
        <p:txBody>
          <a:bodyPr/>
          <a:lstStyle>
            <a:lvl1pPr algn="l">
              <a:defRPr sz="4000" b="1">
                <a:solidFill>
                  <a:schemeClr val="bg1"/>
                </a:solidFill>
              </a:defRPr>
            </a:lvl1pPr>
          </a:lstStyle>
          <a:p>
            <a:r>
              <a:rPr lang="en-US" altLang="zh-CN" smtClean="0"/>
              <a:t>Click to edit Master title style</a:t>
            </a:r>
            <a:endParaRPr lang="zh-CN" altLang="en-US" dirty="0"/>
          </a:p>
        </p:txBody>
      </p:sp>
      <p:sp>
        <p:nvSpPr>
          <p:cNvPr id="3" name="Subtitle 2"/>
          <p:cNvSpPr>
            <a:spLocks noGrp="1"/>
          </p:cNvSpPr>
          <p:nvPr>
            <p:ph type="subTitle" idx="1"/>
          </p:nvPr>
        </p:nvSpPr>
        <p:spPr>
          <a:xfrm>
            <a:off x="683568" y="2996952"/>
            <a:ext cx="6400800" cy="1152128"/>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pic>
        <p:nvPicPr>
          <p:cNvPr id="7" name="Picture 6" descr="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23850" y="5937250"/>
            <a:ext cx="2447925"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7"/>
          <p:cNvSpPr/>
          <p:nvPr/>
        </p:nvSpPr>
        <p:spPr>
          <a:xfrm>
            <a:off x="0" y="692150"/>
            <a:ext cx="9144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9" name="Content Placeholder 2"/>
          <p:cNvSpPr>
            <a:spLocks noGrp="1"/>
          </p:cNvSpPr>
          <p:nvPr>
            <p:ph idx="1"/>
          </p:nvPr>
        </p:nvSpPr>
        <p:spPr>
          <a:xfrm>
            <a:off x="142844" y="1000108"/>
            <a:ext cx="8786874" cy="5073427"/>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pic>
        <p:nvPicPr>
          <p:cNvPr id="7" name="Picture 7" descr="图片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6288088"/>
            <a:ext cx="9144000"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Placeholder 1"/>
          <p:cNvSpPr>
            <a:spLocks noGrp="1"/>
          </p:cNvSpPr>
          <p:nvPr>
            <p:ph type="title"/>
          </p:nvPr>
        </p:nvSpPr>
        <p:spPr>
          <a:xfrm>
            <a:off x="0" y="0"/>
            <a:ext cx="9144000" cy="857232"/>
          </a:xfrm>
          <a:prstGeom prst="rect">
            <a:avLst/>
          </a:prstGeom>
          <a:solidFill>
            <a:srgbClr val="0070C0"/>
          </a:solidFill>
        </p:spPr>
        <p:txBody>
          <a:bodyPr rtlCol="0">
            <a:noAutofit/>
          </a:bodyPr>
          <a:lstStyle>
            <a:lvl1pPr algn="l">
              <a:defRPr sz="2800" b="1">
                <a:solidFill>
                  <a:schemeClr val="bg1"/>
                </a:solidFill>
              </a:defRPr>
            </a:lvl1pPr>
          </a:lstStyle>
          <a:p>
            <a:r>
              <a:rPr lang="zh-CN" altLang="en-US" dirty="0" smtClean="0"/>
              <a:t>单击此处编辑母版标题样式</a:t>
            </a:r>
            <a:endParaRPr lang="zh-CN" altLang="en-US" dirty="0"/>
          </a:p>
        </p:txBody>
      </p:sp>
      <p:pic>
        <p:nvPicPr>
          <p:cNvPr id="8" name="Picture 10" descr="未标题-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7010400" y="0"/>
            <a:ext cx="2133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latin typeface="Trebuchet MS" pitchFamily="96" charset="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400">
                <a:latin typeface="Trebuchet MS" pitchFamily="96" charset="0"/>
                <a:ea typeface="+mn-ea"/>
              </a:defRPr>
            </a:lvl1pPr>
          </a:lstStyle>
          <a:p>
            <a:pPr>
              <a:defRPr/>
            </a:pPr>
            <a:r>
              <a:rPr lang="en-GB" altLang="zh-CN"/>
              <a:t>www.globalintelligence.com – </a:t>
            </a:r>
            <a:r>
              <a:rPr lang="en-GB" altLang="zh-CN">
                <a:solidFill>
                  <a:schemeClr val="bg2"/>
                </a:solidFill>
              </a:rPr>
              <a:t>page </a:t>
            </a:r>
            <a:fld id="{3AC99CA9-01C9-4137-A2E4-72AC33D10513}" type="slidenum">
              <a:rPr lang="en-GB" altLang="zh-CN">
                <a:solidFill>
                  <a:schemeClr val="bg2"/>
                </a:solidFill>
              </a:rPr>
              <a:pPr>
                <a:defRPr/>
              </a:pPr>
              <a:t>‹#›</a:t>
            </a:fld>
            <a:endParaRPr lang="en-GB" altLang="zh-CN"/>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google.cn:80&#21017;&#36820;&#22238;80.&#21542;&#21017;&#36820;&#22238;-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spect="1" noChangeArrowheads="1"/>
          </p:cNvSpPr>
          <p:nvPr>
            <p:ph type="ctrTitle"/>
          </p:nvPr>
        </p:nvSpPr>
        <p:spPr>
          <a:xfrm>
            <a:off x="685800" y="2130425"/>
            <a:ext cx="7772400" cy="866775"/>
          </a:xfrm>
        </p:spPr>
        <p:txBody>
          <a:bodyPr/>
          <a:lstStyle/>
          <a:p>
            <a:pPr eaLnBrk="1" hangingPunct="1"/>
            <a:r>
              <a:rPr lang="en-US" altLang="zh-CN" smtClean="0">
                <a:latin typeface="宋体" pitchFamily="2" charset="-122"/>
              </a:rPr>
              <a:t>11_</a:t>
            </a:r>
            <a:r>
              <a:rPr lang="zh-CN" altLang="en-US" smtClean="0">
                <a:latin typeface="宋体" pitchFamily="2" charset="-122"/>
              </a:rPr>
              <a:t>网络编程（</a:t>
            </a:r>
            <a:r>
              <a:rPr lang="en-US" altLang="zh-CN" smtClean="0">
                <a:latin typeface="宋体" pitchFamily="2" charset="-122"/>
              </a:rPr>
              <a:t>Socket</a:t>
            </a:r>
            <a:r>
              <a:rPr lang="zh-CN" altLang="en-US" smtClean="0">
                <a:latin typeface="宋体" pitchFamily="2" charset="-122"/>
              </a:rPr>
              <a:t>编程）</a:t>
            </a:r>
            <a:endParaRPr lang="en-US" altLang="zh-CN" smtClean="0"/>
          </a:p>
        </p:txBody>
      </p:sp>
      <p:sp>
        <p:nvSpPr>
          <p:cNvPr id="5" name="Rectangle 3"/>
          <p:cNvSpPr>
            <a:spLocks noGrp="1" noChangeArrowheads="1"/>
          </p:cNvSpPr>
          <p:nvPr>
            <p:ph type="subTitle" idx="1"/>
          </p:nvPr>
        </p:nvSpPr>
        <p:spPr>
          <a:xfrm>
            <a:off x="928688" y="2714625"/>
            <a:ext cx="6400800" cy="2016125"/>
          </a:xfrm>
        </p:spPr>
        <p:txBody>
          <a:bodyPr/>
          <a:lstStyle/>
          <a:p>
            <a:endParaRPr lang="en-US" altLang="zh-CN" dirty="0" smtClean="0"/>
          </a:p>
          <a:p>
            <a:endParaRPr lang="en-US" altLang="zh-CN" dirty="0" smtClean="0"/>
          </a:p>
          <a:p>
            <a:r>
              <a:rPr lang="zh-CN" altLang="en-US" dirty="0" smtClean="0"/>
              <a:t>加入尚学堂，一起进步！</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0" y="0"/>
            <a:ext cx="7072330" cy="857250"/>
          </a:xfrm>
        </p:spPr>
        <p:txBody>
          <a:bodyPr/>
          <a:lstStyle/>
          <a:p>
            <a:r>
              <a:rPr lang="en-US" altLang="zh-CN" smtClean="0"/>
              <a:t>TCP</a:t>
            </a:r>
            <a:r>
              <a:rPr lang="zh-CN" altLang="en-US" smtClean="0"/>
              <a:t>协议和</a:t>
            </a:r>
            <a:r>
              <a:rPr lang="en-US" altLang="zh-CN" smtClean="0"/>
              <a:t>UDP</a:t>
            </a:r>
            <a:r>
              <a:rPr lang="zh-CN" altLang="en-US" smtClean="0"/>
              <a:t>协议</a:t>
            </a:r>
            <a:endParaRPr lang="en-US" altLang="zh-CN" smtClean="0"/>
          </a:p>
        </p:txBody>
      </p:sp>
      <p:sp>
        <p:nvSpPr>
          <p:cNvPr id="13315" name="内容占位符 4"/>
          <p:cNvSpPr>
            <a:spLocks noGrp="1"/>
          </p:cNvSpPr>
          <p:nvPr>
            <p:ph idx="1"/>
          </p:nvPr>
        </p:nvSpPr>
        <p:spPr>
          <a:xfrm>
            <a:off x="142875" y="1000125"/>
            <a:ext cx="8316913" cy="5857875"/>
          </a:xfrm>
        </p:spPr>
        <p:txBody>
          <a:bodyPr/>
          <a:lstStyle/>
          <a:p>
            <a:r>
              <a:rPr lang="en-US" altLang="zh-CN" dirty="0" smtClean="0"/>
              <a:t>TCP(transfer control protocol)</a:t>
            </a:r>
          </a:p>
          <a:p>
            <a:pPr lvl="1"/>
            <a:r>
              <a:rPr lang="zh-CN" altLang="en-US" dirty="0" smtClean="0"/>
              <a:t>一种面向连接（连接导向）的、可靠的、基于字节流的运输层（</a:t>
            </a:r>
            <a:r>
              <a:rPr lang="en-US" altLang="zh-CN" dirty="0" smtClean="0"/>
              <a:t>Transport layer</a:t>
            </a:r>
            <a:r>
              <a:rPr lang="zh-CN" altLang="en-US" dirty="0" smtClean="0"/>
              <a:t>）通信协议 。</a:t>
            </a:r>
            <a:endParaRPr lang="en-US" altLang="zh-CN" dirty="0" smtClean="0"/>
          </a:p>
          <a:p>
            <a:pPr lvl="3"/>
            <a:endParaRPr lang="en-US" altLang="zh-CN" dirty="0" smtClean="0"/>
          </a:p>
          <a:p>
            <a:r>
              <a:rPr lang="zh-CN" altLang="en-US" dirty="0" smtClean="0"/>
              <a:t>特点</a:t>
            </a:r>
            <a:endParaRPr lang="en-US" altLang="zh-CN" dirty="0" smtClean="0"/>
          </a:p>
          <a:p>
            <a:pPr lvl="1"/>
            <a:r>
              <a:rPr lang="zh-CN" altLang="en-US" dirty="0" smtClean="0"/>
              <a:t>面向连接</a:t>
            </a:r>
            <a:endParaRPr lang="en-US" altLang="zh-CN" dirty="0" smtClean="0"/>
          </a:p>
          <a:p>
            <a:pPr lvl="1"/>
            <a:r>
              <a:rPr lang="zh-CN" altLang="en-US" dirty="0" smtClean="0"/>
              <a:t>点到点的通信</a:t>
            </a:r>
            <a:endParaRPr lang="en-US" altLang="zh-CN" dirty="0" smtClean="0"/>
          </a:p>
          <a:p>
            <a:pPr lvl="1"/>
            <a:r>
              <a:rPr lang="zh-CN" altLang="en-US" dirty="0" smtClean="0"/>
              <a:t>高可靠性</a:t>
            </a:r>
            <a:endParaRPr lang="en-US" altLang="zh-CN" dirty="0" smtClean="0"/>
          </a:p>
          <a:p>
            <a:pPr lvl="1"/>
            <a:r>
              <a:rPr lang="zh-CN" altLang="en-US" dirty="0" smtClean="0"/>
              <a:t>占用系统资源多、效率低</a:t>
            </a:r>
            <a:endParaRPr lang="en-US" altLang="zh-CN" dirty="0" smtClean="0"/>
          </a:p>
          <a:p>
            <a:pPr lvl="2"/>
            <a:endParaRPr lang="en-US" altLang="zh-CN" dirty="0" smtClean="0"/>
          </a:p>
          <a:p>
            <a:r>
              <a:rPr lang="zh-CN" altLang="en-US" dirty="0" smtClean="0"/>
              <a:t>生活案例</a:t>
            </a:r>
            <a:endParaRPr lang="en-US" altLang="zh-CN" dirty="0" smtClean="0"/>
          </a:p>
          <a:p>
            <a:pPr lvl="1"/>
            <a:r>
              <a:rPr lang="zh-CN" altLang="en-US" dirty="0" smtClean="0"/>
              <a:t>打电话 </a:t>
            </a:r>
            <a:endParaRPr lang="en-US" altLang="zh-CN" dirty="0" smtClean="0"/>
          </a:p>
          <a:p>
            <a:r>
              <a:rPr lang="zh-CN" altLang="en-US" dirty="0" smtClean="0"/>
              <a:t>应用案例：</a:t>
            </a:r>
            <a:endParaRPr lang="en-US" altLang="zh-CN" dirty="0" smtClean="0"/>
          </a:p>
          <a:p>
            <a:pPr lvl="1"/>
            <a:r>
              <a:rPr lang="en-US" altLang="zh-CN" dirty="0" smtClean="0"/>
              <a:t>HTTP</a:t>
            </a:r>
            <a:r>
              <a:rPr lang="zh-CN" altLang="en-US" dirty="0" smtClean="0"/>
              <a:t>   </a:t>
            </a:r>
            <a:r>
              <a:rPr lang="en-US" altLang="zh-CN" dirty="0" smtClean="0"/>
              <a:t>FTP</a:t>
            </a:r>
            <a:r>
              <a:rPr lang="zh-CN" altLang="en-US" dirty="0" smtClean="0"/>
              <a:t>  </a:t>
            </a:r>
            <a:r>
              <a:rPr lang="en-US" altLang="zh-CN" dirty="0" smtClean="0"/>
              <a:t>TELNET SMTP</a:t>
            </a:r>
            <a:endParaRPr lang="en-US" altLang="zh-CN" sz="1600" dirty="0" smtClean="0">
              <a:latin typeface="Arial" charset="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0" y="0"/>
            <a:ext cx="7143768" cy="857250"/>
          </a:xfrm>
        </p:spPr>
        <p:txBody>
          <a:bodyPr/>
          <a:lstStyle/>
          <a:p>
            <a:r>
              <a:rPr lang="en-US" altLang="zh-CN" dirty="0" smtClean="0"/>
              <a:t>TCP</a:t>
            </a:r>
            <a:r>
              <a:rPr lang="zh-CN" altLang="en-US" dirty="0" smtClean="0"/>
              <a:t>协议和</a:t>
            </a:r>
            <a:r>
              <a:rPr lang="en-US" altLang="zh-CN" dirty="0" smtClean="0"/>
              <a:t>UDP</a:t>
            </a:r>
            <a:r>
              <a:rPr lang="zh-CN" altLang="en-US" dirty="0" smtClean="0"/>
              <a:t>协议</a:t>
            </a:r>
            <a:endParaRPr lang="en-US" altLang="zh-CN" dirty="0" smtClean="0"/>
          </a:p>
        </p:txBody>
      </p:sp>
      <p:sp>
        <p:nvSpPr>
          <p:cNvPr id="14339" name="内容占位符 4"/>
          <p:cNvSpPr>
            <a:spLocks noGrp="1"/>
          </p:cNvSpPr>
          <p:nvPr>
            <p:ph idx="1"/>
          </p:nvPr>
        </p:nvSpPr>
        <p:spPr>
          <a:xfrm>
            <a:off x="142875" y="1000125"/>
            <a:ext cx="8605838" cy="5214938"/>
          </a:xfrm>
        </p:spPr>
        <p:txBody>
          <a:bodyPr>
            <a:normAutofit lnSpcReduction="10000"/>
          </a:bodyPr>
          <a:lstStyle/>
          <a:p>
            <a:r>
              <a:rPr lang="en-US" altLang="zh-CN" dirty="0" smtClean="0"/>
              <a:t>UDP(User </a:t>
            </a:r>
            <a:r>
              <a:rPr lang="en-US" altLang="zh-CN" dirty="0" err="1" smtClean="0"/>
              <a:t>DatagramProtocol</a:t>
            </a:r>
            <a:r>
              <a:rPr lang="en-US" altLang="zh-CN" dirty="0" smtClean="0"/>
              <a:t> )</a:t>
            </a:r>
          </a:p>
          <a:p>
            <a:pPr lvl="1"/>
            <a:r>
              <a:rPr lang="zh-CN" altLang="en-US" dirty="0" smtClean="0"/>
              <a:t>一种无连接的传输层协议，提供面向事务的简单不可靠信息传送服务</a:t>
            </a:r>
            <a:endParaRPr lang="en-US" altLang="zh-CN" dirty="0" smtClean="0"/>
          </a:p>
          <a:p>
            <a:pPr lvl="1"/>
            <a:endParaRPr lang="en-US" altLang="zh-CN" dirty="0" smtClean="0"/>
          </a:p>
          <a:p>
            <a:r>
              <a:rPr lang="zh-CN" altLang="en-US" dirty="0" smtClean="0"/>
              <a:t>特点</a:t>
            </a:r>
            <a:r>
              <a:rPr lang="en-US" altLang="zh-CN" dirty="0" smtClean="0"/>
              <a:t>:</a:t>
            </a:r>
          </a:p>
          <a:p>
            <a:pPr lvl="1"/>
            <a:r>
              <a:rPr lang="zh-CN" altLang="en-US" dirty="0" smtClean="0"/>
              <a:t>非面向连接，传输不可靠，可能丢失</a:t>
            </a:r>
            <a:r>
              <a:rPr lang="en-US" altLang="zh-CN" dirty="0" smtClean="0"/>
              <a:t>	</a:t>
            </a:r>
            <a:endParaRPr lang="zh-CN" altLang="en-US" dirty="0" smtClean="0"/>
          </a:p>
          <a:p>
            <a:pPr lvl="1"/>
            <a:r>
              <a:rPr lang="zh-CN" altLang="en-US" dirty="0" smtClean="0"/>
              <a:t>发送不管对方是否准备好，接收方收到也不确认</a:t>
            </a:r>
            <a:endParaRPr lang="en-US" altLang="zh-CN" dirty="0" smtClean="0"/>
          </a:p>
          <a:p>
            <a:pPr lvl="1"/>
            <a:r>
              <a:rPr lang="zh-CN" altLang="en-US" dirty="0" smtClean="0"/>
              <a:t>可以广播发送</a:t>
            </a:r>
            <a:endParaRPr lang="en-US" altLang="zh-CN" dirty="0" smtClean="0"/>
          </a:p>
          <a:p>
            <a:pPr lvl="1"/>
            <a:r>
              <a:rPr lang="zh-CN" altLang="en-US" dirty="0" smtClean="0"/>
              <a:t>非常简单的协议，开销小</a:t>
            </a:r>
            <a:endParaRPr lang="en-US" altLang="zh-CN" dirty="0" smtClean="0"/>
          </a:p>
          <a:p>
            <a:pPr lvl="1"/>
            <a:endParaRPr lang="en-US" altLang="zh-CN" dirty="0" smtClean="0"/>
          </a:p>
          <a:p>
            <a:r>
              <a:rPr lang="zh-CN" altLang="en-US" dirty="0" smtClean="0"/>
              <a:t>生活案例：</a:t>
            </a:r>
            <a:endParaRPr lang="en-US" altLang="zh-CN" dirty="0" smtClean="0"/>
          </a:p>
          <a:p>
            <a:pPr lvl="1"/>
            <a:r>
              <a:rPr lang="zh-CN" altLang="en-US" dirty="0" smtClean="0"/>
              <a:t>发送短信   发电报</a:t>
            </a:r>
            <a:endParaRPr lang="en-US" altLang="zh-CN" dirty="0" smtClean="0"/>
          </a:p>
          <a:p>
            <a:pPr lvl="1"/>
            <a:endParaRPr lang="en-US" altLang="zh-CN" dirty="0" smtClean="0"/>
          </a:p>
          <a:p>
            <a:r>
              <a:rPr lang="zh-CN" altLang="en-US" dirty="0" smtClean="0"/>
              <a:t>应用案例：</a:t>
            </a:r>
            <a:endParaRPr lang="en-US" altLang="zh-CN" dirty="0" smtClean="0"/>
          </a:p>
          <a:p>
            <a:pPr lvl="1"/>
            <a:r>
              <a:rPr lang="en-US" altLang="zh-CN" dirty="0" smtClean="0"/>
              <a:t>DNS SNMP</a:t>
            </a: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0" y="0"/>
            <a:ext cx="7143768" cy="857250"/>
          </a:xfrm>
        </p:spPr>
        <p:txBody>
          <a:bodyPr/>
          <a:lstStyle/>
          <a:p>
            <a:r>
              <a:rPr lang="en-US" altLang="zh-CN" smtClean="0"/>
              <a:t>IP</a:t>
            </a:r>
            <a:r>
              <a:rPr lang="zh-CN" altLang="en-US" smtClean="0"/>
              <a:t>地址与端口</a:t>
            </a:r>
            <a:endParaRPr lang="en-US" altLang="zh-CN" smtClean="0"/>
          </a:p>
        </p:txBody>
      </p:sp>
      <p:sp>
        <p:nvSpPr>
          <p:cNvPr id="15363" name="内容占位符 4"/>
          <p:cNvSpPr>
            <a:spLocks noGrp="1"/>
          </p:cNvSpPr>
          <p:nvPr>
            <p:ph idx="1"/>
          </p:nvPr>
        </p:nvSpPr>
        <p:spPr>
          <a:xfrm>
            <a:off x="142875" y="1000125"/>
            <a:ext cx="8677275" cy="5286375"/>
          </a:xfrm>
        </p:spPr>
        <p:txBody>
          <a:bodyPr/>
          <a:lstStyle/>
          <a:p>
            <a:r>
              <a:rPr lang="en-US" altLang="zh-CN" dirty="0" smtClean="0"/>
              <a:t>IP</a:t>
            </a:r>
            <a:r>
              <a:rPr lang="zh-CN" altLang="en-US" dirty="0" smtClean="0"/>
              <a:t>地址</a:t>
            </a:r>
            <a:endParaRPr lang="en-US" altLang="zh-CN" dirty="0" smtClean="0"/>
          </a:p>
          <a:p>
            <a:pPr lvl="1"/>
            <a:r>
              <a:rPr lang="zh-CN" altLang="en-US" dirty="0" smtClean="0"/>
              <a:t>用来标志网络中的一个通信实体的地址。通信实体可以是计算机，路由器等。</a:t>
            </a:r>
            <a:endParaRPr lang="en-US" altLang="zh-CN" dirty="0" smtClean="0"/>
          </a:p>
          <a:p>
            <a:endParaRPr lang="en-US" altLang="zh-CN" dirty="0" smtClean="0"/>
          </a:p>
          <a:p>
            <a:r>
              <a:rPr lang="en-US" altLang="zh-CN" dirty="0" smtClean="0"/>
              <a:t>IP</a:t>
            </a:r>
            <a:r>
              <a:rPr lang="zh-CN" altLang="en-US" dirty="0" smtClean="0"/>
              <a:t>地址分类</a:t>
            </a:r>
            <a:endParaRPr lang="en-US" altLang="zh-CN" dirty="0" smtClean="0"/>
          </a:p>
          <a:p>
            <a:pPr lvl="1"/>
            <a:r>
              <a:rPr lang="en-US" altLang="zh-CN" dirty="0" smtClean="0"/>
              <a:t>IPV4</a:t>
            </a:r>
            <a:r>
              <a:rPr lang="zh-CN" altLang="en-US" dirty="0" smtClean="0"/>
              <a:t>：</a:t>
            </a:r>
            <a:r>
              <a:rPr lang="en-US" altLang="zh-CN" dirty="0" smtClean="0"/>
              <a:t>32</a:t>
            </a:r>
            <a:r>
              <a:rPr lang="zh-CN" altLang="en-US" dirty="0" smtClean="0"/>
              <a:t>位地址，以点分十进制表示，如</a:t>
            </a:r>
            <a:r>
              <a:rPr lang="en-US" altLang="zh-CN" dirty="0" smtClean="0"/>
              <a:t>192.168.0.1 </a:t>
            </a:r>
          </a:p>
          <a:p>
            <a:pPr lvl="1"/>
            <a:r>
              <a:rPr lang="en-US" altLang="zh-CN" dirty="0" smtClean="0"/>
              <a:t>IPV6</a:t>
            </a:r>
            <a:r>
              <a:rPr lang="zh-CN" altLang="en-US" dirty="0" smtClean="0"/>
              <a:t>：</a:t>
            </a:r>
            <a:r>
              <a:rPr lang="en-US" altLang="zh-CN" dirty="0" smtClean="0"/>
              <a:t>128</a:t>
            </a:r>
            <a:r>
              <a:rPr lang="zh-CN" altLang="en-US" dirty="0" smtClean="0"/>
              <a:t>位（</a:t>
            </a:r>
            <a:r>
              <a:rPr lang="en-US" altLang="zh-CN" dirty="0" smtClean="0"/>
              <a:t>16</a:t>
            </a:r>
            <a:r>
              <a:rPr lang="zh-CN" altLang="en-US" dirty="0" smtClean="0"/>
              <a:t>个字节）写成</a:t>
            </a:r>
            <a:r>
              <a:rPr lang="en-US" altLang="zh-CN" dirty="0" smtClean="0"/>
              <a:t>8</a:t>
            </a:r>
            <a:r>
              <a:rPr lang="zh-CN" altLang="en-US" dirty="0" smtClean="0"/>
              <a:t>个</a:t>
            </a:r>
            <a:r>
              <a:rPr lang="en-US" altLang="zh-CN" dirty="0" smtClean="0"/>
              <a:t>16</a:t>
            </a:r>
            <a:r>
              <a:rPr lang="zh-CN" altLang="en-US" dirty="0" smtClean="0"/>
              <a:t>位的无符号整数，每个整数用四个十六进制位表示，数之间用冒号（：）分开，如：</a:t>
            </a:r>
            <a:r>
              <a:rPr lang="en-US" altLang="zh-CN" dirty="0" smtClean="0"/>
              <a:t>3ffe:3201:1401:1280:c8ff:fe4d:db39:1984</a:t>
            </a:r>
          </a:p>
          <a:p>
            <a:pPr lvl="1"/>
            <a:endParaRPr lang="en-US" altLang="zh-CN" dirty="0" smtClean="0"/>
          </a:p>
          <a:p>
            <a:r>
              <a:rPr lang="zh-CN" altLang="en-US" dirty="0" smtClean="0"/>
              <a:t>特殊的</a:t>
            </a:r>
            <a:r>
              <a:rPr lang="en-US" altLang="zh-CN" dirty="0" smtClean="0"/>
              <a:t>IP</a:t>
            </a:r>
            <a:r>
              <a:rPr lang="zh-CN" altLang="en-US" dirty="0" smtClean="0"/>
              <a:t>地址</a:t>
            </a:r>
            <a:endParaRPr lang="en-US" altLang="zh-CN" dirty="0" smtClean="0"/>
          </a:p>
          <a:p>
            <a:pPr lvl="1"/>
            <a:r>
              <a:rPr lang="en-US" altLang="zh-CN" dirty="0" smtClean="0"/>
              <a:t>127.0.0.1 </a:t>
            </a:r>
            <a:r>
              <a:rPr lang="zh-CN" altLang="en-US" dirty="0" smtClean="0"/>
              <a:t>本机地址</a:t>
            </a:r>
            <a:endParaRPr lang="en-US" altLang="zh-CN" dirty="0" smtClean="0"/>
          </a:p>
          <a:p>
            <a:pPr lvl="1"/>
            <a:r>
              <a:rPr lang="en-US" altLang="zh-CN" dirty="0" smtClean="0"/>
              <a:t>192.168.0.0--192.168.255.255</a:t>
            </a:r>
            <a:r>
              <a:rPr lang="zh-CN" altLang="en-US" dirty="0" smtClean="0"/>
              <a:t>私有地址，属于非注册地址，专门为组织机构内部使用。</a:t>
            </a:r>
            <a:r>
              <a:rPr lang="en-US" altLang="zh-CN" dirty="0" smtClean="0"/>
              <a:t> </a:t>
            </a:r>
            <a:endParaRPr lang="zh-CN" altLang="en-US" dirty="0" smtClean="0">
              <a:latin typeface="Arial" charset="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0" y="0"/>
            <a:ext cx="7143768" cy="857250"/>
          </a:xfrm>
        </p:spPr>
        <p:txBody>
          <a:bodyPr/>
          <a:lstStyle/>
          <a:p>
            <a:r>
              <a:rPr lang="en-US" altLang="zh-CN" dirty="0" smtClean="0"/>
              <a:t>IP</a:t>
            </a:r>
            <a:r>
              <a:rPr lang="zh-CN" altLang="en-US" dirty="0" smtClean="0"/>
              <a:t>地址与端口</a:t>
            </a:r>
            <a:endParaRPr lang="en-US" altLang="zh-CN" dirty="0" smtClean="0"/>
          </a:p>
        </p:txBody>
      </p:sp>
      <p:sp>
        <p:nvSpPr>
          <p:cNvPr id="16387" name="内容占位符 4"/>
          <p:cNvSpPr>
            <a:spLocks noGrp="1"/>
          </p:cNvSpPr>
          <p:nvPr>
            <p:ph idx="1"/>
          </p:nvPr>
        </p:nvSpPr>
        <p:spPr>
          <a:xfrm>
            <a:off x="142875" y="1000125"/>
            <a:ext cx="8572529" cy="5286395"/>
          </a:xfrm>
        </p:spPr>
        <p:txBody>
          <a:bodyPr/>
          <a:lstStyle/>
          <a:p>
            <a:r>
              <a:rPr lang="zh-CN" altLang="en-US" dirty="0" smtClean="0"/>
              <a:t>端口</a:t>
            </a:r>
            <a:r>
              <a:rPr lang="en-US" altLang="zh-CN" dirty="0" smtClean="0"/>
              <a:t>:port</a:t>
            </a:r>
          </a:p>
          <a:p>
            <a:pPr lvl="1"/>
            <a:r>
              <a:rPr lang="en-US" altLang="zh-CN" dirty="0" smtClean="0"/>
              <a:t>IP</a:t>
            </a:r>
            <a:r>
              <a:rPr lang="zh-CN" altLang="en-US" dirty="0" smtClean="0"/>
              <a:t>地址用来标志一台计算机，但是一台计算机上可能提供多种应用程序，使用端口来区分这些应用程序。</a:t>
            </a:r>
            <a:endParaRPr lang="en-US" altLang="zh-CN" dirty="0" smtClean="0"/>
          </a:p>
          <a:p>
            <a:pPr lvl="1"/>
            <a:r>
              <a:rPr lang="zh-CN" altLang="en-US" dirty="0" smtClean="0"/>
              <a:t>端口是虚拟的概念，并不是说在主机上真的有若干个端口。通过端口，可以在一个主机上运行多个网络应用程序。</a:t>
            </a:r>
            <a:endParaRPr lang="en-US" altLang="zh-CN" dirty="0" smtClean="0"/>
          </a:p>
          <a:p>
            <a:pPr lvl="1"/>
            <a:r>
              <a:rPr lang="zh-CN" altLang="en-US" dirty="0" smtClean="0"/>
              <a:t>端口范围</a:t>
            </a:r>
            <a:r>
              <a:rPr lang="en-US" altLang="zh-CN" dirty="0" smtClean="0"/>
              <a:t>0---65535,16</a:t>
            </a:r>
            <a:r>
              <a:rPr lang="zh-CN" altLang="en-US" dirty="0" smtClean="0"/>
              <a:t>位整数</a:t>
            </a:r>
            <a:endParaRPr lang="en-US" altLang="zh-CN" dirty="0" smtClean="0"/>
          </a:p>
          <a:p>
            <a:r>
              <a:rPr lang="zh-CN" altLang="en-US" dirty="0" smtClean="0"/>
              <a:t>理解</a:t>
            </a:r>
            <a:r>
              <a:rPr lang="en-US" altLang="zh-CN" dirty="0" smtClean="0"/>
              <a:t>IP</a:t>
            </a:r>
            <a:r>
              <a:rPr lang="zh-CN" altLang="en-US" dirty="0" smtClean="0"/>
              <a:t>和端口的关系</a:t>
            </a:r>
            <a:endParaRPr lang="en-US" altLang="zh-CN" dirty="0" smtClean="0"/>
          </a:p>
          <a:p>
            <a:pPr lvl="1"/>
            <a:r>
              <a:rPr lang="en-US" altLang="zh-CN" dirty="0" smtClean="0"/>
              <a:t>IP</a:t>
            </a:r>
            <a:r>
              <a:rPr lang="zh-CN" altLang="en-US" dirty="0" smtClean="0"/>
              <a:t>地址好比每个人的地址（门牌号），端口好比是房间号。必须同时指定</a:t>
            </a:r>
            <a:r>
              <a:rPr lang="en-US" altLang="zh-CN" dirty="0" smtClean="0"/>
              <a:t>IP</a:t>
            </a:r>
            <a:r>
              <a:rPr lang="zh-CN" altLang="en-US" dirty="0" smtClean="0"/>
              <a:t>地址和端口号才能够正确的发送数据</a:t>
            </a:r>
            <a:endParaRPr lang="en-US" altLang="zh-CN" dirty="0" smtClean="0"/>
          </a:p>
          <a:p>
            <a:pPr lvl="1"/>
            <a:r>
              <a:rPr lang="en-US" altLang="zh-CN" dirty="0" smtClean="0"/>
              <a:t>IP</a:t>
            </a:r>
            <a:r>
              <a:rPr lang="zh-CN" altLang="en-US" dirty="0" smtClean="0"/>
              <a:t>地址好比为电话号码，而端口号就好比为分机号。</a:t>
            </a:r>
            <a:endParaRPr lang="en-US" altLang="zh-CN" dirty="0" smtClean="0"/>
          </a:p>
          <a:p>
            <a:r>
              <a:rPr lang="zh-CN" altLang="en-US" dirty="0" smtClean="0"/>
              <a:t>端口分类</a:t>
            </a:r>
            <a:endParaRPr lang="en-US" altLang="zh-CN" dirty="0" smtClean="0"/>
          </a:p>
          <a:p>
            <a:pPr lvl="1"/>
            <a:r>
              <a:rPr lang="zh-CN" altLang="en-US" dirty="0" smtClean="0"/>
              <a:t>公认端口  </a:t>
            </a:r>
            <a:r>
              <a:rPr lang="en-US" altLang="zh-CN" dirty="0" smtClean="0"/>
              <a:t>0—1023   </a:t>
            </a:r>
            <a:r>
              <a:rPr lang="zh-CN" altLang="en-US" dirty="0" smtClean="0"/>
              <a:t>比如</a:t>
            </a:r>
            <a:r>
              <a:rPr lang="en-US" altLang="zh-CN" dirty="0" smtClean="0"/>
              <a:t>80</a:t>
            </a:r>
            <a:r>
              <a:rPr lang="zh-CN" altLang="en-US" dirty="0" smtClean="0"/>
              <a:t>端口分配给</a:t>
            </a:r>
            <a:r>
              <a:rPr lang="en-US" altLang="zh-CN" dirty="0" smtClean="0"/>
              <a:t>WWW</a:t>
            </a:r>
            <a:r>
              <a:rPr lang="zh-CN" altLang="en-US" dirty="0" smtClean="0"/>
              <a:t>，</a:t>
            </a:r>
            <a:r>
              <a:rPr lang="en-US" altLang="zh-CN" dirty="0" smtClean="0"/>
              <a:t>21</a:t>
            </a:r>
            <a:r>
              <a:rPr lang="zh-CN" altLang="en-US" dirty="0" smtClean="0"/>
              <a:t>端口分配给</a:t>
            </a:r>
            <a:r>
              <a:rPr lang="en-US" altLang="zh-CN" dirty="0" smtClean="0"/>
              <a:t>FTP</a:t>
            </a:r>
          </a:p>
          <a:p>
            <a:pPr lvl="1"/>
            <a:r>
              <a:rPr lang="zh-CN" altLang="en-US" dirty="0" smtClean="0"/>
              <a:t>注册端口  </a:t>
            </a:r>
            <a:r>
              <a:rPr lang="en-US" altLang="zh-CN" dirty="0" smtClean="0"/>
              <a:t>1024—49151    </a:t>
            </a:r>
            <a:r>
              <a:rPr lang="zh-CN" altLang="en-US" dirty="0" smtClean="0"/>
              <a:t>分配给用户进程或应用程序</a:t>
            </a:r>
            <a:endParaRPr lang="en-US" altLang="zh-CN" dirty="0" smtClean="0"/>
          </a:p>
          <a:p>
            <a:pPr lvl="1"/>
            <a:r>
              <a:rPr lang="zh-CN" altLang="en-US" dirty="0" smtClean="0"/>
              <a:t>动态</a:t>
            </a:r>
            <a:r>
              <a:rPr lang="en-US" altLang="zh-CN" dirty="0" smtClean="0"/>
              <a:t>/</a:t>
            </a:r>
            <a:r>
              <a:rPr lang="zh-CN" altLang="en-US" dirty="0" smtClean="0"/>
              <a:t>私有端口 </a:t>
            </a:r>
            <a:r>
              <a:rPr lang="en-US" altLang="zh-CN" dirty="0" smtClean="0"/>
              <a:t>49152--65535</a:t>
            </a:r>
            <a:endParaRPr lang="zh-CN" altLang="en-US" sz="3200" dirty="0" smtClean="0">
              <a:latin typeface="Arial" charset="0"/>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0" y="0"/>
            <a:ext cx="7143768" cy="857250"/>
          </a:xfrm>
        </p:spPr>
        <p:txBody>
          <a:bodyPr/>
          <a:lstStyle/>
          <a:p>
            <a:r>
              <a:rPr lang="en-US" altLang="zh-CN" dirty="0" smtClean="0"/>
              <a:t>IP</a:t>
            </a:r>
            <a:r>
              <a:rPr lang="zh-CN" altLang="en-US" dirty="0" smtClean="0"/>
              <a:t>地址与端口</a:t>
            </a:r>
          </a:p>
        </p:txBody>
      </p:sp>
      <p:sp>
        <p:nvSpPr>
          <p:cNvPr id="17411" name="内容占位符 4"/>
          <p:cNvSpPr>
            <a:spLocks noGrp="1"/>
          </p:cNvSpPr>
          <p:nvPr>
            <p:ph idx="1"/>
          </p:nvPr>
        </p:nvSpPr>
        <p:spPr>
          <a:xfrm>
            <a:off x="142875" y="1000125"/>
            <a:ext cx="8286750" cy="928688"/>
          </a:xfrm>
        </p:spPr>
        <p:txBody>
          <a:bodyPr/>
          <a:lstStyle/>
          <a:p>
            <a:r>
              <a:rPr lang="en-US" altLang="zh-CN" dirty="0" err="1" smtClean="0"/>
              <a:t>InetAddress</a:t>
            </a:r>
            <a:r>
              <a:rPr lang="zh-CN" altLang="en-US" dirty="0" smtClean="0"/>
              <a:t>类</a:t>
            </a:r>
            <a:endParaRPr lang="en-US" altLang="zh-CN" dirty="0" smtClean="0"/>
          </a:p>
          <a:p>
            <a:pPr lvl="1"/>
            <a:r>
              <a:rPr lang="zh-CN" altLang="en-US" dirty="0" smtClean="0"/>
              <a:t>封装计算机的</a:t>
            </a:r>
            <a:r>
              <a:rPr lang="en-US" altLang="zh-CN" dirty="0" err="1" smtClean="0"/>
              <a:t>ip</a:t>
            </a:r>
            <a:r>
              <a:rPr lang="zh-CN" altLang="en-US" dirty="0" smtClean="0"/>
              <a:t>地址</a:t>
            </a:r>
            <a:r>
              <a:rPr lang="en-US" altLang="zh-CN" dirty="0" smtClean="0"/>
              <a:t> ,</a:t>
            </a:r>
            <a:r>
              <a:rPr lang="zh-CN" altLang="en-US" dirty="0" smtClean="0"/>
              <a:t>没有端口</a:t>
            </a:r>
          </a:p>
          <a:p>
            <a:pPr>
              <a:buFontTx/>
              <a:buNone/>
            </a:pPr>
            <a:endParaRPr lang="en-US" altLang="zh-CN" sz="2000" dirty="0" smtClean="0"/>
          </a:p>
          <a:p>
            <a:pPr>
              <a:buFontTx/>
              <a:buNone/>
            </a:pPr>
            <a:endParaRPr lang="en-US" altLang="zh-CN" sz="2000" dirty="0" smtClean="0"/>
          </a:p>
          <a:p>
            <a:pPr>
              <a:buFontTx/>
              <a:buNone/>
            </a:pPr>
            <a:endParaRPr lang="en-US" altLang="zh-CN" sz="2000" dirty="0" smtClean="0"/>
          </a:p>
          <a:p>
            <a:pPr>
              <a:buFontTx/>
              <a:buNone/>
            </a:pPr>
            <a:endParaRPr lang="en-US" altLang="zh-CN" sz="2000" dirty="0" smtClean="0"/>
          </a:p>
        </p:txBody>
      </p:sp>
      <p:sp>
        <p:nvSpPr>
          <p:cNvPr id="7" name="TextBox 6"/>
          <p:cNvSpPr txBox="1"/>
          <p:nvPr/>
        </p:nvSpPr>
        <p:spPr>
          <a:xfrm>
            <a:off x="1071563" y="2143125"/>
            <a:ext cx="6929437" cy="409892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dirty="0"/>
              <a:t>//</a:t>
            </a:r>
            <a:r>
              <a:rPr lang="zh-CN" altLang="en-US" dirty="0"/>
              <a:t>使用</a:t>
            </a:r>
            <a:r>
              <a:rPr lang="en-US" dirty="0" err="1"/>
              <a:t>getLocalHost</a:t>
            </a:r>
            <a:r>
              <a:rPr lang="zh-CN" altLang="en-US" dirty="0"/>
              <a:t>方法创建</a:t>
            </a:r>
            <a:r>
              <a:rPr lang="en-US" dirty="0" err="1"/>
              <a:t>InetAddress</a:t>
            </a:r>
            <a:r>
              <a:rPr lang="zh-CN" altLang="en-US" dirty="0"/>
              <a:t>对象</a:t>
            </a:r>
          </a:p>
          <a:p>
            <a:pPr>
              <a:defRPr/>
            </a:pPr>
            <a:r>
              <a:rPr lang="en-US" dirty="0" err="1"/>
              <a:t>InetAddress</a:t>
            </a:r>
            <a:r>
              <a:rPr lang="en-US" dirty="0"/>
              <a:t> </a:t>
            </a:r>
            <a:r>
              <a:rPr lang="en-US" dirty="0" err="1"/>
              <a:t>addr</a:t>
            </a:r>
            <a:r>
              <a:rPr lang="en-US" dirty="0"/>
              <a:t> = </a:t>
            </a:r>
            <a:r>
              <a:rPr lang="en-US" dirty="0" err="1"/>
              <a:t>InetAddress.getLocalHost</a:t>
            </a:r>
            <a:r>
              <a:rPr lang="en-US" dirty="0"/>
              <a:t>();</a:t>
            </a:r>
            <a:endParaRPr lang="zh-CN" altLang="en-US" dirty="0"/>
          </a:p>
          <a:p>
            <a:pPr>
              <a:defRPr/>
            </a:pPr>
            <a:r>
              <a:rPr lang="en-US" dirty="0" err="1"/>
              <a:t>System.out.println</a:t>
            </a:r>
            <a:r>
              <a:rPr lang="en-US" dirty="0"/>
              <a:t>(</a:t>
            </a:r>
            <a:r>
              <a:rPr lang="en-US" dirty="0" err="1"/>
              <a:t>addr.getHostAddress</a:t>
            </a:r>
            <a:r>
              <a:rPr lang="en-US" dirty="0"/>
              <a:t>());  //</a:t>
            </a:r>
            <a:r>
              <a:rPr lang="zh-CN" altLang="en-US" dirty="0"/>
              <a:t>返回：</a:t>
            </a:r>
            <a:r>
              <a:rPr lang="en-US" dirty="0"/>
              <a:t>192.168.1.110</a:t>
            </a:r>
            <a:endParaRPr lang="zh-CN" altLang="en-US" dirty="0"/>
          </a:p>
          <a:p>
            <a:pPr>
              <a:defRPr/>
            </a:pPr>
            <a:r>
              <a:rPr lang="en-US" dirty="0" err="1"/>
              <a:t>System.out.println</a:t>
            </a:r>
            <a:r>
              <a:rPr lang="en-US" dirty="0"/>
              <a:t>(</a:t>
            </a:r>
            <a:r>
              <a:rPr lang="en-US" dirty="0" err="1"/>
              <a:t>addr.getHostName</a:t>
            </a:r>
            <a:r>
              <a:rPr lang="en-US" dirty="0"/>
              <a:t>());  //</a:t>
            </a:r>
            <a:r>
              <a:rPr lang="zh-CN" altLang="en-US" dirty="0"/>
              <a:t>输出计算机名</a:t>
            </a:r>
            <a:endParaRPr lang="en-US" altLang="zh-CN" dirty="0"/>
          </a:p>
          <a:p>
            <a:pPr>
              <a:defRPr/>
            </a:pPr>
            <a:endParaRPr lang="zh-CN" altLang="en-US" dirty="0"/>
          </a:p>
          <a:p>
            <a:pPr>
              <a:defRPr/>
            </a:pPr>
            <a:r>
              <a:rPr lang="en-US" dirty="0"/>
              <a:t>//</a:t>
            </a:r>
            <a:r>
              <a:rPr lang="zh-CN" altLang="en-US" dirty="0"/>
              <a:t>根据域名得到</a:t>
            </a:r>
            <a:r>
              <a:rPr lang="en-US" dirty="0" err="1"/>
              <a:t>InetAddress</a:t>
            </a:r>
            <a:r>
              <a:rPr lang="zh-CN" altLang="en-US" dirty="0"/>
              <a:t>对象</a:t>
            </a:r>
          </a:p>
          <a:p>
            <a:pPr>
              <a:defRPr/>
            </a:pPr>
            <a:r>
              <a:rPr lang="en-US" dirty="0" err="1"/>
              <a:t>addr</a:t>
            </a:r>
            <a:r>
              <a:rPr lang="en-US" dirty="0"/>
              <a:t> = </a:t>
            </a:r>
            <a:r>
              <a:rPr lang="en-US" dirty="0" err="1"/>
              <a:t>InetAddress.getByName</a:t>
            </a:r>
            <a:r>
              <a:rPr lang="en-US" dirty="0"/>
              <a:t>(“www.163.com”); </a:t>
            </a:r>
            <a:endParaRPr lang="zh-CN" altLang="en-US" dirty="0"/>
          </a:p>
          <a:p>
            <a:pPr>
              <a:defRPr/>
            </a:pPr>
            <a:r>
              <a:rPr lang="en-US" dirty="0" err="1"/>
              <a:t>System.out.println</a:t>
            </a:r>
            <a:r>
              <a:rPr lang="en-US" dirty="0"/>
              <a:t>(</a:t>
            </a:r>
            <a:r>
              <a:rPr lang="en-US" dirty="0" err="1"/>
              <a:t>addr.getHostAddress</a:t>
            </a:r>
            <a:r>
              <a:rPr lang="en-US" dirty="0"/>
              <a:t>());  //</a:t>
            </a:r>
            <a:r>
              <a:rPr lang="zh-CN" altLang="en-US" dirty="0"/>
              <a:t>返回</a:t>
            </a:r>
            <a:r>
              <a:rPr lang="en-US" dirty="0"/>
              <a:t> 163</a:t>
            </a:r>
            <a:r>
              <a:rPr lang="zh-CN" altLang="en-US" dirty="0"/>
              <a:t>服务器的</a:t>
            </a:r>
            <a:r>
              <a:rPr lang="en-US" dirty="0"/>
              <a:t>ip:61.135.253.15</a:t>
            </a:r>
            <a:endParaRPr lang="zh-CN" altLang="en-US" dirty="0"/>
          </a:p>
          <a:p>
            <a:pPr>
              <a:defRPr/>
            </a:pPr>
            <a:r>
              <a:rPr lang="en-US" dirty="0" err="1"/>
              <a:t>System.out.println</a:t>
            </a:r>
            <a:r>
              <a:rPr lang="en-US" dirty="0"/>
              <a:t>(</a:t>
            </a:r>
            <a:r>
              <a:rPr lang="en-US" dirty="0" err="1"/>
              <a:t>addr.getHostName</a:t>
            </a:r>
            <a:r>
              <a:rPr lang="en-US" dirty="0"/>
              <a:t>());  //</a:t>
            </a:r>
            <a:r>
              <a:rPr lang="zh-CN" altLang="en-US" dirty="0"/>
              <a:t>输出：</a:t>
            </a:r>
            <a:r>
              <a:rPr lang="en-US" dirty="0"/>
              <a:t>www.163.com</a:t>
            </a:r>
            <a:endParaRPr lang="zh-CN" altLang="en-US" dirty="0"/>
          </a:p>
          <a:p>
            <a:pPr>
              <a:defRPr/>
            </a:pPr>
            <a:r>
              <a:rPr lang="en-US" dirty="0"/>
              <a:t>		</a:t>
            </a:r>
            <a:endParaRPr lang="zh-CN" altLang="en-US" dirty="0"/>
          </a:p>
          <a:p>
            <a:pPr>
              <a:defRPr/>
            </a:pPr>
            <a:r>
              <a:rPr lang="en-US" dirty="0"/>
              <a:t>//</a:t>
            </a:r>
            <a:r>
              <a:rPr lang="zh-CN" altLang="en-US" dirty="0"/>
              <a:t>根据</a:t>
            </a:r>
            <a:r>
              <a:rPr lang="en-US" dirty="0" err="1"/>
              <a:t>ip</a:t>
            </a:r>
            <a:r>
              <a:rPr lang="zh-CN" altLang="en-US" dirty="0"/>
              <a:t>得到</a:t>
            </a:r>
            <a:r>
              <a:rPr lang="en-US" dirty="0" err="1"/>
              <a:t>InetAddress</a:t>
            </a:r>
            <a:r>
              <a:rPr lang="zh-CN" altLang="en-US" dirty="0"/>
              <a:t>对象</a:t>
            </a:r>
          </a:p>
          <a:p>
            <a:pPr>
              <a:defRPr/>
            </a:pPr>
            <a:r>
              <a:rPr lang="en-US" dirty="0" err="1"/>
              <a:t>addr</a:t>
            </a:r>
            <a:r>
              <a:rPr lang="en-US" dirty="0"/>
              <a:t> = </a:t>
            </a:r>
            <a:r>
              <a:rPr lang="en-US" dirty="0" err="1"/>
              <a:t>InetAddress.</a:t>
            </a:r>
            <a:r>
              <a:rPr lang="en-US" i="1" dirty="0" err="1"/>
              <a:t>getByName</a:t>
            </a:r>
            <a:r>
              <a:rPr lang="en-US" dirty="0"/>
              <a:t>(“61.135.253.15”); </a:t>
            </a:r>
            <a:endParaRPr lang="zh-CN" altLang="en-US" dirty="0"/>
          </a:p>
          <a:p>
            <a:pPr>
              <a:defRPr/>
            </a:pPr>
            <a:r>
              <a:rPr lang="en-US" dirty="0" err="1"/>
              <a:t>System.</a:t>
            </a:r>
            <a:r>
              <a:rPr lang="en-US" i="1" dirty="0" err="1"/>
              <a:t>out</a:t>
            </a:r>
            <a:r>
              <a:rPr lang="en-US" dirty="0" err="1"/>
              <a:t>.println</a:t>
            </a:r>
            <a:r>
              <a:rPr lang="en-US" dirty="0"/>
              <a:t>(</a:t>
            </a:r>
            <a:r>
              <a:rPr lang="en-US" dirty="0" err="1"/>
              <a:t>addr.getHostAddress</a:t>
            </a:r>
            <a:r>
              <a:rPr lang="en-US" dirty="0"/>
              <a:t>());  //</a:t>
            </a:r>
            <a:r>
              <a:rPr lang="zh-CN" altLang="en-US" dirty="0"/>
              <a:t>返回</a:t>
            </a:r>
            <a:r>
              <a:rPr lang="en-US" dirty="0"/>
              <a:t> 163</a:t>
            </a:r>
            <a:r>
              <a:rPr lang="zh-CN" altLang="en-US" dirty="0"/>
              <a:t>服务器的</a:t>
            </a:r>
            <a:r>
              <a:rPr lang="en-US" dirty="0"/>
              <a:t>ip:61.135.253.15</a:t>
            </a:r>
            <a:endParaRPr lang="zh-CN" altLang="en-US" dirty="0"/>
          </a:p>
          <a:p>
            <a:pPr>
              <a:defRPr/>
            </a:pPr>
            <a:r>
              <a:rPr lang="en-US" dirty="0" err="1"/>
              <a:t>System.</a:t>
            </a:r>
            <a:r>
              <a:rPr lang="en-US" i="1" dirty="0" err="1"/>
              <a:t>out</a:t>
            </a:r>
            <a:r>
              <a:rPr lang="en-US" dirty="0" err="1"/>
              <a:t>.println</a:t>
            </a:r>
            <a:r>
              <a:rPr lang="en-US" dirty="0"/>
              <a:t>(</a:t>
            </a:r>
            <a:r>
              <a:rPr lang="en-US" dirty="0" err="1"/>
              <a:t>addr.getHostName</a:t>
            </a:r>
            <a:r>
              <a:rPr lang="en-US" dirty="0"/>
              <a:t>());  //</a:t>
            </a:r>
            <a:r>
              <a:rPr lang="zh-CN" altLang="en-US" dirty="0"/>
              <a:t>输出</a:t>
            </a:r>
            <a:r>
              <a:rPr lang="en-US" dirty="0" err="1"/>
              <a:t>ip</a:t>
            </a:r>
            <a:r>
              <a:rPr lang="zh-CN" altLang="en-US" dirty="0"/>
              <a:t>而不是域名。如果这个</a:t>
            </a:r>
            <a:r>
              <a:rPr lang="en-US" dirty="0"/>
              <a:t>IP</a:t>
            </a:r>
            <a:r>
              <a:rPr lang="zh-CN" altLang="en-US" dirty="0"/>
              <a:t>地 址不存在或</a:t>
            </a:r>
            <a:r>
              <a:rPr lang="en-US" dirty="0"/>
              <a:t>DNS</a:t>
            </a:r>
            <a:r>
              <a:rPr lang="zh-CN" altLang="en-US" dirty="0"/>
              <a:t>服务器不允许进行</a:t>
            </a:r>
            <a:r>
              <a:rPr lang="en-US" dirty="0"/>
              <a:t>IP</a:t>
            </a:r>
            <a:r>
              <a:rPr lang="zh-CN" altLang="en-US" dirty="0"/>
              <a:t>地址和域名的映射，</a:t>
            </a:r>
            <a:r>
              <a:rPr lang="en-US" dirty="0" err="1"/>
              <a:t>getHostName</a:t>
            </a:r>
            <a:r>
              <a:rPr lang="zh-CN" altLang="en-US" dirty="0"/>
              <a:t>方法就直接返回这个</a:t>
            </a:r>
            <a:r>
              <a:rPr lang="en-US" dirty="0"/>
              <a:t>IP</a:t>
            </a:r>
            <a:r>
              <a:rPr lang="zh-CN" altLang="en-US" dirty="0"/>
              <a:t>地址。</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0" y="0"/>
            <a:ext cx="7072330" cy="857250"/>
          </a:xfrm>
        </p:spPr>
        <p:txBody>
          <a:bodyPr/>
          <a:lstStyle/>
          <a:p>
            <a:r>
              <a:rPr lang="en-US" altLang="zh-CN" smtClean="0"/>
              <a:t>IP</a:t>
            </a:r>
            <a:r>
              <a:rPr lang="zh-CN" altLang="en-US" smtClean="0"/>
              <a:t>地址与端口</a:t>
            </a:r>
          </a:p>
        </p:txBody>
      </p:sp>
      <p:sp>
        <p:nvSpPr>
          <p:cNvPr id="4" name="TextBox 3"/>
          <p:cNvSpPr txBox="1"/>
          <p:nvPr/>
        </p:nvSpPr>
        <p:spPr>
          <a:xfrm>
            <a:off x="928688" y="2286000"/>
            <a:ext cx="6715125" cy="2492375"/>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sz="2000" dirty="0">
                <a:solidFill>
                  <a:srgbClr val="FF0000"/>
                </a:solidFill>
              </a:rPr>
              <a:t>//</a:t>
            </a:r>
            <a:r>
              <a:rPr lang="zh-CN" altLang="en-US" sz="2000" b="1" dirty="0">
                <a:solidFill>
                  <a:srgbClr val="FF0000"/>
                </a:solidFill>
              </a:rPr>
              <a:t>包含端口</a:t>
            </a:r>
            <a:endParaRPr lang="en-US" sz="2000" dirty="0">
              <a:solidFill>
                <a:srgbClr val="FF0000"/>
              </a:solidFill>
            </a:endParaRPr>
          </a:p>
          <a:p>
            <a:pPr>
              <a:defRPr/>
            </a:pPr>
            <a:r>
              <a:rPr lang="en-US" sz="2000" dirty="0" err="1"/>
              <a:t>InetSocketAddress</a:t>
            </a:r>
            <a:r>
              <a:rPr lang="en-US" sz="2000" dirty="0"/>
              <a:t> </a:t>
            </a:r>
            <a:r>
              <a:rPr lang="en-US" sz="2000" dirty="0" err="1"/>
              <a:t>socketAddress</a:t>
            </a:r>
            <a:r>
              <a:rPr lang="en-US" sz="2000" dirty="0"/>
              <a:t> = </a:t>
            </a:r>
            <a:r>
              <a:rPr lang="en-US" sz="2000" b="1" dirty="0"/>
              <a:t>new</a:t>
            </a:r>
            <a:r>
              <a:rPr lang="en-US" sz="2000" dirty="0"/>
              <a:t> </a:t>
            </a:r>
            <a:r>
              <a:rPr lang="en-US" sz="2000" dirty="0" err="1"/>
              <a:t>InetSocketAddress</a:t>
            </a:r>
            <a:r>
              <a:rPr lang="en-US" sz="2000" dirty="0"/>
              <a:t>("127.0.0.1",8080);</a:t>
            </a:r>
            <a:endParaRPr lang="zh-CN" altLang="en-US" sz="2000" dirty="0"/>
          </a:p>
          <a:p>
            <a:pPr>
              <a:defRPr/>
            </a:pPr>
            <a:r>
              <a:rPr lang="en-US" sz="2000" dirty="0" err="1"/>
              <a:t>InetSocketAddress</a:t>
            </a:r>
            <a:r>
              <a:rPr lang="en-US" sz="2000" dirty="0"/>
              <a:t> socketAddress2 = </a:t>
            </a:r>
            <a:r>
              <a:rPr lang="en-US" sz="2000" b="1" dirty="0"/>
              <a:t>new</a:t>
            </a:r>
            <a:r>
              <a:rPr lang="en-US" sz="2000" dirty="0"/>
              <a:t> </a:t>
            </a:r>
            <a:r>
              <a:rPr lang="en-US" sz="2000" dirty="0" err="1"/>
              <a:t>InetSocketAddress</a:t>
            </a:r>
            <a:r>
              <a:rPr lang="en-US" sz="2000" dirty="0"/>
              <a:t>(“localhost”,9000);</a:t>
            </a:r>
            <a:endParaRPr lang="zh-CN" altLang="en-US" sz="2000" dirty="0"/>
          </a:p>
          <a:p>
            <a:pPr>
              <a:defRPr/>
            </a:pPr>
            <a:r>
              <a:rPr lang="en-US" sz="2000" dirty="0" err="1"/>
              <a:t>System.</a:t>
            </a:r>
            <a:r>
              <a:rPr lang="en-US" sz="2000" i="1" dirty="0" err="1"/>
              <a:t>out</a:t>
            </a:r>
            <a:r>
              <a:rPr lang="en-US" sz="2000" dirty="0" err="1"/>
              <a:t>.println</a:t>
            </a:r>
            <a:r>
              <a:rPr lang="en-US" sz="2000" dirty="0"/>
              <a:t>(</a:t>
            </a:r>
            <a:r>
              <a:rPr lang="en-US" sz="2000" dirty="0" err="1"/>
              <a:t>socketAddress.getHostName</a:t>
            </a:r>
            <a:r>
              <a:rPr lang="en-US" sz="2000" dirty="0"/>
              <a:t>());</a:t>
            </a:r>
            <a:endParaRPr lang="zh-CN" altLang="en-US" sz="2000" dirty="0"/>
          </a:p>
          <a:p>
            <a:pPr>
              <a:defRPr/>
            </a:pPr>
            <a:r>
              <a:rPr lang="en-US" sz="2000" dirty="0" err="1"/>
              <a:t>System.</a:t>
            </a:r>
            <a:r>
              <a:rPr lang="en-US" sz="2000" i="1" dirty="0" err="1"/>
              <a:t>out</a:t>
            </a:r>
            <a:r>
              <a:rPr lang="en-US" sz="2000" dirty="0" err="1"/>
              <a:t>.println</a:t>
            </a:r>
            <a:r>
              <a:rPr lang="en-US" sz="2000" dirty="0"/>
              <a:t>(socketAddress2.getAddress());</a:t>
            </a:r>
            <a:endParaRPr lang="zh-CN" altLang="en-US" sz="2000" dirty="0"/>
          </a:p>
        </p:txBody>
      </p:sp>
      <p:sp>
        <p:nvSpPr>
          <p:cNvPr id="18436" name="内容占位符 4"/>
          <p:cNvSpPr>
            <a:spLocks noGrp="1"/>
          </p:cNvSpPr>
          <p:nvPr>
            <p:ph idx="1"/>
          </p:nvPr>
        </p:nvSpPr>
        <p:spPr>
          <a:xfrm>
            <a:off x="142875" y="1071563"/>
            <a:ext cx="8286750" cy="928687"/>
          </a:xfrm>
        </p:spPr>
        <p:txBody>
          <a:bodyPr/>
          <a:lstStyle/>
          <a:p>
            <a:r>
              <a:rPr lang="en-US" altLang="zh-CN" dirty="0" err="1" smtClean="0"/>
              <a:t>InetSocketAddress</a:t>
            </a:r>
            <a:endParaRPr lang="en-US" altLang="zh-CN" dirty="0" smtClean="0"/>
          </a:p>
          <a:p>
            <a:pPr lvl="1"/>
            <a:r>
              <a:rPr lang="zh-CN" altLang="en-US" dirty="0" smtClean="0"/>
              <a:t>包含端口，用于</a:t>
            </a:r>
            <a:r>
              <a:rPr lang="en-US" altLang="zh-CN" dirty="0" smtClean="0"/>
              <a:t>socket</a:t>
            </a:r>
            <a:r>
              <a:rPr lang="zh-CN" altLang="en-US" dirty="0" smtClean="0"/>
              <a:t>通信的  </a:t>
            </a:r>
            <a:endParaRPr lang="en-US" altLang="zh-CN" dirty="0" smtClean="0"/>
          </a:p>
          <a:p>
            <a:pPr>
              <a:buFontTx/>
              <a:buNone/>
            </a:pPr>
            <a:endParaRPr lang="zh-CN" altLang="en-US" sz="2000" dirty="0" smtClean="0"/>
          </a:p>
          <a:p>
            <a:pPr>
              <a:buFontTx/>
              <a:buNone/>
            </a:pPr>
            <a:endParaRPr lang="en-US" altLang="zh-CN" sz="2000" dirty="0" smtClean="0"/>
          </a:p>
          <a:p>
            <a:pPr>
              <a:buFontTx/>
              <a:buNone/>
            </a:pPr>
            <a:endParaRPr lang="en-US" altLang="zh-CN" sz="2000" dirty="0" smtClean="0"/>
          </a:p>
          <a:p>
            <a:pPr>
              <a:buFontTx/>
              <a:buNone/>
            </a:pPr>
            <a:endParaRPr lang="en-US" altLang="zh-CN" sz="2000" dirty="0" smtClean="0"/>
          </a:p>
          <a:p>
            <a:pPr>
              <a:buFontTx/>
              <a:buNone/>
            </a:pPr>
            <a:endParaRPr lang="en-US" altLang="zh-CN"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0" y="0"/>
            <a:ext cx="7072330" cy="857250"/>
          </a:xfrm>
        </p:spPr>
        <p:txBody>
          <a:bodyPr/>
          <a:lstStyle/>
          <a:p>
            <a:r>
              <a:rPr lang="en-US" altLang="zh-CN" dirty="0" smtClean="0"/>
              <a:t>URL  </a:t>
            </a:r>
            <a:endParaRPr lang="zh-CN" altLang="en-US" dirty="0" smtClean="0"/>
          </a:p>
        </p:txBody>
      </p:sp>
      <p:sp>
        <p:nvSpPr>
          <p:cNvPr id="19459" name="内容占位符 4"/>
          <p:cNvSpPr>
            <a:spLocks noGrp="1"/>
          </p:cNvSpPr>
          <p:nvPr>
            <p:ph idx="1"/>
          </p:nvPr>
        </p:nvSpPr>
        <p:spPr>
          <a:xfrm>
            <a:off x="142875" y="1000125"/>
            <a:ext cx="8286750" cy="2357438"/>
          </a:xfrm>
        </p:spPr>
        <p:txBody>
          <a:bodyPr/>
          <a:lstStyle/>
          <a:p>
            <a:r>
              <a:rPr lang="en-US" altLang="zh-CN" dirty="0" smtClean="0"/>
              <a:t>URL</a:t>
            </a:r>
            <a:r>
              <a:rPr lang="zh-CN" altLang="en-US" dirty="0" smtClean="0"/>
              <a:t>（</a:t>
            </a:r>
            <a:r>
              <a:rPr lang="en-US" altLang="zh-CN" dirty="0" smtClean="0"/>
              <a:t>Uniform Resource Locator</a:t>
            </a:r>
            <a:r>
              <a:rPr lang="zh-CN" altLang="en-US" dirty="0" smtClean="0"/>
              <a:t>） </a:t>
            </a:r>
            <a:endParaRPr lang="en-US" altLang="zh-CN" dirty="0" smtClean="0"/>
          </a:p>
          <a:p>
            <a:pPr>
              <a:buFontTx/>
              <a:buNone/>
            </a:pPr>
            <a:r>
              <a:rPr lang="en-US" altLang="zh-CN" sz="2000" dirty="0" smtClean="0"/>
              <a:t>	</a:t>
            </a:r>
            <a:r>
              <a:rPr lang="zh-CN" altLang="en-US" sz="2000" dirty="0" smtClean="0"/>
              <a:t>统一资源定位符</a:t>
            </a:r>
            <a:r>
              <a:rPr lang="en-US" altLang="zh-CN" sz="2000" dirty="0" smtClean="0"/>
              <a:t>,</a:t>
            </a:r>
            <a:r>
              <a:rPr lang="zh-CN" altLang="en-US" sz="2000" dirty="0" smtClean="0"/>
              <a:t>由</a:t>
            </a:r>
            <a:r>
              <a:rPr lang="en-US" altLang="zh-CN" sz="2000" dirty="0" smtClean="0"/>
              <a:t>4</a:t>
            </a:r>
            <a:r>
              <a:rPr lang="zh-CN" altLang="en-US" sz="2000" dirty="0" smtClean="0"/>
              <a:t>部分组成：</a:t>
            </a:r>
            <a:r>
              <a:rPr lang="zh-CN" altLang="en-US" sz="2000" dirty="0" smtClean="0">
                <a:solidFill>
                  <a:srgbClr val="FF0000"/>
                </a:solidFill>
              </a:rPr>
              <a:t>协议 、存放资源的主机域名、端口号和资源文件名</a:t>
            </a:r>
            <a:r>
              <a:rPr lang="zh-CN" altLang="en-US" sz="2000" dirty="0" smtClean="0"/>
              <a:t>。</a:t>
            </a:r>
            <a:endParaRPr lang="en-US" altLang="zh-CN" sz="2000" dirty="0" smtClean="0"/>
          </a:p>
          <a:p>
            <a:r>
              <a:rPr lang="en-US" altLang="zh-CN" dirty="0" smtClean="0"/>
              <a:t>URL</a:t>
            </a:r>
            <a:r>
              <a:rPr lang="zh-CN" altLang="en-US" dirty="0" smtClean="0"/>
              <a:t>是指向互联网“资源”的指针。</a:t>
            </a:r>
            <a:endParaRPr lang="en-US" altLang="zh-CN" dirty="0" smtClean="0"/>
          </a:p>
          <a:p>
            <a:pPr>
              <a:buFontTx/>
              <a:buNone/>
            </a:pPr>
            <a:r>
              <a:rPr lang="en-US" altLang="zh-CN" dirty="0" smtClean="0"/>
              <a:t>	</a:t>
            </a:r>
            <a:r>
              <a:rPr lang="zh-CN" altLang="en-US" sz="2000" dirty="0" smtClean="0"/>
              <a:t>资源可以是简单的文件或目录，也可以是对更为复杂的对象的引用，例如对数据库或搜索引擎的查询。</a:t>
            </a:r>
            <a:endParaRPr lang="en-US" altLang="zh-CN" sz="2000" dirty="0" smtClean="0"/>
          </a:p>
          <a:p>
            <a:endParaRPr lang="en-US" altLang="zh-CN" dirty="0" smtClean="0"/>
          </a:p>
          <a:p>
            <a:pPr>
              <a:buFontTx/>
              <a:buNone/>
            </a:pPr>
            <a:r>
              <a:rPr lang="en-US" altLang="zh-CN" dirty="0" smtClean="0"/>
              <a:t>     </a:t>
            </a:r>
            <a:endParaRPr lang="zh-CN" altLang="en-US" dirty="0" smtClean="0"/>
          </a:p>
        </p:txBody>
      </p:sp>
      <p:sp>
        <p:nvSpPr>
          <p:cNvPr id="5" name="TextBox 4"/>
          <p:cNvSpPr txBox="1"/>
          <p:nvPr/>
        </p:nvSpPr>
        <p:spPr>
          <a:xfrm>
            <a:off x="928688" y="3357563"/>
            <a:ext cx="6715125" cy="271462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altLang="zh-CN" sz="1200" dirty="0">
                <a:latin typeface="+mn-ea"/>
              </a:rPr>
              <a:t>URL u = new URL("http://www.baidu.con:80/index.html#aa?cansu=bjsxt");</a:t>
            </a:r>
          </a:p>
          <a:p>
            <a:pPr>
              <a:defRPr/>
            </a:pPr>
            <a:r>
              <a:rPr lang="en-US" altLang="zh-CN" sz="1200" dirty="0" err="1">
                <a:latin typeface="+mn-ea"/>
              </a:rPr>
              <a:t>System.out.println</a:t>
            </a:r>
            <a:r>
              <a:rPr lang="en-US" altLang="zh-CN" sz="1200" dirty="0">
                <a:latin typeface="+mn-ea"/>
              </a:rPr>
              <a:t>("</a:t>
            </a:r>
            <a:r>
              <a:rPr lang="zh-CN" altLang="en-US" sz="1200" dirty="0">
                <a:latin typeface="+mn-ea"/>
              </a:rPr>
              <a:t>获取与此</a:t>
            </a:r>
            <a:r>
              <a:rPr lang="en-US" altLang="zh-CN" sz="1200" dirty="0" err="1">
                <a:latin typeface="+mn-ea"/>
              </a:rPr>
              <a:t>url</a:t>
            </a:r>
            <a:r>
              <a:rPr lang="zh-CN" altLang="en-US" sz="1200" dirty="0">
                <a:latin typeface="+mn-ea"/>
              </a:rPr>
              <a:t>关联的协议的默认端口：</a:t>
            </a:r>
            <a:r>
              <a:rPr lang="en-US" altLang="zh-CN" sz="1200" dirty="0">
                <a:latin typeface="+mn-ea"/>
              </a:rPr>
              <a:t>"+</a:t>
            </a:r>
            <a:r>
              <a:rPr lang="en-US" altLang="zh-CN" sz="1200" dirty="0" err="1">
                <a:latin typeface="+mn-ea"/>
              </a:rPr>
              <a:t>u.getDefaultPort</a:t>
            </a:r>
            <a:r>
              <a:rPr lang="en-US" altLang="zh-CN" sz="1200" dirty="0">
                <a:latin typeface="+mn-ea"/>
              </a:rPr>
              <a:t>());</a:t>
            </a:r>
          </a:p>
          <a:p>
            <a:pPr>
              <a:defRPr/>
            </a:pPr>
            <a:r>
              <a:rPr lang="en-US" altLang="zh-CN" sz="1200" dirty="0" err="1">
                <a:latin typeface="+mn-ea"/>
              </a:rPr>
              <a:t>System.out.println</a:t>
            </a:r>
            <a:r>
              <a:rPr lang="en-US" altLang="zh-CN" sz="1200" dirty="0">
                <a:latin typeface="+mn-ea"/>
              </a:rPr>
              <a:t>(“</a:t>
            </a:r>
            <a:r>
              <a:rPr lang="en-US" altLang="zh-CN" sz="1200" dirty="0" err="1">
                <a:latin typeface="+mn-ea"/>
              </a:rPr>
              <a:t>getFile</a:t>
            </a:r>
            <a:r>
              <a:rPr lang="en-US" altLang="zh-CN" sz="1200" dirty="0">
                <a:latin typeface="+mn-ea"/>
              </a:rPr>
              <a:t>:”+</a:t>
            </a:r>
            <a:r>
              <a:rPr lang="en-US" altLang="zh-CN" sz="1200" dirty="0" err="1">
                <a:latin typeface="+mn-ea"/>
              </a:rPr>
              <a:t>u.getFile</a:t>
            </a:r>
            <a:r>
              <a:rPr lang="en-US" altLang="zh-CN" sz="1200" dirty="0">
                <a:latin typeface="+mn-ea"/>
              </a:rPr>
              <a:t>());  //</a:t>
            </a:r>
            <a:r>
              <a:rPr lang="zh-CN" altLang="en-US" sz="1200" dirty="0">
                <a:latin typeface="+mn-ea"/>
              </a:rPr>
              <a:t>端口号后面的内容</a:t>
            </a:r>
          </a:p>
          <a:p>
            <a:pPr>
              <a:defRPr/>
            </a:pPr>
            <a:r>
              <a:rPr lang="en-US" altLang="zh-CN" sz="1200" dirty="0" err="1">
                <a:latin typeface="+mn-ea"/>
              </a:rPr>
              <a:t>System.out.println</a:t>
            </a:r>
            <a:r>
              <a:rPr lang="en-US" altLang="zh-CN" sz="1200" dirty="0">
                <a:latin typeface="+mn-ea"/>
              </a:rPr>
              <a:t>("</a:t>
            </a:r>
            <a:r>
              <a:rPr lang="zh-CN" altLang="en-US" sz="1200" dirty="0">
                <a:latin typeface="+mn-ea"/>
              </a:rPr>
              <a:t>主机名：</a:t>
            </a:r>
            <a:r>
              <a:rPr lang="en-US" altLang="zh-CN" sz="1200" dirty="0">
                <a:latin typeface="+mn-ea"/>
              </a:rPr>
              <a:t>"+</a:t>
            </a:r>
            <a:r>
              <a:rPr lang="en-US" altLang="zh-CN" sz="1200" dirty="0" err="1">
                <a:latin typeface="+mn-ea"/>
              </a:rPr>
              <a:t>u.getHost</a:t>
            </a:r>
            <a:r>
              <a:rPr lang="en-US" altLang="zh-CN" sz="1200" dirty="0">
                <a:latin typeface="+mn-ea"/>
              </a:rPr>
              <a:t>());  //www.google.cn</a:t>
            </a:r>
          </a:p>
          <a:p>
            <a:pPr>
              <a:defRPr/>
            </a:pPr>
            <a:r>
              <a:rPr lang="en-US" altLang="zh-CN" sz="1200" dirty="0" err="1">
                <a:latin typeface="+mn-ea"/>
              </a:rPr>
              <a:t>System.out.println</a:t>
            </a:r>
            <a:r>
              <a:rPr lang="en-US" altLang="zh-CN" sz="1200" dirty="0">
                <a:latin typeface="+mn-ea"/>
              </a:rPr>
              <a:t>(“</a:t>
            </a:r>
            <a:r>
              <a:rPr lang="zh-CN" altLang="en-US" sz="1200" dirty="0">
                <a:latin typeface="+mn-ea"/>
              </a:rPr>
              <a:t>路径：</a:t>
            </a:r>
            <a:r>
              <a:rPr lang="en-US" altLang="zh-CN" sz="1200" dirty="0">
                <a:latin typeface="+mn-ea"/>
              </a:rPr>
              <a:t>”+</a:t>
            </a:r>
            <a:r>
              <a:rPr lang="en-US" altLang="zh-CN" sz="1200" dirty="0" err="1">
                <a:latin typeface="+mn-ea"/>
              </a:rPr>
              <a:t>u.getPath</a:t>
            </a:r>
            <a:r>
              <a:rPr lang="en-US" altLang="zh-CN" sz="1200" dirty="0">
                <a:latin typeface="+mn-ea"/>
              </a:rPr>
              <a:t>());  //</a:t>
            </a:r>
            <a:r>
              <a:rPr lang="zh-CN" altLang="en-US" sz="1200" dirty="0">
                <a:latin typeface="+mn-ea"/>
              </a:rPr>
              <a:t>端口号后，参数前的内容</a:t>
            </a:r>
          </a:p>
          <a:p>
            <a:pPr>
              <a:defRPr/>
            </a:pPr>
            <a:r>
              <a:rPr lang="en-US" altLang="zh-CN" sz="1200" dirty="0" err="1">
                <a:latin typeface="+mn-ea"/>
              </a:rPr>
              <a:t>System.out.println</a:t>
            </a:r>
            <a:r>
              <a:rPr lang="en-US" altLang="zh-CN" sz="1200" dirty="0">
                <a:latin typeface="+mn-ea"/>
              </a:rPr>
              <a:t>(</a:t>
            </a:r>
            <a:r>
              <a:rPr lang="en-US" altLang="zh-CN" sz="1200" dirty="0">
                <a:latin typeface="+mn-ea"/>
                <a:hlinkClick r:id="rId3"/>
              </a:rPr>
              <a:t>“</a:t>
            </a:r>
            <a:r>
              <a:rPr lang="zh-CN" altLang="en-US" sz="1200" dirty="0">
                <a:latin typeface="+mn-ea"/>
              </a:rPr>
              <a:t>端口：</a:t>
            </a:r>
            <a:r>
              <a:rPr lang="en-US" altLang="zh-CN" sz="1200" dirty="0">
                <a:latin typeface="+mn-ea"/>
                <a:hlinkClick r:id="rId3"/>
              </a:rPr>
              <a:t>”</a:t>
            </a:r>
            <a:r>
              <a:rPr lang="en-US" altLang="zh-CN" sz="1200" dirty="0">
                <a:latin typeface="+mn-ea"/>
              </a:rPr>
              <a:t>+</a:t>
            </a:r>
            <a:r>
              <a:rPr lang="en-US" altLang="zh-CN" sz="1200" dirty="0" err="1">
                <a:latin typeface="+mn-ea"/>
              </a:rPr>
              <a:t>u.getPort</a:t>
            </a:r>
            <a:r>
              <a:rPr lang="en-US" altLang="zh-CN" sz="1200" dirty="0">
                <a:latin typeface="+mn-ea"/>
              </a:rPr>
              <a:t>());  //</a:t>
            </a:r>
            <a:r>
              <a:rPr lang="zh-CN" altLang="en-US" sz="1200" dirty="0">
                <a:latin typeface="+mn-ea"/>
              </a:rPr>
              <a:t>存在返回</a:t>
            </a:r>
            <a:r>
              <a:rPr lang="en-US" altLang="zh-CN" sz="1200" dirty="0">
                <a:latin typeface="+mn-ea"/>
              </a:rPr>
              <a:t>80.</a:t>
            </a:r>
            <a:r>
              <a:rPr lang="zh-CN" altLang="en-US" sz="1200" dirty="0">
                <a:latin typeface="+mn-ea"/>
              </a:rPr>
              <a:t>否则返回</a:t>
            </a:r>
            <a:r>
              <a:rPr lang="en-US" altLang="zh-CN" sz="1200" dirty="0">
                <a:latin typeface="+mn-ea"/>
              </a:rPr>
              <a:t>-1</a:t>
            </a:r>
          </a:p>
          <a:p>
            <a:pPr>
              <a:defRPr/>
            </a:pPr>
            <a:r>
              <a:rPr lang="en-US" altLang="zh-CN" sz="1200" dirty="0" err="1">
                <a:latin typeface="+mn-ea"/>
              </a:rPr>
              <a:t>System.out.println</a:t>
            </a:r>
            <a:r>
              <a:rPr lang="en-US" altLang="zh-CN" sz="1200" dirty="0">
                <a:latin typeface="+mn-ea"/>
              </a:rPr>
              <a:t>("</a:t>
            </a:r>
            <a:r>
              <a:rPr lang="zh-CN" altLang="en-US" sz="1200" dirty="0">
                <a:latin typeface="+mn-ea"/>
              </a:rPr>
              <a:t>协议：</a:t>
            </a:r>
            <a:r>
              <a:rPr lang="en-US" altLang="zh-CN" sz="1200" dirty="0">
                <a:latin typeface="+mn-ea"/>
              </a:rPr>
              <a:t>"+</a:t>
            </a:r>
            <a:r>
              <a:rPr lang="en-US" altLang="zh-CN" sz="1200" dirty="0" err="1">
                <a:latin typeface="+mn-ea"/>
              </a:rPr>
              <a:t>u.getProtocol</a:t>
            </a:r>
            <a:r>
              <a:rPr lang="en-US" altLang="zh-CN" sz="1200" dirty="0">
                <a:latin typeface="+mn-ea"/>
              </a:rPr>
              <a:t>()); </a:t>
            </a:r>
          </a:p>
          <a:p>
            <a:pPr>
              <a:defRPr/>
            </a:pPr>
            <a:r>
              <a:rPr lang="en-US" altLang="zh-CN" sz="1200" dirty="0" err="1">
                <a:latin typeface="+mn-ea"/>
              </a:rPr>
              <a:t>System.out.println</a:t>
            </a:r>
            <a:r>
              <a:rPr lang="en-US" altLang="zh-CN" sz="1200" dirty="0">
                <a:latin typeface="+mn-ea"/>
              </a:rPr>
              <a:t>("</a:t>
            </a:r>
            <a:r>
              <a:rPr lang="zh-CN" altLang="en-US" sz="1200" dirty="0">
                <a:latin typeface="+mn-ea"/>
              </a:rPr>
              <a:t>参数部分：</a:t>
            </a:r>
            <a:r>
              <a:rPr lang="en-US" altLang="zh-CN" sz="1200" dirty="0">
                <a:latin typeface="+mn-ea"/>
              </a:rPr>
              <a:t>"+</a:t>
            </a:r>
            <a:r>
              <a:rPr lang="en-US" altLang="zh-CN" sz="1200" dirty="0" err="1">
                <a:latin typeface="+mn-ea"/>
              </a:rPr>
              <a:t>u.getQuery</a:t>
            </a:r>
            <a:r>
              <a:rPr lang="en-US" altLang="zh-CN" sz="1200" dirty="0">
                <a:latin typeface="+mn-ea"/>
              </a:rPr>
              <a:t>()); </a:t>
            </a:r>
          </a:p>
          <a:p>
            <a:pPr>
              <a:defRPr/>
            </a:pPr>
            <a:r>
              <a:rPr lang="en-US" altLang="zh-CN" sz="1200" dirty="0" err="1">
                <a:latin typeface="+mn-ea"/>
              </a:rPr>
              <a:t>System.out.println</a:t>
            </a:r>
            <a:r>
              <a:rPr lang="en-US" altLang="zh-CN" sz="1200" dirty="0">
                <a:latin typeface="+mn-ea"/>
              </a:rPr>
              <a:t>("</a:t>
            </a:r>
            <a:r>
              <a:rPr lang="zh-CN" altLang="en-US" sz="1200" dirty="0">
                <a:latin typeface="+mn-ea"/>
              </a:rPr>
              <a:t>锚点：</a:t>
            </a:r>
            <a:r>
              <a:rPr lang="en-US" altLang="zh-CN" sz="1200" dirty="0">
                <a:latin typeface="+mn-ea"/>
              </a:rPr>
              <a:t>"+</a:t>
            </a:r>
            <a:r>
              <a:rPr lang="en-US" altLang="zh-CN" sz="1200" dirty="0" err="1">
                <a:latin typeface="+mn-ea"/>
              </a:rPr>
              <a:t>u.getRef</a:t>
            </a:r>
            <a:r>
              <a:rPr lang="en-US" altLang="zh-CN" sz="1200" dirty="0">
                <a:latin typeface="+mn-ea"/>
              </a:rPr>
              <a:t>()); </a:t>
            </a:r>
          </a:p>
          <a:p>
            <a:pPr>
              <a:defRPr/>
            </a:pPr>
            <a:r>
              <a:rPr lang="en-US" altLang="zh-CN" sz="1200" dirty="0">
                <a:latin typeface="+mn-ea"/>
              </a:rPr>
              <a:t>URL u = new URL("http://www.abc.com/aa/");</a:t>
            </a:r>
          </a:p>
          <a:p>
            <a:pPr>
              <a:defRPr/>
            </a:pPr>
            <a:r>
              <a:rPr lang="en-US" altLang="zh-CN" sz="1200" dirty="0">
                <a:latin typeface="+mn-ea"/>
              </a:rPr>
              <a:t>URL u2 = new URL(u,“2.html”);  //</a:t>
            </a:r>
            <a:r>
              <a:rPr lang="zh-CN" altLang="en-US" sz="1200" dirty="0">
                <a:latin typeface="+mn-ea"/>
              </a:rPr>
              <a:t>相对路径构建</a:t>
            </a:r>
            <a:r>
              <a:rPr lang="en-US" altLang="zh-CN" sz="1200" dirty="0" err="1">
                <a:latin typeface="+mn-ea"/>
              </a:rPr>
              <a:t>url</a:t>
            </a:r>
            <a:r>
              <a:rPr lang="zh-CN" altLang="en-US" sz="1200" dirty="0">
                <a:latin typeface="+mn-ea"/>
              </a:rPr>
              <a:t>对象</a:t>
            </a:r>
          </a:p>
          <a:p>
            <a:pPr>
              <a:defRPr/>
            </a:pPr>
            <a:r>
              <a:rPr lang="en-US" altLang="zh-CN" sz="1200" dirty="0" err="1">
                <a:latin typeface="+mn-ea"/>
              </a:rPr>
              <a:t>System.out.println</a:t>
            </a:r>
            <a:r>
              <a:rPr lang="en-US" altLang="zh-CN" sz="1200" dirty="0">
                <a:latin typeface="+mn-ea"/>
              </a:rPr>
              <a:t>(u2.toString());  //http://www.abc.com/aa/2.html</a:t>
            </a:r>
            <a:endParaRPr lang="zh-CN" altLang="en-US" sz="1200" dirty="0">
              <a:latin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0" y="0"/>
            <a:ext cx="7143768" cy="857250"/>
          </a:xfrm>
        </p:spPr>
        <p:txBody>
          <a:bodyPr/>
          <a:lstStyle/>
          <a:p>
            <a:r>
              <a:rPr lang="zh-CN" altLang="en-US" dirty="0" smtClean="0"/>
              <a:t>套接字</a:t>
            </a:r>
            <a:r>
              <a:rPr lang="en-US" altLang="zh-CN" dirty="0" smtClean="0"/>
              <a:t>Socket</a:t>
            </a:r>
            <a:endParaRPr lang="zh-CN" altLang="en-US" dirty="0" smtClean="0"/>
          </a:p>
        </p:txBody>
      </p:sp>
      <p:sp>
        <p:nvSpPr>
          <p:cNvPr id="20483" name="内容占位符 2"/>
          <p:cNvSpPr>
            <a:spLocks noGrp="1"/>
          </p:cNvSpPr>
          <p:nvPr>
            <p:ph idx="1"/>
          </p:nvPr>
        </p:nvSpPr>
        <p:spPr>
          <a:xfrm>
            <a:off x="142875" y="1000125"/>
            <a:ext cx="8786813" cy="5073650"/>
          </a:xfrm>
        </p:spPr>
        <p:txBody>
          <a:bodyPr/>
          <a:lstStyle/>
          <a:p>
            <a:r>
              <a:rPr lang="zh-CN" altLang="en-US" sz="2800" dirty="0" smtClean="0"/>
              <a:t>套接字</a:t>
            </a:r>
            <a:r>
              <a:rPr lang="en-US" altLang="zh-CN" sz="2800" dirty="0" smtClean="0"/>
              <a:t>Socket</a:t>
            </a:r>
          </a:p>
          <a:p>
            <a:pPr lvl="1"/>
            <a:r>
              <a:rPr lang="zh-CN" altLang="en-US" dirty="0" smtClean="0"/>
              <a:t>我们开发的网络应用程序位于应用层，</a:t>
            </a:r>
            <a:r>
              <a:rPr lang="en-US" altLang="zh-CN" dirty="0" smtClean="0"/>
              <a:t>TCP</a:t>
            </a:r>
            <a:r>
              <a:rPr lang="zh-CN" altLang="en-US" dirty="0" smtClean="0"/>
              <a:t>和</a:t>
            </a:r>
            <a:r>
              <a:rPr lang="en-US" altLang="zh-CN" dirty="0" smtClean="0"/>
              <a:t>UDP</a:t>
            </a:r>
            <a:r>
              <a:rPr lang="zh-CN" altLang="en-US" dirty="0" smtClean="0"/>
              <a:t>属于传输层协议，在应用层如何使用传输层的服务呢？在应用层和传输层之间，则是使用套接字来进行分离。</a:t>
            </a:r>
            <a:endParaRPr lang="en-US" altLang="zh-CN" dirty="0" smtClean="0"/>
          </a:p>
          <a:p>
            <a:pPr lvl="1"/>
            <a:r>
              <a:rPr lang="zh-CN" altLang="en-US" dirty="0" smtClean="0"/>
              <a:t>套接字就像是传输层为应用层开的一个小口，应用程序通过这个小口向远程发送数据，或者接收远程发来的数据；而这个小口以内，也就是数据进入这个口之后，或者数据从这个口出来之前，是不知道也不需要知道的，也不会关心它如何传输，这属于网络其它层次的工作。</a:t>
            </a:r>
          </a:p>
          <a:p>
            <a:pPr lvl="1"/>
            <a:endParaRPr lang="zh-CN" altLang="en-US" dirty="0" smtClean="0"/>
          </a:p>
        </p:txBody>
      </p:sp>
      <p:pic>
        <p:nvPicPr>
          <p:cNvPr id="20484" name="Picture 4"/>
          <p:cNvPicPr>
            <a:picLocks noChangeAspect="1" noChangeArrowheads="1"/>
          </p:cNvPicPr>
          <p:nvPr/>
        </p:nvPicPr>
        <p:blipFill>
          <a:blip r:embed="rId3" cstate="print"/>
          <a:srcRect/>
          <a:stretch>
            <a:fillRect/>
          </a:stretch>
        </p:blipFill>
        <p:spPr bwMode="auto">
          <a:xfrm>
            <a:off x="4714875" y="3857625"/>
            <a:ext cx="3286125" cy="2281238"/>
          </a:xfrm>
          <a:prstGeom prst="rect">
            <a:avLst/>
          </a:prstGeom>
          <a:noFill/>
          <a:ln w="9525" algn="ctr">
            <a:noFill/>
            <a:miter lim="800000"/>
            <a:headEnd/>
            <a:tailEnd/>
          </a:ln>
          <a:effectLst>
            <a:prstShdw prst="shdw13" dist="53882" dir="13500000">
              <a:schemeClr val="bg2">
                <a:alpha val="50000"/>
              </a:schemeClr>
            </a:prstShdw>
          </a:effectLst>
        </p:spPr>
      </p:pic>
      <p:pic>
        <p:nvPicPr>
          <p:cNvPr id="20485" name="Picture 5"/>
          <p:cNvPicPr>
            <a:picLocks noChangeAspect="1" noChangeArrowheads="1"/>
          </p:cNvPicPr>
          <p:nvPr/>
        </p:nvPicPr>
        <p:blipFill>
          <a:blip r:embed="rId4" cstate="print"/>
          <a:srcRect/>
          <a:stretch>
            <a:fillRect/>
          </a:stretch>
        </p:blipFill>
        <p:spPr bwMode="auto">
          <a:xfrm>
            <a:off x="928688" y="4071938"/>
            <a:ext cx="2276475" cy="1724025"/>
          </a:xfrm>
          <a:prstGeom prst="rect">
            <a:avLst/>
          </a:prstGeom>
          <a:noFill/>
          <a:ln w="9525" algn="ctr">
            <a:noFill/>
            <a:miter lim="800000"/>
            <a:headEnd/>
            <a:tailEnd/>
          </a:ln>
          <a:effectLst>
            <a:prstShdw prst="shdw13" dist="53882" dir="13500000">
              <a:schemeClr val="bg2">
                <a:alpha val="50000"/>
              </a:schemeClr>
            </a:prst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0" y="0"/>
            <a:ext cx="7215206" cy="857250"/>
          </a:xfrm>
        </p:spPr>
        <p:txBody>
          <a:bodyPr/>
          <a:lstStyle/>
          <a:p>
            <a:r>
              <a:rPr lang="zh-CN" altLang="en-US" smtClean="0"/>
              <a:t>套接字</a:t>
            </a:r>
            <a:r>
              <a:rPr lang="en-US" altLang="zh-CN" smtClean="0"/>
              <a:t>Socket</a:t>
            </a:r>
            <a:endParaRPr lang="zh-CN" altLang="en-US" smtClean="0"/>
          </a:p>
        </p:txBody>
      </p:sp>
      <p:sp>
        <p:nvSpPr>
          <p:cNvPr id="21507" name="内容占位符 2"/>
          <p:cNvSpPr>
            <a:spLocks noGrp="1"/>
          </p:cNvSpPr>
          <p:nvPr>
            <p:ph idx="1"/>
          </p:nvPr>
        </p:nvSpPr>
        <p:spPr>
          <a:xfrm>
            <a:off x="142875" y="1000125"/>
            <a:ext cx="8786813" cy="5073650"/>
          </a:xfrm>
        </p:spPr>
        <p:txBody>
          <a:bodyPr/>
          <a:lstStyle/>
          <a:p>
            <a:r>
              <a:rPr lang="en-US" altLang="zh-CN" dirty="0" smtClean="0"/>
              <a:t>Socket</a:t>
            </a:r>
            <a:r>
              <a:rPr lang="zh-CN" altLang="en-US" dirty="0" smtClean="0"/>
              <a:t>实际是网络传输层供给应用层的编程接口。传输层则在网络层的基础上提供进程到进程问的逻辑通道，而应用层的进程则利用传输层向另一台主机的某一进程通信。</a:t>
            </a:r>
            <a:r>
              <a:rPr lang="en-US" altLang="zh-CN" dirty="0" smtClean="0"/>
              <a:t>Socket</a:t>
            </a:r>
            <a:r>
              <a:rPr lang="zh-CN" altLang="en-US" dirty="0" smtClean="0"/>
              <a:t>就是应用层与传输层之间的桥梁</a:t>
            </a:r>
            <a:endParaRPr lang="en-US" altLang="zh-CN" dirty="0" smtClean="0"/>
          </a:p>
          <a:p>
            <a:r>
              <a:rPr lang="zh-CN" altLang="en-US" dirty="0" smtClean="0"/>
              <a:t>使用</a:t>
            </a:r>
            <a:r>
              <a:rPr lang="en-US" altLang="zh-CN" dirty="0" smtClean="0"/>
              <a:t>Socket</a:t>
            </a:r>
            <a:r>
              <a:rPr lang="zh-CN" altLang="en-US" dirty="0" smtClean="0"/>
              <a:t>编程可以开发客户机和服务器应用程序，可以在本地网络上进行通信，也可通过</a:t>
            </a:r>
            <a:r>
              <a:rPr lang="en-US" altLang="zh-CN" dirty="0" smtClean="0"/>
              <a:t>Internet</a:t>
            </a:r>
            <a:r>
              <a:rPr lang="zh-CN" altLang="en-US" dirty="0" smtClean="0"/>
              <a:t>在全球范围内通信。</a:t>
            </a:r>
            <a:endParaRPr lang="en-US" altLang="zh-CN" dirty="0" smtClean="0"/>
          </a:p>
          <a:p>
            <a:endParaRPr lang="zh-CN" altLang="en-US" dirty="0" smtClean="0"/>
          </a:p>
        </p:txBody>
      </p:sp>
      <p:pic>
        <p:nvPicPr>
          <p:cNvPr id="5" name="Picture 3"/>
          <p:cNvPicPr>
            <a:picLocks noChangeAspect="1" noChangeArrowheads="1"/>
          </p:cNvPicPr>
          <p:nvPr/>
        </p:nvPicPr>
        <p:blipFill>
          <a:blip r:embed="rId2" cstate="print"/>
          <a:srcRect t="27621"/>
          <a:stretch>
            <a:fillRect/>
          </a:stretch>
        </p:blipFill>
        <p:spPr bwMode="auto">
          <a:xfrm>
            <a:off x="428625" y="3571875"/>
            <a:ext cx="6286500" cy="2433638"/>
          </a:xfrm>
          <a:prstGeom prst="rect">
            <a:avLst/>
          </a:prstGeom>
          <a:ln>
            <a:noFill/>
          </a:ln>
          <a:effectLst>
            <a:outerShdw blurRad="292100" dist="139700" dir="2700000" algn="tl" rotWithShape="0">
              <a:srgbClr val="333333">
                <a:alpha val="65000"/>
              </a:srgbClr>
            </a:outerShdw>
          </a:effectLst>
        </p:spPr>
      </p:pic>
      <p:pic>
        <p:nvPicPr>
          <p:cNvPr id="51202" name="Picture 2"/>
          <p:cNvPicPr>
            <a:picLocks noChangeAspect="1" noChangeArrowheads="1"/>
          </p:cNvPicPr>
          <p:nvPr/>
        </p:nvPicPr>
        <p:blipFill>
          <a:blip r:embed="rId3" cstate="print"/>
          <a:srcRect/>
          <a:stretch>
            <a:fillRect/>
          </a:stretch>
        </p:blipFill>
        <p:spPr bwMode="auto">
          <a:xfrm>
            <a:off x="4071938" y="3357563"/>
            <a:ext cx="4767262" cy="2857500"/>
          </a:xfrm>
          <a:prstGeom prst="rect">
            <a:avLst/>
          </a:prstGeom>
          <a:noFill/>
          <a:ln w="9525" algn="ctr">
            <a:noFill/>
            <a:miter lim="800000"/>
            <a:headEnd/>
            <a:tailEnd/>
          </a:ln>
          <a:effectLst>
            <a:prstShdw prst="shdw13" dist="53882" dir="13500000">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2"/>
                                        </p:tgtEl>
                                        <p:attrNameLst>
                                          <p:attrName>style.visibility</p:attrName>
                                        </p:attrNameLst>
                                      </p:cBhvr>
                                      <p:to>
                                        <p:strVal val="visible"/>
                                      </p:to>
                                    </p:set>
                                    <p:animEffect transition="in" filter="blinds(horizontal)">
                                      <p:cBhvr>
                                        <p:cTn id="12" dur="500"/>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0" y="0"/>
            <a:ext cx="7143768" cy="857250"/>
          </a:xfrm>
        </p:spPr>
        <p:txBody>
          <a:bodyPr/>
          <a:lstStyle/>
          <a:p>
            <a:r>
              <a:rPr lang="zh-CN" altLang="en-US" smtClean="0"/>
              <a:t>套接字</a:t>
            </a:r>
            <a:r>
              <a:rPr lang="en-US" altLang="zh-CN" smtClean="0"/>
              <a:t>Socket</a:t>
            </a:r>
            <a:endParaRPr lang="zh-CN" altLang="en-US" smtClean="0"/>
          </a:p>
        </p:txBody>
      </p:sp>
      <p:sp>
        <p:nvSpPr>
          <p:cNvPr id="22531" name="内容占位符 2"/>
          <p:cNvSpPr>
            <a:spLocks noGrp="1"/>
          </p:cNvSpPr>
          <p:nvPr>
            <p:ph idx="1"/>
          </p:nvPr>
        </p:nvSpPr>
        <p:spPr>
          <a:xfrm>
            <a:off x="142875" y="1000125"/>
            <a:ext cx="8786813" cy="5073650"/>
          </a:xfrm>
        </p:spPr>
        <p:txBody>
          <a:bodyPr/>
          <a:lstStyle/>
          <a:p>
            <a:r>
              <a:rPr lang="zh-CN" altLang="en-US" dirty="0" smtClean="0"/>
              <a:t>生活案例</a:t>
            </a:r>
            <a:r>
              <a:rPr lang="en-US" altLang="zh-CN" dirty="0" smtClean="0"/>
              <a:t>1</a:t>
            </a:r>
            <a:r>
              <a:rPr lang="zh-CN" altLang="en-US" dirty="0" smtClean="0"/>
              <a:t>：</a:t>
            </a:r>
            <a:endParaRPr lang="en-US" altLang="zh-CN" dirty="0" smtClean="0"/>
          </a:p>
          <a:p>
            <a:pPr lvl="1"/>
            <a:r>
              <a:rPr lang="zh-CN" altLang="en-US" dirty="0" smtClean="0"/>
              <a:t>如果你想写封邮件发给远方的朋友，如何写信、将信打包，属于应用层。信怎么写，怎么打包完全由我们做主；</a:t>
            </a:r>
            <a:endParaRPr lang="en-US" altLang="zh-CN" dirty="0" smtClean="0"/>
          </a:p>
          <a:p>
            <a:pPr lvl="1"/>
            <a:r>
              <a:rPr lang="zh-CN" altLang="en-US" dirty="0" smtClean="0"/>
              <a:t>而当我们将信投入邮筒时，邮筒的那个口就是套接字，在进入套接字之后，就是传输层、网络层等（邮局、公路交管或者航线等）其它层次的工作了。我们从来不会去关心信是如何从西安发往北京的，我们只知道写好了投入邮筒就</a:t>
            </a:r>
            <a:r>
              <a:rPr lang="en-US" altLang="zh-CN" dirty="0" smtClean="0"/>
              <a:t>OK</a:t>
            </a:r>
            <a:r>
              <a:rPr lang="zh-CN" altLang="en-US" dirty="0" smtClean="0"/>
              <a:t>了。</a:t>
            </a:r>
          </a:p>
        </p:txBody>
      </p:sp>
      <p:pic>
        <p:nvPicPr>
          <p:cNvPr id="22532" name="Picture 3"/>
          <p:cNvPicPr>
            <a:picLocks noChangeAspect="1" noChangeArrowheads="1"/>
          </p:cNvPicPr>
          <p:nvPr/>
        </p:nvPicPr>
        <p:blipFill>
          <a:blip r:embed="rId2" cstate="print"/>
          <a:srcRect/>
          <a:stretch>
            <a:fillRect/>
          </a:stretch>
        </p:blipFill>
        <p:spPr bwMode="auto">
          <a:xfrm>
            <a:off x="4714875" y="3429000"/>
            <a:ext cx="3867150" cy="2625725"/>
          </a:xfrm>
          <a:prstGeom prst="rect">
            <a:avLst/>
          </a:prstGeom>
          <a:noFill/>
          <a:ln w="9525" algn="ctr">
            <a:noFill/>
            <a:miter lim="800000"/>
            <a:headEnd/>
            <a:tailEnd/>
          </a:ln>
          <a:effectLst>
            <a:prstShdw prst="shdw13" dist="53882" dir="13500000">
              <a:schemeClr val="bg2">
                <a:alpha val="50000"/>
              </a:schemeClr>
            </a:prst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0" y="0"/>
            <a:ext cx="7072330" cy="857250"/>
          </a:xfrm>
        </p:spPr>
        <p:txBody>
          <a:bodyPr/>
          <a:lstStyle/>
          <a:p>
            <a:r>
              <a:rPr lang="zh-CN" altLang="en-US" smtClean="0"/>
              <a:t>目录</a:t>
            </a:r>
          </a:p>
        </p:txBody>
      </p:sp>
      <p:sp>
        <p:nvSpPr>
          <p:cNvPr id="5123" name="内容占位符 4"/>
          <p:cNvSpPr>
            <a:spLocks noGrp="1"/>
          </p:cNvSpPr>
          <p:nvPr>
            <p:ph idx="1"/>
          </p:nvPr>
        </p:nvSpPr>
        <p:spPr>
          <a:xfrm>
            <a:off x="214313" y="1000125"/>
            <a:ext cx="8286750" cy="5214957"/>
          </a:xfrm>
        </p:spPr>
        <p:txBody>
          <a:bodyPr/>
          <a:lstStyle/>
          <a:p>
            <a:r>
              <a:rPr lang="zh-CN" altLang="en-US" dirty="0" smtClean="0"/>
              <a:t>基本概念</a:t>
            </a:r>
            <a:endParaRPr lang="en-US" altLang="zh-CN" dirty="0" smtClean="0"/>
          </a:p>
          <a:p>
            <a:pPr lvl="1"/>
            <a:r>
              <a:rPr lang="zh-CN" altLang="en-US" dirty="0" smtClean="0"/>
              <a:t>计算机网络</a:t>
            </a:r>
            <a:endParaRPr lang="en-US" altLang="zh-CN" dirty="0" smtClean="0"/>
          </a:p>
          <a:p>
            <a:pPr lvl="1"/>
            <a:r>
              <a:rPr lang="zh-CN" altLang="en-US" dirty="0" smtClean="0"/>
              <a:t>网络通信协议</a:t>
            </a:r>
            <a:endParaRPr lang="en-US" altLang="zh-CN" dirty="0" smtClean="0"/>
          </a:p>
          <a:p>
            <a:pPr lvl="1"/>
            <a:r>
              <a:rPr lang="en-US" altLang="zh-CN" dirty="0" smtClean="0"/>
              <a:t>TCP</a:t>
            </a:r>
            <a:r>
              <a:rPr lang="zh-CN" altLang="en-US" dirty="0" smtClean="0"/>
              <a:t>协议和</a:t>
            </a:r>
            <a:r>
              <a:rPr lang="en-US" altLang="zh-CN" dirty="0" smtClean="0"/>
              <a:t>UDP</a:t>
            </a:r>
            <a:r>
              <a:rPr lang="zh-CN" altLang="en-US" dirty="0" smtClean="0"/>
              <a:t>协议</a:t>
            </a:r>
            <a:endParaRPr lang="en-US" altLang="zh-CN" dirty="0" smtClean="0"/>
          </a:p>
          <a:p>
            <a:pPr lvl="1"/>
            <a:r>
              <a:rPr lang="en-US" altLang="zh-CN" dirty="0" smtClean="0"/>
              <a:t>IP</a:t>
            </a:r>
            <a:r>
              <a:rPr lang="zh-CN" altLang="en-US" dirty="0" smtClean="0"/>
              <a:t>地址和端口号</a:t>
            </a:r>
            <a:endParaRPr lang="en-US" altLang="zh-CN" dirty="0" smtClean="0"/>
          </a:p>
          <a:p>
            <a:pPr lvl="1"/>
            <a:r>
              <a:rPr lang="en-US" altLang="zh-CN" dirty="0" smtClean="0"/>
              <a:t>URL</a:t>
            </a:r>
            <a:r>
              <a:rPr lang="zh-CN" altLang="en-US" dirty="0" smtClean="0"/>
              <a:t>统一资源定位符</a:t>
            </a:r>
            <a:endParaRPr lang="en-US" altLang="zh-CN" dirty="0" smtClean="0"/>
          </a:p>
          <a:p>
            <a:pPr lvl="1"/>
            <a:r>
              <a:rPr lang="en-US" altLang="zh-CN" dirty="0" smtClean="0"/>
              <a:t>Socket</a:t>
            </a:r>
            <a:r>
              <a:rPr lang="zh-CN" altLang="en-US" dirty="0" smtClean="0"/>
              <a:t>套接字</a:t>
            </a:r>
          </a:p>
          <a:p>
            <a:r>
              <a:rPr lang="en-US" altLang="zh-CN" dirty="0" smtClean="0"/>
              <a:t>TCP</a:t>
            </a:r>
            <a:r>
              <a:rPr lang="zh-CN" altLang="en-US" dirty="0" smtClean="0"/>
              <a:t>编程</a:t>
            </a:r>
            <a:endParaRPr lang="en-US" altLang="zh-CN" dirty="0" smtClean="0"/>
          </a:p>
          <a:p>
            <a:pPr lvl="1"/>
            <a:r>
              <a:rPr lang="zh-CN" altLang="en-US" dirty="0" smtClean="0"/>
              <a:t>实现用户登录功能</a:t>
            </a:r>
            <a:endParaRPr lang="en-US" altLang="zh-CN" dirty="0" smtClean="0"/>
          </a:p>
          <a:p>
            <a:r>
              <a:rPr lang="en-US" altLang="zh-CN" dirty="0" smtClean="0"/>
              <a:t>UDP</a:t>
            </a:r>
            <a:r>
              <a:rPr lang="zh-CN" altLang="en-US" dirty="0" smtClean="0"/>
              <a:t>编程</a:t>
            </a:r>
            <a:endParaRPr lang="en-US" altLang="zh-CN" dirty="0" smtClean="0"/>
          </a:p>
          <a:p>
            <a:pPr lvl="1"/>
            <a:r>
              <a:rPr lang="zh-CN" altLang="en-US" dirty="0" smtClean="0"/>
              <a:t>实现在线客服系统</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0" y="0"/>
            <a:ext cx="7072330" cy="857250"/>
          </a:xfrm>
        </p:spPr>
        <p:txBody>
          <a:bodyPr/>
          <a:lstStyle/>
          <a:p>
            <a:r>
              <a:rPr lang="zh-CN" altLang="en-US" smtClean="0"/>
              <a:t>套接字</a:t>
            </a:r>
            <a:r>
              <a:rPr lang="en-US" altLang="zh-CN" smtClean="0"/>
              <a:t>Socket</a:t>
            </a:r>
            <a:endParaRPr lang="zh-CN" altLang="en-US" smtClean="0"/>
          </a:p>
        </p:txBody>
      </p:sp>
      <p:sp>
        <p:nvSpPr>
          <p:cNvPr id="23555" name="内容占位符 2"/>
          <p:cNvSpPr>
            <a:spLocks noGrp="1"/>
          </p:cNvSpPr>
          <p:nvPr>
            <p:ph idx="1"/>
          </p:nvPr>
        </p:nvSpPr>
        <p:spPr>
          <a:xfrm>
            <a:off x="142875" y="1000125"/>
            <a:ext cx="8786813" cy="5073650"/>
          </a:xfrm>
        </p:spPr>
        <p:txBody>
          <a:bodyPr/>
          <a:lstStyle/>
          <a:p>
            <a:r>
              <a:rPr lang="zh-CN" altLang="en-US" dirty="0" smtClean="0"/>
              <a:t>生活案例</a:t>
            </a:r>
            <a:r>
              <a:rPr lang="en-US" altLang="zh-CN" dirty="0" smtClean="0"/>
              <a:t>2</a:t>
            </a:r>
            <a:r>
              <a:rPr lang="zh-CN" altLang="en-US" dirty="0" smtClean="0"/>
              <a:t>：</a:t>
            </a:r>
          </a:p>
          <a:p>
            <a:pPr lvl="1"/>
            <a:r>
              <a:rPr lang="zh-CN" altLang="en-US" dirty="0" smtClean="0"/>
              <a:t>如果你想发货给国外，你只要把货物放入集装箱，然后交给码头就可以了。发送什么货物，货物如何打包，完全有你做主。</a:t>
            </a:r>
            <a:endParaRPr lang="en-US" altLang="zh-CN" dirty="0" smtClean="0"/>
          </a:p>
          <a:p>
            <a:pPr lvl="1"/>
            <a:r>
              <a:rPr lang="zh-CN" altLang="en-US" dirty="0" smtClean="0"/>
              <a:t>码头就是套接字，剩下的事情就交给港口和货运公司处理就行了，具体细节我们无需了解。</a:t>
            </a:r>
          </a:p>
        </p:txBody>
      </p:sp>
      <p:pic>
        <p:nvPicPr>
          <p:cNvPr id="23556" name="Picture 2" descr="http://pic24.nipic.com/20121017/10631709_095919718000_2.jpg"/>
          <p:cNvPicPr>
            <a:picLocks noChangeAspect="1" noChangeArrowheads="1"/>
          </p:cNvPicPr>
          <p:nvPr/>
        </p:nvPicPr>
        <p:blipFill>
          <a:blip r:embed="rId2" cstate="print"/>
          <a:srcRect/>
          <a:stretch>
            <a:fillRect/>
          </a:stretch>
        </p:blipFill>
        <p:spPr bwMode="auto">
          <a:xfrm>
            <a:off x="4071938" y="2786063"/>
            <a:ext cx="4713287"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0" y="0"/>
            <a:ext cx="7143768" cy="857250"/>
          </a:xfrm>
        </p:spPr>
        <p:txBody>
          <a:bodyPr/>
          <a:lstStyle/>
          <a:p>
            <a:r>
              <a:rPr lang="en-US" altLang="zh-CN" dirty="0" smtClean="0"/>
              <a:t>TCP</a:t>
            </a:r>
            <a:r>
              <a:rPr lang="zh-CN" altLang="en-US" dirty="0" smtClean="0"/>
              <a:t>编程</a:t>
            </a:r>
          </a:p>
        </p:txBody>
      </p:sp>
      <p:sp>
        <p:nvSpPr>
          <p:cNvPr id="24579" name="内容占位符 2"/>
          <p:cNvSpPr>
            <a:spLocks noGrp="1"/>
          </p:cNvSpPr>
          <p:nvPr>
            <p:ph idx="1"/>
          </p:nvPr>
        </p:nvSpPr>
        <p:spPr>
          <a:xfrm>
            <a:off x="142875" y="1000125"/>
            <a:ext cx="8786813" cy="5073650"/>
          </a:xfrm>
        </p:spPr>
        <p:txBody>
          <a:bodyPr/>
          <a:lstStyle/>
          <a:p>
            <a:r>
              <a:rPr lang="zh-CN" altLang="en-US" dirty="0" smtClean="0"/>
              <a:t>需求：完成网络登录功能：</a:t>
            </a:r>
            <a:endParaRPr lang="en-US" altLang="zh-CN" dirty="0" smtClean="0"/>
          </a:p>
          <a:p>
            <a:pPr lvl="1"/>
            <a:r>
              <a:rPr lang="zh-CN" altLang="en-US" dirty="0" smtClean="0"/>
              <a:t>用户输入用户名密码，服务器给出登录成功或失败的提示</a:t>
            </a:r>
            <a:endParaRPr lang="en-US" altLang="zh-CN" dirty="0" smtClean="0"/>
          </a:p>
          <a:p>
            <a:r>
              <a:rPr lang="zh-CN" altLang="en-US" dirty="0" smtClean="0"/>
              <a:t>分析</a:t>
            </a:r>
            <a:endParaRPr lang="en-US" altLang="zh-CN" dirty="0" smtClean="0"/>
          </a:p>
          <a:p>
            <a:pPr lvl="1"/>
            <a:r>
              <a:rPr lang="zh-CN" altLang="en-US" dirty="0" smtClean="0"/>
              <a:t>使用基于</a:t>
            </a:r>
            <a:r>
              <a:rPr lang="en-US" altLang="zh-CN" dirty="0" smtClean="0"/>
              <a:t>TCP</a:t>
            </a:r>
            <a:r>
              <a:rPr lang="zh-CN" altLang="en-US" dirty="0" smtClean="0"/>
              <a:t>协议的</a:t>
            </a:r>
            <a:r>
              <a:rPr lang="en-US" altLang="zh-CN" dirty="0" smtClean="0"/>
              <a:t>Socket</a:t>
            </a:r>
            <a:r>
              <a:rPr lang="zh-CN" altLang="en-US" dirty="0" smtClean="0"/>
              <a:t>网络编程实现</a:t>
            </a:r>
            <a:endParaRPr lang="en-US" altLang="zh-CN" dirty="0" smtClean="0"/>
          </a:p>
          <a:p>
            <a:pPr lvl="1"/>
            <a:r>
              <a:rPr lang="en-US" altLang="zh-CN" dirty="0" smtClean="0"/>
              <a:t>TCP</a:t>
            </a:r>
            <a:r>
              <a:rPr lang="zh-CN" altLang="en-US" dirty="0" smtClean="0"/>
              <a:t>协议基于请求</a:t>
            </a:r>
            <a:r>
              <a:rPr lang="en-US" altLang="zh-CN" dirty="0" smtClean="0"/>
              <a:t>-</a:t>
            </a:r>
            <a:r>
              <a:rPr lang="zh-CN" altLang="en-US" dirty="0" smtClean="0"/>
              <a:t>响应模式</a:t>
            </a:r>
            <a:endParaRPr lang="en-US" altLang="zh-CN" dirty="0" smtClean="0"/>
          </a:p>
          <a:p>
            <a:pPr lvl="1"/>
            <a:r>
              <a:rPr lang="zh-CN" altLang="en-US" dirty="0" smtClean="0"/>
              <a:t>在网络通讯中，第一次主动发起通讯的程序被称作客户端</a:t>
            </a:r>
            <a:r>
              <a:rPr lang="en-US" altLang="zh-CN" dirty="0" smtClean="0"/>
              <a:t>(Client)</a:t>
            </a:r>
            <a:r>
              <a:rPr lang="zh-CN" altLang="en-US" dirty="0" smtClean="0"/>
              <a:t>程序</a:t>
            </a:r>
            <a:endParaRPr lang="en-US" altLang="zh-CN" dirty="0" smtClean="0"/>
          </a:p>
          <a:p>
            <a:pPr lvl="1"/>
            <a:r>
              <a:rPr lang="zh-CN" altLang="en-US" dirty="0" smtClean="0"/>
              <a:t>第一次通讯中等待连接的程序被称作服务器端</a:t>
            </a:r>
            <a:r>
              <a:rPr lang="en-US" altLang="zh-CN" dirty="0" smtClean="0"/>
              <a:t>(Server)</a:t>
            </a:r>
            <a:r>
              <a:rPr lang="zh-CN" altLang="en-US" dirty="0" smtClean="0"/>
              <a:t>程序</a:t>
            </a:r>
            <a:endParaRPr lang="en-US" altLang="zh-CN" b="1" dirty="0" smtClean="0"/>
          </a:p>
          <a:p>
            <a:pPr lvl="1"/>
            <a:r>
              <a:rPr lang="zh-CN" altLang="en-US" dirty="0" smtClean="0"/>
              <a:t>利用</a:t>
            </a:r>
            <a:r>
              <a:rPr lang="en-US" altLang="zh-CN" dirty="0" smtClean="0"/>
              <a:t>IO</a:t>
            </a:r>
            <a:r>
              <a:rPr lang="zh-CN" altLang="en-US" dirty="0" smtClean="0"/>
              <a:t>流实现数据的传输</a:t>
            </a:r>
            <a:endParaRPr lang="en-US" altLang="zh-CN" dirty="0" smtClean="0"/>
          </a:p>
          <a:p>
            <a:pPr lvl="1"/>
            <a:endParaRPr lang="zh-CN" altLang="en-US" dirty="0" smtClean="0"/>
          </a:p>
        </p:txBody>
      </p:sp>
      <p:pic>
        <p:nvPicPr>
          <p:cNvPr id="24580" name="Picture 2"/>
          <p:cNvPicPr>
            <a:picLocks noChangeAspect="1" noChangeArrowheads="1"/>
          </p:cNvPicPr>
          <p:nvPr/>
        </p:nvPicPr>
        <p:blipFill>
          <a:blip r:embed="rId3" cstate="print"/>
          <a:srcRect/>
          <a:stretch>
            <a:fillRect/>
          </a:stretch>
        </p:blipFill>
        <p:spPr bwMode="auto">
          <a:xfrm>
            <a:off x="3929058" y="3786190"/>
            <a:ext cx="4705350" cy="2419350"/>
          </a:xfrm>
          <a:prstGeom prst="rect">
            <a:avLst/>
          </a:prstGeom>
          <a:noFill/>
          <a:ln w="9525" algn="ctr">
            <a:noFill/>
            <a:miter lim="800000"/>
            <a:headEnd/>
            <a:tailEnd/>
          </a:ln>
          <a:effectLst>
            <a:prstShdw prst="shdw13" dist="53882" dir="13500000">
              <a:schemeClr val="bg2">
                <a:alpha val="50000"/>
              </a:schemeClr>
            </a:prst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0" y="0"/>
            <a:ext cx="7072330" cy="857250"/>
          </a:xfrm>
        </p:spPr>
        <p:txBody>
          <a:bodyPr/>
          <a:lstStyle/>
          <a:p>
            <a:r>
              <a:rPr lang="en-US" altLang="zh-CN" smtClean="0"/>
              <a:t>TCP</a:t>
            </a:r>
            <a:r>
              <a:rPr lang="zh-CN" altLang="en-US" smtClean="0"/>
              <a:t>编程</a:t>
            </a:r>
          </a:p>
        </p:txBody>
      </p:sp>
      <p:sp>
        <p:nvSpPr>
          <p:cNvPr id="25603" name="内容占位符 2"/>
          <p:cNvSpPr>
            <a:spLocks noGrp="1"/>
          </p:cNvSpPr>
          <p:nvPr>
            <p:ph idx="1"/>
          </p:nvPr>
        </p:nvSpPr>
        <p:spPr>
          <a:xfrm>
            <a:off x="142875" y="1000125"/>
            <a:ext cx="8786813" cy="5073650"/>
          </a:xfrm>
        </p:spPr>
        <p:txBody>
          <a:bodyPr/>
          <a:lstStyle/>
          <a:p>
            <a:r>
              <a:rPr lang="en-US" altLang="zh-CN" smtClean="0"/>
              <a:t>TCP</a:t>
            </a:r>
            <a:r>
              <a:rPr lang="zh-CN" altLang="en-US" smtClean="0"/>
              <a:t>通信原理（详细步骤）</a:t>
            </a:r>
            <a:endParaRPr lang="en-US" altLang="zh-CN" smtClean="0"/>
          </a:p>
          <a:p>
            <a:pPr lvl="1"/>
            <a:r>
              <a:rPr lang="zh-CN" altLang="en-US" smtClean="0"/>
              <a:t>服务器创建</a:t>
            </a:r>
            <a:r>
              <a:rPr lang="en-US" altLang="zh-CN" smtClean="0"/>
              <a:t>ServerSocket</a:t>
            </a:r>
            <a:r>
              <a:rPr lang="zh-CN" altLang="en-US" smtClean="0"/>
              <a:t>，在指定端口监听并并处理请求</a:t>
            </a:r>
            <a:endParaRPr lang="en-US" altLang="zh-CN" smtClean="0"/>
          </a:p>
          <a:p>
            <a:pPr lvl="1"/>
            <a:r>
              <a:rPr lang="zh-CN" altLang="en-US" smtClean="0"/>
              <a:t>客户端创建</a:t>
            </a:r>
            <a:r>
              <a:rPr lang="en-US" altLang="zh-CN" smtClean="0"/>
              <a:t>Socket</a:t>
            </a:r>
            <a:r>
              <a:rPr lang="zh-CN" altLang="en-US" smtClean="0"/>
              <a:t>，向服务器发送请求</a:t>
            </a:r>
            <a:endParaRPr lang="en-US" altLang="zh-CN" smtClean="0"/>
          </a:p>
          <a:p>
            <a:pPr lvl="1"/>
            <a:endParaRPr lang="zh-CN" altLang="en-US" smtClean="0"/>
          </a:p>
        </p:txBody>
      </p:sp>
      <p:pic>
        <p:nvPicPr>
          <p:cNvPr id="25604" name="Picture 2"/>
          <p:cNvPicPr>
            <a:picLocks noChangeAspect="1" noChangeArrowheads="1"/>
          </p:cNvPicPr>
          <p:nvPr/>
        </p:nvPicPr>
        <p:blipFill>
          <a:blip r:embed="rId2" cstate="print"/>
          <a:srcRect/>
          <a:stretch>
            <a:fillRect/>
          </a:stretch>
        </p:blipFill>
        <p:spPr bwMode="auto">
          <a:xfrm>
            <a:off x="928688" y="2286000"/>
            <a:ext cx="7643812" cy="3857625"/>
          </a:xfrm>
          <a:prstGeom prst="rect">
            <a:avLst/>
          </a:prstGeom>
          <a:noFill/>
          <a:ln w="9525" algn="ctr">
            <a:noFill/>
            <a:miter lim="800000"/>
            <a:headEnd/>
            <a:tailEnd/>
          </a:ln>
          <a:effectLst>
            <a:prstShdw prst="shdw13" dist="53882" dir="13500000">
              <a:schemeClr val="bg2">
                <a:alpha val="50000"/>
              </a:schemeClr>
            </a:prst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0" y="0"/>
            <a:ext cx="7143768" cy="857250"/>
          </a:xfrm>
        </p:spPr>
        <p:txBody>
          <a:bodyPr/>
          <a:lstStyle/>
          <a:p>
            <a:r>
              <a:rPr lang="en-US" altLang="zh-CN" smtClean="0"/>
              <a:t>TCP</a:t>
            </a:r>
            <a:r>
              <a:rPr lang="zh-CN" altLang="en-US" smtClean="0"/>
              <a:t>编程</a:t>
            </a:r>
          </a:p>
        </p:txBody>
      </p:sp>
      <p:sp>
        <p:nvSpPr>
          <p:cNvPr id="26627" name="内容占位符 2"/>
          <p:cNvSpPr>
            <a:spLocks noGrp="1"/>
          </p:cNvSpPr>
          <p:nvPr>
            <p:ph idx="1"/>
          </p:nvPr>
        </p:nvSpPr>
        <p:spPr>
          <a:xfrm>
            <a:off x="142875" y="1000125"/>
            <a:ext cx="8786813" cy="5073650"/>
          </a:xfrm>
        </p:spPr>
        <p:txBody>
          <a:bodyPr/>
          <a:lstStyle/>
          <a:p>
            <a:r>
              <a:rPr lang="zh-CN" altLang="en-US" dirty="0" smtClean="0"/>
              <a:t>网络登录功能分解</a:t>
            </a:r>
            <a:endParaRPr lang="en-US" altLang="zh-CN" dirty="0" smtClean="0"/>
          </a:p>
          <a:p>
            <a:pPr lvl="1"/>
            <a:endParaRPr lang="en-US" altLang="zh-CN" dirty="0" smtClean="0"/>
          </a:p>
          <a:p>
            <a:pPr lvl="1"/>
            <a:r>
              <a:rPr lang="zh-CN" altLang="en-US" dirty="0" smtClean="0"/>
              <a:t>单向：客户端向服务器端发送字符串，服务器获取字符串并输出</a:t>
            </a:r>
            <a:endParaRPr lang="en-US" altLang="zh-CN" dirty="0" smtClean="0"/>
          </a:p>
          <a:p>
            <a:pPr lvl="1"/>
            <a:endParaRPr lang="en-US" altLang="zh-CN" dirty="0" smtClean="0"/>
          </a:p>
          <a:p>
            <a:pPr lvl="1"/>
            <a:r>
              <a:rPr lang="zh-CN" altLang="en-US" dirty="0" smtClean="0"/>
              <a:t>双向：服务器端给出客户端反馈，客户端得到反馈并输出</a:t>
            </a:r>
            <a:endParaRPr lang="en-US" altLang="zh-CN" dirty="0" smtClean="0"/>
          </a:p>
          <a:p>
            <a:pPr lvl="1"/>
            <a:endParaRPr lang="en-US" altLang="zh-CN" dirty="0" smtClean="0"/>
          </a:p>
          <a:p>
            <a:pPr lvl="1"/>
            <a:r>
              <a:rPr lang="zh-CN" altLang="en-US" dirty="0" smtClean="0"/>
              <a:t>对象：客户端向服务器端发送</a:t>
            </a:r>
            <a:r>
              <a:rPr lang="en-US" altLang="zh-CN" dirty="0" smtClean="0"/>
              <a:t>User</a:t>
            </a:r>
            <a:r>
              <a:rPr lang="zh-CN" altLang="en-US" dirty="0" smtClean="0"/>
              <a:t>对象，服务器端获取对象并输出</a:t>
            </a:r>
            <a:endParaRPr lang="en-US" altLang="zh-CN" dirty="0" smtClean="0"/>
          </a:p>
          <a:p>
            <a:pPr lvl="1"/>
            <a:endParaRPr lang="en-US" altLang="zh-CN" dirty="0" smtClean="0"/>
          </a:p>
          <a:p>
            <a:pPr lvl="1"/>
            <a:r>
              <a:rPr lang="zh-CN" altLang="en-US" dirty="0" smtClean="0"/>
              <a:t>多线程：服务器接收多个客户端的请求，并给出反馈</a:t>
            </a:r>
            <a:endParaRPr lang="en-US" altLang="zh-CN" dirty="0" smtClean="0"/>
          </a:p>
          <a:p>
            <a:pPr lvl="2"/>
            <a:r>
              <a:rPr lang="zh-CN" altLang="en-US" dirty="0" smtClean="0"/>
              <a:t>每个客户请求开启一个线程</a:t>
            </a:r>
            <a:endParaRPr lang="en-US" altLang="zh-CN" dirty="0" smtClean="0"/>
          </a:p>
          <a:p>
            <a:pPr lvl="1"/>
            <a:endParaRPr lang="zh-CN"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0" y="0"/>
            <a:ext cx="7143768" cy="857250"/>
          </a:xfrm>
        </p:spPr>
        <p:txBody>
          <a:bodyPr/>
          <a:lstStyle/>
          <a:p>
            <a:r>
              <a:rPr lang="en-US" altLang="zh-CN" smtClean="0"/>
              <a:t>TCP</a:t>
            </a:r>
            <a:r>
              <a:rPr lang="zh-CN" altLang="en-US" smtClean="0"/>
              <a:t>编程</a:t>
            </a:r>
          </a:p>
        </p:txBody>
      </p:sp>
      <p:sp>
        <p:nvSpPr>
          <p:cNvPr id="27651" name="内容占位符 2"/>
          <p:cNvSpPr>
            <a:spLocks noGrp="1"/>
          </p:cNvSpPr>
          <p:nvPr>
            <p:ph idx="1"/>
          </p:nvPr>
        </p:nvSpPr>
        <p:spPr>
          <a:xfrm>
            <a:off x="142875" y="1000125"/>
            <a:ext cx="9001125" cy="5073650"/>
          </a:xfrm>
        </p:spPr>
        <p:txBody>
          <a:bodyPr/>
          <a:lstStyle/>
          <a:p>
            <a:r>
              <a:rPr lang="zh-CN" altLang="en-US" dirty="0" smtClean="0"/>
              <a:t>网络登录功能总结</a:t>
            </a:r>
            <a:endParaRPr lang="en-US" altLang="zh-CN" dirty="0" smtClean="0"/>
          </a:p>
          <a:p>
            <a:pPr lvl="1"/>
            <a:r>
              <a:rPr lang="zh-CN" altLang="en-US" dirty="0" smtClean="0"/>
              <a:t>服务器创建</a:t>
            </a:r>
            <a:r>
              <a:rPr lang="en-US" altLang="zh-CN" dirty="0" err="1" smtClean="0"/>
              <a:t>ServerSocket</a:t>
            </a:r>
            <a:r>
              <a:rPr lang="zh-CN" altLang="en-US" dirty="0" smtClean="0"/>
              <a:t>，在指定端口监听并并处理请求；客户端创建</a:t>
            </a:r>
            <a:r>
              <a:rPr lang="en-US" altLang="zh-CN" dirty="0" smtClean="0"/>
              <a:t>Socket</a:t>
            </a:r>
            <a:r>
              <a:rPr lang="zh-CN" altLang="en-US" dirty="0" smtClean="0"/>
              <a:t>，向服务器发送请求</a:t>
            </a:r>
            <a:endParaRPr lang="en-US" altLang="zh-CN" dirty="0" smtClean="0"/>
          </a:p>
          <a:p>
            <a:pPr lvl="1"/>
            <a:r>
              <a:rPr lang="en-US" altLang="zh-CN" dirty="0" err="1" smtClean="0"/>
              <a:t>ServletSocket</a:t>
            </a:r>
            <a:r>
              <a:rPr lang="zh-CN" altLang="en-US" dirty="0" smtClean="0"/>
              <a:t>通过</a:t>
            </a:r>
            <a:r>
              <a:rPr lang="en-US" altLang="zh-CN" dirty="0" smtClean="0"/>
              <a:t>accept() </a:t>
            </a:r>
            <a:r>
              <a:rPr lang="zh-CN" altLang="en-US" dirty="0" smtClean="0"/>
              <a:t>接收用户请求并返回对应的</a:t>
            </a:r>
            <a:r>
              <a:rPr lang="en-US" altLang="zh-CN" dirty="0" smtClean="0"/>
              <a:t>Socket</a:t>
            </a:r>
            <a:r>
              <a:rPr lang="zh-CN" altLang="en-US" dirty="0" smtClean="0"/>
              <a:t>，否则一种处于监听等待状态，线程也被阻塞</a:t>
            </a:r>
            <a:endParaRPr lang="en-US" altLang="zh-CN" dirty="0" smtClean="0"/>
          </a:p>
          <a:p>
            <a:pPr lvl="2"/>
            <a:endParaRPr lang="en-US" altLang="zh-CN" dirty="0" smtClean="0"/>
          </a:p>
          <a:p>
            <a:pPr lvl="1"/>
            <a:r>
              <a:rPr lang="zh-CN" altLang="en-US" dirty="0" smtClean="0"/>
              <a:t>客户端发送数据需要输出流</a:t>
            </a:r>
            <a:r>
              <a:rPr lang="en-US" altLang="zh-CN" dirty="0" smtClean="0"/>
              <a:t>(</a:t>
            </a:r>
            <a:r>
              <a:rPr lang="zh-CN" altLang="en-US" dirty="0" smtClean="0"/>
              <a:t>写</a:t>
            </a:r>
            <a:r>
              <a:rPr lang="en-US" altLang="zh-CN" dirty="0" smtClean="0"/>
              <a:t>)</a:t>
            </a:r>
            <a:r>
              <a:rPr lang="zh-CN" altLang="en-US" dirty="0" smtClean="0"/>
              <a:t>，客户端获取反馈数据需要输入流</a:t>
            </a:r>
            <a:r>
              <a:rPr lang="en-US" altLang="zh-CN" dirty="0" smtClean="0"/>
              <a:t>(</a:t>
            </a:r>
            <a:r>
              <a:rPr lang="zh-CN" altLang="en-US" dirty="0" smtClean="0"/>
              <a:t>读</a:t>
            </a:r>
            <a:r>
              <a:rPr lang="en-US" altLang="zh-CN" dirty="0" smtClean="0"/>
              <a:t>)</a:t>
            </a:r>
          </a:p>
          <a:p>
            <a:pPr lvl="1"/>
            <a:r>
              <a:rPr lang="zh-CN" altLang="en-US" dirty="0" smtClean="0"/>
              <a:t>服务端反馈数据需要输出流</a:t>
            </a:r>
            <a:r>
              <a:rPr lang="en-US" altLang="zh-CN" dirty="0" smtClean="0"/>
              <a:t>(</a:t>
            </a:r>
            <a:r>
              <a:rPr lang="zh-CN" altLang="en-US" dirty="0" smtClean="0"/>
              <a:t>写</a:t>
            </a:r>
            <a:r>
              <a:rPr lang="en-US" altLang="zh-CN" dirty="0" smtClean="0"/>
              <a:t>)</a:t>
            </a:r>
            <a:r>
              <a:rPr lang="zh-CN" altLang="en-US" dirty="0" smtClean="0"/>
              <a:t>，服务端获取请求数据需要输入流</a:t>
            </a:r>
            <a:r>
              <a:rPr lang="en-US" altLang="zh-CN" dirty="0" smtClean="0"/>
              <a:t>(</a:t>
            </a:r>
            <a:r>
              <a:rPr lang="zh-CN" altLang="en-US" dirty="0" smtClean="0"/>
              <a:t>读</a:t>
            </a:r>
            <a:r>
              <a:rPr lang="en-US" altLang="zh-CN" dirty="0" smtClean="0"/>
              <a:t>)</a:t>
            </a:r>
          </a:p>
          <a:p>
            <a:pPr lvl="1"/>
            <a:r>
              <a:rPr lang="zh-CN" altLang="en-US" dirty="0" smtClean="0"/>
              <a:t>一旦使用</a:t>
            </a:r>
            <a:r>
              <a:rPr lang="en-US" altLang="zh-CN" dirty="0" err="1" smtClean="0"/>
              <a:t>ServerSocket</a:t>
            </a:r>
            <a:r>
              <a:rPr lang="zh-CN" altLang="en-US" dirty="0" smtClean="0"/>
              <a:t>和</a:t>
            </a:r>
            <a:r>
              <a:rPr lang="en-US" altLang="zh-CN" dirty="0" smtClean="0"/>
              <a:t>Socket</a:t>
            </a:r>
            <a:r>
              <a:rPr lang="zh-CN" altLang="en-US" dirty="0" smtClean="0"/>
              <a:t>建立了网络连接后，网络通信和普通</a:t>
            </a:r>
            <a:r>
              <a:rPr lang="en-US" altLang="zh-CN" dirty="0" smtClean="0"/>
              <a:t>IO</a:t>
            </a:r>
            <a:r>
              <a:rPr lang="zh-CN" altLang="en-US" dirty="0" smtClean="0"/>
              <a:t>流操作并没有太大区别</a:t>
            </a:r>
            <a:endParaRPr lang="en-US" altLang="zh-CN" dirty="0" smtClean="0"/>
          </a:p>
          <a:p>
            <a:pPr lvl="2"/>
            <a:endParaRPr lang="en-US" altLang="zh-CN" dirty="0" smtClean="0"/>
          </a:p>
          <a:p>
            <a:pPr lvl="1"/>
            <a:r>
              <a:rPr lang="zh-CN" altLang="en-US" dirty="0" smtClean="0"/>
              <a:t>网络通信输出流建议使用</a:t>
            </a:r>
            <a:r>
              <a:rPr lang="en-US" altLang="zh-CN" dirty="0" err="1" smtClean="0"/>
              <a:t>DataOutputStream</a:t>
            </a:r>
            <a:r>
              <a:rPr lang="zh-CN" altLang="en-US" dirty="0" smtClean="0"/>
              <a:t>和</a:t>
            </a:r>
            <a:r>
              <a:rPr lang="en-US" altLang="zh-CN" dirty="0" err="1" smtClean="0"/>
              <a:t>ObjectOutputStream</a:t>
            </a:r>
            <a:r>
              <a:rPr lang="en-US" altLang="zh-CN" dirty="0" smtClean="0"/>
              <a:t>,</a:t>
            </a:r>
            <a:r>
              <a:rPr lang="zh-CN" altLang="en-US" dirty="0" smtClean="0"/>
              <a:t>与平台无关，输入流相应使用</a:t>
            </a:r>
            <a:r>
              <a:rPr lang="en-US" altLang="zh-CN" dirty="0" err="1" smtClean="0"/>
              <a:t>DataIntputStream</a:t>
            </a:r>
            <a:r>
              <a:rPr lang="zh-CN" altLang="en-US" dirty="0" smtClean="0"/>
              <a:t>和</a:t>
            </a:r>
            <a:r>
              <a:rPr lang="en-US" altLang="zh-CN" dirty="0" err="1" smtClean="0"/>
              <a:t>ObjectInputStream</a:t>
            </a:r>
            <a:endParaRPr lang="en-US" altLang="zh-CN" dirty="0" smtClean="0"/>
          </a:p>
          <a:p>
            <a:pPr lvl="1"/>
            <a:r>
              <a:rPr lang="zh-CN" altLang="en-US" dirty="0" smtClean="0"/>
              <a:t>如果是字符串通信也可以使用</a:t>
            </a:r>
            <a:r>
              <a:rPr lang="en-US" altLang="zh-CN" dirty="0" err="1" smtClean="0"/>
              <a:t>BufferedReader</a:t>
            </a:r>
            <a:r>
              <a:rPr lang="zh-CN" altLang="en-US" dirty="0" smtClean="0"/>
              <a:t>和</a:t>
            </a:r>
            <a:r>
              <a:rPr lang="en-US" altLang="zh-CN" dirty="0" err="1" smtClean="0"/>
              <a:t>PrintWriter</a:t>
            </a:r>
            <a:r>
              <a:rPr lang="zh-CN" altLang="en-US" dirty="0" smtClean="0"/>
              <a:t>，简单方便</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0" y="0"/>
            <a:ext cx="7072330" cy="857250"/>
          </a:xfrm>
        </p:spPr>
        <p:txBody>
          <a:bodyPr/>
          <a:lstStyle/>
          <a:p>
            <a:r>
              <a:rPr lang="en-US" altLang="zh-CN" smtClean="0"/>
              <a:t>TCP</a:t>
            </a:r>
            <a:r>
              <a:rPr lang="zh-CN" altLang="en-US" smtClean="0"/>
              <a:t>编程</a:t>
            </a:r>
          </a:p>
        </p:txBody>
      </p:sp>
      <p:sp>
        <p:nvSpPr>
          <p:cNvPr id="5" name="TextBox 4"/>
          <p:cNvSpPr txBox="1"/>
          <p:nvPr/>
        </p:nvSpPr>
        <p:spPr>
          <a:xfrm>
            <a:off x="214313" y="928688"/>
            <a:ext cx="8929687" cy="5176837"/>
          </a:xfrm>
          <a:prstGeom prst="rect">
            <a:avLst/>
          </a:prstGeom>
          <a:noFill/>
        </p:spPr>
        <p:txBody>
          <a:bodyPr>
            <a:spAutoFit/>
          </a:bodyPr>
          <a:lstStyle/>
          <a:p>
            <a:pPr>
              <a:defRPr/>
            </a:pPr>
            <a:r>
              <a:rPr lang="en-US" dirty="0">
                <a:latin typeface="+mn-ea"/>
                <a:ea typeface="+mn-ea"/>
              </a:rPr>
              <a:t>/** </a:t>
            </a:r>
            <a:r>
              <a:rPr lang="zh-CN" altLang="en-US" dirty="0">
                <a:latin typeface="+mn-ea"/>
                <a:ea typeface="+mn-ea"/>
              </a:rPr>
              <a:t>最简单的服务器端代码</a:t>
            </a:r>
            <a:r>
              <a:rPr lang="en-US" dirty="0">
                <a:latin typeface="+mn-ea"/>
                <a:ea typeface="+mn-ea"/>
              </a:rPr>
              <a:t>*/</a:t>
            </a:r>
            <a:endParaRPr lang="zh-CN" altLang="en-US" dirty="0">
              <a:latin typeface="+mn-ea"/>
              <a:ea typeface="+mn-ea"/>
            </a:endParaRPr>
          </a:p>
          <a:p>
            <a:pPr>
              <a:defRPr/>
            </a:pPr>
            <a:r>
              <a:rPr lang="en-US" dirty="0">
                <a:latin typeface="+mn-ea"/>
                <a:ea typeface="+mn-ea"/>
              </a:rPr>
              <a:t>public class </a:t>
            </a:r>
            <a:r>
              <a:rPr lang="en-US" dirty="0" err="1">
                <a:latin typeface="+mn-ea"/>
                <a:ea typeface="+mn-ea"/>
              </a:rPr>
              <a:t>BasicSocketServer</a:t>
            </a:r>
            <a:r>
              <a:rPr lang="en-US" dirty="0">
                <a:latin typeface="+mn-ea"/>
                <a:ea typeface="+mn-ea"/>
              </a:rPr>
              <a:t> {	</a:t>
            </a:r>
            <a:endParaRPr lang="zh-CN" altLang="en-US" dirty="0">
              <a:latin typeface="+mn-ea"/>
              <a:ea typeface="+mn-ea"/>
            </a:endParaRPr>
          </a:p>
          <a:p>
            <a:pPr lvl="1">
              <a:defRPr/>
            </a:pPr>
            <a:r>
              <a:rPr lang="en-US" dirty="0">
                <a:latin typeface="+mn-ea"/>
                <a:ea typeface="+mn-ea"/>
              </a:rPr>
              <a:t>public static void main(String[] </a:t>
            </a:r>
            <a:r>
              <a:rPr lang="en-US" dirty="0" err="1">
                <a:latin typeface="+mn-ea"/>
                <a:ea typeface="+mn-ea"/>
              </a:rPr>
              <a:t>args</a:t>
            </a:r>
            <a:r>
              <a:rPr lang="en-US" dirty="0">
                <a:latin typeface="+mn-ea"/>
                <a:ea typeface="+mn-ea"/>
              </a:rPr>
              <a:t>) {</a:t>
            </a:r>
            <a:endParaRPr lang="zh-CN" altLang="en-US" dirty="0">
              <a:latin typeface="+mn-ea"/>
              <a:ea typeface="+mn-ea"/>
            </a:endParaRPr>
          </a:p>
          <a:p>
            <a:pPr lvl="2">
              <a:defRPr/>
            </a:pPr>
            <a:r>
              <a:rPr lang="en-US" dirty="0">
                <a:latin typeface="+mn-ea"/>
                <a:ea typeface="+mn-ea"/>
              </a:rPr>
              <a:t>try {	//</a:t>
            </a:r>
            <a:r>
              <a:rPr lang="zh-CN" altLang="en-US" dirty="0">
                <a:latin typeface="+mn-ea"/>
                <a:ea typeface="+mn-ea"/>
              </a:rPr>
              <a:t>建立服务器端套接字</a:t>
            </a:r>
          </a:p>
          <a:p>
            <a:pPr lvl="2">
              <a:defRPr/>
            </a:pPr>
            <a:r>
              <a:rPr lang="en-US" dirty="0">
                <a:latin typeface="+mn-ea"/>
                <a:ea typeface="+mn-ea"/>
              </a:rPr>
              <a:t>	</a:t>
            </a:r>
            <a:r>
              <a:rPr lang="en-US" dirty="0" err="1">
                <a:latin typeface="+mn-ea"/>
                <a:ea typeface="+mn-ea"/>
              </a:rPr>
              <a:t>ServerSocket</a:t>
            </a:r>
            <a:r>
              <a:rPr lang="en-US" dirty="0">
                <a:latin typeface="+mn-ea"/>
                <a:ea typeface="+mn-ea"/>
              </a:rPr>
              <a:t> </a:t>
            </a:r>
            <a:r>
              <a:rPr lang="en-US" dirty="0" err="1">
                <a:latin typeface="+mn-ea"/>
                <a:ea typeface="+mn-ea"/>
              </a:rPr>
              <a:t>serverSocket</a:t>
            </a:r>
            <a:r>
              <a:rPr lang="en-US" dirty="0">
                <a:latin typeface="+mn-ea"/>
                <a:ea typeface="+mn-ea"/>
              </a:rPr>
              <a:t> = new </a:t>
            </a:r>
            <a:r>
              <a:rPr lang="en-US" dirty="0" err="1">
                <a:latin typeface="+mn-ea"/>
                <a:ea typeface="+mn-ea"/>
              </a:rPr>
              <a:t>ServerSocket</a:t>
            </a:r>
            <a:r>
              <a:rPr lang="en-US" dirty="0">
                <a:latin typeface="+mn-ea"/>
                <a:ea typeface="+mn-ea"/>
              </a:rPr>
              <a:t>(8888);  //</a:t>
            </a:r>
            <a:r>
              <a:rPr lang="en-US" dirty="0" err="1">
                <a:latin typeface="+mn-ea"/>
                <a:ea typeface="+mn-ea"/>
              </a:rPr>
              <a:t>tcp</a:t>
            </a:r>
            <a:r>
              <a:rPr lang="zh-CN" altLang="en-US" dirty="0">
                <a:latin typeface="+mn-ea"/>
                <a:ea typeface="+mn-ea"/>
              </a:rPr>
              <a:t>端口一共多少个</a:t>
            </a:r>
            <a:r>
              <a:rPr lang="en-US" dirty="0">
                <a:latin typeface="+mn-ea"/>
                <a:ea typeface="+mn-ea"/>
              </a:rPr>
              <a:t>??</a:t>
            </a:r>
            <a:endParaRPr lang="zh-CN" altLang="en-US" dirty="0">
              <a:latin typeface="+mn-ea"/>
              <a:ea typeface="+mn-ea"/>
            </a:endParaRPr>
          </a:p>
          <a:p>
            <a:pPr lvl="2">
              <a:defRPr/>
            </a:pPr>
            <a:r>
              <a:rPr lang="en-US" dirty="0">
                <a:latin typeface="+mn-ea"/>
                <a:ea typeface="+mn-ea"/>
              </a:rPr>
              <a:t>	//</a:t>
            </a:r>
            <a:r>
              <a:rPr lang="zh-CN" altLang="en-US" dirty="0">
                <a:latin typeface="+mn-ea"/>
                <a:ea typeface="+mn-ea"/>
              </a:rPr>
              <a:t>监听，等待客户端请求，并愿意接收连接。</a:t>
            </a:r>
          </a:p>
          <a:p>
            <a:pPr lvl="2">
              <a:defRPr/>
            </a:pPr>
            <a:r>
              <a:rPr lang="en-US" dirty="0">
                <a:latin typeface="+mn-ea"/>
                <a:ea typeface="+mn-ea"/>
              </a:rPr>
              <a:t>	</a:t>
            </a:r>
            <a:r>
              <a:rPr lang="en-US" dirty="0" err="1">
                <a:latin typeface="+mn-ea"/>
                <a:ea typeface="+mn-ea"/>
              </a:rPr>
              <a:t>System.out.println</a:t>
            </a:r>
            <a:r>
              <a:rPr lang="en-US" dirty="0">
                <a:latin typeface="+mn-ea"/>
                <a:ea typeface="+mn-ea"/>
              </a:rPr>
              <a:t>(“</a:t>
            </a:r>
            <a:r>
              <a:rPr lang="zh-CN" altLang="en-US" dirty="0">
                <a:latin typeface="+mn-ea"/>
                <a:ea typeface="+mn-ea"/>
              </a:rPr>
              <a:t>服务端建立监听</a:t>
            </a:r>
            <a:r>
              <a:rPr lang="en-US" dirty="0">
                <a:latin typeface="+mn-ea"/>
                <a:ea typeface="+mn-ea"/>
              </a:rPr>
              <a:t>”);</a:t>
            </a:r>
            <a:endParaRPr lang="zh-CN" altLang="en-US" dirty="0">
              <a:latin typeface="+mn-ea"/>
              <a:ea typeface="+mn-ea"/>
            </a:endParaRPr>
          </a:p>
          <a:p>
            <a:pPr lvl="2">
              <a:defRPr/>
            </a:pPr>
            <a:r>
              <a:rPr lang="en-US" dirty="0">
                <a:latin typeface="+mn-ea"/>
                <a:ea typeface="+mn-ea"/>
              </a:rPr>
              <a:t>	Socket </a:t>
            </a:r>
            <a:r>
              <a:rPr lang="en-US" dirty="0" err="1">
                <a:latin typeface="+mn-ea"/>
                <a:ea typeface="+mn-ea"/>
              </a:rPr>
              <a:t>socket</a:t>
            </a:r>
            <a:r>
              <a:rPr lang="en-US" dirty="0">
                <a:latin typeface="+mn-ea"/>
                <a:ea typeface="+mn-ea"/>
              </a:rPr>
              <a:t> = </a:t>
            </a:r>
            <a:r>
              <a:rPr lang="en-US" dirty="0" err="1">
                <a:latin typeface="+mn-ea"/>
                <a:ea typeface="+mn-ea"/>
              </a:rPr>
              <a:t>serverSocket.accept</a:t>
            </a:r>
            <a:r>
              <a:rPr lang="en-US" dirty="0">
                <a:latin typeface="+mn-ea"/>
                <a:ea typeface="+mn-ea"/>
              </a:rPr>
              <a:t>(); </a:t>
            </a:r>
            <a:endParaRPr lang="zh-CN" altLang="en-US" dirty="0">
              <a:latin typeface="+mn-ea"/>
              <a:ea typeface="+mn-ea"/>
            </a:endParaRPr>
          </a:p>
          <a:p>
            <a:pPr lvl="2">
              <a:defRPr/>
            </a:pPr>
            <a:r>
              <a:rPr lang="en-US" dirty="0">
                <a:latin typeface="+mn-ea"/>
                <a:ea typeface="+mn-ea"/>
              </a:rPr>
              <a:t>	//</a:t>
            </a:r>
            <a:r>
              <a:rPr lang="zh-CN" altLang="en-US" dirty="0">
                <a:latin typeface="+mn-ea"/>
                <a:ea typeface="+mn-ea"/>
              </a:rPr>
              <a:t>通过流向客户端发送数据</a:t>
            </a:r>
          </a:p>
          <a:p>
            <a:pPr lvl="2">
              <a:defRPr/>
            </a:pPr>
            <a:r>
              <a:rPr lang="en-US" dirty="0">
                <a:latin typeface="+mn-ea"/>
                <a:ea typeface="+mn-ea"/>
              </a:rPr>
              <a:t>	//</a:t>
            </a:r>
            <a:r>
              <a:rPr lang="en-US" dirty="0" err="1">
                <a:latin typeface="+mn-ea"/>
                <a:ea typeface="+mn-ea"/>
              </a:rPr>
              <a:t>ObjectOutputStream</a:t>
            </a:r>
            <a:r>
              <a:rPr lang="en-US" dirty="0">
                <a:latin typeface="+mn-ea"/>
                <a:ea typeface="+mn-ea"/>
              </a:rPr>
              <a:t> </a:t>
            </a:r>
            <a:r>
              <a:rPr lang="en-US" dirty="0" err="1">
                <a:latin typeface="+mn-ea"/>
                <a:ea typeface="+mn-ea"/>
              </a:rPr>
              <a:t>oos</a:t>
            </a:r>
            <a:r>
              <a:rPr lang="en-US" dirty="0">
                <a:latin typeface="+mn-ea"/>
                <a:ea typeface="+mn-ea"/>
              </a:rPr>
              <a:t> = new </a:t>
            </a:r>
            <a:r>
              <a:rPr lang="en-US" dirty="0" err="1">
                <a:latin typeface="+mn-ea"/>
                <a:ea typeface="+mn-ea"/>
              </a:rPr>
              <a:t>ObjectOutputStream</a:t>
            </a:r>
            <a:r>
              <a:rPr lang="en-US" dirty="0">
                <a:latin typeface="+mn-ea"/>
                <a:ea typeface="+mn-ea"/>
              </a:rPr>
              <a:t>(</a:t>
            </a:r>
            <a:r>
              <a:rPr lang="en-US" dirty="0" err="1">
                <a:latin typeface="+mn-ea"/>
                <a:ea typeface="+mn-ea"/>
              </a:rPr>
              <a:t>socket.getOutputStream</a:t>
            </a:r>
            <a:r>
              <a:rPr lang="en-US" dirty="0">
                <a:latin typeface="+mn-ea"/>
                <a:ea typeface="+mn-ea"/>
              </a:rPr>
              <a:t>());</a:t>
            </a:r>
            <a:endParaRPr lang="zh-CN" altLang="en-US" dirty="0">
              <a:latin typeface="+mn-ea"/>
              <a:ea typeface="+mn-ea"/>
            </a:endParaRPr>
          </a:p>
          <a:p>
            <a:pPr lvl="2">
              <a:defRPr/>
            </a:pPr>
            <a:r>
              <a:rPr lang="en-US" dirty="0">
                <a:latin typeface="+mn-ea"/>
                <a:ea typeface="+mn-ea"/>
              </a:rPr>
              <a:t>	//</a:t>
            </a:r>
            <a:r>
              <a:rPr lang="en-US" dirty="0" err="1">
                <a:latin typeface="+mn-ea"/>
                <a:ea typeface="+mn-ea"/>
              </a:rPr>
              <a:t>oos.writeObject</a:t>
            </a:r>
            <a:r>
              <a:rPr lang="en-US" dirty="0">
                <a:latin typeface="+mn-ea"/>
                <a:ea typeface="+mn-ea"/>
              </a:rPr>
              <a:t>(“</a:t>
            </a:r>
            <a:r>
              <a:rPr lang="en-US" dirty="0" err="1">
                <a:latin typeface="+mn-ea"/>
                <a:ea typeface="+mn-ea"/>
              </a:rPr>
              <a:t>aaaaa</a:t>
            </a:r>
            <a:r>
              <a:rPr lang="en-US" dirty="0">
                <a:latin typeface="+mn-ea"/>
                <a:ea typeface="+mn-ea"/>
              </a:rPr>
              <a:t>”);</a:t>
            </a:r>
            <a:endParaRPr lang="zh-CN" altLang="en-US" dirty="0">
              <a:latin typeface="+mn-ea"/>
              <a:ea typeface="+mn-ea"/>
            </a:endParaRPr>
          </a:p>
          <a:p>
            <a:pPr lvl="2">
              <a:defRPr/>
            </a:pPr>
            <a:r>
              <a:rPr lang="en-US" dirty="0">
                <a:latin typeface="+mn-ea"/>
                <a:ea typeface="+mn-ea"/>
              </a:rPr>
              <a:t>	//</a:t>
            </a:r>
            <a:r>
              <a:rPr lang="en-US" dirty="0" err="1">
                <a:latin typeface="+mn-ea"/>
                <a:ea typeface="+mn-ea"/>
              </a:rPr>
              <a:t>oos.close</a:t>
            </a:r>
            <a:r>
              <a:rPr lang="en-US" dirty="0">
                <a:latin typeface="+mn-ea"/>
                <a:ea typeface="+mn-ea"/>
              </a:rPr>
              <a:t>();			</a:t>
            </a:r>
            <a:endParaRPr lang="zh-CN" altLang="en-US" dirty="0">
              <a:latin typeface="+mn-ea"/>
              <a:ea typeface="+mn-ea"/>
            </a:endParaRPr>
          </a:p>
          <a:p>
            <a:pPr lvl="2">
              <a:defRPr/>
            </a:pPr>
            <a:r>
              <a:rPr lang="en-US" dirty="0">
                <a:latin typeface="+mn-ea"/>
                <a:ea typeface="+mn-ea"/>
              </a:rPr>
              <a:t>	</a:t>
            </a:r>
            <a:r>
              <a:rPr lang="en-US" dirty="0" err="1">
                <a:latin typeface="+mn-ea"/>
                <a:ea typeface="+mn-ea"/>
              </a:rPr>
              <a:t>BufferedWriter</a:t>
            </a:r>
            <a:r>
              <a:rPr lang="en-US" dirty="0">
                <a:latin typeface="+mn-ea"/>
                <a:ea typeface="+mn-ea"/>
              </a:rPr>
              <a:t> </a:t>
            </a:r>
            <a:r>
              <a:rPr lang="en-US" dirty="0" err="1">
                <a:latin typeface="+mn-ea"/>
                <a:ea typeface="+mn-ea"/>
              </a:rPr>
              <a:t>bw</a:t>
            </a:r>
            <a:r>
              <a:rPr lang="en-US" dirty="0">
                <a:latin typeface="+mn-ea"/>
                <a:ea typeface="+mn-ea"/>
              </a:rPr>
              <a:t> = new </a:t>
            </a:r>
            <a:r>
              <a:rPr lang="en-US" dirty="0" err="1">
                <a:latin typeface="+mn-ea"/>
                <a:ea typeface="+mn-ea"/>
              </a:rPr>
              <a:t>BufferedWriter</a:t>
            </a:r>
            <a:r>
              <a:rPr lang="en-US" dirty="0">
                <a:latin typeface="+mn-ea"/>
                <a:ea typeface="+mn-ea"/>
              </a:rPr>
              <a:t>(new </a:t>
            </a:r>
            <a:r>
              <a:rPr lang="en-US" dirty="0" err="1">
                <a:latin typeface="+mn-ea"/>
                <a:ea typeface="+mn-ea"/>
              </a:rPr>
              <a:t>OutputStreamWriter</a:t>
            </a:r>
            <a:r>
              <a:rPr lang="en-US" dirty="0">
                <a:latin typeface="+mn-ea"/>
                <a:ea typeface="+mn-ea"/>
              </a:rPr>
              <a:t>(</a:t>
            </a:r>
            <a:r>
              <a:rPr lang="en-US" dirty="0" err="1">
                <a:latin typeface="+mn-ea"/>
                <a:ea typeface="+mn-ea"/>
              </a:rPr>
              <a:t>socket.getOutputStream</a:t>
            </a:r>
            <a:r>
              <a:rPr lang="en-US" dirty="0">
                <a:latin typeface="+mn-ea"/>
                <a:ea typeface="+mn-ea"/>
              </a:rPr>
              <a:t>()));</a:t>
            </a:r>
            <a:endParaRPr lang="zh-CN" altLang="en-US" dirty="0">
              <a:latin typeface="+mn-ea"/>
              <a:ea typeface="+mn-ea"/>
            </a:endParaRPr>
          </a:p>
          <a:p>
            <a:pPr lvl="2">
              <a:defRPr/>
            </a:pPr>
            <a:r>
              <a:rPr lang="en-US" dirty="0">
                <a:latin typeface="+mn-ea"/>
                <a:ea typeface="+mn-ea"/>
              </a:rPr>
              <a:t>		</a:t>
            </a:r>
            <a:r>
              <a:rPr lang="en-US" dirty="0" err="1">
                <a:latin typeface="+mn-ea"/>
                <a:ea typeface="+mn-ea"/>
              </a:rPr>
              <a:t>bw.write</a:t>
            </a:r>
            <a:r>
              <a:rPr lang="en-US" dirty="0">
                <a:latin typeface="+mn-ea"/>
                <a:ea typeface="+mn-ea"/>
              </a:rPr>
              <a:t>("</a:t>
            </a:r>
            <a:r>
              <a:rPr lang="en-US" dirty="0" err="1">
                <a:latin typeface="+mn-ea"/>
                <a:ea typeface="+mn-ea"/>
              </a:rPr>
              <a:t>hhhh</a:t>
            </a:r>
            <a:r>
              <a:rPr lang="en-US" dirty="0">
                <a:latin typeface="+mn-ea"/>
                <a:ea typeface="+mn-ea"/>
              </a:rPr>
              <a:t>");</a:t>
            </a:r>
            <a:endParaRPr lang="zh-CN" altLang="en-US" dirty="0">
              <a:latin typeface="+mn-ea"/>
              <a:ea typeface="+mn-ea"/>
            </a:endParaRPr>
          </a:p>
          <a:p>
            <a:pPr lvl="2">
              <a:defRPr/>
            </a:pPr>
            <a:r>
              <a:rPr lang="en-US" dirty="0">
                <a:latin typeface="+mn-ea"/>
                <a:ea typeface="+mn-ea"/>
              </a:rPr>
              <a:t>		</a:t>
            </a:r>
            <a:r>
              <a:rPr lang="en-US" dirty="0" err="1">
                <a:latin typeface="+mn-ea"/>
                <a:ea typeface="+mn-ea"/>
              </a:rPr>
              <a:t>bw.close</a:t>
            </a:r>
            <a:r>
              <a:rPr lang="en-US" dirty="0">
                <a:latin typeface="+mn-ea"/>
                <a:ea typeface="+mn-ea"/>
              </a:rPr>
              <a:t>();			</a:t>
            </a:r>
            <a:endParaRPr lang="zh-CN" altLang="en-US" dirty="0">
              <a:latin typeface="+mn-ea"/>
              <a:ea typeface="+mn-ea"/>
            </a:endParaRPr>
          </a:p>
          <a:p>
            <a:pPr lvl="2">
              <a:defRPr/>
            </a:pPr>
            <a:r>
              <a:rPr lang="en-US" dirty="0">
                <a:latin typeface="+mn-ea"/>
                <a:ea typeface="+mn-ea"/>
              </a:rPr>
              <a:t>		</a:t>
            </a:r>
            <a:r>
              <a:rPr lang="en-US" dirty="0" err="1">
                <a:latin typeface="+mn-ea"/>
                <a:ea typeface="+mn-ea"/>
              </a:rPr>
              <a:t>socket.close</a:t>
            </a:r>
            <a:r>
              <a:rPr lang="en-US" dirty="0">
                <a:latin typeface="+mn-ea"/>
                <a:ea typeface="+mn-ea"/>
              </a:rPr>
              <a:t>();</a:t>
            </a:r>
            <a:endParaRPr lang="zh-CN" altLang="en-US" dirty="0">
              <a:latin typeface="+mn-ea"/>
              <a:ea typeface="+mn-ea"/>
            </a:endParaRPr>
          </a:p>
          <a:p>
            <a:pPr lvl="2">
              <a:defRPr/>
            </a:pPr>
            <a:r>
              <a:rPr lang="en-US" dirty="0">
                <a:latin typeface="+mn-ea"/>
                <a:ea typeface="+mn-ea"/>
              </a:rPr>
              <a:t>	} catch (</a:t>
            </a:r>
            <a:r>
              <a:rPr lang="en-US" dirty="0" err="1">
                <a:latin typeface="+mn-ea"/>
                <a:ea typeface="+mn-ea"/>
              </a:rPr>
              <a:t>IOException</a:t>
            </a:r>
            <a:r>
              <a:rPr lang="en-US" dirty="0">
                <a:latin typeface="+mn-ea"/>
                <a:ea typeface="+mn-ea"/>
              </a:rPr>
              <a:t> e) {</a:t>
            </a:r>
            <a:r>
              <a:rPr lang="en-US" dirty="0" err="1">
                <a:latin typeface="+mn-ea"/>
              </a:rPr>
              <a:t>e.printStackTrace</a:t>
            </a:r>
            <a:r>
              <a:rPr lang="en-US" dirty="0">
                <a:latin typeface="+mn-ea"/>
              </a:rPr>
              <a:t>();</a:t>
            </a:r>
            <a:r>
              <a:rPr lang="en-US" dirty="0">
                <a:latin typeface="+mn-ea"/>
                <a:ea typeface="+mn-ea"/>
              </a:rPr>
              <a:t>}</a:t>
            </a:r>
          </a:p>
          <a:p>
            <a:pPr lvl="2">
              <a:defRPr/>
            </a:pPr>
            <a:r>
              <a:rPr lang="en-US" dirty="0">
                <a:latin typeface="+mn-ea"/>
                <a:ea typeface="+mn-ea"/>
              </a:rPr>
              <a:t>}</a:t>
            </a:r>
          </a:p>
          <a:p>
            <a:pPr lvl="1">
              <a:defRPr/>
            </a:pPr>
            <a:r>
              <a:rPr lang="en-US" dirty="0">
                <a:latin typeface="+mn-ea"/>
                <a:ea typeface="+mn-ea"/>
              </a:rPr>
              <a:t>}</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0" y="0"/>
            <a:ext cx="7072330" cy="857250"/>
          </a:xfrm>
        </p:spPr>
        <p:txBody>
          <a:bodyPr/>
          <a:lstStyle/>
          <a:p>
            <a:r>
              <a:rPr lang="en-US" altLang="zh-CN" smtClean="0"/>
              <a:t>TCP</a:t>
            </a:r>
            <a:r>
              <a:rPr lang="zh-CN" altLang="en-US" smtClean="0"/>
              <a:t>编程</a:t>
            </a:r>
          </a:p>
        </p:txBody>
      </p:sp>
      <p:sp>
        <p:nvSpPr>
          <p:cNvPr id="5" name="TextBox 4"/>
          <p:cNvSpPr txBox="1"/>
          <p:nvPr/>
        </p:nvSpPr>
        <p:spPr>
          <a:xfrm>
            <a:off x="428625" y="928688"/>
            <a:ext cx="8143875" cy="5091112"/>
          </a:xfrm>
          <a:prstGeom prst="rect">
            <a:avLst/>
          </a:prstGeom>
          <a:noFill/>
        </p:spPr>
        <p:txBody>
          <a:bodyPr>
            <a:spAutoFit/>
          </a:bodyPr>
          <a:lstStyle/>
          <a:p>
            <a:pPr>
              <a:defRPr/>
            </a:pPr>
            <a:r>
              <a:rPr lang="en-US" dirty="0">
                <a:latin typeface="+mn-ea"/>
                <a:ea typeface="+mn-ea"/>
              </a:rPr>
              <a:t>/** </a:t>
            </a:r>
            <a:r>
              <a:rPr lang="zh-CN" altLang="en-US" dirty="0">
                <a:latin typeface="+mn-ea"/>
                <a:ea typeface="+mn-ea"/>
              </a:rPr>
              <a:t>最简单的</a:t>
            </a:r>
            <a:r>
              <a:rPr lang="en-US" dirty="0">
                <a:latin typeface="+mn-ea"/>
                <a:ea typeface="+mn-ea"/>
              </a:rPr>
              <a:t>Socket</a:t>
            </a:r>
            <a:r>
              <a:rPr lang="zh-CN" altLang="en-US" dirty="0">
                <a:latin typeface="+mn-ea"/>
                <a:ea typeface="+mn-ea"/>
              </a:rPr>
              <a:t>客户端</a:t>
            </a:r>
            <a:r>
              <a:rPr lang="en-US" dirty="0">
                <a:latin typeface="+mn-ea"/>
                <a:ea typeface="+mn-ea"/>
              </a:rPr>
              <a:t> */</a:t>
            </a:r>
            <a:endParaRPr lang="zh-CN" altLang="en-US" dirty="0">
              <a:latin typeface="+mn-ea"/>
              <a:ea typeface="+mn-ea"/>
            </a:endParaRPr>
          </a:p>
          <a:p>
            <a:pPr>
              <a:defRPr/>
            </a:pPr>
            <a:r>
              <a:rPr lang="en-US" dirty="0">
                <a:latin typeface="+mn-ea"/>
                <a:ea typeface="+mn-ea"/>
              </a:rPr>
              <a:t>public class </a:t>
            </a:r>
            <a:r>
              <a:rPr lang="en-US" dirty="0" err="1">
                <a:latin typeface="+mn-ea"/>
                <a:ea typeface="+mn-ea"/>
              </a:rPr>
              <a:t>BasicSocketClient</a:t>
            </a:r>
            <a:r>
              <a:rPr lang="en-US" dirty="0">
                <a:latin typeface="+mn-ea"/>
                <a:ea typeface="+mn-ea"/>
              </a:rPr>
              <a:t> {</a:t>
            </a:r>
            <a:endParaRPr lang="zh-CN" altLang="en-US" dirty="0">
              <a:latin typeface="+mn-ea"/>
              <a:ea typeface="+mn-ea"/>
            </a:endParaRPr>
          </a:p>
          <a:p>
            <a:pPr>
              <a:defRPr/>
            </a:pPr>
            <a:r>
              <a:rPr lang="en-US" dirty="0">
                <a:latin typeface="+mn-ea"/>
                <a:ea typeface="+mn-ea"/>
              </a:rPr>
              <a:t>	public static void main(String[] </a:t>
            </a:r>
            <a:r>
              <a:rPr lang="en-US" dirty="0" err="1">
                <a:latin typeface="+mn-ea"/>
                <a:ea typeface="+mn-ea"/>
              </a:rPr>
              <a:t>args</a:t>
            </a:r>
            <a:r>
              <a:rPr lang="en-US" dirty="0">
                <a:latin typeface="+mn-ea"/>
                <a:ea typeface="+mn-ea"/>
              </a:rPr>
              <a:t>) {</a:t>
            </a:r>
            <a:endParaRPr lang="zh-CN" altLang="en-US" dirty="0">
              <a:latin typeface="+mn-ea"/>
              <a:ea typeface="+mn-ea"/>
            </a:endParaRPr>
          </a:p>
          <a:p>
            <a:pPr lvl="2">
              <a:defRPr/>
            </a:pPr>
            <a:r>
              <a:rPr lang="en-US" dirty="0">
                <a:latin typeface="+mn-ea"/>
                <a:ea typeface="+mn-ea"/>
              </a:rPr>
              <a:t>	try {</a:t>
            </a:r>
            <a:endParaRPr lang="zh-CN" altLang="en-US" dirty="0">
              <a:latin typeface="+mn-ea"/>
              <a:ea typeface="+mn-ea"/>
            </a:endParaRPr>
          </a:p>
          <a:p>
            <a:pPr lvl="4">
              <a:defRPr/>
            </a:pPr>
            <a:r>
              <a:rPr lang="en-US" dirty="0">
                <a:latin typeface="+mn-ea"/>
                <a:ea typeface="+mn-ea"/>
              </a:rPr>
              <a:t>	//</a:t>
            </a:r>
            <a:r>
              <a:rPr lang="zh-CN" altLang="en-US" dirty="0">
                <a:latin typeface="+mn-ea"/>
                <a:ea typeface="+mn-ea"/>
              </a:rPr>
              <a:t>指定的是所要连接的服务器的</a:t>
            </a:r>
            <a:r>
              <a:rPr lang="en-US" dirty="0" err="1">
                <a:latin typeface="+mn-ea"/>
                <a:ea typeface="+mn-ea"/>
              </a:rPr>
              <a:t>ip</a:t>
            </a:r>
            <a:r>
              <a:rPr lang="zh-CN" altLang="en-US" dirty="0">
                <a:latin typeface="+mn-ea"/>
                <a:ea typeface="+mn-ea"/>
              </a:rPr>
              <a:t>和端口。</a:t>
            </a:r>
            <a:endParaRPr lang="en-US" altLang="zh-CN" dirty="0">
              <a:latin typeface="+mn-ea"/>
              <a:ea typeface="+mn-ea"/>
            </a:endParaRPr>
          </a:p>
          <a:p>
            <a:pPr lvl="4">
              <a:defRPr/>
            </a:pPr>
            <a:r>
              <a:rPr lang="en-US" altLang="zh-CN" dirty="0">
                <a:latin typeface="+mn-ea"/>
                <a:ea typeface="+mn-ea"/>
              </a:rPr>
              <a:t>	//</a:t>
            </a:r>
            <a:r>
              <a:rPr lang="zh-CN" altLang="en-US" dirty="0">
                <a:latin typeface="+mn-ea"/>
                <a:ea typeface="+mn-ea"/>
              </a:rPr>
              <a:t>而不是自己机器的端口。发送端口是随机的。</a:t>
            </a:r>
          </a:p>
          <a:p>
            <a:pPr lvl="4">
              <a:defRPr/>
            </a:pPr>
            <a:r>
              <a:rPr lang="en-US" dirty="0">
                <a:latin typeface="+mn-ea"/>
                <a:ea typeface="+mn-ea"/>
              </a:rPr>
              <a:t>	Socket </a:t>
            </a:r>
            <a:r>
              <a:rPr lang="en-US" dirty="0" err="1">
                <a:latin typeface="+mn-ea"/>
                <a:ea typeface="+mn-ea"/>
              </a:rPr>
              <a:t>socket</a:t>
            </a:r>
            <a:r>
              <a:rPr lang="en-US" dirty="0">
                <a:latin typeface="+mn-ea"/>
                <a:ea typeface="+mn-ea"/>
              </a:rPr>
              <a:t> = new Socket(</a:t>
            </a:r>
            <a:r>
              <a:rPr lang="en-US" dirty="0" err="1">
                <a:latin typeface="+mn-ea"/>
                <a:ea typeface="+mn-ea"/>
              </a:rPr>
              <a:t>InetAddress.getLocalHost</a:t>
            </a:r>
            <a:r>
              <a:rPr lang="en-US" dirty="0">
                <a:latin typeface="+mn-ea"/>
                <a:ea typeface="+mn-ea"/>
              </a:rPr>
              <a:t>(),8888);</a:t>
            </a:r>
            <a:endParaRPr lang="zh-CN" altLang="en-US" dirty="0">
              <a:latin typeface="+mn-ea"/>
              <a:ea typeface="+mn-ea"/>
            </a:endParaRPr>
          </a:p>
          <a:p>
            <a:pPr lvl="4">
              <a:defRPr/>
            </a:pPr>
            <a:r>
              <a:rPr lang="en-US" dirty="0">
                <a:latin typeface="+mn-ea"/>
                <a:ea typeface="+mn-ea"/>
              </a:rPr>
              <a:t>	//</a:t>
            </a:r>
            <a:r>
              <a:rPr lang="en-US" dirty="0" err="1">
                <a:latin typeface="+mn-ea"/>
                <a:ea typeface="+mn-ea"/>
              </a:rPr>
              <a:t>ObjectInputStream</a:t>
            </a:r>
            <a:r>
              <a:rPr lang="en-US" dirty="0">
                <a:latin typeface="+mn-ea"/>
                <a:ea typeface="+mn-ea"/>
              </a:rPr>
              <a:t> </a:t>
            </a:r>
            <a:r>
              <a:rPr lang="en-US" dirty="0" err="1">
                <a:latin typeface="+mn-ea"/>
                <a:ea typeface="+mn-ea"/>
              </a:rPr>
              <a:t>ois</a:t>
            </a:r>
            <a:r>
              <a:rPr lang="en-US" dirty="0">
                <a:latin typeface="+mn-ea"/>
                <a:ea typeface="+mn-ea"/>
              </a:rPr>
              <a:t> = new 						</a:t>
            </a:r>
            <a:r>
              <a:rPr lang="en-US" dirty="0" err="1">
                <a:latin typeface="+mn-ea"/>
                <a:ea typeface="+mn-ea"/>
              </a:rPr>
              <a:t>ObjectInputStream</a:t>
            </a:r>
            <a:r>
              <a:rPr lang="en-US" dirty="0">
                <a:latin typeface="+mn-ea"/>
                <a:ea typeface="+mn-ea"/>
              </a:rPr>
              <a:t>(</a:t>
            </a:r>
            <a:r>
              <a:rPr lang="en-US" dirty="0" err="1">
                <a:latin typeface="+mn-ea"/>
                <a:ea typeface="+mn-ea"/>
              </a:rPr>
              <a:t>socket.getInputStream</a:t>
            </a:r>
            <a:r>
              <a:rPr lang="en-US" dirty="0">
                <a:latin typeface="+mn-ea"/>
                <a:ea typeface="+mn-ea"/>
              </a:rPr>
              <a:t>());</a:t>
            </a:r>
            <a:endParaRPr lang="zh-CN" altLang="en-US" dirty="0">
              <a:latin typeface="+mn-ea"/>
              <a:ea typeface="+mn-ea"/>
            </a:endParaRPr>
          </a:p>
          <a:p>
            <a:pPr lvl="4">
              <a:defRPr/>
            </a:pPr>
            <a:r>
              <a:rPr lang="en-US" dirty="0">
                <a:latin typeface="+mn-ea"/>
                <a:ea typeface="+mn-ea"/>
              </a:rPr>
              <a:t>	//String </a:t>
            </a:r>
            <a:r>
              <a:rPr lang="en-US" dirty="0" err="1">
                <a:latin typeface="+mn-ea"/>
                <a:ea typeface="+mn-ea"/>
              </a:rPr>
              <a:t>string</a:t>
            </a:r>
            <a:r>
              <a:rPr lang="en-US" dirty="0">
                <a:latin typeface="+mn-ea"/>
                <a:ea typeface="+mn-ea"/>
              </a:rPr>
              <a:t> = (String) </a:t>
            </a:r>
            <a:r>
              <a:rPr lang="en-US" dirty="0" err="1">
                <a:latin typeface="+mn-ea"/>
                <a:ea typeface="+mn-ea"/>
              </a:rPr>
              <a:t>ois.readObject</a:t>
            </a:r>
            <a:r>
              <a:rPr lang="en-US" dirty="0">
                <a:latin typeface="+mn-ea"/>
                <a:ea typeface="+mn-ea"/>
              </a:rPr>
              <a:t>();</a:t>
            </a:r>
            <a:endParaRPr lang="zh-CN" altLang="en-US" dirty="0">
              <a:latin typeface="+mn-ea"/>
              <a:ea typeface="+mn-ea"/>
            </a:endParaRPr>
          </a:p>
          <a:p>
            <a:pPr lvl="4">
              <a:defRPr/>
            </a:pPr>
            <a:r>
              <a:rPr lang="en-US" dirty="0">
                <a:latin typeface="+mn-ea"/>
                <a:ea typeface="+mn-ea"/>
              </a:rPr>
              <a:t>	//</a:t>
            </a:r>
            <a:r>
              <a:rPr lang="en-US" dirty="0" err="1">
                <a:latin typeface="+mn-ea"/>
                <a:ea typeface="+mn-ea"/>
              </a:rPr>
              <a:t>System.out.println</a:t>
            </a:r>
            <a:r>
              <a:rPr lang="en-US" dirty="0">
                <a:latin typeface="+mn-ea"/>
                <a:ea typeface="+mn-ea"/>
              </a:rPr>
              <a:t>(string);		</a:t>
            </a:r>
            <a:endParaRPr lang="zh-CN" altLang="en-US" dirty="0">
              <a:latin typeface="+mn-ea"/>
              <a:ea typeface="+mn-ea"/>
            </a:endParaRPr>
          </a:p>
          <a:p>
            <a:pPr lvl="4">
              <a:defRPr/>
            </a:pPr>
            <a:r>
              <a:rPr lang="en-US" dirty="0">
                <a:latin typeface="+mn-ea"/>
                <a:ea typeface="+mn-ea"/>
              </a:rPr>
              <a:t>	</a:t>
            </a:r>
            <a:r>
              <a:rPr lang="en-US" dirty="0" err="1">
                <a:latin typeface="+mn-ea"/>
                <a:ea typeface="+mn-ea"/>
              </a:rPr>
              <a:t>BufferedReader</a:t>
            </a:r>
            <a:r>
              <a:rPr lang="en-US" dirty="0">
                <a:latin typeface="+mn-ea"/>
                <a:ea typeface="+mn-ea"/>
              </a:rPr>
              <a:t> </a:t>
            </a:r>
            <a:r>
              <a:rPr lang="en-US" dirty="0" err="1">
                <a:latin typeface="+mn-ea"/>
                <a:ea typeface="+mn-ea"/>
              </a:rPr>
              <a:t>br</a:t>
            </a:r>
            <a:r>
              <a:rPr lang="en-US" dirty="0">
                <a:latin typeface="+mn-ea"/>
                <a:ea typeface="+mn-ea"/>
              </a:rPr>
              <a:t> = new </a:t>
            </a:r>
            <a:r>
              <a:rPr lang="en-US" dirty="0" err="1">
                <a:latin typeface="+mn-ea"/>
                <a:ea typeface="+mn-ea"/>
              </a:rPr>
              <a:t>BufferedReader</a:t>
            </a:r>
            <a:r>
              <a:rPr lang="en-US" dirty="0">
                <a:latin typeface="+mn-ea"/>
                <a:ea typeface="+mn-ea"/>
              </a:rPr>
              <a:t>(new 				</a:t>
            </a:r>
            <a:r>
              <a:rPr lang="en-US" dirty="0" err="1">
                <a:latin typeface="+mn-ea"/>
                <a:ea typeface="+mn-ea"/>
              </a:rPr>
              <a:t>InputStreamReader</a:t>
            </a:r>
            <a:r>
              <a:rPr lang="en-US" dirty="0">
                <a:latin typeface="+mn-ea"/>
                <a:ea typeface="+mn-ea"/>
              </a:rPr>
              <a:t>(</a:t>
            </a:r>
            <a:r>
              <a:rPr lang="en-US" dirty="0" err="1">
                <a:latin typeface="+mn-ea"/>
                <a:ea typeface="+mn-ea"/>
              </a:rPr>
              <a:t>socket.getInputStream</a:t>
            </a:r>
            <a:r>
              <a:rPr lang="en-US" dirty="0">
                <a:latin typeface="+mn-ea"/>
                <a:ea typeface="+mn-ea"/>
              </a:rPr>
              <a:t>()));</a:t>
            </a:r>
            <a:endParaRPr lang="zh-CN" altLang="en-US" dirty="0">
              <a:latin typeface="+mn-ea"/>
              <a:ea typeface="+mn-ea"/>
            </a:endParaRPr>
          </a:p>
          <a:p>
            <a:pPr lvl="4">
              <a:defRPr/>
            </a:pPr>
            <a:r>
              <a:rPr lang="en-US" dirty="0">
                <a:latin typeface="+mn-ea"/>
                <a:ea typeface="+mn-ea"/>
              </a:rPr>
              <a:t>	</a:t>
            </a:r>
            <a:r>
              <a:rPr lang="en-US" dirty="0" err="1">
                <a:latin typeface="+mn-ea"/>
                <a:ea typeface="+mn-ea"/>
              </a:rPr>
              <a:t>System.out.println</a:t>
            </a:r>
            <a:r>
              <a:rPr lang="en-US" dirty="0">
                <a:latin typeface="+mn-ea"/>
                <a:ea typeface="+mn-ea"/>
              </a:rPr>
              <a:t>(</a:t>
            </a:r>
            <a:r>
              <a:rPr lang="en-US" dirty="0" err="1">
                <a:latin typeface="+mn-ea"/>
                <a:ea typeface="+mn-ea"/>
              </a:rPr>
              <a:t>br.readLine</a:t>
            </a:r>
            <a:r>
              <a:rPr lang="en-US" dirty="0">
                <a:latin typeface="+mn-ea"/>
                <a:ea typeface="+mn-ea"/>
              </a:rPr>
              <a:t>());</a:t>
            </a:r>
            <a:endParaRPr lang="zh-CN" altLang="en-US" dirty="0">
              <a:latin typeface="+mn-ea"/>
              <a:ea typeface="+mn-ea"/>
            </a:endParaRPr>
          </a:p>
          <a:p>
            <a:pPr lvl="4">
              <a:defRPr/>
            </a:pPr>
            <a:r>
              <a:rPr lang="en-US" dirty="0">
                <a:latin typeface="+mn-ea"/>
                <a:ea typeface="+mn-ea"/>
              </a:rPr>
              <a:t>	</a:t>
            </a:r>
            <a:r>
              <a:rPr lang="en-US" dirty="0" err="1">
                <a:latin typeface="+mn-ea"/>
                <a:ea typeface="+mn-ea"/>
              </a:rPr>
              <a:t>br.close</a:t>
            </a:r>
            <a:r>
              <a:rPr lang="en-US" dirty="0">
                <a:latin typeface="+mn-ea"/>
                <a:ea typeface="+mn-ea"/>
              </a:rPr>
              <a:t>();			</a:t>
            </a:r>
            <a:endParaRPr lang="zh-CN" altLang="en-US" dirty="0">
              <a:latin typeface="+mn-ea"/>
              <a:ea typeface="+mn-ea"/>
            </a:endParaRPr>
          </a:p>
          <a:p>
            <a:pPr lvl="4">
              <a:defRPr/>
            </a:pPr>
            <a:r>
              <a:rPr lang="en-US" dirty="0">
                <a:latin typeface="+mn-ea"/>
                <a:ea typeface="+mn-ea"/>
              </a:rPr>
              <a:t>	</a:t>
            </a:r>
            <a:r>
              <a:rPr lang="en-US" dirty="0" err="1">
                <a:latin typeface="+mn-ea"/>
                <a:ea typeface="+mn-ea"/>
              </a:rPr>
              <a:t>socket.close</a:t>
            </a:r>
            <a:r>
              <a:rPr lang="en-US" dirty="0">
                <a:latin typeface="+mn-ea"/>
                <a:ea typeface="+mn-ea"/>
              </a:rPr>
              <a:t>();			</a:t>
            </a:r>
            <a:endParaRPr lang="zh-CN" altLang="en-US" dirty="0">
              <a:latin typeface="+mn-ea"/>
              <a:ea typeface="+mn-ea"/>
            </a:endParaRPr>
          </a:p>
          <a:p>
            <a:pPr lvl="2">
              <a:defRPr/>
            </a:pPr>
            <a:r>
              <a:rPr lang="en-US" dirty="0">
                <a:latin typeface="+mn-ea"/>
                <a:ea typeface="+mn-ea"/>
              </a:rPr>
              <a:t>	} catch (Exception e) {</a:t>
            </a:r>
            <a:r>
              <a:rPr lang="en-US" dirty="0" err="1">
                <a:latin typeface="+mn-ea"/>
                <a:ea typeface="+mn-ea"/>
              </a:rPr>
              <a:t>e.printStackTrace</a:t>
            </a:r>
            <a:r>
              <a:rPr lang="en-US" dirty="0">
                <a:latin typeface="+mn-ea"/>
                <a:ea typeface="+mn-ea"/>
              </a:rPr>
              <a:t>();}</a:t>
            </a:r>
            <a:endParaRPr lang="zh-CN" altLang="en-US" dirty="0">
              <a:latin typeface="+mn-ea"/>
              <a:ea typeface="+mn-ea"/>
            </a:endParaRPr>
          </a:p>
          <a:p>
            <a:pPr>
              <a:defRPr/>
            </a:pPr>
            <a:r>
              <a:rPr lang="en-US" dirty="0">
                <a:latin typeface="+mn-ea"/>
                <a:ea typeface="+mn-ea"/>
              </a:rPr>
              <a:t>	}</a:t>
            </a:r>
            <a:endParaRPr lang="zh-CN" altLang="en-US" dirty="0">
              <a:latin typeface="+mn-ea"/>
              <a:ea typeface="+mn-ea"/>
            </a:endParaRPr>
          </a:p>
          <a:p>
            <a:pPr>
              <a:defRPr/>
            </a:pPr>
            <a:r>
              <a:rPr lang="en-US" dirty="0">
                <a:latin typeface="+mn-ea"/>
                <a:ea typeface="+mn-ea"/>
              </a:rPr>
              <a:t>}</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0" y="0"/>
            <a:ext cx="7072330" cy="857250"/>
          </a:xfrm>
        </p:spPr>
        <p:txBody>
          <a:bodyPr/>
          <a:lstStyle/>
          <a:p>
            <a:r>
              <a:rPr lang="en-US" altLang="zh-CN" smtClean="0"/>
              <a:t>TCP</a:t>
            </a:r>
            <a:r>
              <a:rPr lang="zh-CN" altLang="en-US" smtClean="0"/>
              <a:t>编程</a:t>
            </a:r>
          </a:p>
        </p:txBody>
      </p:sp>
      <p:sp>
        <p:nvSpPr>
          <p:cNvPr id="5" name="TextBox 4"/>
          <p:cNvSpPr txBox="1"/>
          <p:nvPr/>
        </p:nvSpPr>
        <p:spPr>
          <a:xfrm>
            <a:off x="214313" y="928688"/>
            <a:ext cx="8715375" cy="5392737"/>
          </a:xfrm>
          <a:prstGeom prst="rect">
            <a:avLst/>
          </a:prstGeom>
          <a:noFill/>
        </p:spPr>
        <p:txBody>
          <a:bodyPr>
            <a:spAutoFit/>
          </a:bodyPr>
          <a:lstStyle/>
          <a:p>
            <a:pPr>
              <a:defRPr/>
            </a:pPr>
            <a:r>
              <a:rPr lang="en-US" dirty="0">
                <a:latin typeface="+mn-ea"/>
                <a:ea typeface="+mn-ea"/>
              </a:rPr>
              <a:t>/**</a:t>
            </a:r>
            <a:r>
              <a:rPr lang="zh-CN" altLang="en-US" dirty="0">
                <a:latin typeface="+mn-ea"/>
                <a:ea typeface="+mn-ea"/>
              </a:rPr>
              <a:t>客户端和服务器端可以双向交流的</a:t>
            </a:r>
            <a:r>
              <a:rPr lang="en-US" dirty="0">
                <a:latin typeface="+mn-ea"/>
                <a:ea typeface="+mn-ea"/>
              </a:rPr>
              <a:t>Socket</a:t>
            </a:r>
            <a:r>
              <a:rPr lang="zh-CN" altLang="en-US" dirty="0">
                <a:latin typeface="+mn-ea"/>
                <a:ea typeface="+mn-ea"/>
              </a:rPr>
              <a:t>程序：</a:t>
            </a:r>
            <a:r>
              <a:rPr lang="en-US" dirty="0">
                <a:latin typeface="+mn-ea"/>
                <a:ea typeface="+mn-ea"/>
              </a:rPr>
              <a:t>*/</a:t>
            </a:r>
            <a:endParaRPr lang="zh-CN" altLang="en-US" dirty="0">
              <a:latin typeface="+mn-ea"/>
              <a:ea typeface="+mn-ea"/>
            </a:endParaRPr>
          </a:p>
          <a:p>
            <a:pPr>
              <a:defRPr/>
            </a:pPr>
            <a:r>
              <a:rPr lang="en-US" dirty="0">
                <a:latin typeface="+mn-ea"/>
                <a:ea typeface="+mn-ea"/>
              </a:rPr>
              <a:t>public class Server {	</a:t>
            </a:r>
            <a:endParaRPr lang="zh-CN" altLang="en-US" dirty="0">
              <a:latin typeface="+mn-ea"/>
              <a:ea typeface="+mn-ea"/>
            </a:endParaRPr>
          </a:p>
          <a:p>
            <a:pPr lvl="1">
              <a:defRPr/>
            </a:pPr>
            <a:r>
              <a:rPr lang="en-US" dirty="0">
                <a:latin typeface="+mn-ea"/>
                <a:ea typeface="+mn-ea"/>
              </a:rPr>
              <a:t>public static void main(String[] </a:t>
            </a:r>
            <a:r>
              <a:rPr lang="en-US" dirty="0" err="1">
                <a:latin typeface="+mn-ea"/>
                <a:ea typeface="+mn-ea"/>
              </a:rPr>
              <a:t>args</a:t>
            </a:r>
            <a:r>
              <a:rPr lang="en-US" dirty="0">
                <a:latin typeface="+mn-ea"/>
                <a:ea typeface="+mn-ea"/>
              </a:rPr>
              <a:t>) </a:t>
            </a:r>
            <a:r>
              <a:rPr lang="en-US" b="1" dirty="0"/>
              <a:t>throws</a:t>
            </a:r>
            <a:r>
              <a:rPr lang="en-US" dirty="0"/>
              <a:t> Exception </a:t>
            </a:r>
            <a:r>
              <a:rPr lang="en-US" dirty="0">
                <a:latin typeface="+mn-ea"/>
                <a:ea typeface="+mn-ea"/>
              </a:rPr>
              <a:t>{</a:t>
            </a:r>
            <a:endParaRPr lang="zh-CN" altLang="en-US" dirty="0">
              <a:latin typeface="+mn-ea"/>
              <a:ea typeface="+mn-ea"/>
            </a:endParaRPr>
          </a:p>
          <a:p>
            <a:pPr>
              <a:defRPr/>
            </a:pPr>
            <a:r>
              <a:rPr lang="en-US" dirty="0">
                <a:latin typeface="+mn-ea"/>
                <a:ea typeface="+mn-ea"/>
              </a:rPr>
              <a:t>	</a:t>
            </a:r>
            <a:r>
              <a:rPr lang="en-US" dirty="0" err="1">
                <a:latin typeface="+mn-ea"/>
                <a:ea typeface="+mn-ea"/>
              </a:rPr>
              <a:t>ServerSocket</a:t>
            </a:r>
            <a:r>
              <a:rPr lang="en-US" dirty="0">
                <a:latin typeface="+mn-ea"/>
                <a:ea typeface="+mn-ea"/>
              </a:rPr>
              <a:t> server=new </a:t>
            </a:r>
            <a:r>
              <a:rPr lang="en-US" dirty="0" err="1">
                <a:latin typeface="+mn-ea"/>
                <a:ea typeface="+mn-ea"/>
              </a:rPr>
              <a:t>ServerSocket</a:t>
            </a:r>
            <a:r>
              <a:rPr lang="en-US" dirty="0">
                <a:latin typeface="+mn-ea"/>
                <a:ea typeface="+mn-ea"/>
              </a:rPr>
              <a:t>(8888);</a:t>
            </a:r>
            <a:endParaRPr lang="zh-CN" altLang="en-US" sz="1600" dirty="0">
              <a:latin typeface="+mn-ea"/>
              <a:ea typeface="+mn-ea"/>
            </a:endParaRPr>
          </a:p>
          <a:p>
            <a:pPr>
              <a:defRPr/>
            </a:pPr>
            <a:r>
              <a:rPr lang="en-US" dirty="0">
                <a:latin typeface="+mn-ea"/>
                <a:ea typeface="+mn-ea"/>
              </a:rPr>
              <a:t>	Socket </a:t>
            </a:r>
            <a:r>
              <a:rPr lang="en-US" dirty="0" err="1">
                <a:latin typeface="+mn-ea"/>
                <a:ea typeface="+mn-ea"/>
              </a:rPr>
              <a:t>socket</a:t>
            </a:r>
            <a:r>
              <a:rPr lang="en-US" dirty="0">
                <a:latin typeface="+mn-ea"/>
                <a:ea typeface="+mn-ea"/>
              </a:rPr>
              <a:t>=</a:t>
            </a:r>
            <a:r>
              <a:rPr lang="en-US" dirty="0" err="1">
                <a:latin typeface="+mn-ea"/>
                <a:ea typeface="+mn-ea"/>
              </a:rPr>
              <a:t>server.accept</a:t>
            </a:r>
            <a:r>
              <a:rPr lang="en-US" dirty="0">
                <a:latin typeface="+mn-ea"/>
                <a:ea typeface="+mn-ea"/>
              </a:rPr>
              <a:t>();  </a:t>
            </a:r>
            <a:endParaRPr lang="zh-CN" altLang="en-US" sz="1600" dirty="0">
              <a:latin typeface="+mn-ea"/>
              <a:ea typeface="+mn-ea"/>
            </a:endParaRPr>
          </a:p>
          <a:p>
            <a:pPr>
              <a:defRPr/>
            </a:pPr>
            <a:r>
              <a:rPr lang="en-US" dirty="0">
                <a:latin typeface="+mn-ea"/>
                <a:ea typeface="+mn-ea"/>
              </a:rPr>
              <a:t>	</a:t>
            </a:r>
            <a:r>
              <a:rPr lang="en-US" dirty="0" err="1">
                <a:latin typeface="+mn-ea"/>
                <a:ea typeface="+mn-ea"/>
              </a:rPr>
              <a:t>BufferedReader</a:t>
            </a:r>
            <a:r>
              <a:rPr lang="en-US" dirty="0">
                <a:latin typeface="+mn-ea"/>
                <a:ea typeface="+mn-ea"/>
              </a:rPr>
              <a:t> in=new </a:t>
            </a:r>
            <a:r>
              <a:rPr lang="en-US" dirty="0" err="1">
                <a:latin typeface="+mn-ea"/>
                <a:ea typeface="+mn-ea"/>
              </a:rPr>
              <a:t>BufferedReader</a:t>
            </a:r>
            <a:r>
              <a:rPr lang="en-US" dirty="0">
                <a:latin typeface="+mn-ea"/>
                <a:ea typeface="+mn-ea"/>
              </a:rPr>
              <a:t>(new 							</a:t>
            </a:r>
            <a:r>
              <a:rPr lang="en-US" dirty="0" err="1">
                <a:latin typeface="+mn-ea"/>
                <a:ea typeface="+mn-ea"/>
              </a:rPr>
              <a:t>InputStreamReader</a:t>
            </a:r>
            <a:r>
              <a:rPr lang="en-US" dirty="0">
                <a:latin typeface="+mn-ea"/>
                <a:ea typeface="+mn-ea"/>
              </a:rPr>
              <a:t>(</a:t>
            </a:r>
            <a:r>
              <a:rPr lang="en-US" dirty="0" err="1">
                <a:latin typeface="+mn-ea"/>
                <a:ea typeface="+mn-ea"/>
              </a:rPr>
              <a:t>socket.getInputStream</a:t>
            </a:r>
            <a:r>
              <a:rPr lang="en-US" dirty="0">
                <a:latin typeface="+mn-ea"/>
                <a:ea typeface="+mn-ea"/>
              </a:rPr>
              <a:t>())); </a:t>
            </a:r>
            <a:endParaRPr lang="zh-CN" altLang="en-US" sz="1600" dirty="0">
              <a:latin typeface="+mn-ea"/>
              <a:ea typeface="+mn-ea"/>
            </a:endParaRPr>
          </a:p>
          <a:p>
            <a:pPr>
              <a:defRPr/>
            </a:pPr>
            <a:r>
              <a:rPr lang="en-US" dirty="0">
                <a:latin typeface="+mn-ea"/>
                <a:ea typeface="+mn-ea"/>
              </a:rPr>
              <a:t>	</a:t>
            </a:r>
            <a:r>
              <a:rPr lang="en-US" dirty="0" err="1">
                <a:latin typeface="+mn-ea"/>
                <a:ea typeface="+mn-ea"/>
              </a:rPr>
              <a:t>BufferedWriter</a:t>
            </a:r>
            <a:r>
              <a:rPr lang="en-US" dirty="0">
                <a:latin typeface="+mn-ea"/>
                <a:ea typeface="+mn-ea"/>
              </a:rPr>
              <a:t> out=new </a:t>
            </a:r>
            <a:r>
              <a:rPr lang="en-US" dirty="0" err="1">
                <a:latin typeface="+mn-ea"/>
                <a:ea typeface="+mn-ea"/>
              </a:rPr>
              <a:t>BufferedWriter</a:t>
            </a:r>
            <a:r>
              <a:rPr lang="en-US" dirty="0">
                <a:latin typeface="+mn-ea"/>
                <a:ea typeface="+mn-ea"/>
              </a:rPr>
              <a:t>(new </a:t>
            </a:r>
            <a:r>
              <a:rPr lang="en-US" dirty="0" err="1">
                <a:latin typeface="+mn-ea"/>
                <a:ea typeface="+mn-ea"/>
              </a:rPr>
              <a:t>OutputStreamWriter</a:t>
            </a:r>
            <a:r>
              <a:rPr lang="en-US" dirty="0">
                <a:latin typeface="+mn-ea"/>
                <a:ea typeface="+mn-ea"/>
              </a:rPr>
              <a:t>(</a:t>
            </a:r>
            <a:r>
              <a:rPr lang="en-US" dirty="0" err="1">
                <a:latin typeface="+mn-ea"/>
                <a:ea typeface="+mn-ea"/>
              </a:rPr>
              <a:t>socket.getOutputStream</a:t>
            </a:r>
            <a:r>
              <a:rPr lang="en-US" dirty="0">
                <a:latin typeface="+mn-ea"/>
                <a:ea typeface="+mn-ea"/>
              </a:rPr>
              <a:t>()));</a:t>
            </a:r>
            <a:endParaRPr lang="zh-CN" altLang="en-US" sz="1600" dirty="0">
              <a:latin typeface="+mn-ea"/>
              <a:ea typeface="+mn-ea"/>
            </a:endParaRPr>
          </a:p>
          <a:p>
            <a:pPr>
              <a:defRPr/>
            </a:pPr>
            <a:r>
              <a:rPr lang="en-US" dirty="0">
                <a:latin typeface="+mn-ea"/>
                <a:ea typeface="+mn-ea"/>
              </a:rPr>
              <a:t>	</a:t>
            </a:r>
            <a:r>
              <a:rPr lang="en-US" dirty="0" err="1">
                <a:latin typeface="+mn-ea"/>
                <a:ea typeface="+mn-ea"/>
              </a:rPr>
              <a:t>BufferedReader</a:t>
            </a:r>
            <a:r>
              <a:rPr lang="en-US" dirty="0">
                <a:latin typeface="+mn-ea"/>
                <a:ea typeface="+mn-ea"/>
              </a:rPr>
              <a:t> </a:t>
            </a:r>
            <a:r>
              <a:rPr lang="en-US" dirty="0" err="1">
                <a:latin typeface="+mn-ea"/>
                <a:ea typeface="+mn-ea"/>
              </a:rPr>
              <a:t>br</a:t>
            </a:r>
            <a:r>
              <a:rPr lang="en-US" dirty="0">
                <a:latin typeface="+mn-ea"/>
                <a:ea typeface="+mn-ea"/>
              </a:rPr>
              <a:t> = new </a:t>
            </a:r>
            <a:r>
              <a:rPr lang="en-US" dirty="0" err="1">
                <a:latin typeface="+mn-ea"/>
                <a:ea typeface="+mn-ea"/>
              </a:rPr>
              <a:t>BufferedReader</a:t>
            </a:r>
            <a:r>
              <a:rPr lang="en-US" dirty="0">
                <a:latin typeface="+mn-ea"/>
                <a:ea typeface="+mn-ea"/>
              </a:rPr>
              <a:t>(new </a:t>
            </a:r>
            <a:r>
              <a:rPr lang="en-US" dirty="0" err="1">
                <a:latin typeface="+mn-ea"/>
                <a:ea typeface="+mn-ea"/>
              </a:rPr>
              <a:t>InputStreamReader</a:t>
            </a:r>
            <a:r>
              <a:rPr lang="en-US" dirty="0">
                <a:latin typeface="+mn-ea"/>
                <a:ea typeface="+mn-ea"/>
              </a:rPr>
              <a:t>(</a:t>
            </a:r>
            <a:r>
              <a:rPr lang="en-US" dirty="0" err="1">
                <a:latin typeface="+mn-ea"/>
                <a:ea typeface="+mn-ea"/>
              </a:rPr>
              <a:t>System.</a:t>
            </a:r>
            <a:r>
              <a:rPr lang="en-US" i="1" dirty="0" err="1">
                <a:latin typeface="+mn-ea"/>
                <a:ea typeface="+mn-ea"/>
              </a:rPr>
              <a:t>in</a:t>
            </a:r>
            <a:r>
              <a:rPr lang="en-US" dirty="0">
                <a:latin typeface="+mn-ea"/>
                <a:ea typeface="+mn-ea"/>
              </a:rPr>
              <a:t>));</a:t>
            </a:r>
            <a:endParaRPr lang="zh-CN" altLang="en-US" sz="1600" dirty="0">
              <a:latin typeface="+mn-ea"/>
              <a:ea typeface="+mn-ea"/>
            </a:endParaRPr>
          </a:p>
          <a:p>
            <a:pPr>
              <a:defRPr/>
            </a:pPr>
            <a:r>
              <a:rPr lang="en-US" dirty="0">
                <a:latin typeface="+mn-ea"/>
                <a:ea typeface="+mn-ea"/>
              </a:rPr>
              <a:t>	while(true){ </a:t>
            </a:r>
            <a:endParaRPr lang="zh-CN" altLang="en-US" sz="1600" dirty="0">
              <a:latin typeface="+mn-ea"/>
              <a:ea typeface="+mn-ea"/>
            </a:endParaRPr>
          </a:p>
          <a:p>
            <a:pPr>
              <a:defRPr/>
            </a:pPr>
            <a:r>
              <a:rPr lang="en-US" dirty="0">
                <a:latin typeface="+mn-ea"/>
                <a:ea typeface="+mn-ea"/>
              </a:rPr>
              <a:t>		String </a:t>
            </a:r>
            <a:r>
              <a:rPr lang="en-US" dirty="0" err="1">
                <a:latin typeface="+mn-ea"/>
                <a:ea typeface="+mn-ea"/>
              </a:rPr>
              <a:t>str</a:t>
            </a:r>
            <a:r>
              <a:rPr lang="en-US" dirty="0">
                <a:latin typeface="+mn-ea"/>
                <a:ea typeface="+mn-ea"/>
              </a:rPr>
              <a:t>=</a:t>
            </a:r>
            <a:r>
              <a:rPr lang="en-US" dirty="0" err="1">
                <a:latin typeface="+mn-ea"/>
                <a:ea typeface="+mn-ea"/>
              </a:rPr>
              <a:t>in.readLine</a:t>
            </a:r>
            <a:r>
              <a:rPr lang="en-US" dirty="0">
                <a:latin typeface="+mn-ea"/>
                <a:ea typeface="+mn-ea"/>
              </a:rPr>
              <a:t>(); </a:t>
            </a:r>
            <a:endParaRPr lang="zh-CN" altLang="en-US" sz="1600" dirty="0">
              <a:latin typeface="+mn-ea"/>
              <a:ea typeface="+mn-ea"/>
            </a:endParaRPr>
          </a:p>
          <a:p>
            <a:pPr>
              <a:defRPr/>
            </a:pPr>
            <a:r>
              <a:rPr lang="en-US" dirty="0">
                <a:latin typeface="+mn-ea"/>
                <a:ea typeface="+mn-ea"/>
              </a:rPr>
              <a:t>		</a:t>
            </a:r>
            <a:r>
              <a:rPr lang="en-US" dirty="0" err="1">
                <a:latin typeface="+mn-ea"/>
                <a:ea typeface="+mn-ea"/>
              </a:rPr>
              <a:t>System.</a:t>
            </a:r>
            <a:r>
              <a:rPr lang="en-US" i="1" dirty="0" err="1">
                <a:latin typeface="+mn-ea"/>
                <a:ea typeface="+mn-ea"/>
              </a:rPr>
              <a:t>out</a:t>
            </a:r>
            <a:r>
              <a:rPr lang="en-US" dirty="0" err="1">
                <a:latin typeface="+mn-ea"/>
                <a:ea typeface="+mn-ea"/>
              </a:rPr>
              <a:t>.println</a:t>
            </a:r>
            <a:r>
              <a:rPr lang="en-US" dirty="0">
                <a:latin typeface="+mn-ea"/>
                <a:ea typeface="+mn-ea"/>
              </a:rPr>
              <a:t>("</a:t>
            </a:r>
            <a:r>
              <a:rPr lang="zh-CN" altLang="en-US" dirty="0">
                <a:latin typeface="+mn-ea"/>
                <a:ea typeface="+mn-ea"/>
              </a:rPr>
              <a:t>客户端说：</a:t>
            </a:r>
            <a:r>
              <a:rPr lang="en-US" dirty="0">
                <a:latin typeface="+mn-ea"/>
                <a:ea typeface="+mn-ea"/>
              </a:rPr>
              <a:t>"+</a:t>
            </a:r>
            <a:r>
              <a:rPr lang="en-US" dirty="0" err="1">
                <a:latin typeface="+mn-ea"/>
                <a:ea typeface="+mn-ea"/>
              </a:rPr>
              <a:t>str</a:t>
            </a:r>
            <a:r>
              <a:rPr lang="en-US" dirty="0">
                <a:latin typeface="+mn-ea"/>
                <a:ea typeface="+mn-ea"/>
              </a:rPr>
              <a:t>);</a:t>
            </a:r>
            <a:endParaRPr lang="zh-CN" altLang="en-US" sz="1600" dirty="0">
              <a:latin typeface="+mn-ea"/>
              <a:ea typeface="+mn-ea"/>
            </a:endParaRPr>
          </a:p>
          <a:p>
            <a:pPr>
              <a:defRPr/>
            </a:pPr>
            <a:r>
              <a:rPr lang="en-US" dirty="0">
                <a:latin typeface="+mn-ea"/>
                <a:ea typeface="+mn-ea"/>
              </a:rPr>
              <a:t>		String str2 = "";</a:t>
            </a:r>
            <a:endParaRPr lang="zh-CN" altLang="en-US" sz="1600" dirty="0">
              <a:latin typeface="+mn-ea"/>
              <a:ea typeface="+mn-ea"/>
            </a:endParaRPr>
          </a:p>
          <a:p>
            <a:pPr>
              <a:defRPr/>
            </a:pPr>
            <a:r>
              <a:rPr lang="en-US" dirty="0">
                <a:latin typeface="+mn-ea"/>
                <a:ea typeface="+mn-ea"/>
              </a:rPr>
              <a:t>		str2 = </a:t>
            </a:r>
            <a:r>
              <a:rPr lang="en-US" dirty="0" err="1">
                <a:latin typeface="+mn-ea"/>
                <a:ea typeface="+mn-ea"/>
              </a:rPr>
              <a:t>br.readLine</a:t>
            </a:r>
            <a:r>
              <a:rPr lang="en-US" dirty="0">
                <a:latin typeface="+mn-ea"/>
                <a:ea typeface="+mn-ea"/>
              </a:rPr>
              <a:t>();   //</a:t>
            </a:r>
            <a:r>
              <a:rPr lang="zh-CN" altLang="en-US" dirty="0">
                <a:latin typeface="+mn-ea"/>
                <a:ea typeface="+mn-ea"/>
              </a:rPr>
              <a:t>读到</a:t>
            </a:r>
            <a:r>
              <a:rPr lang="en-US" dirty="0">
                <a:latin typeface="+mn-ea"/>
                <a:ea typeface="+mn-ea"/>
              </a:rPr>
              <a:t>\n</a:t>
            </a:r>
            <a:r>
              <a:rPr lang="zh-CN" altLang="en-US" dirty="0">
                <a:latin typeface="+mn-ea"/>
                <a:ea typeface="+mn-ea"/>
              </a:rPr>
              <a:t>为止，因此一定要输入换行符！</a:t>
            </a:r>
            <a:endParaRPr lang="zh-CN" altLang="en-US" sz="1600" dirty="0">
              <a:latin typeface="+mn-ea"/>
              <a:ea typeface="+mn-ea"/>
            </a:endParaRPr>
          </a:p>
          <a:p>
            <a:pPr>
              <a:defRPr/>
            </a:pPr>
            <a:r>
              <a:rPr lang="en-US" dirty="0">
                <a:latin typeface="+mn-ea"/>
                <a:ea typeface="+mn-ea"/>
              </a:rPr>
              <a:t>		</a:t>
            </a:r>
            <a:r>
              <a:rPr lang="en-US" dirty="0" err="1">
                <a:latin typeface="+mn-ea"/>
                <a:ea typeface="+mn-ea"/>
              </a:rPr>
              <a:t>out.write</a:t>
            </a:r>
            <a:r>
              <a:rPr lang="en-US" dirty="0">
                <a:latin typeface="+mn-ea"/>
                <a:ea typeface="+mn-ea"/>
              </a:rPr>
              <a:t>(str2+"\n"); </a:t>
            </a:r>
            <a:endParaRPr lang="zh-CN" altLang="en-US" sz="1600" dirty="0">
              <a:latin typeface="+mn-ea"/>
              <a:ea typeface="+mn-ea"/>
            </a:endParaRPr>
          </a:p>
          <a:p>
            <a:pPr>
              <a:defRPr/>
            </a:pPr>
            <a:r>
              <a:rPr lang="en-US" dirty="0">
                <a:latin typeface="+mn-ea"/>
                <a:ea typeface="+mn-ea"/>
              </a:rPr>
              <a:t>		</a:t>
            </a:r>
            <a:r>
              <a:rPr lang="en-US" dirty="0" err="1">
                <a:latin typeface="+mn-ea"/>
                <a:ea typeface="+mn-ea"/>
              </a:rPr>
              <a:t>out.flush</a:t>
            </a:r>
            <a:r>
              <a:rPr lang="en-US" dirty="0">
                <a:latin typeface="+mn-ea"/>
                <a:ea typeface="+mn-ea"/>
              </a:rPr>
              <a:t>(); </a:t>
            </a:r>
            <a:endParaRPr lang="zh-CN" altLang="en-US" sz="1600" dirty="0">
              <a:latin typeface="+mn-ea"/>
              <a:ea typeface="+mn-ea"/>
            </a:endParaRPr>
          </a:p>
          <a:p>
            <a:pPr>
              <a:defRPr/>
            </a:pPr>
            <a:r>
              <a:rPr lang="en-US" dirty="0">
                <a:latin typeface="+mn-ea"/>
                <a:ea typeface="+mn-ea"/>
              </a:rPr>
              <a:t>		if(</a:t>
            </a:r>
            <a:r>
              <a:rPr lang="en-US" dirty="0" err="1">
                <a:latin typeface="+mn-ea"/>
                <a:ea typeface="+mn-ea"/>
              </a:rPr>
              <a:t>str.equals</a:t>
            </a:r>
            <a:r>
              <a:rPr lang="en-US" dirty="0">
                <a:latin typeface="+mn-ea"/>
                <a:ea typeface="+mn-ea"/>
              </a:rPr>
              <a:t>("end")) </a:t>
            </a:r>
            <a:endParaRPr lang="zh-CN" altLang="en-US" sz="1600" dirty="0">
              <a:latin typeface="+mn-ea"/>
              <a:ea typeface="+mn-ea"/>
            </a:endParaRPr>
          </a:p>
          <a:p>
            <a:pPr>
              <a:defRPr/>
            </a:pPr>
            <a:r>
              <a:rPr lang="en-US" dirty="0">
                <a:latin typeface="+mn-ea"/>
                <a:ea typeface="+mn-ea"/>
              </a:rPr>
              <a:t>			break; </a:t>
            </a:r>
            <a:endParaRPr lang="zh-CN" altLang="en-US" sz="1600" dirty="0">
              <a:latin typeface="+mn-ea"/>
              <a:ea typeface="+mn-ea"/>
            </a:endParaRPr>
          </a:p>
          <a:p>
            <a:pPr>
              <a:defRPr/>
            </a:pPr>
            <a:r>
              <a:rPr lang="en-US" dirty="0">
                <a:latin typeface="+mn-ea"/>
                <a:ea typeface="+mn-ea"/>
              </a:rPr>
              <a:t>	} </a:t>
            </a:r>
            <a:r>
              <a:rPr lang="en-US" dirty="0" err="1">
                <a:latin typeface="+mn-ea"/>
                <a:ea typeface="+mn-ea"/>
              </a:rPr>
              <a:t>in.close</a:t>
            </a:r>
            <a:r>
              <a:rPr lang="en-US" dirty="0">
                <a:latin typeface="+mn-ea"/>
                <a:ea typeface="+mn-ea"/>
              </a:rPr>
              <a:t>();	</a:t>
            </a:r>
            <a:r>
              <a:rPr lang="en-US" dirty="0" err="1">
                <a:latin typeface="+mn-ea"/>
                <a:ea typeface="+mn-ea"/>
              </a:rPr>
              <a:t>out.close</a:t>
            </a:r>
            <a:r>
              <a:rPr lang="en-US" dirty="0">
                <a:latin typeface="+mn-ea"/>
                <a:ea typeface="+mn-ea"/>
              </a:rPr>
              <a:t>();</a:t>
            </a:r>
            <a:r>
              <a:rPr lang="en-US" dirty="0" err="1">
                <a:latin typeface="+mn-ea"/>
                <a:ea typeface="+mn-ea"/>
              </a:rPr>
              <a:t>socket.close</a:t>
            </a:r>
            <a:r>
              <a:rPr lang="en-US" dirty="0">
                <a:latin typeface="+mn-ea"/>
                <a:ea typeface="+mn-ea"/>
              </a:rPr>
              <a:t>(); </a:t>
            </a:r>
            <a:endParaRPr lang="zh-CN" altLang="en-US" sz="1600" dirty="0">
              <a:latin typeface="+mn-ea"/>
              <a:ea typeface="+mn-ea"/>
            </a:endParaRPr>
          </a:p>
          <a:p>
            <a:pPr lvl="2">
              <a:defRPr/>
            </a:pPr>
            <a:r>
              <a:rPr lang="en-US" dirty="0">
                <a:latin typeface="+mn-ea"/>
                <a:ea typeface="+mn-ea"/>
              </a:rPr>
              <a:t>}}</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0" y="0"/>
            <a:ext cx="7072330" cy="857250"/>
          </a:xfrm>
        </p:spPr>
        <p:txBody>
          <a:bodyPr/>
          <a:lstStyle/>
          <a:p>
            <a:r>
              <a:rPr lang="en-US" altLang="zh-CN" smtClean="0"/>
              <a:t>TCP</a:t>
            </a:r>
            <a:r>
              <a:rPr lang="zh-CN" altLang="en-US" smtClean="0"/>
              <a:t>编程</a:t>
            </a:r>
          </a:p>
        </p:txBody>
      </p:sp>
      <p:sp>
        <p:nvSpPr>
          <p:cNvPr id="5" name="TextBox 4"/>
          <p:cNvSpPr txBox="1"/>
          <p:nvPr/>
        </p:nvSpPr>
        <p:spPr>
          <a:xfrm>
            <a:off x="428625" y="928688"/>
            <a:ext cx="8143875" cy="5305425"/>
          </a:xfrm>
          <a:prstGeom prst="rect">
            <a:avLst/>
          </a:prstGeom>
          <a:noFill/>
        </p:spPr>
        <p:txBody>
          <a:bodyPr>
            <a:spAutoFit/>
          </a:bodyPr>
          <a:lstStyle/>
          <a:p>
            <a:pPr>
              <a:defRPr/>
            </a:pPr>
            <a:r>
              <a:rPr lang="en-US" dirty="0">
                <a:latin typeface="+mn-ea"/>
                <a:ea typeface="+mn-ea"/>
              </a:rPr>
              <a:t>/**</a:t>
            </a:r>
            <a:r>
              <a:rPr lang="zh-CN" altLang="en-US" b="1" dirty="0">
                <a:latin typeface="+mn-ea"/>
                <a:ea typeface="+mn-ea"/>
              </a:rPr>
              <a:t>客户端和服务器端可以双向交流的</a:t>
            </a:r>
            <a:r>
              <a:rPr lang="en-US" b="1" dirty="0">
                <a:latin typeface="+mn-ea"/>
                <a:ea typeface="+mn-ea"/>
              </a:rPr>
              <a:t>Socket</a:t>
            </a:r>
            <a:r>
              <a:rPr lang="zh-CN" altLang="en-US" b="1" dirty="0">
                <a:latin typeface="+mn-ea"/>
                <a:ea typeface="+mn-ea"/>
              </a:rPr>
              <a:t>程序： </a:t>
            </a:r>
            <a:r>
              <a:rPr lang="en-US" dirty="0">
                <a:latin typeface="+mn-ea"/>
                <a:ea typeface="+mn-ea"/>
              </a:rPr>
              <a:t>*/</a:t>
            </a:r>
            <a:endParaRPr lang="zh-CN" altLang="en-US" dirty="0">
              <a:latin typeface="+mn-ea"/>
              <a:ea typeface="+mn-ea"/>
            </a:endParaRPr>
          </a:p>
          <a:p>
            <a:pPr>
              <a:defRPr/>
            </a:pPr>
            <a:r>
              <a:rPr lang="en-US" dirty="0">
                <a:latin typeface="+mn-ea"/>
                <a:ea typeface="+mn-ea"/>
              </a:rPr>
              <a:t>public class Client {</a:t>
            </a:r>
          </a:p>
          <a:p>
            <a:pPr>
              <a:defRPr/>
            </a:pPr>
            <a:r>
              <a:rPr lang="en-US" dirty="0">
                <a:latin typeface="+mn-ea"/>
                <a:ea typeface="+mn-ea"/>
              </a:rPr>
              <a:t>	static Socket </a:t>
            </a:r>
            <a:r>
              <a:rPr lang="en-US" i="1" dirty="0">
                <a:latin typeface="+mn-ea"/>
                <a:ea typeface="+mn-ea"/>
              </a:rPr>
              <a:t>server</a:t>
            </a:r>
            <a:r>
              <a:rPr lang="en-US" dirty="0">
                <a:latin typeface="+mn-ea"/>
                <a:ea typeface="+mn-ea"/>
              </a:rPr>
              <a:t>;</a:t>
            </a:r>
            <a:endParaRPr lang="zh-CN" altLang="en-US" dirty="0">
              <a:latin typeface="+mn-ea"/>
              <a:ea typeface="+mn-ea"/>
            </a:endParaRPr>
          </a:p>
          <a:p>
            <a:pPr>
              <a:defRPr/>
            </a:pPr>
            <a:r>
              <a:rPr lang="en-US" dirty="0">
                <a:latin typeface="+mn-ea"/>
                <a:ea typeface="+mn-ea"/>
              </a:rPr>
              <a:t>	public static void main(String[] </a:t>
            </a:r>
            <a:r>
              <a:rPr lang="en-US" dirty="0" err="1">
                <a:latin typeface="+mn-ea"/>
                <a:ea typeface="+mn-ea"/>
              </a:rPr>
              <a:t>args</a:t>
            </a:r>
            <a:r>
              <a:rPr lang="en-US" dirty="0">
                <a:latin typeface="+mn-ea"/>
                <a:ea typeface="+mn-ea"/>
              </a:rPr>
              <a:t>) throws Exception {</a:t>
            </a:r>
            <a:endParaRPr lang="zh-CN" altLang="en-US" dirty="0">
              <a:latin typeface="+mn-ea"/>
              <a:ea typeface="+mn-ea"/>
            </a:endParaRPr>
          </a:p>
          <a:p>
            <a:pPr>
              <a:defRPr/>
            </a:pPr>
            <a:r>
              <a:rPr lang="en-US" dirty="0">
                <a:latin typeface="+mn-ea"/>
                <a:ea typeface="+mn-ea"/>
              </a:rPr>
              <a:t>	</a:t>
            </a:r>
            <a:r>
              <a:rPr lang="en-US" i="1" dirty="0">
                <a:latin typeface="+mn-ea"/>
                <a:ea typeface="+mn-ea"/>
              </a:rPr>
              <a:t> 	server</a:t>
            </a:r>
            <a:r>
              <a:rPr lang="en-US" dirty="0">
                <a:latin typeface="+mn-ea"/>
                <a:ea typeface="+mn-ea"/>
              </a:rPr>
              <a:t>=new Socket(</a:t>
            </a:r>
            <a:r>
              <a:rPr lang="en-US" dirty="0" err="1">
                <a:latin typeface="+mn-ea"/>
                <a:ea typeface="+mn-ea"/>
              </a:rPr>
              <a:t>InetAddress.</a:t>
            </a:r>
            <a:r>
              <a:rPr lang="en-US" i="1" dirty="0" err="1">
                <a:latin typeface="+mn-ea"/>
                <a:ea typeface="+mn-ea"/>
              </a:rPr>
              <a:t>getLocalHost</a:t>
            </a:r>
            <a:r>
              <a:rPr lang="en-US" dirty="0">
                <a:latin typeface="+mn-ea"/>
                <a:ea typeface="+mn-ea"/>
              </a:rPr>
              <a:t>(),8888); </a:t>
            </a:r>
            <a:endParaRPr lang="zh-CN" altLang="en-US" dirty="0">
              <a:latin typeface="+mn-ea"/>
              <a:ea typeface="+mn-ea"/>
            </a:endParaRPr>
          </a:p>
          <a:p>
            <a:pPr>
              <a:defRPr/>
            </a:pPr>
            <a:r>
              <a:rPr lang="en-US" dirty="0">
                <a:latin typeface="+mn-ea"/>
                <a:ea typeface="+mn-ea"/>
              </a:rPr>
              <a:t>		</a:t>
            </a:r>
            <a:r>
              <a:rPr lang="en-US" dirty="0" err="1">
                <a:latin typeface="+mn-ea"/>
                <a:ea typeface="+mn-ea"/>
              </a:rPr>
              <a:t>BufferedReader</a:t>
            </a:r>
            <a:r>
              <a:rPr lang="en-US" dirty="0">
                <a:latin typeface="+mn-ea"/>
                <a:ea typeface="+mn-ea"/>
              </a:rPr>
              <a:t> in=new </a:t>
            </a:r>
            <a:r>
              <a:rPr lang="en-US" dirty="0" err="1">
                <a:latin typeface="+mn-ea"/>
                <a:ea typeface="+mn-ea"/>
              </a:rPr>
              <a:t>BufferedReader</a:t>
            </a:r>
            <a:r>
              <a:rPr lang="en-US" dirty="0">
                <a:latin typeface="+mn-ea"/>
                <a:ea typeface="+mn-ea"/>
              </a:rPr>
              <a:t>(new </a:t>
            </a:r>
            <a:r>
              <a:rPr lang="en-US" dirty="0" err="1">
                <a:latin typeface="+mn-ea"/>
                <a:ea typeface="+mn-ea"/>
              </a:rPr>
              <a:t>InputStreamReader</a:t>
            </a:r>
            <a:r>
              <a:rPr lang="en-US" dirty="0">
                <a:latin typeface="+mn-ea"/>
                <a:ea typeface="+mn-ea"/>
              </a:rPr>
              <a:t>(</a:t>
            </a:r>
            <a:r>
              <a:rPr lang="en-US" i="1" dirty="0" err="1">
                <a:latin typeface="+mn-ea"/>
                <a:ea typeface="+mn-ea"/>
              </a:rPr>
              <a:t>server</a:t>
            </a:r>
            <a:r>
              <a:rPr lang="en-US" dirty="0" err="1">
                <a:latin typeface="+mn-ea"/>
                <a:ea typeface="+mn-ea"/>
              </a:rPr>
              <a:t>.getInputStream</a:t>
            </a:r>
            <a:r>
              <a:rPr lang="en-US" dirty="0">
                <a:latin typeface="+mn-ea"/>
                <a:ea typeface="+mn-ea"/>
              </a:rPr>
              <a:t>())); </a:t>
            </a:r>
            <a:endParaRPr lang="zh-CN" altLang="en-US" dirty="0">
              <a:latin typeface="+mn-ea"/>
              <a:ea typeface="+mn-ea"/>
            </a:endParaRPr>
          </a:p>
          <a:p>
            <a:pPr>
              <a:defRPr/>
            </a:pPr>
            <a:r>
              <a:rPr lang="en-US" dirty="0">
                <a:latin typeface="+mn-ea"/>
                <a:ea typeface="+mn-ea"/>
              </a:rPr>
              <a:t>		</a:t>
            </a:r>
            <a:r>
              <a:rPr lang="en-US" dirty="0" err="1">
                <a:latin typeface="+mn-ea"/>
                <a:ea typeface="+mn-ea"/>
              </a:rPr>
              <a:t>BufferedWriter</a:t>
            </a:r>
            <a:r>
              <a:rPr lang="en-US" dirty="0">
                <a:latin typeface="+mn-ea"/>
                <a:ea typeface="+mn-ea"/>
              </a:rPr>
              <a:t> out=new </a:t>
            </a:r>
            <a:r>
              <a:rPr lang="en-US" dirty="0" err="1">
                <a:latin typeface="+mn-ea"/>
                <a:ea typeface="+mn-ea"/>
              </a:rPr>
              <a:t>BufferedWriter</a:t>
            </a:r>
            <a:r>
              <a:rPr lang="en-US" dirty="0">
                <a:latin typeface="+mn-ea"/>
                <a:ea typeface="+mn-ea"/>
              </a:rPr>
              <a:t>(new </a:t>
            </a:r>
            <a:r>
              <a:rPr lang="en-US" dirty="0" err="1">
                <a:latin typeface="+mn-ea"/>
                <a:ea typeface="+mn-ea"/>
              </a:rPr>
              <a:t>OutputStreamWriter</a:t>
            </a:r>
            <a:r>
              <a:rPr lang="en-US" dirty="0">
                <a:latin typeface="+mn-ea"/>
                <a:ea typeface="+mn-ea"/>
              </a:rPr>
              <a:t>(</a:t>
            </a:r>
            <a:r>
              <a:rPr lang="en-US" i="1" dirty="0" err="1">
                <a:latin typeface="+mn-ea"/>
                <a:ea typeface="+mn-ea"/>
              </a:rPr>
              <a:t>server</a:t>
            </a:r>
            <a:r>
              <a:rPr lang="en-US" dirty="0" err="1">
                <a:latin typeface="+mn-ea"/>
                <a:ea typeface="+mn-ea"/>
              </a:rPr>
              <a:t>.getOutputStream</a:t>
            </a:r>
            <a:r>
              <a:rPr lang="en-US" dirty="0">
                <a:latin typeface="+mn-ea"/>
                <a:ea typeface="+mn-ea"/>
              </a:rPr>
              <a:t>()));</a:t>
            </a:r>
            <a:endParaRPr lang="zh-CN" altLang="en-US" dirty="0">
              <a:latin typeface="+mn-ea"/>
              <a:ea typeface="+mn-ea"/>
            </a:endParaRPr>
          </a:p>
          <a:p>
            <a:pPr>
              <a:defRPr/>
            </a:pPr>
            <a:r>
              <a:rPr lang="en-US" dirty="0">
                <a:latin typeface="+mn-ea"/>
                <a:ea typeface="+mn-ea"/>
              </a:rPr>
              <a:t>		</a:t>
            </a:r>
            <a:r>
              <a:rPr lang="en-US" dirty="0" err="1">
                <a:latin typeface="+mn-ea"/>
                <a:ea typeface="+mn-ea"/>
              </a:rPr>
              <a:t>BufferedReader</a:t>
            </a:r>
            <a:r>
              <a:rPr lang="en-US" dirty="0">
                <a:latin typeface="+mn-ea"/>
                <a:ea typeface="+mn-ea"/>
              </a:rPr>
              <a:t> wt=new </a:t>
            </a:r>
            <a:r>
              <a:rPr lang="en-US" dirty="0" err="1">
                <a:latin typeface="+mn-ea"/>
                <a:ea typeface="+mn-ea"/>
              </a:rPr>
              <a:t>BufferedReader</a:t>
            </a:r>
            <a:r>
              <a:rPr lang="en-US" dirty="0">
                <a:latin typeface="+mn-ea"/>
                <a:ea typeface="+mn-ea"/>
              </a:rPr>
              <a:t>(new </a:t>
            </a:r>
            <a:r>
              <a:rPr lang="en-US" dirty="0" err="1">
                <a:latin typeface="+mn-ea"/>
                <a:ea typeface="+mn-ea"/>
              </a:rPr>
              <a:t>InputStreamReader</a:t>
            </a:r>
            <a:r>
              <a:rPr lang="en-US" dirty="0">
                <a:latin typeface="+mn-ea"/>
                <a:ea typeface="+mn-ea"/>
              </a:rPr>
              <a:t>(</a:t>
            </a:r>
            <a:r>
              <a:rPr lang="en-US" dirty="0" err="1">
                <a:latin typeface="+mn-ea"/>
                <a:ea typeface="+mn-ea"/>
              </a:rPr>
              <a:t>System.</a:t>
            </a:r>
            <a:r>
              <a:rPr lang="en-US" i="1" dirty="0" err="1">
                <a:latin typeface="+mn-ea"/>
                <a:ea typeface="+mn-ea"/>
              </a:rPr>
              <a:t>in</a:t>
            </a:r>
            <a:r>
              <a:rPr lang="en-US" dirty="0">
                <a:latin typeface="+mn-ea"/>
                <a:ea typeface="+mn-ea"/>
              </a:rPr>
              <a:t>));  </a:t>
            </a:r>
            <a:endParaRPr lang="zh-CN" altLang="en-US" dirty="0">
              <a:latin typeface="+mn-ea"/>
              <a:ea typeface="+mn-ea"/>
            </a:endParaRPr>
          </a:p>
          <a:p>
            <a:pPr>
              <a:defRPr/>
            </a:pPr>
            <a:r>
              <a:rPr lang="en-US" dirty="0">
                <a:latin typeface="+mn-ea"/>
                <a:ea typeface="+mn-ea"/>
              </a:rPr>
              <a:t>		while(true){ </a:t>
            </a:r>
            <a:endParaRPr lang="zh-CN" altLang="en-US" dirty="0">
              <a:latin typeface="+mn-ea"/>
              <a:ea typeface="+mn-ea"/>
            </a:endParaRPr>
          </a:p>
          <a:p>
            <a:pPr>
              <a:defRPr/>
            </a:pPr>
            <a:r>
              <a:rPr lang="en-US" dirty="0">
                <a:latin typeface="+mn-ea"/>
                <a:ea typeface="+mn-ea"/>
              </a:rPr>
              <a:t>			String </a:t>
            </a:r>
            <a:r>
              <a:rPr lang="en-US" dirty="0" err="1">
                <a:latin typeface="+mn-ea"/>
                <a:ea typeface="+mn-ea"/>
              </a:rPr>
              <a:t>str</a:t>
            </a:r>
            <a:r>
              <a:rPr lang="en-US" dirty="0">
                <a:latin typeface="+mn-ea"/>
                <a:ea typeface="+mn-ea"/>
              </a:rPr>
              <a:t>=</a:t>
            </a:r>
            <a:r>
              <a:rPr lang="en-US" dirty="0" err="1">
                <a:latin typeface="+mn-ea"/>
                <a:ea typeface="+mn-ea"/>
              </a:rPr>
              <a:t>wt.readLine</a:t>
            </a:r>
            <a:r>
              <a:rPr lang="en-US" dirty="0">
                <a:latin typeface="+mn-ea"/>
                <a:ea typeface="+mn-ea"/>
              </a:rPr>
              <a:t>(); </a:t>
            </a:r>
            <a:endParaRPr lang="zh-CN" altLang="en-US" dirty="0">
              <a:latin typeface="+mn-ea"/>
              <a:ea typeface="+mn-ea"/>
            </a:endParaRPr>
          </a:p>
          <a:p>
            <a:pPr>
              <a:defRPr/>
            </a:pPr>
            <a:r>
              <a:rPr lang="en-US" dirty="0">
                <a:latin typeface="+mn-ea"/>
                <a:ea typeface="+mn-ea"/>
              </a:rPr>
              <a:t>			 </a:t>
            </a:r>
            <a:r>
              <a:rPr lang="en-US" dirty="0" err="1">
                <a:latin typeface="+mn-ea"/>
                <a:ea typeface="+mn-ea"/>
              </a:rPr>
              <a:t>out.write</a:t>
            </a:r>
            <a:r>
              <a:rPr lang="en-US" dirty="0">
                <a:latin typeface="+mn-ea"/>
                <a:ea typeface="+mn-ea"/>
              </a:rPr>
              <a:t>(</a:t>
            </a:r>
            <a:r>
              <a:rPr lang="en-US" dirty="0" err="1">
                <a:latin typeface="+mn-ea"/>
                <a:ea typeface="+mn-ea"/>
              </a:rPr>
              <a:t>str</a:t>
            </a:r>
            <a:r>
              <a:rPr lang="en-US" dirty="0">
                <a:latin typeface="+mn-ea"/>
                <a:ea typeface="+mn-ea"/>
              </a:rPr>
              <a:t>+“\r\n" );  //</a:t>
            </a:r>
            <a:r>
              <a:rPr lang="zh-CN" altLang="en-US" dirty="0">
                <a:latin typeface="+mn-ea"/>
                <a:ea typeface="+mn-ea"/>
              </a:rPr>
              <a:t>一定要加。不加的话，那边按照</a:t>
            </a:r>
            <a:r>
              <a:rPr lang="en-US" dirty="0" err="1">
                <a:latin typeface="+mn-ea"/>
                <a:ea typeface="+mn-ea"/>
              </a:rPr>
              <a:t>readLine</a:t>
            </a:r>
            <a:r>
              <a:rPr lang="zh-CN" altLang="en-US" dirty="0">
                <a:latin typeface="+mn-ea"/>
                <a:ea typeface="+mn-ea"/>
              </a:rPr>
              <a:t>读的话，如果没读到</a:t>
            </a:r>
            <a:r>
              <a:rPr lang="en-US" dirty="0">
                <a:latin typeface="+mn-ea"/>
                <a:ea typeface="+mn-ea"/>
              </a:rPr>
              <a:t>\n</a:t>
            </a:r>
            <a:r>
              <a:rPr lang="zh-CN" altLang="en-US" dirty="0">
                <a:latin typeface="+mn-ea"/>
                <a:ea typeface="+mn-ea"/>
              </a:rPr>
              <a:t>就会一直阻塞！</a:t>
            </a:r>
          </a:p>
          <a:p>
            <a:pPr>
              <a:defRPr/>
            </a:pPr>
            <a:r>
              <a:rPr lang="en-US" dirty="0">
                <a:latin typeface="+mn-ea"/>
                <a:ea typeface="+mn-ea"/>
              </a:rPr>
              <a:t>			 </a:t>
            </a:r>
            <a:r>
              <a:rPr lang="en-US" dirty="0" err="1">
                <a:latin typeface="+mn-ea"/>
                <a:ea typeface="+mn-ea"/>
              </a:rPr>
              <a:t>out.flush</a:t>
            </a:r>
            <a:r>
              <a:rPr lang="en-US" dirty="0">
                <a:latin typeface="+mn-ea"/>
                <a:ea typeface="+mn-ea"/>
              </a:rPr>
              <a:t>(); </a:t>
            </a:r>
            <a:endParaRPr lang="zh-CN" altLang="en-US" dirty="0">
              <a:latin typeface="+mn-ea"/>
              <a:ea typeface="+mn-ea"/>
            </a:endParaRPr>
          </a:p>
          <a:p>
            <a:pPr>
              <a:defRPr/>
            </a:pPr>
            <a:r>
              <a:rPr lang="en-US" dirty="0">
                <a:latin typeface="+mn-ea"/>
                <a:ea typeface="+mn-ea"/>
              </a:rPr>
              <a:t>			 if(</a:t>
            </a:r>
            <a:r>
              <a:rPr lang="en-US" dirty="0" err="1">
                <a:latin typeface="+mn-ea"/>
                <a:ea typeface="+mn-ea"/>
              </a:rPr>
              <a:t>str.equals</a:t>
            </a:r>
            <a:r>
              <a:rPr lang="en-US" dirty="0">
                <a:latin typeface="+mn-ea"/>
                <a:ea typeface="+mn-ea"/>
              </a:rPr>
              <a:t>("end")) break; 			 </a:t>
            </a:r>
            <a:endParaRPr lang="zh-CN" altLang="en-US" dirty="0">
              <a:latin typeface="+mn-ea"/>
              <a:ea typeface="+mn-ea"/>
            </a:endParaRPr>
          </a:p>
          <a:p>
            <a:pPr>
              <a:defRPr/>
            </a:pPr>
            <a:r>
              <a:rPr lang="en-US" dirty="0">
                <a:latin typeface="+mn-ea"/>
                <a:ea typeface="+mn-ea"/>
              </a:rPr>
              <a:t>			 </a:t>
            </a:r>
            <a:r>
              <a:rPr lang="en-US" dirty="0" err="1">
                <a:latin typeface="+mn-ea"/>
                <a:ea typeface="+mn-ea"/>
              </a:rPr>
              <a:t>System.</a:t>
            </a:r>
            <a:r>
              <a:rPr lang="en-US" i="1" dirty="0" err="1">
                <a:latin typeface="+mn-ea"/>
                <a:ea typeface="+mn-ea"/>
              </a:rPr>
              <a:t>out</a:t>
            </a:r>
            <a:r>
              <a:rPr lang="en-US" dirty="0" err="1">
                <a:latin typeface="+mn-ea"/>
                <a:ea typeface="+mn-ea"/>
              </a:rPr>
              <a:t>.println</a:t>
            </a:r>
            <a:r>
              <a:rPr lang="en-US" dirty="0">
                <a:latin typeface="+mn-ea"/>
                <a:ea typeface="+mn-ea"/>
              </a:rPr>
              <a:t>("</a:t>
            </a:r>
            <a:r>
              <a:rPr lang="zh-CN" altLang="en-US" dirty="0">
                <a:latin typeface="+mn-ea"/>
                <a:ea typeface="+mn-ea"/>
              </a:rPr>
              <a:t>服务器发说：</a:t>
            </a:r>
            <a:r>
              <a:rPr lang="en-US" dirty="0">
                <a:latin typeface="+mn-ea"/>
                <a:ea typeface="+mn-ea"/>
              </a:rPr>
              <a:t>"+</a:t>
            </a:r>
            <a:r>
              <a:rPr lang="en-US" dirty="0" err="1">
                <a:latin typeface="+mn-ea"/>
                <a:ea typeface="+mn-ea"/>
              </a:rPr>
              <a:t>in.readLine</a:t>
            </a:r>
            <a:r>
              <a:rPr lang="en-US" dirty="0">
                <a:latin typeface="+mn-ea"/>
                <a:ea typeface="+mn-ea"/>
              </a:rPr>
              <a:t>()); </a:t>
            </a:r>
            <a:endParaRPr lang="zh-CN" altLang="en-US" dirty="0">
              <a:latin typeface="+mn-ea"/>
              <a:ea typeface="+mn-ea"/>
            </a:endParaRPr>
          </a:p>
          <a:p>
            <a:pPr>
              <a:defRPr/>
            </a:pPr>
            <a:r>
              <a:rPr lang="en-US" dirty="0">
                <a:latin typeface="+mn-ea"/>
                <a:ea typeface="+mn-ea"/>
              </a:rPr>
              <a:t>		 } 		 </a:t>
            </a:r>
            <a:endParaRPr lang="zh-CN" altLang="en-US" dirty="0">
              <a:latin typeface="+mn-ea"/>
              <a:ea typeface="+mn-ea"/>
            </a:endParaRPr>
          </a:p>
          <a:p>
            <a:pPr>
              <a:defRPr/>
            </a:pPr>
            <a:r>
              <a:rPr lang="en-US" dirty="0">
                <a:latin typeface="+mn-ea"/>
                <a:ea typeface="+mn-ea"/>
              </a:rPr>
              <a:t>		 </a:t>
            </a:r>
            <a:r>
              <a:rPr lang="en-US" dirty="0" err="1">
                <a:latin typeface="+mn-ea"/>
                <a:ea typeface="+mn-ea"/>
              </a:rPr>
              <a:t>out.close</a:t>
            </a:r>
            <a:r>
              <a:rPr lang="en-US" dirty="0">
                <a:latin typeface="+mn-ea"/>
                <a:ea typeface="+mn-ea"/>
              </a:rPr>
              <a:t>(); </a:t>
            </a:r>
            <a:r>
              <a:rPr lang="en-US" dirty="0" err="1">
                <a:latin typeface="+mn-ea"/>
                <a:ea typeface="+mn-ea"/>
              </a:rPr>
              <a:t>in.close</a:t>
            </a:r>
            <a:r>
              <a:rPr lang="en-US" dirty="0">
                <a:latin typeface="+mn-ea"/>
                <a:ea typeface="+mn-ea"/>
              </a:rPr>
              <a:t>(); </a:t>
            </a:r>
            <a:r>
              <a:rPr lang="en-US" dirty="0" err="1">
                <a:latin typeface="+mn-ea"/>
                <a:ea typeface="+mn-ea"/>
              </a:rPr>
              <a:t>wt.close</a:t>
            </a:r>
            <a:r>
              <a:rPr lang="en-US" dirty="0">
                <a:latin typeface="+mn-ea"/>
                <a:ea typeface="+mn-ea"/>
              </a:rPr>
              <a:t>(); </a:t>
            </a:r>
            <a:r>
              <a:rPr lang="en-US" i="1" dirty="0" err="1">
                <a:latin typeface="+mn-ea"/>
                <a:ea typeface="+mn-ea"/>
              </a:rPr>
              <a:t>server</a:t>
            </a:r>
            <a:r>
              <a:rPr lang="en-US" dirty="0" err="1">
                <a:latin typeface="+mn-ea"/>
                <a:ea typeface="+mn-ea"/>
              </a:rPr>
              <a:t>.close</a:t>
            </a:r>
            <a:r>
              <a:rPr lang="en-US" dirty="0">
                <a:latin typeface="+mn-ea"/>
                <a:ea typeface="+mn-ea"/>
              </a:rPr>
              <a:t>();</a:t>
            </a:r>
            <a:r>
              <a:rPr lang="zh-CN" dirty="0">
                <a:latin typeface="+mn-ea"/>
                <a:ea typeface="+mn-ea"/>
              </a:rPr>
              <a:t> </a:t>
            </a:r>
            <a:r>
              <a:rPr lang="en-US" dirty="0">
                <a:latin typeface="+mn-ea"/>
                <a:ea typeface="+mn-ea"/>
              </a:rPr>
              <a:t> </a:t>
            </a:r>
            <a:endParaRPr lang="zh-CN" altLang="en-US" dirty="0">
              <a:latin typeface="+mn-ea"/>
              <a:ea typeface="+mn-ea"/>
            </a:endParaRPr>
          </a:p>
          <a:p>
            <a:pPr lvl="2">
              <a:defRPr/>
            </a:pPr>
            <a:r>
              <a:rPr lang="en-US" dirty="0">
                <a:latin typeface="+mn-ea"/>
                <a:ea typeface="+mn-ea"/>
              </a:rPr>
              <a:t>}}</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0" y="0"/>
            <a:ext cx="7072330" cy="857250"/>
          </a:xfrm>
        </p:spPr>
        <p:txBody>
          <a:bodyPr/>
          <a:lstStyle/>
          <a:p>
            <a:r>
              <a:rPr lang="en-US" altLang="zh-CN" smtClean="0"/>
              <a:t>UDP</a:t>
            </a:r>
            <a:r>
              <a:rPr lang="zh-CN" altLang="en-US" smtClean="0"/>
              <a:t>编程</a:t>
            </a:r>
          </a:p>
        </p:txBody>
      </p:sp>
      <p:sp>
        <p:nvSpPr>
          <p:cNvPr id="32771" name="内容占位符 2"/>
          <p:cNvSpPr>
            <a:spLocks noGrp="1"/>
          </p:cNvSpPr>
          <p:nvPr>
            <p:ph idx="1"/>
          </p:nvPr>
        </p:nvSpPr>
        <p:spPr>
          <a:xfrm>
            <a:off x="142875" y="1000125"/>
            <a:ext cx="8786813" cy="5073650"/>
          </a:xfrm>
        </p:spPr>
        <p:txBody>
          <a:bodyPr/>
          <a:lstStyle/>
          <a:p>
            <a:r>
              <a:rPr lang="zh-CN" altLang="en-US" dirty="0" smtClean="0"/>
              <a:t>需求：完成在线咨询功能：</a:t>
            </a:r>
            <a:endParaRPr lang="en-US" altLang="zh-CN" dirty="0" smtClean="0"/>
          </a:p>
          <a:p>
            <a:pPr lvl="1"/>
            <a:r>
              <a:rPr lang="zh-CN" altLang="en-US" dirty="0" smtClean="0"/>
              <a:t>客户和咨询师在线交流</a:t>
            </a:r>
            <a:endParaRPr lang="en-US" altLang="zh-CN" dirty="0" smtClean="0"/>
          </a:p>
          <a:p>
            <a:endParaRPr lang="en-US" altLang="zh-CN" dirty="0" smtClean="0"/>
          </a:p>
          <a:p>
            <a:r>
              <a:rPr lang="zh-CN" altLang="en-US" dirty="0" smtClean="0"/>
              <a:t>分析</a:t>
            </a:r>
            <a:endParaRPr lang="en-US" altLang="zh-CN" dirty="0" smtClean="0"/>
          </a:p>
          <a:p>
            <a:pPr lvl="1"/>
            <a:r>
              <a:rPr lang="zh-CN" altLang="en-US" dirty="0" smtClean="0"/>
              <a:t>使用基于</a:t>
            </a:r>
            <a:r>
              <a:rPr lang="en-US" altLang="zh-CN" dirty="0" smtClean="0"/>
              <a:t>UDP</a:t>
            </a:r>
            <a:r>
              <a:rPr lang="zh-CN" altLang="en-US" dirty="0" smtClean="0"/>
              <a:t>协议的</a:t>
            </a:r>
            <a:r>
              <a:rPr lang="en-US" altLang="zh-CN" dirty="0" smtClean="0"/>
              <a:t>Socket</a:t>
            </a:r>
            <a:r>
              <a:rPr lang="zh-CN" altLang="en-US" dirty="0" smtClean="0"/>
              <a:t>网络编程实现</a:t>
            </a:r>
            <a:endParaRPr lang="en-US" altLang="zh-CN" dirty="0" smtClean="0"/>
          </a:p>
          <a:p>
            <a:pPr lvl="1"/>
            <a:r>
              <a:rPr lang="zh-CN" altLang="en-US" dirty="0" smtClean="0"/>
              <a:t>不需要利用</a:t>
            </a:r>
            <a:r>
              <a:rPr lang="en-US" altLang="zh-CN" dirty="0" smtClean="0"/>
              <a:t>IO</a:t>
            </a:r>
            <a:r>
              <a:rPr lang="zh-CN" altLang="en-US" dirty="0" smtClean="0"/>
              <a:t>流实现数据的传输</a:t>
            </a:r>
            <a:endParaRPr lang="en-US" altLang="zh-CN" dirty="0" smtClean="0"/>
          </a:p>
          <a:p>
            <a:pPr lvl="1"/>
            <a:r>
              <a:rPr lang="zh-CN" altLang="en-US" dirty="0" smtClean="0"/>
              <a:t>每个数据发送单元被统一封装成数据包的方式，发送方将数据包发送到网络中，数据包在网络中去寻找他的目的地。</a:t>
            </a:r>
            <a:endParaRPr lang="en-US" altLang="zh-CN" dirty="0" smtClean="0"/>
          </a:p>
          <a:p>
            <a:pPr lvl="1"/>
            <a:endParaRPr lang="en-US" altLang="zh-CN" dirty="0" smtClean="0"/>
          </a:p>
          <a:p>
            <a:r>
              <a:rPr lang="en-US" altLang="zh-CN" dirty="0" smtClean="0"/>
              <a:t>UDP</a:t>
            </a:r>
            <a:r>
              <a:rPr lang="zh-CN" altLang="en-US" dirty="0" smtClean="0"/>
              <a:t>基本概念</a:t>
            </a:r>
            <a:endParaRPr lang="en-US" altLang="zh-CN" dirty="0" smtClean="0"/>
          </a:p>
          <a:p>
            <a:pPr lvl="1"/>
            <a:r>
              <a:rPr lang="en-US" altLang="zh-CN" dirty="0" err="1" smtClean="0"/>
              <a:t>DatagramSocket</a:t>
            </a:r>
            <a:r>
              <a:rPr lang="zh-CN" altLang="en-US" dirty="0" smtClean="0"/>
              <a:t>：用于发送或接收数据包</a:t>
            </a:r>
            <a:endParaRPr lang="en-US" altLang="zh-CN" dirty="0" smtClean="0"/>
          </a:p>
          <a:p>
            <a:pPr lvl="1"/>
            <a:r>
              <a:rPr lang="en-US" altLang="zh-CN" dirty="0" err="1" smtClean="0"/>
              <a:t>DatagramPacket</a:t>
            </a:r>
            <a:r>
              <a:rPr lang="zh-CN" altLang="en-US" dirty="0" smtClean="0"/>
              <a:t>：数据包</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0" y="0"/>
            <a:ext cx="7072330" cy="857250"/>
          </a:xfrm>
        </p:spPr>
        <p:txBody>
          <a:bodyPr/>
          <a:lstStyle/>
          <a:p>
            <a:r>
              <a:rPr lang="zh-CN" altLang="en-US" smtClean="0"/>
              <a:t>计算机网络</a:t>
            </a:r>
          </a:p>
        </p:txBody>
      </p:sp>
      <p:sp>
        <p:nvSpPr>
          <p:cNvPr id="6147" name="内容占位符 2"/>
          <p:cNvSpPr>
            <a:spLocks noGrp="1"/>
          </p:cNvSpPr>
          <p:nvPr>
            <p:ph idx="1"/>
          </p:nvPr>
        </p:nvSpPr>
        <p:spPr>
          <a:xfrm>
            <a:off x="142875" y="1000125"/>
            <a:ext cx="8858250" cy="5073650"/>
          </a:xfrm>
        </p:spPr>
        <p:txBody>
          <a:bodyPr/>
          <a:lstStyle/>
          <a:p>
            <a:r>
              <a:rPr lang="zh-CN" altLang="en-US" dirty="0" smtClean="0"/>
              <a:t>计算机网络定义</a:t>
            </a:r>
            <a:endParaRPr lang="en-US" altLang="zh-CN" dirty="0" smtClean="0"/>
          </a:p>
          <a:p>
            <a:pPr lvl="1"/>
            <a:r>
              <a:rPr lang="zh-CN" altLang="en-US" dirty="0" smtClean="0"/>
              <a:t>计算机网络是指将地理位置不同的具有独立功能的多台计算机及其外部设备，通过通信线路连接起来，在网络操作系统，网络管理软件及网络通信协议的管理和协调下，实现资源共享和信息传递的计算机系统</a:t>
            </a:r>
            <a:endParaRPr lang="en-US" altLang="zh-CN" dirty="0" smtClean="0"/>
          </a:p>
          <a:p>
            <a:endParaRPr lang="en-US" altLang="zh-CN" dirty="0" smtClean="0"/>
          </a:p>
          <a:p>
            <a:r>
              <a:rPr lang="zh-CN" altLang="en-US" dirty="0" smtClean="0"/>
              <a:t>计算机网络定义分析</a:t>
            </a:r>
            <a:endParaRPr lang="en-US" altLang="zh-CN" dirty="0" smtClean="0"/>
          </a:p>
          <a:p>
            <a:pPr lvl="1"/>
            <a:r>
              <a:rPr lang="zh-CN" altLang="en-US" dirty="0" smtClean="0"/>
              <a:t>主干：计算机网络是计算机系统</a:t>
            </a:r>
            <a:endParaRPr lang="en-US" altLang="zh-CN" dirty="0" smtClean="0"/>
          </a:p>
          <a:p>
            <a:pPr lvl="1"/>
            <a:r>
              <a:rPr lang="zh-CN" altLang="en-US" dirty="0" smtClean="0"/>
              <a:t>网络功能：资源共享  信息传递</a:t>
            </a:r>
            <a:endParaRPr lang="en-US" altLang="zh-CN" dirty="0" smtClean="0"/>
          </a:p>
          <a:p>
            <a:pPr lvl="1"/>
            <a:r>
              <a:rPr lang="zh-CN" altLang="en-US" dirty="0" smtClean="0"/>
              <a:t>网络组成：</a:t>
            </a:r>
            <a:endParaRPr lang="en-US" altLang="zh-CN" dirty="0" smtClean="0"/>
          </a:p>
          <a:p>
            <a:pPr lvl="2"/>
            <a:r>
              <a:rPr lang="zh-CN" altLang="en-US" dirty="0" smtClean="0"/>
              <a:t>网络硬件：计算机   外部设备   通信线路  （连接）</a:t>
            </a:r>
            <a:endParaRPr lang="en-US" altLang="zh-CN" dirty="0" smtClean="0"/>
          </a:p>
          <a:p>
            <a:pPr lvl="2"/>
            <a:r>
              <a:rPr lang="zh-CN" altLang="en-US" dirty="0" smtClean="0"/>
              <a:t>网络软件：网络操作系统   网络管理软件  网络通信协议 （管理和协调）</a:t>
            </a:r>
            <a:endParaRPr lang="en-US" altLang="zh-CN" dirty="0" smtClean="0"/>
          </a:p>
          <a:p>
            <a:pPr lvl="1"/>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0" y="0"/>
            <a:ext cx="7072330" cy="857250"/>
          </a:xfrm>
        </p:spPr>
        <p:txBody>
          <a:bodyPr/>
          <a:lstStyle/>
          <a:p>
            <a:r>
              <a:rPr lang="en-US" altLang="zh-CN" smtClean="0"/>
              <a:t>UDP </a:t>
            </a:r>
            <a:r>
              <a:rPr lang="zh-CN" altLang="en-US" smtClean="0"/>
              <a:t>示例代码  </a:t>
            </a:r>
            <a:r>
              <a:rPr lang="en-US" altLang="zh-CN" smtClean="0"/>
              <a:t>C</a:t>
            </a:r>
            <a:endParaRPr lang="zh-CN" altLang="en-US" smtClean="0"/>
          </a:p>
        </p:txBody>
      </p:sp>
      <p:sp>
        <p:nvSpPr>
          <p:cNvPr id="5" name="TextBox 4"/>
          <p:cNvSpPr txBox="1"/>
          <p:nvPr/>
        </p:nvSpPr>
        <p:spPr>
          <a:xfrm>
            <a:off x="357188" y="1214438"/>
            <a:ext cx="4071937" cy="4875212"/>
          </a:xfrm>
          <a:prstGeom prst="rect">
            <a:avLst/>
          </a:prstGeom>
          <a:solidFill>
            <a:schemeClr val="accent2">
              <a:lumMod val="20000"/>
              <a:lumOff val="80000"/>
            </a:schemeClr>
          </a:solidFill>
        </p:spPr>
        <p:txBody>
          <a:bodyPr>
            <a:spAutoFit/>
          </a:bodyPr>
          <a:lstStyle/>
          <a:p>
            <a:pPr>
              <a:defRPr/>
            </a:pPr>
            <a:r>
              <a:rPr lang="en-US" dirty="0">
                <a:latin typeface="微软雅黑" pitchFamily="34" charset="-122"/>
                <a:ea typeface="微软雅黑" pitchFamily="34" charset="-122"/>
              </a:rPr>
              <a:t>/**</a:t>
            </a:r>
            <a:r>
              <a:rPr lang="zh-CN" altLang="en-US" dirty="0"/>
              <a:t>客户端向服务器端发送信息（最基本的操作） </a:t>
            </a:r>
            <a:r>
              <a:rPr lang="en-US" dirty="0">
                <a:latin typeface="微软雅黑" pitchFamily="34" charset="-122"/>
                <a:ea typeface="微软雅黑" pitchFamily="34" charset="-122"/>
              </a:rPr>
              <a:t>*/</a:t>
            </a:r>
          </a:p>
          <a:p>
            <a:pPr>
              <a:defRPr/>
            </a:pPr>
            <a:r>
              <a:rPr lang="en-US" dirty="0">
                <a:latin typeface="微软雅黑" pitchFamily="34" charset="-122"/>
                <a:ea typeface="微软雅黑" pitchFamily="34" charset="-122"/>
              </a:rPr>
              <a:t>public class </a:t>
            </a:r>
            <a:r>
              <a:rPr lang="en-US" dirty="0" err="1">
                <a:latin typeface="微软雅黑" pitchFamily="34" charset="-122"/>
                <a:ea typeface="微软雅黑" pitchFamily="34" charset="-122"/>
              </a:rPr>
              <a:t>UDPClient</a:t>
            </a:r>
            <a:r>
              <a:rPr lang="en-US"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public static void main(String[] </a:t>
            </a:r>
            <a:r>
              <a:rPr lang="en-US" dirty="0" err="1">
                <a:latin typeface="微软雅黑" pitchFamily="34" charset="-122"/>
                <a:ea typeface="微软雅黑" pitchFamily="34" charset="-122"/>
              </a:rPr>
              <a:t>args</a:t>
            </a:r>
            <a:r>
              <a:rPr lang="en-US" dirty="0">
                <a:latin typeface="微软雅黑" pitchFamily="34" charset="-122"/>
                <a:ea typeface="微软雅黑" pitchFamily="34" charset="-122"/>
              </a:rPr>
              <a:t>) throws Exception {</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byte[] b = "</a:t>
            </a:r>
            <a:r>
              <a:rPr lang="en-US" dirty="0" err="1">
                <a:latin typeface="微软雅黑" pitchFamily="34" charset="-122"/>
                <a:ea typeface="微软雅黑" pitchFamily="34" charset="-122"/>
              </a:rPr>
              <a:t>aaaa".getBytes</a:t>
            </a:r>
            <a:r>
              <a:rPr lang="en-US"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a:t>
            </a:r>
            <a:r>
              <a:rPr lang="zh-CN" altLang="en-US" dirty="0">
                <a:latin typeface="微软雅黑" pitchFamily="34" charset="-122"/>
                <a:ea typeface="微软雅黑" pitchFamily="34" charset="-122"/>
              </a:rPr>
              <a:t>必须告诉数据包要发到哪里去</a:t>
            </a:r>
          </a:p>
          <a:p>
            <a:pPr>
              <a:defRPr/>
            </a:pP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DatagramPacket</a:t>
            </a: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dp</a:t>
            </a:r>
            <a:r>
              <a:rPr lang="en-US" dirty="0">
                <a:latin typeface="微软雅黑" pitchFamily="34" charset="-122"/>
                <a:ea typeface="微软雅黑" pitchFamily="34" charset="-122"/>
              </a:rPr>
              <a:t> = new </a:t>
            </a:r>
            <a:r>
              <a:rPr lang="en-US" dirty="0" err="1">
                <a:latin typeface="微软雅黑" pitchFamily="34" charset="-122"/>
                <a:ea typeface="微软雅黑" pitchFamily="34" charset="-122"/>
              </a:rPr>
              <a:t>DatagramPacket</a:t>
            </a:r>
            <a:r>
              <a:rPr lang="en-US" dirty="0">
                <a:latin typeface="微软雅黑" pitchFamily="34" charset="-122"/>
                <a:ea typeface="微软雅黑" pitchFamily="34" charset="-122"/>
              </a:rPr>
              <a:t>(</a:t>
            </a:r>
            <a:r>
              <a:rPr lang="en-US" dirty="0" err="1">
                <a:latin typeface="微软雅黑" pitchFamily="34" charset="-122"/>
                <a:ea typeface="微软雅黑" pitchFamily="34" charset="-122"/>
              </a:rPr>
              <a:t>b,b.length,new</a:t>
            </a: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InetSocketAddress</a:t>
            </a:r>
            <a:r>
              <a:rPr lang="en-US" dirty="0">
                <a:latin typeface="微软雅黑" pitchFamily="34" charset="-122"/>
                <a:ea typeface="微软雅黑" pitchFamily="34" charset="-122"/>
              </a:rPr>
              <a:t>("localhost",8999));</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a:t>
            </a:r>
            <a:r>
              <a:rPr lang="zh-CN" altLang="en-US" dirty="0">
                <a:latin typeface="微软雅黑" pitchFamily="34" charset="-122"/>
                <a:ea typeface="微软雅黑" pitchFamily="34" charset="-122"/>
              </a:rPr>
              <a:t>我本身占用</a:t>
            </a:r>
            <a:r>
              <a:rPr lang="en-US" dirty="0">
                <a:latin typeface="微软雅黑" pitchFamily="34" charset="-122"/>
                <a:ea typeface="微软雅黑" pitchFamily="34" charset="-122"/>
              </a:rPr>
              <a:t>9000</a:t>
            </a:r>
            <a:r>
              <a:rPr lang="zh-CN" altLang="en-US" dirty="0">
                <a:latin typeface="微软雅黑" pitchFamily="34" charset="-122"/>
                <a:ea typeface="微软雅黑" pitchFamily="34" charset="-122"/>
              </a:rPr>
              <a:t>端口向外面机器发数据包</a:t>
            </a:r>
          </a:p>
          <a:p>
            <a:pPr>
              <a:defRPr/>
            </a:pP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DatagramSocket</a:t>
            </a: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ds</a:t>
            </a:r>
            <a:r>
              <a:rPr lang="en-US" dirty="0">
                <a:latin typeface="微软雅黑" pitchFamily="34" charset="-122"/>
                <a:ea typeface="微软雅黑" pitchFamily="34" charset="-122"/>
              </a:rPr>
              <a:t> = new </a:t>
            </a:r>
            <a:r>
              <a:rPr lang="en-US" dirty="0" err="1">
                <a:latin typeface="微软雅黑" pitchFamily="34" charset="-122"/>
                <a:ea typeface="微软雅黑" pitchFamily="34" charset="-122"/>
              </a:rPr>
              <a:t>DatagramSocket</a:t>
            </a:r>
            <a:r>
              <a:rPr lang="en-US" dirty="0">
                <a:latin typeface="微软雅黑" pitchFamily="34" charset="-122"/>
                <a:ea typeface="微软雅黑" pitchFamily="34" charset="-122"/>
              </a:rPr>
              <a:t>(9000);</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ds.send</a:t>
            </a:r>
            <a:r>
              <a:rPr lang="en-US" dirty="0">
                <a:latin typeface="微软雅黑" pitchFamily="34" charset="-122"/>
                <a:ea typeface="微软雅黑" pitchFamily="34" charset="-122"/>
              </a:rPr>
              <a:t>(</a:t>
            </a:r>
            <a:r>
              <a:rPr lang="en-US" dirty="0" err="1">
                <a:latin typeface="微软雅黑" pitchFamily="34" charset="-122"/>
                <a:ea typeface="微软雅黑" pitchFamily="34" charset="-122"/>
              </a:rPr>
              <a:t>dp</a:t>
            </a:r>
            <a:r>
              <a:rPr lang="en-US"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ds.close</a:t>
            </a:r>
            <a:r>
              <a:rPr lang="en-US"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7" name="TextBox 6"/>
          <p:cNvSpPr txBox="1"/>
          <p:nvPr/>
        </p:nvSpPr>
        <p:spPr>
          <a:xfrm>
            <a:off x="4714875" y="1214438"/>
            <a:ext cx="4214813" cy="4918075"/>
          </a:xfrm>
          <a:prstGeom prst="rect">
            <a:avLst/>
          </a:prstGeom>
          <a:solidFill>
            <a:schemeClr val="accent2">
              <a:lumMod val="40000"/>
              <a:lumOff val="60000"/>
            </a:schemeClr>
          </a:solidFill>
        </p:spPr>
        <p:txBody>
          <a:bodyPr>
            <a:spAutoFit/>
          </a:bodyPr>
          <a:lstStyle/>
          <a:p>
            <a:pPr>
              <a:defRPr/>
            </a:pPr>
            <a:r>
              <a:rPr lang="en-US" dirty="0">
                <a:latin typeface="微软雅黑" pitchFamily="34" charset="-122"/>
                <a:ea typeface="微软雅黑" pitchFamily="34" charset="-122"/>
              </a:rPr>
              <a:t>/**</a:t>
            </a:r>
            <a:r>
              <a:rPr lang="zh-CN" altLang="en-US" dirty="0"/>
              <a:t>客户端向服务器端发送信息（最基本的操作） </a:t>
            </a:r>
            <a:r>
              <a:rPr lang="en-US" dirty="0">
                <a:latin typeface="微软雅黑" pitchFamily="34" charset="-122"/>
                <a:ea typeface="微软雅黑" pitchFamily="34" charset="-122"/>
              </a:rPr>
              <a:t>*/</a:t>
            </a:r>
          </a:p>
          <a:p>
            <a:pPr>
              <a:defRPr/>
            </a:pPr>
            <a:r>
              <a:rPr lang="en-US" dirty="0">
                <a:latin typeface="微软雅黑" pitchFamily="34" charset="-122"/>
                <a:ea typeface="微软雅黑" pitchFamily="34" charset="-122"/>
              </a:rPr>
              <a:t>public class </a:t>
            </a:r>
            <a:r>
              <a:rPr lang="en-US" dirty="0" err="1">
                <a:latin typeface="微软雅黑" pitchFamily="34" charset="-122"/>
                <a:ea typeface="微软雅黑" pitchFamily="34" charset="-122"/>
              </a:rPr>
              <a:t>UDPServer</a:t>
            </a:r>
            <a:r>
              <a:rPr lang="en-US"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public static void main(String[] </a:t>
            </a:r>
            <a:r>
              <a:rPr lang="en-US" dirty="0" err="1">
                <a:latin typeface="微软雅黑" pitchFamily="34" charset="-122"/>
                <a:ea typeface="微软雅黑" pitchFamily="34" charset="-122"/>
              </a:rPr>
              <a:t>args</a:t>
            </a:r>
            <a:r>
              <a:rPr lang="en-US" dirty="0">
                <a:latin typeface="微软雅黑" pitchFamily="34" charset="-122"/>
                <a:ea typeface="微软雅黑" pitchFamily="34" charset="-122"/>
              </a:rPr>
              <a:t>) throws Exception {</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DatagramSocket</a:t>
            </a: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ds</a:t>
            </a:r>
            <a:r>
              <a:rPr lang="en-US" dirty="0">
                <a:latin typeface="微软雅黑" pitchFamily="34" charset="-122"/>
                <a:ea typeface="微软雅黑" pitchFamily="34" charset="-122"/>
              </a:rPr>
              <a:t> = new </a:t>
            </a:r>
            <a:r>
              <a:rPr lang="en-US" dirty="0" err="1">
                <a:latin typeface="微软雅黑" pitchFamily="34" charset="-122"/>
                <a:ea typeface="微软雅黑" pitchFamily="34" charset="-122"/>
              </a:rPr>
              <a:t>DatagramSocket</a:t>
            </a:r>
            <a:r>
              <a:rPr lang="en-US" dirty="0">
                <a:latin typeface="微软雅黑" pitchFamily="34" charset="-122"/>
                <a:ea typeface="微软雅黑" pitchFamily="34" charset="-122"/>
              </a:rPr>
              <a:t>(8999);</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byte[] b = new byte[1024];</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DatagramPacket</a:t>
            </a: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dp</a:t>
            </a:r>
            <a:r>
              <a:rPr lang="en-US" dirty="0">
                <a:latin typeface="微软雅黑" pitchFamily="34" charset="-122"/>
                <a:ea typeface="微软雅黑" pitchFamily="34" charset="-122"/>
              </a:rPr>
              <a:t> = new </a:t>
            </a:r>
            <a:r>
              <a:rPr lang="en-US" dirty="0" err="1">
                <a:latin typeface="微软雅黑" pitchFamily="34" charset="-122"/>
                <a:ea typeface="微软雅黑" pitchFamily="34" charset="-122"/>
              </a:rPr>
              <a:t>DatagramPacket</a:t>
            </a:r>
            <a:r>
              <a:rPr lang="en-US" dirty="0">
                <a:latin typeface="微软雅黑" pitchFamily="34" charset="-122"/>
                <a:ea typeface="微软雅黑" pitchFamily="34" charset="-122"/>
              </a:rPr>
              <a:t>(</a:t>
            </a:r>
            <a:r>
              <a:rPr lang="en-US" dirty="0" err="1">
                <a:latin typeface="微软雅黑" pitchFamily="34" charset="-122"/>
                <a:ea typeface="微软雅黑" pitchFamily="34" charset="-122"/>
              </a:rPr>
              <a:t>b,b.length</a:t>
            </a:r>
            <a:r>
              <a:rPr lang="en-US"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ds.receive</a:t>
            </a:r>
            <a:r>
              <a:rPr lang="en-US" dirty="0">
                <a:latin typeface="微软雅黑" pitchFamily="34" charset="-122"/>
                <a:ea typeface="微软雅黑" pitchFamily="34" charset="-122"/>
              </a:rPr>
              <a:t>(</a:t>
            </a:r>
            <a:r>
              <a:rPr lang="en-US" dirty="0" err="1">
                <a:latin typeface="微软雅黑" pitchFamily="34" charset="-122"/>
                <a:ea typeface="微软雅黑" pitchFamily="34" charset="-122"/>
              </a:rPr>
              <a:t>dp</a:t>
            </a:r>
            <a:r>
              <a:rPr lang="en-US" dirty="0">
                <a:latin typeface="微软雅黑" pitchFamily="34" charset="-122"/>
                <a:ea typeface="微软雅黑" pitchFamily="34" charset="-122"/>
              </a:rPr>
              <a:t>);  //</a:t>
            </a:r>
            <a:r>
              <a:rPr lang="zh-CN" altLang="en-US" dirty="0">
                <a:latin typeface="微软雅黑" pitchFamily="34" charset="-122"/>
                <a:ea typeface="微软雅黑" pitchFamily="34" charset="-122"/>
              </a:rPr>
              <a:t>阻塞式方法</a:t>
            </a:r>
          </a:p>
          <a:p>
            <a:pPr>
              <a:defRPr/>
            </a:pPr>
            <a:r>
              <a:rPr lang="en-US" dirty="0">
                <a:latin typeface="微软雅黑" pitchFamily="34" charset="-122"/>
                <a:ea typeface="微软雅黑" pitchFamily="34" charset="-122"/>
              </a:rPr>
              <a:t>		String </a:t>
            </a:r>
            <a:r>
              <a:rPr lang="en-US" dirty="0" err="1">
                <a:latin typeface="微软雅黑" pitchFamily="34" charset="-122"/>
                <a:ea typeface="微软雅黑" pitchFamily="34" charset="-122"/>
              </a:rPr>
              <a:t>string</a:t>
            </a:r>
            <a:r>
              <a:rPr lang="en-US" dirty="0">
                <a:latin typeface="微软雅黑" pitchFamily="34" charset="-122"/>
                <a:ea typeface="微软雅黑" pitchFamily="34" charset="-122"/>
              </a:rPr>
              <a:t> = new String(</a:t>
            </a:r>
            <a:r>
              <a:rPr lang="en-US" dirty="0" err="1">
                <a:latin typeface="微软雅黑" pitchFamily="34" charset="-122"/>
                <a:ea typeface="微软雅黑" pitchFamily="34" charset="-122"/>
              </a:rPr>
              <a:t>dp.getData</a:t>
            </a:r>
            <a:r>
              <a:rPr lang="en-US" dirty="0">
                <a:latin typeface="微软雅黑" pitchFamily="34" charset="-122"/>
                <a:ea typeface="微软雅黑" pitchFamily="34" charset="-122"/>
              </a:rPr>
              <a:t>(),0,dp.getLength());  //</a:t>
            </a:r>
            <a:r>
              <a:rPr lang="en-US" dirty="0" err="1">
                <a:latin typeface="微软雅黑" pitchFamily="34" charset="-122"/>
                <a:ea typeface="微软雅黑" pitchFamily="34" charset="-122"/>
              </a:rPr>
              <a:t>dp.getLength</a:t>
            </a:r>
            <a:r>
              <a:rPr lang="en-US" dirty="0">
                <a:latin typeface="微软雅黑" pitchFamily="34" charset="-122"/>
                <a:ea typeface="微软雅黑" pitchFamily="34" charset="-122"/>
              </a:rPr>
              <a:t>()</a:t>
            </a:r>
            <a:r>
              <a:rPr lang="zh-CN" altLang="en-US" dirty="0">
                <a:latin typeface="微软雅黑" pitchFamily="34" charset="-122"/>
                <a:ea typeface="微软雅黑" pitchFamily="34" charset="-122"/>
              </a:rPr>
              <a:t>返回实际收到的数据的字节数</a:t>
            </a:r>
          </a:p>
          <a:p>
            <a:pPr>
              <a:defRPr/>
            </a:pP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System.</a:t>
            </a:r>
            <a:r>
              <a:rPr lang="en-US" i="1" dirty="0" err="1">
                <a:latin typeface="微软雅黑" pitchFamily="34" charset="-122"/>
                <a:ea typeface="微软雅黑" pitchFamily="34" charset="-122"/>
              </a:rPr>
              <a:t>out</a:t>
            </a:r>
            <a:r>
              <a:rPr lang="en-US" dirty="0" err="1">
                <a:latin typeface="微软雅黑" pitchFamily="34" charset="-122"/>
                <a:ea typeface="微软雅黑" pitchFamily="34" charset="-122"/>
              </a:rPr>
              <a:t>.println</a:t>
            </a:r>
            <a:r>
              <a:rPr lang="en-US" dirty="0">
                <a:latin typeface="微软雅黑" pitchFamily="34" charset="-122"/>
                <a:ea typeface="微软雅黑" pitchFamily="34" charset="-122"/>
              </a:rPr>
              <a:t>(string);</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ds.close</a:t>
            </a:r>
            <a:r>
              <a:rPr lang="en-US"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0" y="0"/>
            <a:ext cx="7143768" cy="857250"/>
          </a:xfrm>
        </p:spPr>
        <p:txBody>
          <a:bodyPr/>
          <a:lstStyle/>
          <a:p>
            <a:r>
              <a:rPr lang="en-US" altLang="zh-CN" smtClean="0"/>
              <a:t>UDP </a:t>
            </a:r>
            <a:r>
              <a:rPr lang="zh-CN" altLang="en-US" smtClean="0"/>
              <a:t>示例代码  </a:t>
            </a:r>
            <a:r>
              <a:rPr lang="en-US" altLang="zh-CN" smtClean="0"/>
              <a:t>C</a:t>
            </a:r>
            <a:endParaRPr lang="zh-CN" altLang="en-US" smtClean="0"/>
          </a:p>
        </p:txBody>
      </p:sp>
      <p:sp>
        <p:nvSpPr>
          <p:cNvPr id="5" name="TextBox 4"/>
          <p:cNvSpPr txBox="1"/>
          <p:nvPr/>
        </p:nvSpPr>
        <p:spPr>
          <a:xfrm>
            <a:off x="357188" y="1214438"/>
            <a:ext cx="4071937" cy="4730750"/>
          </a:xfrm>
          <a:prstGeom prst="rect">
            <a:avLst/>
          </a:prstGeom>
          <a:solidFill>
            <a:schemeClr val="accent2">
              <a:lumMod val="20000"/>
              <a:lumOff val="80000"/>
            </a:schemeClr>
          </a:solidFill>
        </p:spPr>
        <p:txBody>
          <a:bodyPr>
            <a:spAutoFit/>
          </a:bodyPr>
          <a:lstStyle/>
          <a:p>
            <a:pPr>
              <a:defRPr/>
            </a:pPr>
            <a:r>
              <a:rPr lang="en-US" sz="1100" dirty="0">
                <a:latin typeface="微软雅黑" pitchFamily="34" charset="-122"/>
                <a:ea typeface="微软雅黑" pitchFamily="34" charset="-122"/>
              </a:rPr>
              <a:t>/**</a:t>
            </a:r>
            <a:r>
              <a:rPr lang="zh-CN" altLang="en-US" sz="1100" dirty="0">
                <a:latin typeface="微软雅黑" pitchFamily="34" charset="-122"/>
                <a:ea typeface="微软雅黑" pitchFamily="34" charset="-122"/>
              </a:rPr>
              <a:t>客户端向服务器端发送信息（</a:t>
            </a:r>
            <a:r>
              <a:rPr lang="zh-CN" altLang="en-US" sz="1100" b="1" dirty="0">
                <a:latin typeface="微软雅黑" pitchFamily="34" charset="-122"/>
                <a:ea typeface="微软雅黑" pitchFamily="34" charset="-122"/>
              </a:rPr>
              <a:t>传递基本类型数据</a:t>
            </a:r>
            <a:r>
              <a:rPr lang="zh-CN" altLang="en-US" sz="1100" dirty="0">
                <a:latin typeface="微软雅黑" pitchFamily="34" charset="-122"/>
                <a:ea typeface="微软雅黑" pitchFamily="34" charset="-122"/>
              </a:rPr>
              <a:t>） </a:t>
            </a:r>
            <a:r>
              <a:rPr lang="en-US" sz="1100" dirty="0">
                <a:latin typeface="微软雅黑" pitchFamily="34" charset="-122"/>
                <a:ea typeface="微软雅黑" pitchFamily="34" charset="-122"/>
              </a:rPr>
              <a:t>*/</a:t>
            </a:r>
          </a:p>
          <a:p>
            <a:pPr>
              <a:defRPr/>
            </a:pPr>
            <a:r>
              <a:rPr lang="en-US" sz="1100" dirty="0">
                <a:latin typeface="微软雅黑" pitchFamily="34" charset="-122"/>
                <a:ea typeface="微软雅黑" pitchFamily="34" charset="-122"/>
              </a:rPr>
              <a:t>public class Client {</a:t>
            </a:r>
          </a:p>
          <a:p>
            <a:pPr>
              <a:defRPr/>
            </a:pPr>
            <a:r>
              <a:rPr lang="en-US" sz="1100" dirty="0">
                <a:latin typeface="微软雅黑" pitchFamily="34" charset="-122"/>
                <a:ea typeface="微软雅黑" pitchFamily="34" charset="-122"/>
              </a:rPr>
              <a:t>	public static void main(String[] </a:t>
            </a:r>
            <a:r>
              <a:rPr lang="en-US" sz="1100" dirty="0" err="1">
                <a:latin typeface="微软雅黑" pitchFamily="34" charset="-122"/>
                <a:ea typeface="微软雅黑" pitchFamily="34" charset="-122"/>
              </a:rPr>
              <a:t>args</a:t>
            </a:r>
            <a:r>
              <a:rPr lang="en-US" sz="1100" dirty="0">
                <a:latin typeface="微软雅黑" pitchFamily="34" charset="-122"/>
                <a:ea typeface="微软雅黑" pitchFamily="34" charset="-122"/>
              </a:rPr>
              <a:t>) throws Exception {</a:t>
            </a:r>
          </a:p>
          <a:p>
            <a:pPr>
              <a:defRPr/>
            </a:pPr>
            <a:r>
              <a:rPr lang="en-US" sz="1100" dirty="0">
                <a:latin typeface="微软雅黑" pitchFamily="34" charset="-122"/>
                <a:ea typeface="微软雅黑" pitchFamily="34" charset="-122"/>
              </a:rPr>
              <a:t>	</a:t>
            </a:r>
            <a:r>
              <a:rPr lang="en-US" sz="1100" dirty="0">
                <a:solidFill>
                  <a:srgbClr val="FF0000"/>
                </a:solidFill>
                <a:latin typeface="微软雅黑" pitchFamily="34" charset="-122"/>
                <a:ea typeface="微软雅黑" pitchFamily="34" charset="-122"/>
              </a:rPr>
              <a:t>long n = 2000L;</a:t>
            </a:r>
          </a:p>
          <a:p>
            <a:pPr>
              <a:defRPr/>
            </a:pPr>
            <a:r>
              <a:rPr lang="en-US" sz="1100" dirty="0">
                <a:solidFill>
                  <a:srgbClr val="FF0000"/>
                </a:solidFill>
                <a:latin typeface="微软雅黑" pitchFamily="34" charset="-122"/>
                <a:ea typeface="微软雅黑" pitchFamily="34" charset="-122"/>
              </a:rPr>
              <a:t>	</a:t>
            </a:r>
            <a:r>
              <a:rPr lang="en-US" sz="1100" dirty="0" err="1">
                <a:solidFill>
                  <a:srgbClr val="FF0000"/>
                </a:solidFill>
                <a:latin typeface="微软雅黑" pitchFamily="34" charset="-122"/>
                <a:ea typeface="微软雅黑" pitchFamily="34" charset="-122"/>
              </a:rPr>
              <a:t>ByteArrayOutputStream</a:t>
            </a:r>
            <a:r>
              <a:rPr lang="en-US" sz="1100" dirty="0">
                <a:solidFill>
                  <a:srgbClr val="FF0000"/>
                </a:solidFill>
                <a:latin typeface="微软雅黑" pitchFamily="34" charset="-122"/>
                <a:ea typeface="微软雅黑" pitchFamily="34" charset="-122"/>
              </a:rPr>
              <a:t> </a:t>
            </a:r>
            <a:r>
              <a:rPr lang="en-US" sz="1100" dirty="0" err="1">
                <a:solidFill>
                  <a:srgbClr val="FF0000"/>
                </a:solidFill>
                <a:latin typeface="微软雅黑" pitchFamily="34" charset="-122"/>
                <a:ea typeface="微软雅黑" pitchFamily="34" charset="-122"/>
              </a:rPr>
              <a:t>bos</a:t>
            </a:r>
            <a:r>
              <a:rPr lang="en-US" sz="1100" dirty="0">
                <a:solidFill>
                  <a:srgbClr val="FF0000"/>
                </a:solidFill>
                <a:latin typeface="微软雅黑" pitchFamily="34" charset="-122"/>
                <a:ea typeface="微软雅黑" pitchFamily="34" charset="-122"/>
              </a:rPr>
              <a:t> = new </a:t>
            </a:r>
            <a:r>
              <a:rPr lang="en-US" sz="1100" dirty="0" err="1">
                <a:solidFill>
                  <a:srgbClr val="FF0000"/>
                </a:solidFill>
                <a:latin typeface="微软雅黑" pitchFamily="34" charset="-122"/>
                <a:ea typeface="微软雅黑" pitchFamily="34" charset="-122"/>
              </a:rPr>
              <a:t>ByteArrayOutputStream</a:t>
            </a:r>
            <a:r>
              <a:rPr lang="en-US" sz="1100" dirty="0">
                <a:solidFill>
                  <a:srgbClr val="FF0000"/>
                </a:solidFill>
                <a:latin typeface="微软雅黑" pitchFamily="34" charset="-122"/>
                <a:ea typeface="微软雅黑" pitchFamily="34" charset="-122"/>
              </a:rPr>
              <a:t>();</a:t>
            </a:r>
          </a:p>
          <a:p>
            <a:pPr>
              <a:defRPr/>
            </a:pPr>
            <a:r>
              <a:rPr lang="en-US" sz="1100" dirty="0">
                <a:solidFill>
                  <a:srgbClr val="FF0000"/>
                </a:solidFill>
                <a:latin typeface="微软雅黑" pitchFamily="34" charset="-122"/>
                <a:ea typeface="微软雅黑" pitchFamily="34" charset="-122"/>
              </a:rPr>
              <a:t>	</a:t>
            </a:r>
            <a:r>
              <a:rPr lang="en-US" sz="1100" dirty="0" err="1">
                <a:solidFill>
                  <a:srgbClr val="FF0000"/>
                </a:solidFill>
                <a:latin typeface="微软雅黑" pitchFamily="34" charset="-122"/>
                <a:ea typeface="微软雅黑" pitchFamily="34" charset="-122"/>
              </a:rPr>
              <a:t>DataOutputStream</a:t>
            </a:r>
            <a:r>
              <a:rPr lang="en-US" sz="1100" dirty="0">
                <a:solidFill>
                  <a:srgbClr val="FF0000"/>
                </a:solidFill>
                <a:latin typeface="微软雅黑" pitchFamily="34" charset="-122"/>
                <a:ea typeface="微软雅黑" pitchFamily="34" charset="-122"/>
              </a:rPr>
              <a:t> dos = new </a:t>
            </a:r>
            <a:r>
              <a:rPr lang="en-US" sz="1100" dirty="0" err="1">
                <a:solidFill>
                  <a:srgbClr val="FF0000"/>
                </a:solidFill>
                <a:latin typeface="微软雅黑" pitchFamily="34" charset="-122"/>
                <a:ea typeface="微软雅黑" pitchFamily="34" charset="-122"/>
              </a:rPr>
              <a:t>DataOutputStream</a:t>
            </a:r>
            <a:r>
              <a:rPr lang="en-US" sz="1100" dirty="0">
                <a:solidFill>
                  <a:srgbClr val="FF0000"/>
                </a:solidFill>
                <a:latin typeface="微软雅黑" pitchFamily="34" charset="-122"/>
                <a:ea typeface="微软雅黑" pitchFamily="34" charset="-122"/>
              </a:rPr>
              <a:t>(</a:t>
            </a:r>
            <a:r>
              <a:rPr lang="en-US" sz="1100" dirty="0" err="1">
                <a:solidFill>
                  <a:srgbClr val="FF0000"/>
                </a:solidFill>
                <a:latin typeface="微软雅黑" pitchFamily="34" charset="-122"/>
                <a:ea typeface="微软雅黑" pitchFamily="34" charset="-122"/>
              </a:rPr>
              <a:t>bos</a:t>
            </a:r>
            <a:r>
              <a:rPr lang="en-US" sz="1100" dirty="0">
                <a:solidFill>
                  <a:srgbClr val="FF0000"/>
                </a:solidFill>
                <a:latin typeface="微软雅黑" pitchFamily="34" charset="-122"/>
                <a:ea typeface="微软雅黑" pitchFamily="34" charset="-122"/>
              </a:rPr>
              <a:t>);</a:t>
            </a:r>
          </a:p>
          <a:p>
            <a:pPr>
              <a:defRPr/>
            </a:pPr>
            <a:r>
              <a:rPr lang="en-US" sz="1100" dirty="0">
                <a:solidFill>
                  <a:srgbClr val="FF0000"/>
                </a:solidFill>
                <a:latin typeface="微软雅黑" pitchFamily="34" charset="-122"/>
                <a:ea typeface="微软雅黑" pitchFamily="34" charset="-122"/>
              </a:rPr>
              <a:t>	</a:t>
            </a:r>
            <a:r>
              <a:rPr lang="en-US" sz="1100" dirty="0" err="1">
                <a:solidFill>
                  <a:srgbClr val="FF0000"/>
                </a:solidFill>
                <a:latin typeface="微软雅黑" pitchFamily="34" charset="-122"/>
                <a:ea typeface="微软雅黑" pitchFamily="34" charset="-122"/>
              </a:rPr>
              <a:t>dos.writeLong</a:t>
            </a:r>
            <a:r>
              <a:rPr lang="en-US" sz="1100" dirty="0">
                <a:solidFill>
                  <a:srgbClr val="FF0000"/>
                </a:solidFill>
                <a:latin typeface="微软雅黑" pitchFamily="34" charset="-122"/>
                <a:ea typeface="微软雅黑" pitchFamily="34" charset="-122"/>
              </a:rPr>
              <a:t>(n);</a:t>
            </a:r>
          </a:p>
          <a:p>
            <a:pPr>
              <a:defRPr/>
            </a:pPr>
            <a:r>
              <a:rPr lang="en-US" sz="1100" dirty="0">
                <a:solidFill>
                  <a:srgbClr val="FF0000"/>
                </a:solidFill>
                <a:latin typeface="微软雅黑" pitchFamily="34" charset="-122"/>
                <a:ea typeface="微软雅黑" pitchFamily="34" charset="-122"/>
              </a:rPr>
              <a:t>	byte[] b = </a:t>
            </a:r>
            <a:r>
              <a:rPr lang="en-US" sz="1100" dirty="0" err="1">
                <a:solidFill>
                  <a:srgbClr val="FF0000"/>
                </a:solidFill>
                <a:latin typeface="微软雅黑" pitchFamily="34" charset="-122"/>
                <a:ea typeface="微软雅黑" pitchFamily="34" charset="-122"/>
              </a:rPr>
              <a:t>bos.toByteArray</a:t>
            </a:r>
            <a:r>
              <a:rPr lang="en-US" sz="1100" dirty="0">
                <a:solidFill>
                  <a:srgbClr val="FF0000"/>
                </a:solidFill>
                <a:latin typeface="微软雅黑" pitchFamily="34" charset="-122"/>
                <a:ea typeface="微软雅黑" pitchFamily="34" charset="-122"/>
              </a:rPr>
              <a:t>();</a:t>
            </a:r>
          </a:p>
          <a:p>
            <a:pPr>
              <a:defRPr/>
            </a:pPr>
            <a:endParaRPr lang="en-US" sz="1100" dirty="0">
              <a:latin typeface="微软雅黑" pitchFamily="34" charset="-122"/>
              <a:ea typeface="微软雅黑" pitchFamily="34" charset="-122"/>
            </a:endParaRPr>
          </a:p>
          <a:p>
            <a:pPr>
              <a:defRPr/>
            </a:pPr>
            <a:r>
              <a:rPr lang="en-US" sz="1100" dirty="0">
                <a:latin typeface="微软雅黑" pitchFamily="34" charset="-122"/>
                <a:ea typeface="微软雅黑" pitchFamily="34" charset="-122"/>
              </a:rPr>
              <a:t>	//</a:t>
            </a:r>
            <a:r>
              <a:rPr lang="zh-CN" altLang="en-US" sz="1100" dirty="0">
                <a:latin typeface="微软雅黑" pitchFamily="34" charset="-122"/>
                <a:ea typeface="微软雅黑" pitchFamily="34" charset="-122"/>
              </a:rPr>
              <a:t>必须告诉数据包要发到哪里去</a:t>
            </a:r>
          </a:p>
          <a:p>
            <a:pPr>
              <a:defRPr/>
            </a:pPr>
            <a:r>
              <a:rPr lang="zh-CN" alt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DatagramPacket</a:t>
            </a:r>
            <a:r>
              <a:rPr 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dp</a:t>
            </a:r>
            <a:r>
              <a:rPr lang="en-US" sz="1100" dirty="0">
                <a:latin typeface="微软雅黑" pitchFamily="34" charset="-122"/>
                <a:ea typeface="微软雅黑" pitchFamily="34" charset="-122"/>
              </a:rPr>
              <a:t> = new </a:t>
            </a:r>
            <a:r>
              <a:rPr lang="en-US" sz="1100" dirty="0" err="1">
                <a:latin typeface="微软雅黑" pitchFamily="34" charset="-122"/>
                <a:ea typeface="微软雅黑" pitchFamily="34" charset="-122"/>
              </a:rPr>
              <a:t>DatagramPacket</a:t>
            </a:r>
            <a:r>
              <a:rPr lang="en-US" sz="1100" dirty="0">
                <a:latin typeface="微软雅黑" pitchFamily="34" charset="-122"/>
                <a:ea typeface="微软雅黑" pitchFamily="34" charset="-122"/>
              </a:rPr>
              <a:t>(</a:t>
            </a:r>
            <a:r>
              <a:rPr lang="en-US" sz="1100" dirty="0" err="1">
                <a:latin typeface="微软雅黑" pitchFamily="34" charset="-122"/>
                <a:ea typeface="微软雅黑" pitchFamily="34" charset="-122"/>
              </a:rPr>
              <a:t>b,b.length,new</a:t>
            </a:r>
            <a:r>
              <a:rPr 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InetSocketAddress</a:t>
            </a:r>
            <a:r>
              <a:rPr lang="en-US" sz="1100" dirty="0">
                <a:latin typeface="微软雅黑" pitchFamily="34" charset="-122"/>
                <a:ea typeface="微软雅黑" pitchFamily="34" charset="-122"/>
              </a:rPr>
              <a:t>("localhost",8999));</a:t>
            </a:r>
          </a:p>
          <a:p>
            <a:pPr>
              <a:defRPr/>
            </a:pPr>
            <a:r>
              <a:rPr lang="en-US" sz="1100" dirty="0">
                <a:latin typeface="微软雅黑" pitchFamily="34" charset="-122"/>
                <a:ea typeface="微软雅黑" pitchFamily="34" charset="-122"/>
              </a:rPr>
              <a:t>	//</a:t>
            </a:r>
            <a:r>
              <a:rPr lang="zh-CN" altLang="en-US" sz="1100" dirty="0">
                <a:latin typeface="微软雅黑" pitchFamily="34" charset="-122"/>
                <a:ea typeface="微软雅黑" pitchFamily="34" charset="-122"/>
              </a:rPr>
              <a:t>我本身占用</a:t>
            </a:r>
            <a:r>
              <a:rPr lang="en-US" altLang="zh-CN" sz="1100" dirty="0">
                <a:latin typeface="微软雅黑" pitchFamily="34" charset="-122"/>
                <a:ea typeface="微软雅黑" pitchFamily="34" charset="-122"/>
              </a:rPr>
              <a:t>9000</a:t>
            </a:r>
            <a:r>
              <a:rPr lang="zh-CN" altLang="en-US" sz="1100" dirty="0">
                <a:latin typeface="微软雅黑" pitchFamily="34" charset="-122"/>
                <a:ea typeface="微软雅黑" pitchFamily="34" charset="-122"/>
              </a:rPr>
              <a:t>端口向外面机器发数据包</a:t>
            </a:r>
          </a:p>
          <a:p>
            <a:pPr>
              <a:defRPr/>
            </a:pPr>
            <a:r>
              <a:rPr lang="zh-CN" alt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DatagramSocket</a:t>
            </a:r>
            <a:r>
              <a:rPr 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ds</a:t>
            </a:r>
            <a:r>
              <a:rPr lang="en-US" sz="1100" dirty="0">
                <a:latin typeface="微软雅黑" pitchFamily="34" charset="-122"/>
                <a:ea typeface="微软雅黑" pitchFamily="34" charset="-122"/>
              </a:rPr>
              <a:t> = new </a:t>
            </a:r>
            <a:r>
              <a:rPr lang="en-US" sz="1100" dirty="0" err="1">
                <a:latin typeface="微软雅黑" pitchFamily="34" charset="-122"/>
                <a:ea typeface="微软雅黑" pitchFamily="34" charset="-122"/>
              </a:rPr>
              <a:t>DatagramSocket</a:t>
            </a:r>
            <a:r>
              <a:rPr lang="en-US" sz="1100" dirty="0">
                <a:latin typeface="微软雅黑" pitchFamily="34" charset="-122"/>
                <a:ea typeface="微软雅黑" pitchFamily="34" charset="-122"/>
              </a:rPr>
              <a:t>(9000);</a:t>
            </a:r>
          </a:p>
          <a:p>
            <a:pPr>
              <a:defRPr/>
            </a:pPr>
            <a:r>
              <a:rPr 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ds.send</a:t>
            </a:r>
            <a:r>
              <a:rPr lang="en-US" sz="1100" dirty="0">
                <a:latin typeface="微软雅黑" pitchFamily="34" charset="-122"/>
                <a:ea typeface="微软雅黑" pitchFamily="34" charset="-122"/>
              </a:rPr>
              <a:t>(</a:t>
            </a:r>
            <a:r>
              <a:rPr lang="en-US" sz="1100" dirty="0" err="1">
                <a:latin typeface="微软雅黑" pitchFamily="34" charset="-122"/>
                <a:ea typeface="微软雅黑" pitchFamily="34" charset="-122"/>
              </a:rPr>
              <a:t>dp</a:t>
            </a:r>
            <a:r>
              <a:rPr lang="en-US" sz="1100" dirty="0">
                <a:latin typeface="微软雅黑" pitchFamily="34" charset="-122"/>
                <a:ea typeface="微软雅黑" pitchFamily="34" charset="-122"/>
              </a:rPr>
              <a:t>);</a:t>
            </a:r>
          </a:p>
          <a:p>
            <a:pPr>
              <a:defRPr/>
            </a:pPr>
            <a:r>
              <a:rPr 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ds.close</a:t>
            </a:r>
            <a:r>
              <a:rPr lang="en-US" sz="1100" dirty="0">
                <a:latin typeface="微软雅黑" pitchFamily="34" charset="-122"/>
                <a:ea typeface="微软雅黑" pitchFamily="34" charset="-122"/>
              </a:rPr>
              <a:t>();</a:t>
            </a:r>
          </a:p>
          <a:p>
            <a:pPr>
              <a:defRPr/>
            </a:pPr>
            <a:r>
              <a:rPr lang="en-US" sz="1100" dirty="0">
                <a:latin typeface="微软雅黑" pitchFamily="34" charset="-122"/>
                <a:ea typeface="微软雅黑" pitchFamily="34" charset="-122"/>
              </a:rPr>
              <a:t>	}</a:t>
            </a:r>
          </a:p>
          <a:p>
            <a:pPr>
              <a:defRPr/>
            </a:pPr>
            <a:r>
              <a:rPr lang="en-US" sz="1100" dirty="0">
                <a:latin typeface="微软雅黑" pitchFamily="34" charset="-122"/>
                <a:ea typeface="微软雅黑" pitchFamily="34" charset="-122"/>
              </a:rPr>
              <a:t>}	</a:t>
            </a:r>
          </a:p>
          <a:p>
            <a:pPr>
              <a:defRPr/>
            </a:pPr>
            <a:endParaRPr lang="en-US" sz="1100" dirty="0">
              <a:latin typeface="微软雅黑" pitchFamily="34" charset="-122"/>
              <a:ea typeface="微软雅黑" pitchFamily="34" charset="-122"/>
            </a:endParaRPr>
          </a:p>
        </p:txBody>
      </p:sp>
      <p:sp>
        <p:nvSpPr>
          <p:cNvPr id="6" name="TextBox 5"/>
          <p:cNvSpPr txBox="1"/>
          <p:nvPr/>
        </p:nvSpPr>
        <p:spPr>
          <a:xfrm>
            <a:off x="4714875" y="1285875"/>
            <a:ext cx="4214813" cy="4449763"/>
          </a:xfrm>
          <a:prstGeom prst="rect">
            <a:avLst/>
          </a:prstGeom>
          <a:solidFill>
            <a:schemeClr val="accent2">
              <a:lumMod val="40000"/>
              <a:lumOff val="60000"/>
            </a:schemeClr>
          </a:solidFill>
        </p:spPr>
        <p:txBody>
          <a:bodyPr>
            <a:spAutoFit/>
          </a:bodyPr>
          <a:lstStyle/>
          <a:p>
            <a:pPr>
              <a:defRPr/>
            </a:pPr>
            <a:r>
              <a:rPr lang="en-US"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客户端向服务器端发送信息（</a:t>
            </a:r>
            <a:r>
              <a:rPr lang="zh-CN" altLang="en-US" sz="1200" b="1" dirty="0">
                <a:latin typeface="微软雅黑" pitchFamily="34" charset="-122"/>
                <a:ea typeface="微软雅黑" pitchFamily="34" charset="-122"/>
              </a:rPr>
              <a:t>传递基本类型数据</a:t>
            </a:r>
            <a:r>
              <a:rPr lang="zh-CN" altLang="en-US" sz="1200" dirty="0">
                <a:latin typeface="微软雅黑" pitchFamily="34" charset="-122"/>
                <a:ea typeface="微软雅黑" pitchFamily="34" charset="-122"/>
              </a:rPr>
              <a:t>） </a:t>
            </a:r>
            <a:r>
              <a:rPr lang="en-US" sz="1200" dirty="0">
                <a:latin typeface="微软雅黑" pitchFamily="34" charset="-122"/>
                <a:ea typeface="微软雅黑" pitchFamily="34" charset="-122"/>
              </a:rPr>
              <a:t>*/</a:t>
            </a:r>
            <a:r>
              <a:rPr lang="en-US" sz="1200" b="1" dirty="0">
                <a:latin typeface="微软雅黑" pitchFamily="34" charset="-122"/>
                <a:ea typeface="微软雅黑" pitchFamily="34" charset="-122"/>
              </a:rPr>
              <a:t> public</a:t>
            </a:r>
            <a:r>
              <a:rPr lang="en-US" sz="1200" dirty="0">
                <a:latin typeface="微软雅黑" pitchFamily="34" charset="-122"/>
                <a:ea typeface="微软雅黑" pitchFamily="34" charset="-122"/>
              </a:rPr>
              <a:t> </a:t>
            </a:r>
            <a:r>
              <a:rPr lang="en-US" sz="1200" b="1" dirty="0">
                <a:latin typeface="微软雅黑" pitchFamily="34" charset="-122"/>
                <a:ea typeface="微软雅黑" pitchFamily="34" charset="-122"/>
              </a:rPr>
              <a:t>class</a:t>
            </a:r>
            <a:r>
              <a:rPr lang="en-US" sz="1200" dirty="0">
                <a:latin typeface="微软雅黑" pitchFamily="34" charset="-122"/>
                <a:ea typeface="微软雅黑" pitchFamily="34" charset="-122"/>
              </a:rPr>
              <a:t> Server {</a:t>
            </a:r>
            <a:endParaRPr lang="zh-CN" altLang="en-US" sz="1200" dirty="0">
              <a:latin typeface="微软雅黑" pitchFamily="34" charset="-122"/>
              <a:ea typeface="微软雅黑" pitchFamily="34" charset="-122"/>
            </a:endParaRPr>
          </a:p>
          <a:p>
            <a:pPr>
              <a:defRPr/>
            </a:pPr>
            <a:r>
              <a:rPr lang="en-US" sz="1200" dirty="0">
                <a:latin typeface="微软雅黑" pitchFamily="34" charset="-122"/>
                <a:ea typeface="微软雅黑" pitchFamily="34" charset="-122"/>
              </a:rPr>
              <a:t>	</a:t>
            </a:r>
            <a:r>
              <a:rPr lang="en-US" sz="1200" b="1" dirty="0">
                <a:latin typeface="微软雅黑" pitchFamily="34" charset="-122"/>
                <a:ea typeface="微软雅黑" pitchFamily="34" charset="-122"/>
              </a:rPr>
              <a:t>public</a:t>
            </a:r>
            <a:r>
              <a:rPr lang="en-US" sz="1200" dirty="0">
                <a:latin typeface="微软雅黑" pitchFamily="34" charset="-122"/>
                <a:ea typeface="微软雅黑" pitchFamily="34" charset="-122"/>
              </a:rPr>
              <a:t> </a:t>
            </a:r>
            <a:r>
              <a:rPr lang="en-US" sz="1200" b="1" dirty="0">
                <a:latin typeface="微软雅黑" pitchFamily="34" charset="-122"/>
                <a:ea typeface="微软雅黑" pitchFamily="34" charset="-122"/>
              </a:rPr>
              <a:t>static</a:t>
            </a:r>
            <a:r>
              <a:rPr lang="en-US" sz="1200" dirty="0">
                <a:latin typeface="微软雅黑" pitchFamily="34" charset="-122"/>
                <a:ea typeface="微软雅黑" pitchFamily="34" charset="-122"/>
              </a:rPr>
              <a:t> </a:t>
            </a:r>
            <a:r>
              <a:rPr lang="en-US" sz="1200" b="1" dirty="0">
                <a:latin typeface="微软雅黑" pitchFamily="34" charset="-122"/>
                <a:ea typeface="微软雅黑" pitchFamily="34" charset="-122"/>
              </a:rPr>
              <a:t>void</a:t>
            </a:r>
            <a:r>
              <a:rPr lang="en-US" sz="1200" dirty="0">
                <a:latin typeface="微软雅黑" pitchFamily="34" charset="-122"/>
                <a:ea typeface="微软雅黑" pitchFamily="34" charset="-122"/>
              </a:rPr>
              <a:t> main(String[] </a:t>
            </a:r>
            <a:r>
              <a:rPr lang="en-US" sz="1200" dirty="0" err="1">
                <a:latin typeface="微软雅黑" pitchFamily="34" charset="-122"/>
                <a:ea typeface="微软雅黑" pitchFamily="34" charset="-122"/>
              </a:rPr>
              <a:t>args</a:t>
            </a:r>
            <a:r>
              <a:rPr lang="en-US" sz="1200" dirty="0">
                <a:latin typeface="微软雅黑" pitchFamily="34" charset="-122"/>
                <a:ea typeface="微软雅黑" pitchFamily="34" charset="-122"/>
              </a:rPr>
              <a:t>) </a:t>
            </a:r>
            <a:r>
              <a:rPr lang="en-US" sz="1200" b="1" dirty="0">
                <a:latin typeface="微软雅黑" pitchFamily="34" charset="-122"/>
                <a:ea typeface="微软雅黑" pitchFamily="34" charset="-122"/>
              </a:rPr>
              <a:t>throws</a:t>
            </a:r>
            <a:r>
              <a:rPr lang="en-US" sz="1200" dirty="0">
                <a:latin typeface="微软雅黑" pitchFamily="34" charset="-122"/>
                <a:ea typeface="微软雅黑" pitchFamily="34" charset="-122"/>
              </a:rPr>
              <a:t> Exception {</a:t>
            </a:r>
            <a:endParaRPr lang="zh-CN" altLang="en-US" sz="1200" dirty="0">
              <a:latin typeface="微软雅黑" pitchFamily="34" charset="-122"/>
              <a:ea typeface="微软雅黑" pitchFamily="34" charset="-122"/>
            </a:endParaRPr>
          </a:p>
          <a:p>
            <a:pPr>
              <a:defRPr/>
            </a:pP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DatagramSocket</a:t>
            </a: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ds</a:t>
            </a:r>
            <a:r>
              <a:rPr lang="en-US" sz="1200" dirty="0">
                <a:latin typeface="微软雅黑" pitchFamily="34" charset="-122"/>
                <a:ea typeface="微软雅黑" pitchFamily="34" charset="-122"/>
              </a:rPr>
              <a:t> = </a:t>
            </a:r>
            <a:r>
              <a:rPr lang="en-US" sz="1200" b="1" dirty="0">
                <a:latin typeface="微软雅黑" pitchFamily="34" charset="-122"/>
                <a:ea typeface="微软雅黑" pitchFamily="34" charset="-122"/>
              </a:rPr>
              <a:t>new</a:t>
            </a: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DatagramSocket</a:t>
            </a:r>
            <a:r>
              <a:rPr lang="en-US" sz="1200" dirty="0">
                <a:latin typeface="微软雅黑" pitchFamily="34" charset="-122"/>
                <a:ea typeface="微软雅黑" pitchFamily="34" charset="-122"/>
              </a:rPr>
              <a:t>(8999);</a:t>
            </a:r>
            <a:endParaRPr lang="zh-CN" altLang="en-US" sz="1200" dirty="0">
              <a:latin typeface="微软雅黑" pitchFamily="34" charset="-122"/>
              <a:ea typeface="微软雅黑" pitchFamily="34" charset="-122"/>
            </a:endParaRPr>
          </a:p>
          <a:p>
            <a:pPr>
              <a:defRPr/>
            </a:pPr>
            <a:r>
              <a:rPr lang="en-US" sz="1200" dirty="0">
                <a:latin typeface="微软雅黑" pitchFamily="34" charset="-122"/>
                <a:ea typeface="微软雅黑" pitchFamily="34" charset="-122"/>
              </a:rPr>
              <a:t>	</a:t>
            </a:r>
            <a:r>
              <a:rPr lang="en-US" sz="1200" b="1" dirty="0">
                <a:latin typeface="微软雅黑" pitchFamily="34" charset="-122"/>
                <a:ea typeface="微软雅黑" pitchFamily="34" charset="-122"/>
              </a:rPr>
              <a:t>byte</a:t>
            </a:r>
            <a:r>
              <a:rPr lang="en-US" sz="1200" dirty="0">
                <a:latin typeface="微软雅黑" pitchFamily="34" charset="-122"/>
                <a:ea typeface="微软雅黑" pitchFamily="34" charset="-122"/>
              </a:rPr>
              <a:t>[] b = </a:t>
            </a:r>
            <a:r>
              <a:rPr lang="en-US" sz="1200" b="1" dirty="0">
                <a:latin typeface="微软雅黑" pitchFamily="34" charset="-122"/>
                <a:ea typeface="微软雅黑" pitchFamily="34" charset="-122"/>
              </a:rPr>
              <a:t>new</a:t>
            </a:r>
            <a:r>
              <a:rPr lang="en-US" sz="1200" dirty="0">
                <a:latin typeface="微软雅黑" pitchFamily="34" charset="-122"/>
                <a:ea typeface="微软雅黑" pitchFamily="34" charset="-122"/>
              </a:rPr>
              <a:t> </a:t>
            </a:r>
            <a:r>
              <a:rPr lang="en-US" sz="1200" b="1" dirty="0">
                <a:latin typeface="微软雅黑" pitchFamily="34" charset="-122"/>
                <a:ea typeface="微软雅黑" pitchFamily="34" charset="-122"/>
              </a:rPr>
              <a:t>byte</a:t>
            </a:r>
            <a:r>
              <a:rPr lang="en-US" sz="1200" dirty="0">
                <a:latin typeface="微软雅黑" pitchFamily="34" charset="-122"/>
                <a:ea typeface="微软雅黑" pitchFamily="34" charset="-122"/>
              </a:rPr>
              <a:t>[1024];</a:t>
            </a:r>
            <a:endParaRPr lang="zh-CN" altLang="en-US" sz="1200" dirty="0">
              <a:latin typeface="微软雅黑" pitchFamily="34" charset="-122"/>
              <a:ea typeface="微软雅黑" pitchFamily="34" charset="-122"/>
            </a:endParaRPr>
          </a:p>
          <a:p>
            <a:pPr>
              <a:defRPr/>
            </a:pP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DatagramPacket</a:t>
            </a: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dp</a:t>
            </a:r>
            <a:r>
              <a:rPr lang="en-US" sz="1200" dirty="0">
                <a:latin typeface="微软雅黑" pitchFamily="34" charset="-122"/>
                <a:ea typeface="微软雅黑" pitchFamily="34" charset="-122"/>
              </a:rPr>
              <a:t> = </a:t>
            </a:r>
            <a:r>
              <a:rPr lang="en-US" sz="1200" b="1" dirty="0">
                <a:latin typeface="微软雅黑" pitchFamily="34" charset="-122"/>
                <a:ea typeface="微软雅黑" pitchFamily="34" charset="-122"/>
              </a:rPr>
              <a:t>new</a:t>
            </a: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DatagramPacket</a:t>
            </a:r>
            <a:r>
              <a:rPr lang="en-US" sz="1200" dirty="0">
                <a:latin typeface="微软雅黑" pitchFamily="34" charset="-122"/>
                <a:ea typeface="微软雅黑" pitchFamily="34" charset="-122"/>
              </a:rPr>
              <a:t>(</a:t>
            </a:r>
            <a:r>
              <a:rPr lang="en-US" sz="1200" dirty="0" err="1">
                <a:latin typeface="微软雅黑" pitchFamily="34" charset="-122"/>
                <a:ea typeface="微软雅黑" pitchFamily="34" charset="-122"/>
              </a:rPr>
              <a:t>b,b.length</a:t>
            </a:r>
            <a:r>
              <a:rPr lang="en-US" sz="1200" dirty="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p>
            <a:pPr>
              <a:defRPr/>
            </a:pPr>
            <a:r>
              <a:rPr lang="en-US"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a:p>
            <a:pPr>
              <a:defRPr/>
            </a:pP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ds.receive</a:t>
            </a:r>
            <a:r>
              <a:rPr lang="en-US" sz="1200" dirty="0">
                <a:latin typeface="微软雅黑" pitchFamily="34" charset="-122"/>
                <a:ea typeface="微软雅黑" pitchFamily="34" charset="-122"/>
              </a:rPr>
              <a:t>(</a:t>
            </a:r>
            <a:r>
              <a:rPr lang="en-US" sz="1200" dirty="0" err="1">
                <a:latin typeface="微软雅黑" pitchFamily="34" charset="-122"/>
                <a:ea typeface="微软雅黑" pitchFamily="34" charset="-122"/>
              </a:rPr>
              <a:t>dp</a:t>
            </a:r>
            <a:r>
              <a:rPr lang="en-US"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阻塞式方法</a:t>
            </a:r>
          </a:p>
          <a:p>
            <a:pPr>
              <a:defRPr/>
            </a:pPr>
            <a:r>
              <a:rPr lang="en-US" sz="1200" dirty="0">
                <a:latin typeface="微软雅黑" pitchFamily="34" charset="-122"/>
                <a:ea typeface="微软雅黑" pitchFamily="34" charset="-122"/>
              </a:rPr>
              <a:t>	</a:t>
            </a:r>
            <a:r>
              <a:rPr lang="en-US" sz="1200" dirty="0" err="1">
                <a:solidFill>
                  <a:srgbClr val="FF0000"/>
                </a:solidFill>
                <a:latin typeface="微软雅黑" pitchFamily="34" charset="-122"/>
                <a:ea typeface="微软雅黑" pitchFamily="34" charset="-122"/>
              </a:rPr>
              <a:t>ByteArrayInputStream</a:t>
            </a:r>
            <a:r>
              <a:rPr lang="en-US" sz="1200" dirty="0">
                <a:solidFill>
                  <a:srgbClr val="FF0000"/>
                </a:solidFill>
                <a:latin typeface="微软雅黑" pitchFamily="34" charset="-122"/>
                <a:ea typeface="微软雅黑" pitchFamily="34" charset="-122"/>
              </a:rPr>
              <a:t> </a:t>
            </a:r>
            <a:r>
              <a:rPr lang="en-US" sz="1200" dirty="0" err="1">
                <a:solidFill>
                  <a:srgbClr val="FF0000"/>
                </a:solidFill>
                <a:latin typeface="微软雅黑" pitchFamily="34" charset="-122"/>
                <a:ea typeface="微软雅黑" pitchFamily="34" charset="-122"/>
              </a:rPr>
              <a:t>bis</a:t>
            </a:r>
            <a:r>
              <a:rPr lang="en-US" sz="1200" dirty="0">
                <a:solidFill>
                  <a:srgbClr val="FF0000"/>
                </a:solidFill>
                <a:latin typeface="微软雅黑" pitchFamily="34" charset="-122"/>
                <a:ea typeface="微软雅黑" pitchFamily="34" charset="-122"/>
              </a:rPr>
              <a:t> = </a:t>
            </a:r>
            <a:r>
              <a:rPr lang="en-US" sz="1200" b="1" dirty="0">
                <a:solidFill>
                  <a:srgbClr val="FF0000"/>
                </a:solidFill>
                <a:latin typeface="微软雅黑" pitchFamily="34" charset="-122"/>
                <a:ea typeface="微软雅黑" pitchFamily="34" charset="-122"/>
              </a:rPr>
              <a:t>new</a:t>
            </a:r>
            <a:r>
              <a:rPr lang="en-US" sz="1200" dirty="0">
                <a:solidFill>
                  <a:srgbClr val="FF0000"/>
                </a:solidFill>
                <a:latin typeface="微软雅黑" pitchFamily="34" charset="-122"/>
                <a:ea typeface="微软雅黑" pitchFamily="34" charset="-122"/>
              </a:rPr>
              <a:t> </a:t>
            </a:r>
            <a:r>
              <a:rPr lang="en-US" sz="1200" dirty="0" err="1">
                <a:solidFill>
                  <a:srgbClr val="FF0000"/>
                </a:solidFill>
                <a:latin typeface="微软雅黑" pitchFamily="34" charset="-122"/>
                <a:ea typeface="微软雅黑" pitchFamily="34" charset="-122"/>
              </a:rPr>
              <a:t>ByteArrayInputStream</a:t>
            </a:r>
            <a:r>
              <a:rPr lang="en-US" sz="1200" dirty="0">
                <a:solidFill>
                  <a:srgbClr val="FF0000"/>
                </a:solidFill>
                <a:latin typeface="微软雅黑" pitchFamily="34" charset="-122"/>
                <a:ea typeface="微软雅黑" pitchFamily="34" charset="-122"/>
              </a:rPr>
              <a:t>(</a:t>
            </a:r>
            <a:r>
              <a:rPr lang="en-US" sz="1200" dirty="0" err="1">
                <a:solidFill>
                  <a:srgbClr val="FF0000"/>
                </a:solidFill>
                <a:latin typeface="微软雅黑" pitchFamily="34" charset="-122"/>
                <a:ea typeface="微软雅黑" pitchFamily="34" charset="-122"/>
              </a:rPr>
              <a:t>dp.getData</a:t>
            </a:r>
            <a:r>
              <a:rPr lang="en-US" sz="1200" dirty="0">
                <a:solidFill>
                  <a:srgbClr val="FF0000"/>
                </a:solidFill>
                <a:latin typeface="微软雅黑" pitchFamily="34" charset="-122"/>
                <a:ea typeface="微软雅黑" pitchFamily="34" charset="-122"/>
              </a:rPr>
              <a:t>());</a:t>
            </a:r>
            <a:endParaRPr lang="zh-CN" altLang="en-US" sz="1200" dirty="0">
              <a:solidFill>
                <a:srgbClr val="FF0000"/>
              </a:solidFill>
              <a:latin typeface="微软雅黑" pitchFamily="34" charset="-122"/>
              <a:ea typeface="微软雅黑" pitchFamily="34" charset="-122"/>
            </a:endParaRPr>
          </a:p>
          <a:p>
            <a:pPr>
              <a:defRPr/>
            </a:pPr>
            <a:r>
              <a:rPr lang="en-US" sz="1200" dirty="0">
                <a:solidFill>
                  <a:srgbClr val="FF0000"/>
                </a:solidFill>
                <a:latin typeface="微软雅黑" pitchFamily="34" charset="-122"/>
                <a:ea typeface="微软雅黑" pitchFamily="34" charset="-122"/>
              </a:rPr>
              <a:t>	</a:t>
            </a:r>
            <a:r>
              <a:rPr lang="en-US" sz="1200" dirty="0" err="1">
                <a:solidFill>
                  <a:srgbClr val="FF0000"/>
                </a:solidFill>
                <a:latin typeface="微软雅黑" pitchFamily="34" charset="-122"/>
                <a:ea typeface="微软雅黑" pitchFamily="34" charset="-122"/>
              </a:rPr>
              <a:t>DataInputStream</a:t>
            </a:r>
            <a:r>
              <a:rPr lang="en-US" sz="1200" dirty="0">
                <a:solidFill>
                  <a:srgbClr val="FF0000"/>
                </a:solidFill>
                <a:latin typeface="微软雅黑" pitchFamily="34" charset="-122"/>
                <a:ea typeface="微软雅黑" pitchFamily="34" charset="-122"/>
              </a:rPr>
              <a:t> </a:t>
            </a:r>
            <a:r>
              <a:rPr lang="en-US" sz="1200" dirty="0" err="1">
                <a:solidFill>
                  <a:srgbClr val="FF0000"/>
                </a:solidFill>
                <a:latin typeface="微软雅黑" pitchFamily="34" charset="-122"/>
                <a:ea typeface="微软雅黑" pitchFamily="34" charset="-122"/>
              </a:rPr>
              <a:t>dis</a:t>
            </a:r>
            <a:r>
              <a:rPr lang="en-US" sz="1200" dirty="0">
                <a:solidFill>
                  <a:srgbClr val="FF0000"/>
                </a:solidFill>
                <a:latin typeface="微软雅黑" pitchFamily="34" charset="-122"/>
                <a:ea typeface="微软雅黑" pitchFamily="34" charset="-122"/>
              </a:rPr>
              <a:t> = </a:t>
            </a:r>
            <a:r>
              <a:rPr lang="en-US" sz="1200" b="1" dirty="0">
                <a:solidFill>
                  <a:srgbClr val="FF0000"/>
                </a:solidFill>
                <a:latin typeface="微软雅黑" pitchFamily="34" charset="-122"/>
                <a:ea typeface="微软雅黑" pitchFamily="34" charset="-122"/>
              </a:rPr>
              <a:t>new</a:t>
            </a:r>
            <a:r>
              <a:rPr lang="en-US" sz="1200" dirty="0">
                <a:solidFill>
                  <a:srgbClr val="FF0000"/>
                </a:solidFill>
                <a:latin typeface="微软雅黑" pitchFamily="34" charset="-122"/>
                <a:ea typeface="微软雅黑" pitchFamily="34" charset="-122"/>
              </a:rPr>
              <a:t> </a:t>
            </a:r>
            <a:r>
              <a:rPr lang="en-US" sz="1200" dirty="0" err="1">
                <a:solidFill>
                  <a:srgbClr val="FF0000"/>
                </a:solidFill>
                <a:latin typeface="微软雅黑" pitchFamily="34" charset="-122"/>
                <a:ea typeface="微软雅黑" pitchFamily="34" charset="-122"/>
              </a:rPr>
              <a:t>DataInputStream</a:t>
            </a:r>
            <a:r>
              <a:rPr lang="en-US" sz="1200" dirty="0">
                <a:solidFill>
                  <a:srgbClr val="FF0000"/>
                </a:solidFill>
                <a:latin typeface="微软雅黑" pitchFamily="34" charset="-122"/>
                <a:ea typeface="微软雅黑" pitchFamily="34" charset="-122"/>
              </a:rPr>
              <a:t>(</a:t>
            </a:r>
            <a:r>
              <a:rPr lang="en-US" sz="1200" dirty="0" err="1">
                <a:solidFill>
                  <a:srgbClr val="FF0000"/>
                </a:solidFill>
                <a:latin typeface="微软雅黑" pitchFamily="34" charset="-122"/>
                <a:ea typeface="微软雅黑" pitchFamily="34" charset="-122"/>
              </a:rPr>
              <a:t>bis</a:t>
            </a:r>
            <a:r>
              <a:rPr lang="en-US" sz="1200" dirty="0">
                <a:solidFill>
                  <a:srgbClr val="FF0000"/>
                </a:solidFill>
                <a:latin typeface="微软雅黑" pitchFamily="34" charset="-122"/>
                <a:ea typeface="微软雅黑" pitchFamily="34" charset="-122"/>
              </a:rPr>
              <a:t>);		</a:t>
            </a:r>
            <a:r>
              <a:rPr lang="en-US" sz="1200" dirty="0" err="1">
                <a:solidFill>
                  <a:srgbClr val="FF0000"/>
                </a:solidFill>
                <a:latin typeface="微软雅黑" pitchFamily="34" charset="-122"/>
                <a:ea typeface="微软雅黑" pitchFamily="34" charset="-122"/>
              </a:rPr>
              <a:t>System.</a:t>
            </a:r>
            <a:r>
              <a:rPr lang="en-US" sz="1200" i="1" dirty="0" err="1">
                <a:solidFill>
                  <a:srgbClr val="FF0000"/>
                </a:solidFill>
                <a:latin typeface="微软雅黑" pitchFamily="34" charset="-122"/>
                <a:ea typeface="微软雅黑" pitchFamily="34" charset="-122"/>
              </a:rPr>
              <a:t>out</a:t>
            </a:r>
            <a:r>
              <a:rPr lang="en-US" sz="1200" dirty="0" err="1">
                <a:solidFill>
                  <a:srgbClr val="FF0000"/>
                </a:solidFill>
                <a:latin typeface="微软雅黑" pitchFamily="34" charset="-122"/>
                <a:ea typeface="微软雅黑" pitchFamily="34" charset="-122"/>
              </a:rPr>
              <a:t>.println</a:t>
            </a:r>
            <a:r>
              <a:rPr lang="en-US" sz="1200" dirty="0">
                <a:solidFill>
                  <a:srgbClr val="FF0000"/>
                </a:solidFill>
                <a:latin typeface="微软雅黑" pitchFamily="34" charset="-122"/>
                <a:ea typeface="微软雅黑" pitchFamily="34" charset="-122"/>
              </a:rPr>
              <a:t>(</a:t>
            </a:r>
            <a:r>
              <a:rPr lang="en-US" sz="1200" dirty="0" err="1">
                <a:solidFill>
                  <a:srgbClr val="FF0000"/>
                </a:solidFill>
                <a:latin typeface="微软雅黑" pitchFamily="34" charset="-122"/>
                <a:ea typeface="微软雅黑" pitchFamily="34" charset="-122"/>
              </a:rPr>
              <a:t>dis.readLong</a:t>
            </a:r>
            <a:r>
              <a:rPr lang="en-US" sz="1200" dirty="0">
                <a:solidFill>
                  <a:srgbClr val="FF0000"/>
                </a:solidFill>
                <a:latin typeface="微软雅黑" pitchFamily="34" charset="-122"/>
                <a:ea typeface="微软雅黑" pitchFamily="34" charset="-122"/>
              </a:rPr>
              <a:t>());</a:t>
            </a:r>
          </a:p>
          <a:p>
            <a:pPr>
              <a:defRPr/>
            </a:pPr>
            <a:endParaRPr lang="zh-CN" altLang="en-US" sz="1200" dirty="0">
              <a:latin typeface="微软雅黑" pitchFamily="34" charset="-122"/>
              <a:ea typeface="微软雅黑" pitchFamily="34" charset="-122"/>
            </a:endParaRPr>
          </a:p>
          <a:p>
            <a:pPr>
              <a:defRPr/>
            </a:pP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ds.close</a:t>
            </a:r>
            <a:r>
              <a:rPr lang="en-US" sz="1200" dirty="0">
                <a:latin typeface="微软雅黑" pitchFamily="34" charset="-122"/>
                <a:ea typeface="微软雅黑" pitchFamily="34" charset="-122"/>
              </a:rPr>
              <a:t>();	</a:t>
            </a:r>
          </a:p>
          <a:p>
            <a:pPr>
              <a:defRPr/>
            </a:pPr>
            <a:r>
              <a:rPr lang="en-US"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a:p>
            <a:pPr>
              <a:defRPr/>
            </a:pPr>
            <a:r>
              <a:rPr lang="en-US" sz="1200" dirty="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p>
            <a:pPr>
              <a:defRPr/>
            </a:pPr>
            <a:endParaRPr lang="en-US" sz="12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0" y="0"/>
            <a:ext cx="7072330" cy="857250"/>
          </a:xfrm>
        </p:spPr>
        <p:txBody>
          <a:bodyPr/>
          <a:lstStyle/>
          <a:p>
            <a:r>
              <a:rPr lang="en-US" altLang="zh-CN" smtClean="0"/>
              <a:t>UDP </a:t>
            </a:r>
            <a:r>
              <a:rPr lang="zh-CN" altLang="en-US" smtClean="0"/>
              <a:t>示例代码  </a:t>
            </a:r>
            <a:r>
              <a:rPr lang="en-US" altLang="zh-CN" smtClean="0"/>
              <a:t>C</a:t>
            </a:r>
            <a:endParaRPr lang="zh-CN" altLang="en-US" smtClean="0"/>
          </a:p>
        </p:txBody>
      </p:sp>
      <p:sp>
        <p:nvSpPr>
          <p:cNvPr id="5" name="TextBox 4"/>
          <p:cNvSpPr txBox="1"/>
          <p:nvPr/>
        </p:nvSpPr>
        <p:spPr>
          <a:xfrm>
            <a:off x="285750" y="1000125"/>
            <a:ext cx="4071938" cy="4154488"/>
          </a:xfrm>
          <a:prstGeom prst="rect">
            <a:avLst/>
          </a:prstGeom>
          <a:solidFill>
            <a:schemeClr val="accent2">
              <a:lumMod val="20000"/>
              <a:lumOff val="80000"/>
            </a:schemeClr>
          </a:solidFill>
        </p:spPr>
        <p:txBody>
          <a:bodyPr>
            <a:spAutoFit/>
          </a:bodyPr>
          <a:lstStyle/>
          <a:p>
            <a:pPr>
              <a:defRPr/>
            </a:pPr>
            <a:r>
              <a:rPr lang="en-US" sz="1100" dirty="0">
                <a:latin typeface="微软雅黑" pitchFamily="34" charset="-122"/>
                <a:ea typeface="微软雅黑" pitchFamily="34" charset="-122"/>
              </a:rPr>
              <a:t>/**</a:t>
            </a:r>
            <a:r>
              <a:rPr lang="zh-CN" altLang="en-US" sz="1100" dirty="0">
                <a:latin typeface="微软雅黑" pitchFamily="34" charset="-122"/>
                <a:ea typeface="微软雅黑" pitchFamily="34" charset="-122"/>
              </a:rPr>
              <a:t>客户端向服务器端发送信息（</a:t>
            </a:r>
            <a:r>
              <a:rPr lang="zh-CN" altLang="en-US" sz="1100" b="1" dirty="0">
                <a:latin typeface="微软雅黑" pitchFamily="34" charset="-122"/>
                <a:ea typeface="微软雅黑" pitchFamily="34" charset="-122"/>
              </a:rPr>
              <a:t>传递对象</a:t>
            </a:r>
            <a:r>
              <a:rPr lang="zh-CN" altLang="en-US" sz="1100" dirty="0">
                <a:latin typeface="微软雅黑" pitchFamily="34" charset="-122"/>
                <a:ea typeface="微软雅黑" pitchFamily="34" charset="-122"/>
              </a:rPr>
              <a:t>） </a:t>
            </a:r>
            <a:r>
              <a:rPr lang="en-US" sz="1100" dirty="0">
                <a:latin typeface="微软雅黑" pitchFamily="34" charset="-122"/>
                <a:ea typeface="微软雅黑" pitchFamily="34" charset="-122"/>
              </a:rPr>
              <a:t>*/</a:t>
            </a:r>
          </a:p>
          <a:p>
            <a:pPr>
              <a:defRPr/>
            </a:pPr>
            <a:r>
              <a:rPr lang="en-US" sz="1100" dirty="0">
                <a:latin typeface="微软雅黑" pitchFamily="34" charset="-122"/>
                <a:ea typeface="微软雅黑" pitchFamily="34" charset="-122"/>
              </a:rPr>
              <a:t>public class Client {</a:t>
            </a:r>
          </a:p>
          <a:p>
            <a:pPr>
              <a:defRPr/>
            </a:pPr>
            <a:r>
              <a:rPr lang="en-US" sz="1100" dirty="0">
                <a:latin typeface="微软雅黑" pitchFamily="34" charset="-122"/>
                <a:ea typeface="微软雅黑" pitchFamily="34" charset="-122"/>
              </a:rPr>
              <a:t>public static void main(String[] </a:t>
            </a:r>
            <a:r>
              <a:rPr lang="en-US" sz="1100" dirty="0" err="1">
                <a:latin typeface="微软雅黑" pitchFamily="34" charset="-122"/>
                <a:ea typeface="微软雅黑" pitchFamily="34" charset="-122"/>
              </a:rPr>
              <a:t>args</a:t>
            </a:r>
            <a:r>
              <a:rPr lang="en-US" sz="1100" dirty="0">
                <a:latin typeface="微软雅黑" pitchFamily="34" charset="-122"/>
                <a:ea typeface="微软雅黑" pitchFamily="34" charset="-122"/>
              </a:rPr>
              <a:t>) throws Exception {</a:t>
            </a:r>
          </a:p>
          <a:p>
            <a:pPr>
              <a:defRPr/>
            </a:pPr>
            <a:r>
              <a:rPr lang="en-US" sz="1100" dirty="0">
                <a:latin typeface="微软雅黑" pitchFamily="34" charset="-122"/>
                <a:ea typeface="微软雅黑" pitchFamily="34" charset="-122"/>
              </a:rPr>
              <a:t>	</a:t>
            </a:r>
            <a:r>
              <a:rPr lang="en-US" sz="1100" dirty="0">
                <a:solidFill>
                  <a:srgbClr val="FF0000"/>
                </a:solidFill>
                <a:latin typeface="微软雅黑" pitchFamily="34" charset="-122"/>
                <a:ea typeface="微软雅黑" pitchFamily="34" charset="-122"/>
              </a:rPr>
              <a:t>Person </a:t>
            </a:r>
            <a:r>
              <a:rPr lang="en-US" sz="1100" dirty="0" err="1">
                <a:solidFill>
                  <a:srgbClr val="FF0000"/>
                </a:solidFill>
                <a:latin typeface="微软雅黑" pitchFamily="34" charset="-122"/>
                <a:ea typeface="微软雅黑" pitchFamily="34" charset="-122"/>
              </a:rPr>
              <a:t>person</a:t>
            </a:r>
            <a:r>
              <a:rPr lang="en-US" sz="1100" dirty="0">
                <a:solidFill>
                  <a:srgbClr val="FF0000"/>
                </a:solidFill>
                <a:latin typeface="微软雅黑" pitchFamily="34" charset="-122"/>
                <a:ea typeface="微软雅黑" pitchFamily="34" charset="-122"/>
              </a:rPr>
              <a:t> = new Person(20,"aa");</a:t>
            </a:r>
          </a:p>
          <a:p>
            <a:pPr>
              <a:defRPr/>
            </a:pPr>
            <a:r>
              <a:rPr lang="en-US" sz="1100" dirty="0">
                <a:solidFill>
                  <a:srgbClr val="FF0000"/>
                </a:solidFill>
                <a:latin typeface="微软雅黑" pitchFamily="34" charset="-122"/>
                <a:ea typeface="微软雅黑" pitchFamily="34" charset="-122"/>
              </a:rPr>
              <a:t>	</a:t>
            </a:r>
            <a:r>
              <a:rPr lang="en-US" sz="1100" dirty="0" err="1">
                <a:solidFill>
                  <a:srgbClr val="FF0000"/>
                </a:solidFill>
                <a:latin typeface="微软雅黑" pitchFamily="34" charset="-122"/>
                <a:ea typeface="微软雅黑" pitchFamily="34" charset="-122"/>
              </a:rPr>
              <a:t>ByteArrayOutputStream</a:t>
            </a:r>
            <a:r>
              <a:rPr lang="en-US" sz="1100" dirty="0">
                <a:solidFill>
                  <a:srgbClr val="FF0000"/>
                </a:solidFill>
                <a:latin typeface="微软雅黑" pitchFamily="34" charset="-122"/>
                <a:ea typeface="微软雅黑" pitchFamily="34" charset="-122"/>
              </a:rPr>
              <a:t> </a:t>
            </a:r>
            <a:r>
              <a:rPr lang="en-US" sz="1100" dirty="0" err="1">
                <a:solidFill>
                  <a:srgbClr val="FF0000"/>
                </a:solidFill>
                <a:latin typeface="微软雅黑" pitchFamily="34" charset="-122"/>
                <a:ea typeface="微软雅黑" pitchFamily="34" charset="-122"/>
              </a:rPr>
              <a:t>bos</a:t>
            </a:r>
            <a:r>
              <a:rPr lang="en-US" sz="1100" dirty="0">
                <a:solidFill>
                  <a:srgbClr val="FF0000"/>
                </a:solidFill>
                <a:latin typeface="微软雅黑" pitchFamily="34" charset="-122"/>
                <a:ea typeface="微软雅黑" pitchFamily="34" charset="-122"/>
              </a:rPr>
              <a:t> = new </a:t>
            </a:r>
            <a:r>
              <a:rPr lang="en-US" sz="1100" dirty="0" err="1">
                <a:solidFill>
                  <a:srgbClr val="FF0000"/>
                </a:solidFill>
                <a:latin typeface="微软雅黑" pitchFamily="34" charset="-122"/>
                <a:ea typeface="微软雅黑" pitchFamily="34" charset="-122"/>
              </a:rPr>
              <a:t>ByteArrayOutputStream</a:t>
            </a:r>
            <a:r>
              <a:rPr lang="en-US" sz="1100" dirty="0">
                <a:solidFill>
                  <a:srgbClr val="FF0000"/>
                </a:solidFill>
                <a:latin typeface="微软雅黑" pitchFamily="34" charset="-122"/>
                <a:ea typeface="微软雅黑" pitchFamily="34" charset="-122"/>
              </a:rPr>
              <a:t>();</a:t>
            </a:r>
          </a:p>
          <a:p>
            <a:pPr>
              <a:defRPr/>
            </a:pPr>
            <a:r>
              <a:rPr lang="en-US" sz="1100" dirty="0">
                <a:solidFill>
                  <a:srgbClr val="FF0000"/>
                </a:solidFill>
                <a:latin typeface="微软雅黑" pitchFamily="34" charset="-122"/>
                <a:ea typeface="微软雅黑" pitchFamily="34" charset="-122"/>
              </a:rPr>
              <a:t>	</a:t>
            </a:r>
            <a:r>
              <a:rPr lang="en-US" sz="1100" dirty="0" err="1">
                <a:solidFill>
                  <a:srgbClr val="FF0000"/>
                </a:solidFill>
                <a:latin typeface="微软雅黑" pitchFamily="34" charset="-122"/>
                <a:ea typeface="微软雅黑" pitchFamily="34" charset="-122"/>
              </a:rPr>
              <a:t>ObjectOutputStream</a:t>
            </a:r>
            <a:r>
              <a:rPr lang="en-US" sz="1100" dirty="0">
                <a:solidFill>
                  <a:srgbClr val="FF0000"/>
                </a:solidFill>
                <a:latin typeface="微软雅黑" pitchFamily="34" charset="-122"/>
                <a:ea typeface="微软雅黑" pitchFamily="34" charset="-122"/>
              </a:rPr>
              <a:t> </a:t>
            </a:r>
            <a:r>
              <a:rPr lang="en-US" sz="1100" dirty="0" err="1">
                <a:solidFill>
                  <a:srgbClr val="FF0000"/>
                </a:solidFill>
                <a:latin typeface="微软雅黑" pitchFamily="34" charset="-122"/>
                <a:ea typeface="微软雅黑" pitchFamily="34" charset="-122"/>
              </a:rPr>
              <a:t>oos</a:t>
            </a:r>
            <a:r>
              <a:rPr lang="en-US" sz="1100" dirty="0">
                <a:solidFill>
                  <a:srgbClr val="FF0000"/>
                </a:solidFill>
                <a:latin typeface="微软雅黑" pitchFamily="34" charset="-122"/>
                <a:ea typeface="微软雅黑" pitchFamily="34" charset="-122"/>
              </a:rPr>
              <a:t> = new </a:t>
            </a:r>
            <a:r>
              <a:rPr lang="en-US" sz="1100" dirty="0" err="1">
                <a:solidFill>
                  <a:srgbClr val="FF0000"/>
                </a:solidFill>
                <a:latin typeface="微软雅黑" pitchFamily="34" charset="-122"/>
                <a:ea typeface="微软雅黑" pitchFamily="34" charset="-122"/>
              </a:rPr>
              <a:t>ObjectOutputStream</a:t>
            </a:r>
            <a:r>
              <a:rPr lang="en-US" sz="1100" dirty="0">
                <a:solidFill>
                  <a:srgbClr val="FF0000"/>
                </a:solidFill>
                <a:latin typeface="微软雅黑" pitchFamily="34" charset="-122"/>
                <a:ea typeface="微软雅黑" pitchFamily="34" charset="-122"/>
              </a:rPr>
              <a:t>(</a:t>
            </a:r>
            <a:r>
              <a:rPr lang="en-US" sz="1100" dirty="0" err="1">
                <a:solidFill>
                  <a:srgbClr val="FF0000"/>
                </a:solidFill>
                <a:latin typeface="微软雅黑" pitchFamily="34" charset="-122"/>
                <a:ea typeface="微软雅黑" pitchFamily="34" charset="-122"/>
              </a:rPr>
              <a:t>bos</a:t>
            </a:r>
            <a:r>
              <a:rPr lang="en-US" sz="1100" dirty="0">
                <a:solidFill>
                  <a:srgbClr val="FF0000"/>
                </a:solidFill>
                <a:latin typeface="微软雅黑" pitchFamily="34" charset="-122"/>
                <a:ea typeface="微软雅黑" pitchFamily="34" charset="-122"/>
              </a:rPr>
              <a:t>);</a:t>
            </a:r>
          </a:p>
          <a:p>
            <a:pPr>
              <a:defRPr/>
            </a:pPr>
            <a:r>
              <a:rPr lang="en-US" sz="1100" dirty="0">
                <a:solidFill>
                  <a:srgbClr val="FF0000"/>
                </a:solidFill>
                <a:latin typeface="微软雅黑" pitchFamily="34" charset="-122"/>
                <a:ea typeface="微软雅黑" pitchFamily="34" charset="-122"/>
              </a:rPr>
              <a:t>	</a:t>
            </a:r>
            <a:r>
              <a:rPr lang="en-US" sz="1100" dirty="0" err="1">
                <a:solidFill>
                  <a:srgbClr val="FF0000"/>
                </a:solidFill>
                <a:latin typeface="微软雅黑" pitchFamily="34" charset="-122"/>
                <a:ea typeface="微软雅黑" pitchFamily="34" charset="-122"/>
              </a:rPr>
              <a:t>oos.writeObject</a:t>
            </a:r>
            <a:r>
              <a:rPr lang="en-US" sz="1100" dirty="0">
                <a:solidFill>
                  <a:srgbClr val="FF0000"/>
                </a:solidFill>
                <a:latin typeface="微软雅黑" pitchFamily="34" charset="-122"/>
                <a:ea typeface="微软雅黑" pitchFamily="34" charset="-122"/>
              </a:rPr>
              <a:t>(person);</a:t>
            </a:r>
          </a:p>
          <a:p>
            <a:pPr>
              <a:defRPr/>
            </a:pPr>
            <a:r>
              <a:rPr lang="en-US" sz="1100" dirty="0">
                <a:solidFill>
                  <a:srgbClr val="FF0000"/>
                </a:solidFill>
                <a:latin typeface="微软雅黑" pitchFamily="34" charset="-122"/>
                <a:ea typeface="微软雅黑" pitchFamily="34" charset="-122"/>
              </a:rPr>
              <a:t>	byte[] b = </a:t>
            </a:r>
            <a:r>
              <a:rPr lang="en-US" sz="1100" dirty="0" err="1">
                <a:solidFill>
                  <a:srgbClr val="FF0000"/>
                </a:solidFill>
                <a:latin typeface="微软雅黑" pitchFamily="34" charset="-122"/>
                <a:ea typeface="微软雅黑" pitchFamily="34" charset="-122"/>
              </a:rPr>
              <a:t>bos.toByteArray</a:t>
            </a:r>
            <a:r>
              <a:rPr lang="en-US" sz="1100" dirty="0">
                <a:solidFill>
                  <a:srgbClr val="FF0000"/>
                </a:solidFill>
                <a:latin typeface="微软雅黑" pitchFamily="34" charset="-122"/>
                <a:ea typeface="微软雅黑" pitchFamily="34" charset="-122"/>
              </a:rPr>
              <a:t>();</a:t>
            </a:r>
            <a:r>
              <a:rPr lang="en-US" sz="1100" dirty="0">
                <a:latin typeface="微软雅黑" pitchFamily="34" charset="-122"/>
                <a:ea typeface="微软雅黑" pitchFamily="34" charset="-122"/>
              </a:rPr>
              <a:t>	</a:t>
            </a:r>
          </a:p>
          <a:p>
            <a:pPr>
              <a:defRPr/>
            </a:pPr>
            <a:r>
              <a:rPr lang="en-US" sz="1100" dirty="0">
                <a:latin typeface="微软雅黑" pitchFamily="34" charset="-122"/>
                <a:ea typeface="微软雅黑" pitchFamily="34" charset="-122"/>
              </a:rPr>
              <a:t>	//</a:t>
            </a:r>
            <a:r>
              <a:rPr lang="zh-CN" altLang="en-US" sz="1100" dirty="0">
                <a:latin typeface="微软雅黑" pitchFamily="34" charset="-122"/>
                <a:ea typeface="微软雅黑" pitchFamily="34" charset="-122"/>
              </a:rPr>
              <a:t>必须告诉数据包要发到哪里去</a:t>
            </a:r>
          </a:p>
          <a:p>
            <a:pPr>
              <a:defRPr/>
            </a:pPr>
            <a:r>
              <a:rPr lang="zh-CN" alt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DatagramPacket</a:t>
            </a:r>
            <a:r>
              <a:rPr 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dp</a:t>
            </a:r>
            <a:r>
              <a:rPr lang="en-US" sz="1100" dirty="0">
                <a:latin typeface="微软雅黑" pitchFamily="34" charset="-122"/>
                <a:ea typeface="微软雅黑" pitchFamily="34" charset="-122"/>
              </a:rPr>
              <a:t> = new </a:t>
            </a:r>
            <a:r>
              <a:rPr lang="en-US" sz="1100" dirty="0" err="1">
                <a:latin typeface="微软雅黑" pitchFamily="34" charset="-122"/>
                <a:ea typeface="微软雅黑" pitchFamily="34" charset="-122"/>
              </a:rPr>
              <a:t>DatagramPacket</a:t>
            </a:r>
            <a:r>
              <a:rPr lang="en-US" sz="1100" dirty="0">
                <a:latin typeface="微软雅黑" pitchFamily="34" charset="-122"/>
                <a:ea typeface="微软雅黑" pitchFamily="34" charset="-122"/>
              </a:rPr>
              <a:t>(</a:t>
            </a:r>
            <a:r>
              <a:rPr lang="en-US" sz="1100" dirty="0" err="1">
                <a:latin typeface="微软雅黑" pitchFamily="34" charset="-122"/>
                <a:ea typeface="微软雅黑" pitchFamily="34" charset="-122"/>
              </a:rPr>
              <a:t>b,b.length,new</a:t>
            </a:r>
            <a:r>
              <a:rPr 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InetSocketAddress</a:t>
            </a:r>
            <a:r>
              <a:rPr lang="en-US" sz="1100" dirty="0">
                <a:latin typeface="微软雅黑" pitchFamily="34" charset="-122"/>
                <a:ea typeface="微软雅黑" pitchFamily="34" charset="-122"/>
              </a:rPr>
              <a:t>("localhost",8999));</a:t>
            </a:r>
          </a:p>
          <a:p>
            <a:pPr>
              <a:defRPr/>
            </a:pPr>
            <a:r>
              <a:rPr lang="en-US" sz="1100" dirty="0">
                <a:latin typeface="微软雅黑" pitchFamily="34" charset="-122"/>
                <a:ea typeface="微软雅黑" pitchFamily="34" charset="-122"/>
              </a:rPr>
              <a:t>	//</a:t>
            </a:r>
            <a:r>
              <a:rPr lang="zh-CN" altLang="en-US" sz="1100" dirty="0">
                <a:latin typeface="微软雅黑" pitchFamily="34" charset="-122"/>
                <a:ea typeface="微软雅黑" pitchFamily="34" charset="-122"/>
              </a:rPr>
              <a:t>我本身占用</a:t>
            </a:r>
            <a:r>
              <a:rPr lang="en-US" altLang="zh-CN" sz="1100" dirty="0">
                <a:latin typeface="微软雅黑" pitchFamily="34" charset="-122"/>
                <a:ea typeface="微软雅黑" pitchFamily="34" charset="-122"/>
              </a:rPr>
              <a:t>9000</a:t>
            </a:r>
            <a:r>
              <a:rPr lang="zh-CN" altLang="en-US" sz="1100" dirty="0">
                <a:latin typeface="微软雅黑" pitchFamily="34" charset="-122"/>
                <a:ea typeface="微软雅黑" pitchFamily="34" charset="-122"/>
              </a:rPr>
              <a:t>端口向外面机器发数据包</a:t>
            </a:r>
          </a:p>
          <a:p>
            <a:pPr>
              <a:defRPr/>
            </a:pPr>
            <a:r>
              <a:rPr lang="zh-CN" alt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DatagramSocket</a:t>
            </a:r>
            <a:r>
              <a:rPr 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ds</a:t>
            </a:r>
            <a:r>
              <a:rPr lang="en-US" sz="1100" dirty="0">
                <a:latin typeface="微软雅黑" pitchFamily="34" charset="-122"/>
                <a:ea typeface="微软雅黑" pitchFamily="34" charset="-122"/>
              </a:rPr>
              <a:t> = new </a:t>
            </a:r>
            <a:r>
              <a:rPr lang="en-US" sz="1100" dirty="0" err="1">
                <a:latin typeface="微软雅黑" pitchFamily="34" charset="-122"/>
                <a:ea typeface="微软雅黑" pitchFamily="34" charset="-122"/>
              </a:rPr>
              <a:t>DatagramSocket</a:t>
            </a:r>
            <a:r>
              <a:rPr lang="en-US" sz="1100" dirty="0">
                <a:latin typeface="微软雅黑" pitchFamily="34" charset="-122"/>
                <a:ea typeface="微软雅黑" pitchFamily="34" charset="-122"/>
              </a:rPr>
              <a:t>(9000);</a:t>
            </a:r>
          </a:p>
          <a:p>
            <a:pPr>
              <a:defRPr/>
            </a:pPr>
            <a:r>
              <a:rPr 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ds.send</a:t>
            </a:r>
            <a:r>
              <a:rPr lang="en-US" sz="1100" dirty="0">
                <a:latin typeface="微软雅黑" pitchFamily="34" charset="-122"/>
                <a:ea typeface="微软雅黑" pitchFamily="34" charset="-122"/>
              </a:rPr>
              <a:t>(</a:t>
            </a:r>
            <a:r>
              <a:rPr lang="en-US" sz="1100" dirty="0" err="1">
                <a:latin typeface="微软雅黑" pitchFamily="34" charset="-122"/>
                <a:ea typeface="微软雅黑" pitchFamily="34" charset="-122"/>
              </a:rPr>
              <a:t>dp</a:t>
            </a:r>
            <a:r>
              <a:rPr lang="en-US" sz="1100" dirty="0">
                <a:latin typeface="微软雅黑" pitchFamily="34" charset="-122"/>
                <a:ea typeface="微软雅黑" pitchFamily="34" charset="-122"/>
              </a:rPr>
              <a:t>);</a:t>
            </a:r>
          </a:p>
          <a:p>
            <a:pPr>
              <a:defRPr/>
            </a:pPr>
            <a:r>
              <a:rPr lang="en-US" sz="1100" dirty="0">
                <a:latin typeface="微软雅黑" pitchFamily="34" charset="-122"/>
                <a:ea typeface="微软雅黑" pitchFamily="34" charset="-122"/>
              </a:rPr>
              <a:t>	</a:t>
            </a:r>
            <a:r>
              <a:rPr lang="en-US" sz="1100" dirty="0" err="1">
                <a:latin typeface="微软雅黑" pitchFamily="34" charset="-122"/>
                <a:ea typeface="微软雅黑" pitchFamily="34" charset="-122"/>
              </a:rPr>
              <a:t>ds.close</a:t>
            </a:r>
            <a:r>
              <a:rPr lang="en-US" sz="1100" dirty="0">
                <a:latin typeface="微软雅黑" pitchFamily="34" charset="-122"/>
                <a:ea typeface="微软雅黑" pitchFamily="34" charset="-122"/>
              </a:rPr>
              <a:t>();</a:t>
            </a:r>
          </a:p>
          <a:p>
            <a:pPr>
              <a:defRPr/>
            </a:pPr>
            <a:r>
              <a:rPr lang="en-US" sz="1100" dirty="0">
                <a:latin typeface="微软雅黑" pitchFamily="34" charset="-122"/>
                <a:ea typeface="微软雅黑" pitchFamily="34" charset="-122"/>
              </a:rPr>
              <a:t>	}</a:t>
            </a:r>
          </a:p>
          <a:p>
            <a:pPr>
              <a:defRPr/>
            </a:pPr>
            <a:r>
              <a:rPr lang="en-US" sz="1100" dirty="0">
                <a:latin typeface="微软雅黑" pitchFamily="34" charset="-122"/>
                <a:ea typeface="微软雅黑" pitchFamily="34" charset="-122"/>
              </a:rPr>
              <a:t>}</a:t>
            </a:r>
          </a:p>
        </p:txBody>
      </p:sp>
      <p:sp>
        <p:nvSpPr>
          <p:cNvPr id="6" name="TextBox 5"/>
          <p:cNvSpPr txBox="1"/>
          <p:nvPr/>
        </p:nvSpPr>
        <p:spPr>
          <a:xfrm>
            <a:off x="4714875" y="1000125"/>
            <a:ext cx="4214813" cy="4044950"/>
          </a:xfrm>
          <a:prstGeom prst="rect">
            <a:avLst/>
          </a:prstGeom>
          <a:solidFill>
            <a:schemeClr val="accent2">
              <a:lumMod val="40000"/>
              <a:lumOff val="60000"/>
            </a:schemeClr>
          </a:solidFill>
        </p:spPr>
        <p:txBody>
          <a:bodyPr>
            <a:spAutoFit/>
          </a:bodyPr>
          <a:lstStyle/>
          <a:p>
            <a:pPr>
              <a:defRPr/>
            </a:pPr>
            <a:r>
              <a:rPr lang="en-US"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客户端向服务器端发送信息（</a:t>
            </a:r>
            <a:r>
              <a:rPr lang="zh-CN" altLang="en-US" sz="1200" b="1" dirty="0">
                <a:latin typeface="微软雅黑" pitchFamily="34" charset="-122"/>
                <a:ea typeface="微软雅黑" pitchFamily="34" charset="-122"/>
              </a:rPr>
              <a:t>传递对象</a:t>
            </a:r>
            <a:r>
              <a:rPr lang="zh-CN" altLang="en-US" sz="1200" dirty="0">
                <a:latin typeface="微软雅黑" pitchFamily="34" charset="-122"/>
                <a:ea typeface="微软雅黑" pitchFamily="34" charset="-122"/>
              </a:rPr>
              <a:t>） </a:t>
            </a:r>
            <a:r>
              <a:rPr lang="en-US" sz="1200" dirty="0">
                <a:latin typeface="微软雅黑" pitchFamily="34" charset="-122"/>
                <a:ea typeface="微软雅黑" pitchFamily="34" charset="-122"/>
              </a:rPr>
              <a:t>*/</a:t>
            </a:r>
          </a:p>
          <a:p>
            <a:pPr>
              <a:defRPr/>
            </a:pPr>
            <a:r>
              <a:rPr lang="en-US" sz="1200" dirty="0">
                <a:latin typeface="微软雅黑" pitchFamily="34" charset="-122"/>
                <a:ea typeface="微软雅黑" pitchFamily="34" charset="-122"/>
              </a:rPr>
              <a:t>public class Server {</a:t>
            </a:r>
          </a:p>
          <a:p>
            <a:pPr>
              <a:defRPr/>
            </a:pPr>
            <a:r>
              <a:rPr lang="en-US" sz="1200" dirty="0">
                <a:latin typeface="微软雅黑" pitchFamily="34" charset="-122"/>
                <a:ea typeface="微软雅黑" pitchFamily="34" charset="-122"/>
              </a:rPr>
              <a:t>	public static void main(String[] </a:t>
            </a:r>
            <a:r>
              <a:rPr lang="en-US" sz="1200" dirty="0" err="1">
                <a:latin typeface="微软雅黑" pitchFamily="34" charset="-122"/>
                <a:ea typeface="微软雅黑" pitchFamily="34" charset="-122"/>
              </a:rPr>
              <a:t>args</a:t>
            </a:r>
            <a:r>
              <a:rPr lang="en-US" sz="1200" dirty="0">
                <a:latin typeface="微软雅黑" pitchFamily="34" charset="-122"/>
                <a:ea typeface="微软雅黑" pitchFamily="34" charset="-122"/>
              </a:rPr>
              <a:t>) throws Exception {</a:t>
            </a:r>
          </a:p>
          <a:p>
            <a:pPr>
              <a:defRPr/>
            </a:pP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DatagramSocket</a:t>
            </a: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ds</a:t>
            </a:r>
            <a:r>
              <a:rPr lang="en-US" sz="1200" dirty="0">
                <a:latin typeface="微软雅黑" pitchFamily="34" charset="-122"/>
                <a:ea typeface="微软雅黑" pitchFamily="34" charset="-122"/>
              </a:rPr>
              <a:t> = new </a:t>
            </a:r>
            <a:r>
              <a:rPr lang="en-US" sz="1200" dirty="0" err="1">
                <a:latin typeface="微软雅黑" pitchFamily="34" charset="-122"/>
                <a:ea typeface="微软雅黑" pitchFamily="34" charset="-122"/>
              </a:rPr>
              <a:t>DatagramSocket</a:t>
            </a:r>
            <a:r>
              <a:rPr lang="en-US" sz="1200" dirty="0">
                <a:latin typeface="微软雅黑" pitchFamily="34" charset="-122"/>
                <a:ea typeface="微软雅黑" pitchFamily="34" charset="-122"/>
              </a:rPr>
              <a:t>(8999);</a:t>
            </a:r>
          </a:p>
          <a:p>
            <a:pPr>
              <a:defRPr/>
            </a:pPr>
            <a:r>
              <a:rPr lang="en-US" sz="1200" dirty="0">
                <a:latin typeface="微软雅黑" pitchFamily="34" charset="-122"/>
                <a:ea typeface="微软雅黑" pitchFamily="34" charset="-122"/>
              </a:rPr>
              <a:t>	byte[] b = new byte[1024];</a:t>
            </a:r>
          </a:p>
          <a:p>
            <a:pPr>
              <a:defRPr/>
            </a:pP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DatagramPacket</a:t>
            </a: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dp</a:t>
            </a:r>
            <a:r>
              <a:rPr lang="en-US" sz="1200" dirty="0">
                <a:latin typeface="微软雅黑" pitchFamily="34" charset="-122"/>
                <a:ea typeface="微软雅黑" pitchFamily="34" charset="-122"/>
              </a:rPr>
              <a:t> = new </a:t>
            </a:r>
            <a:r>
              <a:rPr lang="en-US" sz="1200" dirty="0" err="1">
                <a:latin typeface="微软雅黑" pitchFamily="34" charset="-122"/>
                <a:ea typeface="微软雅黑" pitchFamily="34" charset="-122"/>
              </a:rPr>
              <a:t>DatagramPacket</a:t>
            </a:r>
            <a:r>
              <a:rPr lang="en-US" sz="1200" dirty="0">
                <a:latin typeface="微软雅黑" pitchFamily="34" charset="-122"/>
                <a:ea typeface="微软雅黑" pitchFamily="34" charset="-122"/>
              </a:rPr>
              <a:t>(</a:t>
            </a:r>
            <a:r>
              <a:rPr lang="en-US" sz="1200" dirty="0" err="1">
                <a:latin typeface="微软雅黑" pitchFamily="34" charset="-122"/>
                <a:ea typeface="微软雅黑" pitchFamily="34" charset="-122"/>
              </a:rPr>
              <a:t>b,b.length</a:t>
            </a:r>
            <a:r>
              <a:rPr lang="en-US" sz="1200" dirty="0">
                <a:latin typeface="微软雅黑" pitchFamily="34" charset="-122"/>
                <a:ea typeface="微软雅黑" pitchFamily="34" charset="-122"/>
              </a:rPr>
              <a:t>);		</a:t>
            </a:r>
          </a:p>
          <a:p>
            <a:pPr>
              <a:defRPr/>
            </a:pP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ds.receive</a:t>
            </a:r>
            <a:r>
              <a:rPr lang="en-US" sz="1200" dirty="0">
                <a:latin typeface="微软雅黑" pitchFamily="34" charset="-122"/>
                <a:ea typeface="微软雅黑" pitchFamily="34" charset="-122"/>
              </a:rPr>
              <a:t>(</a:t>
            </a:r>
            <a:r>
              <a:rPr lang="en-US" sz="1200" dirty="0" err="1">
                <a:latin typeface="微软雅黑" pitchFamily="34" charset="-122"/>
                <a:ea typeface="微软雅黑" pitchFamily="34" charset="-122"/>
              </a:rPr>
              <a:t>dp</a:t>
            </a:r>
            <a:r>
              <a:rPr lang="en-US"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阻塞式方法</a:t>
            </a:r>
          </a:p>
          <a:p>
            <a:pPr>
              <a:defRPr/>
            </a:pPr>
            <a:r>
              <a:rPr lang="zh-CN" altLang="en-US" sz="1200" dirty="0">
                <a:latin typeface="微软雅黑" pitchFamily="34" charset="-122"/>
                <a:ea typeface="微软雅黑" pitchFamily="34" charset="-122"/>
              </a:rPr>
              <a:t>	</a:t>
            </a:r>
            <a:r>
              <a:rPr lang="en-US" sz="1200" dirty="0" err="1">
                <a:solidFill>
                  <a:srgbClr val="FF0000"/>
                </a:solidFill>
                <a:latin typeface="微软雅黑" pitchFamily="34" charset="-122"/>
                <a:ea typeface="微软雅黑" pitchFamily="34" charset="-122"/>
              </a:rPr>
              <a:t>ByteArrayInputStream</a:t>
            </a:r>
            <a:r>
              <a:rPr lang="en-US" sz="1200" dirty="0">
                <a:solidFill>
                  <a:srgbClr val="FF0000"/>
                </a:solidFill>
                <a:latin typeface="微软雅黑" pitchFamily="34" charset="-122"/>
                <a:ea typeface="微软雅黑" pitchFamily="34" charset="-122"/>
              </a:rPr>
              <a:t> </a:t>
            </a:r>
            <a:r>
              <a:rPr lang="en-US" sz="1200" dirty="0" err="1">
                <a:solidFill>
                  <a:srgbClr val="FF0000"/>
                </a:solidFill>
                <a:latin typeface="微软雅黑" pitchFamily="34" charset="-122"/>
                <a:ea typeface="微软雅黑" pitchFamily="34" charset="-122"/>
              </a:rPr>
              <a:t>bis</a:t>
            </a:r>
            <a:r>
              <a:rPr lang="en-US" sz="1200" dirty="0">
                <a:solidFill>
                  <a:srgbClr val="FF0000"/>
                </a:solidFill>
                <a:latin typeface="微软雅黑" pitchFamily="34" charset="-122"/>
                <a:ea typeface="微软雅黑" pitchFamily="34" charset="-122"/>
              </a:rPr>
              <a:t> = new </a:t>
            </a:r>
            <a:r>
              <a:rPr lang="en-US" sz="1200" dirty="0" err="1">
                <a:solidFill>
                  <a:srgbClr val="FF0000"/>
                </a:solidFill>
                <a:latin typeface="微软雅黑" pitchFamily="34" charset="-122"/>
                <a:ea typeface="微软雅黑" pitchFamily="34" charset="-122"/>
              </a:rPr>
              <a:t>ByteArrayInputStream</a:t>
            </a:r>
            <a:r>
              <a:rPr lang="en-US" sz="1200" dirty="0">
                <a:solidFill>
                  <a:srgbClr val="FF0000"/>
                </a:solidFill>
                <a:latin typeface="微软雅黑" pitchFamily="34" charset="-122"/>
                <a:ea typeface="微软雅黑" pitchFamily="34" charset="-122"/>
              </a:rPr>
              <a:t>(</a:t>
            </a:r>
            <a:r>
              <a:rPr lang="en-US" sz="1200" dirty="0" err="1">
                <a:solidFill>
                  <a:srgbClr val="FF0000"/>
                </a:solidFill>
                <a:latin typeface="微软雅黑" pitchFamily="34" charset="-122"/>
                <a:ea typeface="微软雅黑" pitchFamily="34" charset="-122"/>
              </a:rPr>
              <a:t>dp.getData</a:t>
            </a:r>
            <a:r>
              <a:rPr lang="en-US" sz="1200" dirty="0">
                <a:solidFill>
                  <a:srgbClr val="FF0000"/>
                </a:solidFill>
                <a:latin typeface="微软雅黑" pitchFamily="34" charset="-122"/>
                <a:ea typeface="微软雅黑" pitchFamily="34" charset="-122"/>
              </a:rPr>
              <a:t>());</a:t>
            </a:r>
          </a:p>
          <a:p>
            <a:pPr>
              <a:defRPr/>
            </a:pPr>
            <a:r>
              <a:rPr lang="en-US" sz="1200" dirty="0">
                <a:solidFill>
                  <a:srgbClr val="FF0000"/>
                </a:solidFill>
                <a:latin typeface="微软雅黑" pitchFamily="34" charset="-122"/>
                <a:ea typeface="微软雅黑" pitchFamily="34" charset="-122"/>
              </a:rPr>
              <a:t>	</a:t>
            </a:r>
            <a:r>
              <a:rPr lang="en-US" sz="1200" dirty="0" err="1">
                <a:solidFill>
                  <a:srgbClr val="FF0000"/>
                </a:solidFill>
                <a:latin typeface="微软雅黑" pitchFamily="34" charset="-122"/>
                <a:ea typeface="微软雅黑" pitchFamily="34" charset="-122"/>
              </a:rPr>
              <a:t>ObjectInputStream</a:t>
            </a:r>
            <a:r>
              <a:rPr lang="en-US" sz="1200" dirty="0">
                <a:solidFill>
                  <a:srgbClr val="FF0000"/>
                </a:solidFill>
                <a:latin typeface="微软雅黑" pitchFamily="34" charset="-122"/>
                <a:ea typeface="微软雅黑" pitchFamily="34" charset="-122"/>
              </a:rPr>
              <a:t> </a:t>
            </a:r>
            <a:r>
              <a:rPr lang="en-US" sz="1200" dirty="0" err="1">
                <a:solidFill>
                  <a:srgbClr val="FF0000"/>
                </a:solidFill>
                <a:latin typeface="微软雅黑" pitchFamily="34" charset="-122"/>
                <a:ea typeface="微软雅黑" pitchFamily="34" charset="-122"/>
              </a:rPr>
              <a:t>ois</a:t>
            </a:r>
            <a:r>
              <a:rPr lang="en-US" sz="1200" dirty="0">
                <a:solidFill>
                  <a:srgbClr val="FF0000"/>
                </a:solidFill>
                <a:latin typeface="微软雅黑" pitchFamily="34" charset="-122"/>
                <a:ea typeface="微软雅黑" pitchFamily="34" charset="-122"/>
              </a:rPr>
              <a:t> = new </a:t>
            </a:r>
            <a:r>
              <a:rPr lang="en-US" sz="1200" dirty="0" err="1">
                <a:solidFill>
                  <a:srgbClr val="FF0000"/>
                </a:solidFill>
                <a:latin typeface="微软雅黑" pitchFamily="34" charset="-122"/>
                <a:ea typeface="微软雅黑" pitchFamily="34" charset="-122"/>
              </a:rPr>
              <a:t>ObjectInputStream</a:t>
            </a:r>
            <a:r>
              <a:rPr lang="en-US" sz="1200" dirty="0">
                <a:solidFill>
                  <a:srgbClr val="FF0000"/>
                </a:solidFill>
                <a:latin typeface="微软雅黑" pitchFamily="34" charset="-122"/>
                <a:ea typeface="微软雅黑" pitchFamily="34" charset="-122"/>
              </a:rPr>
              <a:t>(</a:t>
            </a:r>
            <a:r>
              <a:rPr lang="en-US" sz="1200" dirty="0" err="1">
                <a:solidFill>
                  <a:srgbClr val="FF0000"/>
                </a:solidFill>
                <a:latin typeface="微软雅黑" pitchFamily="34" charset="-122"/>
                <a:ea typeface="微软雅黑" pitchFamily="34" charset="-122"/>
              </a:rPr>
              <a:t>bis</a:t>
            </a:r>
            <a:r>
              <a:rPr lang="en-US" sz="1200" dirty="0">
                <a:solidFill>
                  <a:srgbClr val="FF0000"/>
                </a:solidFill>
                <a:latin typeface="微软雅黑" pitchFamily="34" charset="-122"/>
                <a:ea typeface="微软雅黑" pitchFamily="34" charset="-122"/>
              </a:rPr>
              <a:t>);</a:t>
            </a:r>
          </a:p>
          <a:p>
            <a:pPr>
              <a:defRPr/>
            </a:pPr>
            <a:r>
              <a:rPr lang="en-US" sz="1200" dirty="0">
                <a:solidFill>
                  <a:srgbClr val="FF0000"/>
                </a:solidFill>
                <a:latin typeface="微软雅黑" pitchFamily="34" charset="-122"/>
                <a:ea typeface="微软雅黑" pitchFamily="34" charset="-122"/>
              </a:rPr>
              <a:t>	Person </a:t>
            </a:r>
            <a:r>
              <a:rPr lang="en-US" sz="1200" dirty="0" err="1">
                <a:solidFill>
                  <a:srgbClr val="FF0000"/>
                </a:solidFill>
                <a:latin typeface="微软雅黑" pitchFamily="34" charset="-122"/>
                <a:ea typeface="微软雅黑" pitchFamily="34" charset="-122"/>
              </a:rPr>
              <a:t>person</a:t>
            </a:r>
            <a:r>
              <a:rPr lang="en-US" sz="1200" dirty="0">
                <a:solidFill>
                  <a:srgbClr val="FF0000"/>
                </a:solidFill>
                <a:latin typeface="微软雅黑" pitchFamily="34" charset="-122"/>
                <a:ea typeface="微软雅黑" pitchFamily="34" charset="-122"/>
              </a:rPr>
              <a:t> = (Person) </a:t>
            </a:r>
            <a:r>
              <a:rPr lang="en-US" sz="1200" dirty="0" err="1">
                <a:solidFill>
                  <a:srgbClr val="FF0000"/>
                </a:solidFill>
                <a:latin typeface="微软雅黑" pitchFamily="34" charset="-122"/>
                <a:ea typeface="微软雅黑" pitchFamily="34" charset="-122"/>
              </a:rPr>
              <a:t>ois.readObject</a:t>
            </a:r>
            <a:r>
              <a:rPr lang="en-US" sz="1200" dirty="0">
                <a:solidFill>
                  <a:srgbClr val="FF0000"/>
                </a:solidFill>
                <a:latin typeface="微软雅黑" pitchFamily="34" charset="-122"/>
                <a:ea typeface="微软雅黑" pitchFamily="34" charset="-122"/>
              </a:rPr>
              <a:t>();	</a:t>
            </a:r>
            <a:r>
              <a:rPr lang="en-US" sz="1200" dirty="0" err="1">
                <a:solidFill>
                  <a:srgbClr val="FF0000"/>
                </a:solidFill>
                <a:latin typeface="微软雅黑" pitchFamily="34" charset="-122"/>
                <a:ea typeface="微软雅黑" pitchFamily="34" charset="-122"/>
              </a:rPr>
              <a:t>System.out.println</a:t>
            </a:r>
            <a:r>
              <a:rPr lang="en-US" sz="1200" dirty="0">
                <a:solidFill>
                  <a:srgbClr val="FF0000"/>
                </a:solidFill>
                <a:latin typeface="微软雅黑" pitchFamily="34" charset="-122"/>
                <a:ea typeface="微软雅黑" pitchFamily="34" charset="-122"/>
              </a:rPr>
              <a:t>(person.name);</a:t>
            </a:r>
          </a:p>
          <a:p>
            <a:pPr>
              <a:defRPr/>
            </a:pPr>
            <a:r>
              <a:rPr lang="en-US" sz="1200" dirty="0">
                <a:latin typeface="微软雅黑" pitchFamily="34" charset="-122"/>
                <a:ea typeface="微软雅黑" pitchFamily="34" charset="-122"/>
              </a:rPr>
              <a:t>		</a:t>
            </a:r>
            <a:r>
              <a:rPr lang="en-US" sz="1200" dirty="0" err="1">
                <a:latin typeface="微软雅黑" pitchFamily="34" charset="-122"/>
                <a:ea typeface="微软雅黑" pitchFamily="34" charset="-122"/>
              </a:rPr>
              <a:t>ds.close</a:t>
            </a:r>
            <a:r>
              <a:rPr lang="en-US" sz="1200" dirty="0">
                <a:latin typeface="微软雅黑" pitchFamily="34" charset="-122"/>
                <a:ea typeface="微软雅黑" pitchFamily="34" charset="-122"/>
              </a:rPr>
              <a:t>();</a:t>
            </a:r>
          </a:p>
          <a:p>
            <a:pPr>
              <a:defRPr/>
            </a:pPr>
            <a:r>
              <a:rPr lang="en-US" sz="1200" dirty="0">
                <a:latin typeface="微软雅黑" pitchFamily="34" charset="-122"/>
                <a:ea typeface="微软雅黑" pitchFamily="34" charset="-122"/>
              </a:rPr>
              <a:t>	}</a:t>
            </a:r>
          </a:p>
          <a:p>
            <a:pPr>
              <a:defRPr/>
            </a:pPr>
            <a:r>
              <a:rPr lang="en-US" sz="1200" dirty="0">
                <a:latin typeface="微软雅黑" pitchFamily="34" charset="-122"/>
                <a:ea typeface="微软雅黑" pitchFamily="34" charset="-122"/>
              </a:rPr>
              <a:t>}</a:t>
            </a:r>
          </a:p>
        </p:txBody>
      </p:sp>
      <p:sp>
        <p:nvSpPr>
          <p:cNvPr id="7" name="TextBox 6"/>
          <p:cNvSpPr txBox="1"/>
          <p:nvPr/>
        </p:nvSpPr>
        <p:spPr>
          <a:xfrm>
            <a:off x="1928813" y="5000625"/>
            <a:ext cx="5715000" cy="134143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dirty="0">
                <a:latin typeface="微软雅黑" pitchFamily="34" charset="-122"/>
                <a:ea typeface="微软雅黑" pitchFamily="34" charset="-122"/>
              </a:rPr>
              <a:t>/**</a:t>
            </a:r>
            <a:r>
              <a:rPr lang="zh-CN" altLang="en-US" b="1" dirty="0">
                <a:latin typeface="微软雅黑" pitchFamily="34" charset="-122"/>
                <a:ea typeface="微软雅黑" pitchFamily="34" charset="-122"/>
              </a:rPr>
              <a:t>传递对象</a:t>
            </a:r>
            <a:r>
              <a:rPr lang="zh-CN" altLang="en-US" dirty="0">
                <a:latin typeface="微软雅黑" pitchFamily="34" charset="-122"/>
                <a:ea typeface="微软雅黑" pitchFamily="34" charset="-122"/>
              </a:rPr>
              <a:t> </a:t>
            </a:r>
            <a:r>
              <a:rPr lang="en-US" dirty="0">
                <a:latin typeface="微软雅黑" pitchFamily="34" charset="-122"/>
                <a:ea typeface="微软雅黑" pitchFamily="34" charset="-122"/>
              </a:rPr>
              <a:t>*/</a:t>
            </a:r>
          </a:p>
          <a:p>
            <a:pPr>
              <a:defRPr/>
            </a:pPr>
            <a:r>
              <a:rPr lang="en-US" b="1" dirty="0">
                <a:latin typeface="微软雅黑" pitchFamily="34" charset="-122"/>
                <a:ea typeface="微软雅黑" pitchFamily="34" charset="-122"/>
              </a:rPr>
              <a:t>class</a:t>
            </a:r>
            <a:r>
              <a:rPr lang="en-US" dirty="0">
                <a:latin typeface="微软雅黑" pitchFamily="34" charset="-122"/>
                <a:ea typeface="微软雅黑" pitchFamily="34" charset="-122"/>
              </a:rPr>
              <a:t> Person </a:t>
            </a:r>
            <a:r>
              <a:rPr lang="en-US" b="1" dirty="0">
                <a:latin typeface="微软雅黑" pitchFamily="34" charset="-122"/>
                <a:ea typeface="微软雅黑" pitchFamily="34" charset="-122"/>
              </a:rPr>
              <a:t>implements</a:t>
            </a:r>
            <a:r>
              <a:rPr lang="en-US" dirty="0">
                <a:latin typeface="微软雅黑" pitchFamily="34" charset="-122"/>
                <a:ea typeface="微软雅黑" pitchFamily="34" charset="-122"/>
              </a:rPr>
              <a:t> </a:t>
            </a:r>
            <a:r>
              <a:rPr lang="en-US" dirty="0" err="1">
                <a:latin typeface="微软雅黑" pitchFamily="34" charset="-122"/>
                <a:ea typeface="微软雅黑" pitchFamily="34" charset="-122"/>
              </a:rPr>
              <a:t>Serializable</a:t>
            </a:r>
            <a:r>
              <a:rPr lang="en-US"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a:t>
            </a:r>
            <a:r>
              <a:rPr lang="en-US" b="1" dirty="0" err="1">
                <a:latin typeface="微软雅黑" pitchFamily="34" charset="-122"/>
                <a:ea typeface="微软雅黑" pitchFamily="34" charset="-122"/>
              </a:rPr>
              <a:t>int</a:t>
            </a:r>
            <a:r>
              <a:rPr lang="en-US" dirty="0">
                <a:latin typeface="微软雅黑" pitchFamily="34" charset="-122"/>
                <a:ea typeface="微软雅黑" pitchFamily="34" charset="-122"/>
              </a:rPr>
              <a:t> age;</a:t>
            </a:r>
            <a:endParaRPr lang="zh-CN" altLang="en-US" dirty="0">
              <a:latin typeface="微软雅黑" pitchFamily="34" charset="-122"/>
              <a:ea typeface="微软雅黑" pitchFamily="34" charset="-122"/>
            </a:endParaRPr>
          </a:p>
          <a:p>
            <a:pPr>
              <a:defRPr/>
            </a:pPr>
            <a:r>
              <a:rPr lang="en-US" dirty="0">
                <a:latin typeface="微软雅黑" pitchFamily="34" charset="-122"/>
                <a:ea typeface="微软雅黑" pitchFamily="34" charset="-122"/>
              </a:rPr>
              <a:t>	String name;</a:t>
            </a:r>
          </a:p>
          <a:p>
            <a:pPr>
              <a:defRPr/>
            </a:pPr>
            <a:r>
              <a:rPr lang="en-US" altLang="zh-CN" dirty="0">
                <a:latin typeface="微软雅黑" pitchFamily="34" charset="-122"/>
                <a:ea typeface="微软雅黑" pitchFamily="34" charset="-122"/>
              </a:rPr>
              <a:t>}</a:t>
            </a:r>
            <a:r>
              <a:rPr lang="en-US" dirty="0">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0" y="0"/>
            <a:ext cx="7143768" cy="857250"/>
          </a:xfrm>
        </p:spPr>
        <p:txBody>
          <a:bodyPr/>
          <a:lstStyle/>
          <a:p>
            <a:r>
              <a:rPr lang="zh-CN" altLang="en-US" smtClean="0"/>
              <a:t>作业</a:t>
            </a:r>
          </a:p>
        </p:txBody>
      </p:sp>
      <p:sp>
        <p:nvSpPr>
          <p:cNvPr id="37891" name="内容占位符 4"/>
          <p:cNvSpPr>
            <a:spLocks noGrp="1"/>
          </p:cNvSpPr>
          <p:nvPr>
            <p:ph idx="1"/>
          </p:nvPr>
        </p:nvSpPr>
        <p:spPr>
          <a:xfrm>
            <a:off x="142875" y="1000125"/>
            <a:ext cx="8286750" cy="5286375"/>
          </a:xfrm>
        </p:spPr>
        <p:txBody>
          <a:bodyPr/>
          <a:lstStyle/>
          <a:p>
            <a:pPr marL="342900" lvl="1" indent="-342900">
              <a:buFontTx/>
              <a:buChar char="•"/>
            </a:pPr>
            <a:r>
              <a:rPr lang="zh-CN" altLang="en-US" sz="2400" b="1" dirty="0" smtClean="0"/>
              <a:t>实现一个聊天室！</a:t>
            </a:r>
          </a:p>
          <a:p>
            <a:pPr lvl="1"/>
            <a:r>
              <a:rPr lang="zh-CN" altLang="en-US" dirty="0" smtClean="0"/>
              <a:t>服务器端：一个线程专门发送消息，一个线程专门接收消息。</a:t>
            </a:r>
            <a:endParaRPr lang="en-US" altLang="zh-CN" dirty="0" smtClean="0"/>
          </a:p>
          <a:p>
            <a:pPr lvl="1"/>
            <a:r>
              <a:rPr lang="zh-CN" altLang="en-US" dirty="0" smtClean="0"/>
              <a:t>客户端：一个线程专门发送消息，一个线程专门接收消息。</a:t>
            </a:r>
            <a:endParaRPr lang="en-US" altLang="zh-CN" dirty="0" smtClean="0"/>
          </a:p>
          <a:p>
            <a:endParaRPr lang="en-US" altLang="zh-CN" dirty="0" smtClean="0"/>
          </a:p>
          <a:p>
            <a:pPr>
              <a:buFontTx/>
              <a:buNone/>
            </a:pPr>
            <a:r>
              <a:rPr lang="en-US" altLang="zh-CN" dirty="0" smtClean="0"/>
              <a:t>     </a:t>
            </a:r>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26" y="857232"/>
            <a:ext cx="8786874" cy="5073427"/>
          </a:xfrm>
        </p:spPr>
        <p:txBody>
          <a:bodyPr/>
          <a:lstStyle/>
          <a:p>
            <a:pPr algn="just"/>
            <a:r>
              <a:rPr lang="zh-CN" altLang="en-US" dirty="0" smtClean="0"/>
              <a:t>计算机名不能有中文，不能有空格</a:t>
            </a:r>
          </a:p>
          <a:p>
            <a:pPr algn="just"/>
            <a:endParaRPr lang="en-US" altLang="zh-CN" dirty="0" smtClean="0"/>
          </a:p>
          <a:p>
            <a:pPr algn="just"/>
            <a:r>
              <a:rPr lang="en-US" altLang="zh-CN" dirty="0" smtClean="0"/>
              <a:t>Win7/win8</a:t>
            </a:r>
            <a:r>
              <a:rPr lang="zh-CN" altLang="en-US" dirty="0" smtClean="0"/>
              <a:t>用户名不能有中文，不能有空格</a:t>
            </a:r>
            <a:endParaRPr lang="en-US" altLang="zh-CN" dirty="0" smtClean="0"/>
          </a:p>
          <a:p>
            <a:pPr algn="just"/>
            <a:endParaRPr lang="en-US" altLang="zh-CN" dirty="0" smtClean="0"/>
          </a:p>
          <a:p>
            <a:pPr algn="just"/>
            <a:r>
              <a:rPr lang="zh-CN" altLang="en-US" dirty="0" smtClean="0"/>
              <a:t>安装路径按照默认的路径，不建议装到</a:t>
            </a:r>
            <a:r>
              <a:rPr lang="en-US" altLang="zh-CN" dirty="0" smtClean="0"/>
              <a:t>C</a:t>
            </a:r>
            <a:r>
              <a:rPr lang="zh-CN" altLang="en-US" dirty="0" smtClean="0"/>
              <a:t>盘</a:t>
            </a:r>
            <a:endParaRPr lang="en-US" altLang="zh-CN" dirty="0" smtClean="0"/>
          </a:p>
          <a:p>
            <a:pPr algn="just"/>
            <a:endParaRPr lang="en-US" altLang="zh-CN" dirty="0" smtClean="0"/>
          </a:p>
          <a:p>
            <a:pPr algn="just"/>
            <a:r>
              <a:rPr lang="zh-CN" altLang="en-US" dirty="0" smtClean="0"/>
              <a:t>断网安装</a:t>
            </a:r>
            <a:endParaRPr lang="en-US" altLang="zh-CN" dirty="0" smtClean="0"/>
          </a:p>
          <a:p>
            <a:pPr algn="just"/>
            <a:endParaRPr lang="en-US" altLang="zh-CN" dirty="0" smtClean="0"/>
          </a:p>
          <a:p>
            <a:pPr algn="just"/>
            <a:r>
              <a:rPr lang="en-US" altLang="zh-CN" dirty="0" smtClean="0"/>
              <a:t>Oracle</a:t>
            </a:r>
            <a:r>
              <a:rPr lang="zh-CN" altLang="en-US" dirty="0" smtClean="0"/>
              <a:t>安装设计</a:t>
            </a:r>
            <a:r>
              <a:rPr lang="en-US" altLang="zh-CN" dirty="0" smtClean="0"/>
              <a:t>Oracle</a:t>
            </a:r>
            <a:r>
              <a:rPr lang="zh-CN" altLang="en-US" dirty="0" smtClean="0"/>
              <a:t>版本，</a:t>
            </a:r>
            <a:r>
              <a:rPr lang="en-US" altLang="zh-CN" dirty="0" smtClean="0"/>
              <a:t>WINDOWS</a:t>
            </a:r>
            <a:r>
              <a:rPr lang="zh-CN" altLang="en-US" dirty="0" smtClean="0"/>
              <a:t>版本，提供的版本</a:t>
            </a:r>
            <a:r>
              <a:rPr lang="en-US" altLang="zh-CN" dirty="0" smtClean="0"/>
              <a:t>Oracle11g 32</a:t>
            </a:r>
            <a:r>
              <a:rPr lang="zh-CN" altLang="en-US" dirty="0" smtClean="0"/>
              <a:t>位</a:t>
            </a:r>
            <a:endParaRPr lang="en-US" altLang="zh-CN" dirty="0" smtClean="0"/>
          </a:p>
          <a:p>
            <a:pPr algn="just"/>
            <a:endParaRPr lang="en-US" altLang="zh-CN" dirty="0" smtClean="0"/>
          </a:p>
          <a:p>
            <a:pPr algn="just"/>
            <a:r>
              <a:rPr lang="zh-CN" altLang="en-US" dirty="0" smtClean="0"/>
              <a:t>密码</a:t>
            </a:r>
            <a:r>
              <a:rPr lang="en-US" altLang="zh-CN" dirty="0" err="1" smtClean="0"/>
              <a:t>orcl</a:t>
            </a:r>
            <a:r>
              <a:rPr lang="en-US" altLang="zh-CN" dirty="0" smtClean="0"/>
              <a:t>  </a:t>
            </a:r>
            <a:r>
              <a:rPr lang="en-US" altLang="zh-CN" smtClean="0"/>
              <a:t>orcl</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0" y="0"/>
            <a:ext cx="7072330" cy="857250"/>
          </a:xfrm>
        </p:spPr>
        <p:txBody>
          <a:bodyPr/>
          <a:lstStyle/>
          <a:p>
            <a:r>
              <a:rPr lang="zh-CN" altLang="en-US" smtClean="0"/>
              <a:t>计算机网络</a:t>
            </a:r>
          </a:p>
        </p:txBody>
      </p:sp>
      <p:sp>
        <p:nvSpPr>
          <p:cNvPr id="7171" name="内容占位符 2"/>
          <p:cNvSpPr>
            <a:spLocks noGrp="1"/>
          </p:cNvSpPr>
          <p:nvPr>
            <p:ph idx="1"/>
          </p:nvPr>
        </p:nvSpPr>
        <p:spPr>
          <a:xfrm>
            <a:off x="142875" y="1000125"/>
            <a:ext cx="8786813" cy="5073650"/>
          </a:xfrm>
        </p:spPr>
        <p:txBody>
          <a:bodyPr/>
          <a:lstStyle/>
          <a:p>
            <a:r>
              <a:rPr lang="zh-CN" altLang="en-US" dirty="0" smtClean="0"/>
              <a:t>计算机网络分类</a:t>
            </a:r>
            <a:r>
              <a:rPr lang="en-US" altLang="zh-CN" dirty="0" smtClean="0"/>
              <a:t>1</a:t>
            </a:r>
            <a:r>
              <a:rPr lang="zh-CN" altLang="en-US" dirty="0" smtClean="0"/>
              <a:t>（按照规模）</a:t>
            </a:r>
            <a:endParaRPr lang="en-US" altLang="zh-CN" dirty="0" smtClean="0"/>
          </a:p>
          <a:p>
            <a:pPr lvl="1"/>
            <a:r>
              <a:rPr lang="zh-CN" altLang="en-US" dirty="0" smtClean="0"/>
              <a:t>局域网</a:t>
            </a:r>
            <a:r>
              <a:rPr lang="en-US" altLang="zh-CN" dirty="0" smtClean="0"/>
              <a:t>LAN</a:t>
            </a:r>
          </a:p>
          <a:p>
            <a:pPr lvl="1"/>
            <a:r>
              <a:rPr lang="zh-CN" altLang="en-US" dirty="0" smtClean="0"/>
              <a:t>城域网</a:t>
            </a:r>
            <a:r>
              <a:rPr lang="en-US" altLang="zh-CN" dirty="0" smtClean="0"/>
              <a:t>MAN</a:t>
            </a:r>
          </a:p>
          <a:p>
            <a:pPr lvl="1"/>
            <a:r>
              <a:rPr lang="zh-CN" altLang="en-US" dirty="0" smtClean="0"/>
              <a:t>广域网</a:t>
            </a:r>
            <a:r>
              <a:rPr lang="en-US" altLang="zh-CN" dirty="0" smtClean="0"/>
              <a:t>WAN</a:t>
            </a:r>
          </a:p>
          <a:p>
            <a:r>
              <a:rPr lang="zh-CN" altLang="en-US" dirty="0" smtClean="0"/>
              <a:t>计算机网络分类</a:t>
            </a:r>
            <a:r>
              <a:rPr lang="en-US" altLang="zh-CN" dirty="0" smtClean="0"/>
              <a:t>2</a:t>
            </a:r>
            <a:r>
              <a:rPr lang="zh-CN" altLang="en-US" dirty="0" smtClean="0"/>
              <a:t>（传输介质）</a:t>
            </a:r>
            <a:endParaRPr lang="en-US" altLang="zh-CN" dirty="0" smtClean="0"/>
          </a:p>
          <a:p>
            <a:pPr lvl="1"/>
            <a:r>
              <a:rPr lang="zh-CN" altLang="en-US" dirty="0" smtClean="0"/>
              <a:t>同轴电缆网络</a:t>
            </a:r>
            <a:endParaRPr lang="en-US" altLang="zh-CN" dirty="0" smtClean="0"/>
          </a:p>
          <a:p>
            <a:pPr lvl="1"/>
            <a:r>
              <a:rPr lang="zh-CN" altLang="en-US" dirty="0" smtClean="0"/>
              <a:t>双绞线网络</a:t>
            </a:r>
            <a:endParaRPr lang="en-US" altLang="zh-CN" dirty="0" smtClean="0"/>
          </a:p>
          <a:p>
            <a:pPr lvl="1"/>
            <a:r>
              <a:rPr lang="zh-CN" altLang="en-US" dirty="0" smtClean="0"/>
              <a:t>光纤网络</a:t>
            </a:r>
            <a:endParaRPr lang="en-US" altLang="zh-CN" dirty="0" smtClean="0"/>
          </a:p>
          <a:p>
            <a:pPr lvl="1"/>
            <a:r>
              <a:rPr lang="zh-CN" altLang="en-US" dirty="0" smtClean="0"/>
              <a:t>卫星网络</a:t>
            </a:r>
            <a:endParaRPr lang="en-US" altLang="zh-CN" dirty="0" smtClean="0"/>
          </a:p>
          <a:p>
            <a:r>
              <a:rPr lang="zh-CN" altLang="en-US" dirty="0" smtClean="0"/>
              <a:t>计算机网络分类</a:t>
            </a:r>
            <a:r>
              <a:rPr lang="en-US" altLang="zh-CN" dirty="0" smtClean="0"/>
              <a:t>3</a:t>
            </a:r>
            <a:r>
              <a:rPr lang="zh-CN" altLang="en-US" dirty="0" smtClean="0"/>
              <a:t>（拓扑结构）</a:t>
            </a:r>
            <a:endParaRPr lang="en-US" altLang="zh-CN" dirty="0" smtClean="0"/>
          </a:p>
          <a:p>
            <a:pPr lvl="1"/>
            <a:r>
              <a:rPr lang="zh-CN" altLang="en-US" dirty="0" smtClean="0"/>
              <a:t>星形网络</a:t>
            </a:r>
            <a:endParaRPr lang="en-US" altLang="zh-CN" dirty="0" smtClean="0"/>
          </a:p>
          <a:p>
            <a:pPr lvl="1"/>
            <a:r>
              <a:rPr lang="zh-CN" altLang="en-US" dirty="0" smtClean="0"/>
              <a:t>总线网络</a:t>
            </a:r>
            <a:endParaRPr lang="en-US" altLang="zh-CN" dirty="0" smtClean="0"/>
          </a:p>
          <a:p>
            <a:pPr lvl="1"/>
            <a:r>
              <a:rPr lang="zh-CN" altLang="en-US" dirty="0" smtClean="0"/>
              <a:t>环状网络</a:t>
            </a:r>
          </a:p>
        </p:txBody>
      </p:sp>
      <p:pic>
        <p:nvPicPr>
          <p:cNvPr id="7172" name="Picture 2" descr="http://m.chinabyte.com/imagelist/2008/064/22pg3100e0qh.jpg"/>
          <p:cNvPicPr>
            <a:picLocks noChangeAspect="1" noChangeArrowheads="1"/>
          </p:cNvPicPr>
          <p:nvPr/>
        </p:nvPicPr>
        <p:blipFill>
          <a:blip r:embed="rId2" cstate="print"/>
          <a:srcRect b="6062"/>
          <a:stretch>
            <a:fillRect/>
          </a:stretch>
        </p:blipFill>
        <p:spPr bwMode="auto">
          <a:xfrm>
            <a:off x="4445000" y="1857375"/>
            <a:ext cx="4699000" cy="3929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0" y="0"/>
            <a:ext cx="7143768" cy="857250"/>
          </a:xfrm>
        </p:spPr>
        <p:txBody>
          <a:bodyPr/>
          <a:lstStyle/>
          <a:p>
            <a:r>
              <a:rPr lang="zh-CN" altLang="en-US" smtClean="0"/>
              <a:t>网络通信协议</a:t>
            </a:r>
          </a:p>
        </p:txBody>
      </p:sp>
      <p:sp>
        <p:nvSpPr>
          <p:cNvPr id="8195" name="内容占位符 2"/>
          <p:cNvSpPr>
            <a:spLocks noGrp="1"/>
          </p:cNvSpPr>
          <p:nvPr>
            <p:ph idx="1"/>
          </p:nvPr>
        </p:nvSpPr>
        <p:spPr>
          <a:xfrm>
            <a:off x="142875" y="1000125"/>
            <a:ext cx="8786813" cy="5286375"/>
          </a:xfrm>
        </p:spPr>
        <p:txBody>
          <a:bodyPr/>
          <a:lstStyle/>
          <a:p>
            <a:r>
              <a:rPr lang="zh-CN" altLang="en-US" dirty="0" smtClean="0"/>
              <a:t>网络通信协议</a:t>
            </a:r>
            <a:endParaRPr lang="en-US" altLang="zh-CN" dirty="0" smtClean="0"/>
          </a:p>
          <a:p>
            <a:pPr lvl="1"/>
            <a:r>
              <a:rPr lang="zh-CN" altLang="en-US" dirty="0" smtClean="0"/>
              <a:t>计算机网络中实现通信必须有一些约定即通信协议，对速率、传输代码、代码结构、传输控制步骤、出错控制等制定标准</a:t>
            </a:r>
            <a:endParaRPr lang="en-US" altLang="zh-CN" dirty="0" smtClean="0"/>
          </a:p>
          <a:p>
            <a:pPr lvl="1"/>
            <a:r>
              <a:rPr lang="zh-CN" altLang="en-US" dirty="0" smtClean="0"/>
              <a:t>好比公路交通规则，学生守则</a:t>
            </a:r>
            <a:endParaRPr lang="en-US" altLang="zh-CN" dirty="0" smtClean="0"/>
          </a:p>
          <a:p>
            <a:endParaRPr lang="en-US" altLang="zh-CN" dirty="0" smtClean="0"/>
          </a:p>
          <a:p>
            <a:r>
              <a:rPr lang="zh-CN" altLang="en-US" dirty="0" smtClean="0"/>
              <a:t>问题：网络协议太复杂</a:t>
            </a:r>
            <a:endParaRPr lang="en-US" altLang="zh-CN" dirty="0" smtClean="0"/>
          </a:p>
          <a:p>
            <a:pPr lvl="1"/>
            <a:r>
              <a:rPr lang="zh-CN" altLang="en-US" dirty="0" smtClean="0"/>
              <a:t>计算机网络通信涉及内容很多，比如指定源地址和目标地址，加密解密，压缩解压缩，差错控制，流量控制，路由控制，如何实现如此复杂的网络协议呢？</a:t>
            </a:r>
            <a:endParaRPr lang="en-US" altLang="zh-CN" dirty="0" smtClean="0"/>
          </a:p>
          <a:p>
            <a:endParaRPr lang="en-US" altLang="zh-CN" dirty="0" smtClean="0"/>
          </a:p>
          <a:p>
            <a:r>
              <a:rPr lang="zh-CN" altLang="en-US" dirty="0" smtClean="0"/>
              <a:t>解决方案：分层</a:t>
            </a:r>
            <a:endParaRPr lang="en-US" altLang="zh-CN" dirty="0" smtClean="0"/>
          </a:p>
          <a:p>
            <a:pPr lvl="1"/>
            <a:r>
              <a:rPr lang="zh-CN" altLang="en-US" dirty="0" smtClean="0"/>
              <a:t>由于结点之间联系很复杂，在制定协议时，把复杂成份分解成 一些简单的成份，再将它们复合起来。最常用的复合方式是层次方式，即同层间可以通信、上一层可以调用下一层，而与再下一层不发生关系。</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0" y="0"/>
            <a:ext cx="7143768" cy="857250"/>
          </a:xfrm>
        </p:spPr>
        <p:txBody>
          <a:bodyPr/>
          <a:lstStyle/>
          <a:p>
            <a:r>
              <a:rPr lang="zh-CN" altLang="en-US" smtClean="0"/>
              <a:t>网络通信协议</a:t>
            </a:r>
            <a:endParaRPr lang="en-US" altLang="zh-CN" smtClean="0"/>
          </a:p>
        </p:txBody>
      </p:sp>
      <p:sp>
        <p:nvSpPr>
          <p:cNvPr id="9219" name="内容占位符 4"/>
          <p:cNvSpPr>
            <a:spLocks noGrp="1"/>
          </p:cNvSpPr>
          <p:nvPr>
            <p:ph idx="1"/>
          </p:nvPr>
        </p:nvSpPr>
        <p:spPr>
          <a:xfrm>
            <a:off x="142875" y="1000125"/>
            <a:ext cx="8286750" cy="5500688"/>
          </a:xfrm>
        </p:spPr>
        <p:txBody>
          <a:bodyPr/>
          <a:lstStyle/>
          <a:p>
            <a:r>
              <a:rPr lang="zh-CN" altLang="en-US" dirty="0" smtClean="0"/>
              <a:t>网络通信协议的分层</a:t>
            </a:r>
            <a:endParaRPr lang="en-US" altLang="zh-CN" dirty="0" smtClean="0"/>
          </a:p>
          <a:p>
            <a:pPr lvl="1"/>
            <a:r>
              <a:rPr lang="zh-CN" altLang="en-US" dirty="0" smtClean="0">
                <a:latin typeface="Arial" charset="0"/>
                <a:ea typeface="宋体" pitchFamily="2" charset="-122"/>
              </a:rPr>
              <a:t>名义上标准：</a:t>
            </a:r>
            <a:r>
              <a:rPr lang="en-US" altLang="zh-CN" dirty="0" smtClean="0">
                <a:latin typeface="Arial" charset="0"/>
                <a:ea typeface="宋体" pitchFamily="2" charset="-122"/>
              </a:rPr>
              <a:t>ISO/OSI</a:t>
            </a:r>
            <a:r>
              <a:rPr lang="zh-CN" altLang="en-US" dirty="0" smtClean="0">
                <a:latin typeface="Arial" charset="0"/>
                <a:ea typeface="宋体" pitchFamily="2" charset="-122"/>
              </a:rPr>
              <a:t>参考模型</a:t>
            </a:r>
            <a:endParaRPr lang="en-US" altLang="zh-CN" dirty="0" smtClean="0">
              <a:latin typeface="Arial" charset="0"/>
              <a:ea typeface="宋体" pitchFamily="2" charset="-122"/>
            </a:endParaRPr>
          </a:p>
          <a:p>
            <a:pPr lvl="1"/>
            <a:r>
              <a:rPr lang="zh-CN" altLang="en-US" dirty="0" smtClean="0">
                <a:latin typeface="Arial" charset="0"/>
                <a:ea typeface="宋体" pitchFamily="2" charset="-122"/>
              </a:rPr>
              <a:t>事实上标准： </a:t>
            </a:r>
            <a:r>
              <a:rPr lang="en-US" altLang="zh-CN" dirty="0" smtClean="0">
                <a:latin typeface="Arial" charset="0"/>
                <a:ea typeface="宋体" pitchFamily="2" charset="-122"/>
              </a:rPr>
              <a:t>TCP/IP</a:t>
            </a:r>
            <a:r>
              <a:rPr lang="zh-CN" altLang="en-US" dirty="0" smtClean="0">
                <a:latin typeface="Arial" charset="0"/>
                <a:ea typeface="宋体" pitchFamily="2" charset="-122"/>
              </a:rPr>
              <a:t>协议栈（</a:t>
            </a:r>
            <a:r>
              <a:rPr lang="en-US" altLang="zh-CN" dirty="0" smtClean="0">
                <a:latin typeface="Arial" charset="0"/>
                <a:ea typeface="宋体" pitchFamily="2" charset="-122"/>
              </a:rPr>
              <a:t>Internet</a:t>
            </a:r>
            <a:r>
              <a:rPr lang="zh-CN" altLang="en-US" dirty="0" smtClean="0">
                <a:latin typeface="Arial" charset="0"/>
                <a:ea typeface="宋体" pitchFamily="2" charset="-122"/>
              </a:rPr>
              <a:t>使用的协议）</a:t>
            </a:r>
          </a:p>
          <a:p>
            <a:endParaRPr lang="zh-CN" altLang="en-US" sz="2000" dirty="0" smtClean="0">
              <a:latin typeface="Arial" charset="0"/>
              <a:ea typeface="宋体" pitchFamily="2" charset="-122"/>
            </a:endParaRPr>
          </a:p>
          <a:p>
            <a:pPr lvl="1"/>
            <a:endParaRPr lang="en-US" altLang="zh-CN" dirty="0" smtClean="0">
              <a:latin typeface="Arial" charset="0"/>
              <a:ea typeface="宋体" pitchFamily="2" charset="-122"/>
            </a:endParaRPr>
          </a:p>
        </p:txBody>
      </p:sp>
      <p:pic>
        <p:nvPicPr>
          <p:cNvPr id="9220" name="Picture 6"/>
          <p:cNvPicPr>
            <a:picLocks noChangeAspect="1" noChangeArrowheads="1"/>
          </p:cNvPicPr>
          <p:nvPr/>
        </p:nvPicPr>
        <p:blipFill>
          <a:blip r:embed="rId3" cstate="print"/>
          <a:srcRect/>
          <a:stretch>
            <a:fillRect/>
          </a:stretch>
        </p:blipFill>
        <p:spPr bwMode="auto">
          <a:xfrm>
            <a:off x="500063" y="2714625"/>
            <a:ext cx="3743325" cy="2305050"/>
          </a:xfrm>
          <a:prstGeom prst="rect">
            <a:avLst/>
          </a:prstGeom>
          <a:noFill/>
          <a:ln w="9525">
            <a:noFill/>
            <a:miter lim="800000"/>
            <a:headEnd/>
            <a:tailEnd/>
          </a:ln>
        </p:spPr>
      </p:pic>
      <p:pic>
        <p:nvPicPr>
          <p:cNvPr id="9221" name="图片 2" descr="2005"/>
          <p:cNvPicPr>
            <a:picLocks noChangeAspect="1" noChangeArrowheads="1"/>
          </p:cNvPicPr>
          <p:nvPr/>
        </p:nvPicPr>
        <p:blipFill>
          <a:blip r:embed="rId4" cstate="print"/>
          <a:srcRect/>
          <a:stretch>
            <a:fillRect/>
          </a:stretch>
        </p:blipFill>
        <p:spPr bwMode="auto">
          <a:xfrm>
            <a:off x="4857750" y="3357563"/>
            <a:ext cx="363855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0" y="0"/>
            <a:ext cx="7072330" cy="857250"/>
          </a:xfrm>
        </p:spPr>
        <p:txBody>
          <a:bodyPr/>
          <a:lstStyle/>
          <a:p>
            <a:r>
              <a:rPr lang="zh-CN" altLang="en-US" smtClean="0"/>
              <a:t>网络通信协议</a:t>
            </a:r>
            <a:endParaRPr lang="en-US" altLang="zh-CN" smtClean="0"/>
          </a:p>
        </p:txBody>
      </p:sp>
      <p:sp>
        <p:nvSpPr>
          <p:cNvPr id="10243" name="内容占位符 4"/>
          <p:cNvSpPr>
            <a:spLocks noGrp="1"/>
          </p:cNvSpPr>
          <p:nvPr>
            <p:ph idx="1"/>
          </p:nvPr>
        </p:nvSpPr>
        <p:spPr>
          <a:xfrm>
            <a:off x="142875" y="1000125"/>
            <a:ext cx="8286750" cy="5214938"/>
          </a:xfrm>
        </p:spPr>
        <p:txBody>
          <a:bodyPr/>
          <a:lstStyle/>
          <a:p>
            <a:r>
              <a:rPr lang="zh-CN" altLang="en-US" smtClean="0"/>
              <a:t>数据封装与拆封 </a:t>
            </a:r>
            <a:endParaRPr lang="en-US" altLang="zh-CN" smtClean="0"/>
          </a:p>
          <a:p>
            <a:pPr lvl="1"/>
            <a:r>
              <a:rPr lang="en-US" altLang="zh-CN" smtClean="0"/>
              <a:t>1</a:t>
            </a:r>
            <a:r>
              <a:rPr lang="zh-CN" altLang="en-US" smtClean="0"/>
              <a:t>、封装（发送数据）</a:t>
            </a:r>
          </a:p>
          <a:p>
            <a:pPr>
              <a:buFontTx/>
              <a:buNone/>
            </a:pPr>
            <a:endParaRPr lang="zh-CN" altLang="en-US" smtClean="0"/>
          </a:p>
          <a:p>
            <a:pPr>
              <a:buFontTx/>
              <a:buNone/>
            </a:pPr>
            <a:endParaRPr lang="zh-CN" altLang="en-US" smtClean="0"/>
          </a:p>
          <a:p>
            <a:pPr>
              <a:buFontTx/>
              <a:buNone/>
            </a:pPr>
            <a:endParaRPr lang="zh-CN" altLang="en-US" smtClean="0"/>
          </a:p>
          <a:p>
            <a:pPr>
              <a:buFontTx/>
              <a:buNone/>
            </a:pPr>
            <a:endParaRPr lang="zh-CN" altLang="en-US" smtClean="0"/>
          </a:p>
          <a:p>
            <a:pPr>
              <a:buFontTx/>
              <a:buNone/>
            </a:pPr>
            <a:endParaRPr lang="zh-CN" altLang="en-US" smtClean="0"/>
          </a:p>
          <a:p>
            <a:pPr>
              <a:buFontTx/>
              <a:buNone/>
            </a:pPr>
            <a:endParaRPr lang="zh-CN" altLang="en-US" smtClean="0"/>
          </a:p>
          <a:p>
            <a:pPr lvl="1"/>
            <a:r>
              <a:rPr lang="en-US" altLang="zh-CN" smtClean="0"/>
              <a:t>2</a:t>
            </a:r>
            <a:r>
              <a:rPr lang="zh-CN" altLang="en-US" smtClean="0"/>
              <a:t>、拆封（接收数据）</a:t>
            </a:r>
          </a:p>
        </p:txBody>
      </p:sp>
      <p:pic>
        <p:nvPicPr>
          <p:cNvPr id="10244" name="Picture 6"/>
          <p:cNvPicPr>
            <a:picLocks noChangeAspect="1" noChangeArrowheads="1"/>
          </p:cNvPicPr>
          <p:nvPr/>
        </p:nvPicPr>
        <p:blipFill>
          <a:blip r:embed="rId2" cstate="print"/>
          <a:srcRect/>
          <a:stretch>
            <a:fillRect/>
          </a:stretch>
        </p:blipFill>
        <p:spPr bwMode="auto">
          <a:xfrm>
            <a:off x="3643313" y="1214438"/>
            <a:ext cx="3933825" cy="2219325"/>
          </a:xfrm>
          <a:prstGeom prst="rect">
            <a:avLst/>
          </a:prstGeom>
          <a:noFill/>
          <a:ln w="9525">
            <a:noFill/>
            <a:miter lim="800000"/>
            <a:headEnd/>
            <a:tailEnd/>
          </a:ln>
        </p:spPr>
      </p:pic>
      <p:pic>
        <p:nvPicPr>
          <p:cNvPr id="10245" name="Picture 7"/>
          <p:cNvPicPr>
            <a:picLocks noChangeAspect="1" noChangeArrowheads="1"/>
          </p:cNvPicPr>
          <p:nvPr/>
        </p:nvPicPr>
        <p:blipFill>
          <a:blip r:embed="rId3" cstate="print"/>
          <a:srcRect/>
          <a:stretch>
            <a:fillRect/>
          </a:stretch>
        </p:blipFill>
        <p:spPr bwMode="auto">
          <a:xfrm>
            <a:off x="3786188" y="4071938"/>
            <a:ext cx="4019550"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0" y="0"/>
            <a:ext cx="7215206" cy="857250"/>
          </a:xfrm>
        </p:spPr>
        <p:txBody>
          <a:bodyPr/>
          <a:lstStyle/>
          <a:p>
            <a:r>
              <a:rPr lang="zh-CN" altLang="en-US" dirty="0" smtClean="0"/>
              <a:t>网络通信协议</a:t>
            </a:r>
          </a:p>
        </p:txBody>
      </p:sp>
      <p:sp>
        <p:nvSpPr>
          <p:cNvPr id="11267" name="内容占位符 2"/>
          <p:cNvSpPr>
            <a:spLocks noGrp="1"/>
          </p:cNvSpPr>
          <p:nvPr>
            <p:ph idx="1"/>
          </p:nvPr>
        </p:nvSpPr>
        <p:spPr>
          <a:xfrm>
            <a:off x="142875" y="1000125"/>
            <a:ext cx="8786813" cy="5073650"/>
          </a:xfrm>
        </p:spPr>
        <p:txBody>
          <a:bodyPr/>
          <a:lstStyle/>
          <a:p>
            <a:r>
              <a:rPr lang="zh-CN" altLang="en-US" dirty="0" smtClean="0"/>
              <a:t>数据传输过程</a:t>
            </a:r>
            <a:endParaRPr lang="en-US" altLang="zh-CN" dirty="0" smtClean="0"/>
          </a:p>
          <a:p>
            <a:pPr lvl="1"/>
            <a:r>
              <a:rPr lang="zh-CN" altLang="en-US" dirty="0" smtClean="0"/>
              <a:t>集线器只涉及一层</a:t>
            </a:r>
            <a:endParaRPr lang="en-US" altLang="zh-CN" dirty="0" smtClean="0"/>
          </a:p>
          <a:p>
            <a:pPr lvl="1"/>
            <a:r>
              <a:rPr lang="zh-CN" altLang="en-US" dirty="0" smtClean="0"/>
              <a:t>交换机涉及两层</a:t>
            </a:r>
            <a:endParaRPr lang="en-US" altLang="zh-CN" dirty="0" smtClean="0"/>
          </a:p>
          <a:p>
            <a:pPr lvl="1"/>
            <a:r>
              <a:rPr lang="zh-CN" altLang="en-US" dirty="0" smtClean="0"/>
              <a:t>路由器涉及三层</a:t>
            </a:r>
            <a:endParaRPr lang="en-US" altLang="zh-CN" dirty="0" smtClean="0"/>
          </a:p>
          <a:p>
            <a:pPr lvl="1"/>
            <a:r>
              <a:rPr lang="zh-CN" altLang="en-US" dirty="0" smtClean="0"/>
              <a:t>计算机涉及所有层次</a:t>
            </a:r>
            <a:endParaRPr lang="en-US" altLang="zh-CN" dirty="0" smtClean="0"/>
          </a:p>
          <a:p>
            <a:endParaRPr lang="zh-CN" altLang="en-US" dirty="0" smtClean="0"/>
          </a:p>
        </p:txBody>
      </p:sp>
      <p:pic>
        <p:nvPicPr>
          <p:cNvPr id="43011" name="Picture 3"/>
          <p:cNvPicPr>
            <a:picLocks noChangeAspect="1" noChangeArrowheads="1"/>
          </p:cNvPicPr>
          <p:nvPr/>
        </p:nvPicPr>
        <p:blipFill>
          <a:blip r:embed="rId2" cstate="print"/>
          <a:srcRect/>
          <a:stretch>
            <a:fillRect/>
          </a:stretch>
        </p:blipFill>
        <p:spPr bwMode="auto">
          <a:xfrm>
            <a:off x="3214688" y="2143125"/>
            <a:ext cx="5929312" cy="4019550"/>
          </a:xfrm>
          <a:prstGeom prst="rect">
            <a:avLst/>
          </a:prstGeom>
          <a:noFill/>
          <a:ln w="9525" algn="ctr">
            <a:noFill/>
            <a:miter lim="800000"/>
            <a:headEnd/>
            <a:tailEnd/>
          </a:ln>
          <a:effectLst>
            <a:prstShdw prst="shdw13" dist="53882" dir="13500000">
              <a:schemeClr val="bg2">
                <a:alpha val="50000"/>
              </a:schemeClr>
            </a:prstShdw>
          </a:effectLst>
        </p:spPr>
      </p:pic>
      <p:pic>
        <p:nvPicPr>
          <p:cNvPr id="43012" name="Picture 4"/>
          <p:cNvPicPr>
            <a:picLocks noChangeAspect="1" noChangeArrowheads="1"/>
          </p:cNvPicPr>
          <p:nvPr/>
        </p:nvPicPr>
        <p:blipFill>
          <a:blip r:embed="rId3" cstate="print"/>
          <a:srcRect/>
          <a:stretch>
            <a:fillRect/>
          </a:stretch>
        </p:blipFill>
        <p:spPr bwMode="auto">
          <a:xfrm>
            <a:off x="428625" y="3500438"/>
            <a:ext cx="6205538" cy="2786062"/>
          </a:xfrm>
          <a:prstGeom prst="rect">
            <a:avLst/>
          </a:prstGeom>
          <a:noFill/>
          <a:ln w="9525" algn="ctr">
            <a:noFill/>
            <a:miter lim="800000"/>
            <a:headEnd/>
            <a:tailEnd/>
          </a:ln>
          <a:effectLst>
            <a:prstShdw prst="shdw13" dist="53882" dir="13500000">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linds(horizontal)">
                                      <p:cBhvr>
                                        <p:cTn id="7" dur="5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blinds(horizontal)">
                                      <p:cBhvr>
                                        <p:cTn id="12"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0" y="0"/>
            <a:ext cx="7215206" cy="857250"/>
          </a:xfrm>
        </p:spPr>
        <p:txBody>
          <a:bodyPr/>
          <a:lstStyle/>
          <a:p>
            <a:r>
              <a:rPr lang="zh-CN" altLang="en-US" smtClean="0"/>
              <a:t>网络通信协议</a:t>
            </a:r>
          </a:p>
        </p:txBody>
      </p:sp>
      <p:sp>
        <p:nvSpPr>
          <p:cNvPr id="12291" name="内容占位符 2"/>
          <p:cNvSpPr>
            <a:spLocks noGrp="1"/>
          </p:cNvSpPr>
          <p:nvPr>
            <p:ph idx="1"/>
          </p:nvPr>
        </p:nvSpPr>
        <p:spPr>
          <a:xfrm>
            <a:off x="142875" y="1000125"/>
            <a:ext cx="8786813" cy="5073650"/>
          </a:xfrm>
        </p:spPr>
        <p:txBody>
          <a:bodyPr/>
          <a:lstStyle/>
          <a:p>
            <a:r>
              <a:rPr lang="en-US" altLang="zh-CN" dirty="0" smtClean="0"/>
              <a:t>TCP/IP</a:t>
            </a:r>
            <a:r>
              <a:rPr lang="zh-CN" altLang="en-US" dirty="0" smtClean="0"/>
              <a:t>协议栈</a:t>
            </a:r>
            <a:endParaRPr lang="en-US" altLang="zh-CN" dirty="0" smtClean="0"/>
          </a:p>
          <a:p>
            <a:pPr lvl="1"/>
            <a:r>
              <a:rPr lang="zh-CN" altLang="en-US" dirty="0" smtClean="0"/>
              <a:t>网络层主要协议</a:t>
            </a:r>
            <a:r>
              <a:rPr lang="en-US" altLang="zh-CN" dirty="0" smtClean="0"/>
              <a:t>IP</a:t>
            </a:r>
            <a:r>
              <a:rPr lang="zh-CN" altLang="en-US" dirty="0" smtClean="0"/>
              <a:t>协议</a:t>
            </a:r>
            <a:endParaRPr lang="en-US" altLang="zh-CN" dirty="0" smtClean="0"/>
          </a:p>
          <a:p>
            <a:pPr lvl="1"/>
            <a:r>
              <a:rPr lang="zh-CN" altLang="en-US" dirty="0" smtClean="0"/>
              <a:t>传输层主要协议</a:t>
            </a:r>
            <a:r>
              <a:rPr lang="en-US" altLang="zh-CN" dirty="0" smtClean="0"/>
              <a:t>TCP</a:t>
            </a:r>
            <a:r>
              <a:rPr lang="zh-CN" altLang="en-US" dirty="0" smtClean="0"/>
              <a:t>和</a:t>
            </a:r>
            <a:r>
              <a:rPr lang="en-US" altLang="zh-CN" dirty="0" smtClean="0"/>
              <a:t>UDP</a:t>
            </a:r>
          </a:p>
          <a:p>
            <a:pPr lvl="1"/>
            <a:endParaRPr lang="zh-CN" altLang="en-US" dirty="0" smtClean="0"/>
          </a:p>
        </p:txBody>
      </p:sp>
      <p:pic>
        <p:nvPicPr>
          <p:cNvPr id="12292" name="Picture 2" descr="http://images.cnitblog.com/blog/470341/201310/19224542-a2a5b596b9ad40848a188926ba36671f.jpg"/>
          <p:cNvPicPr>
            <a:picLocks noChangeAspect="1" noChangeArrowheads="1"/>
          </p:cNvPicPr>
          <p:nvPr/>
        </p:nvPicPr>
        <p:blipFill>
          <a:blip r:embed="rId2" cstate="print"/>
          <a:srcRect l="6856" t="12755" r="20474" b="5612"/>
          <a:stretch>
            <a:fillRect/>
          </a:stretch>
        </p:blipFill>
        <p:spPr bwMode="auto">
          <a:xfrm>
            <a:off x="1714500" y="2286000"/>
            <a:ext cx="6270625" cy="3786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 MIU</Template>
  <TotalTime>2290</TotalTime>
  <Words>4153</Words>
  <Application>Microsoft Office PowerPoint</Application>
  <PresentationFormat>信纸(8.5x11 英寸)</PresentationFormat>
  <Paragraphs>442</Paragraphs>
  <Slides>34</Slides>
  <Notes>7</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默认设计模板</vt:lpstr>
      <vt:lpstr>11_网络编程（Socket编程）</vt:lpstr>
      <vt:lpstr>目录</vt:lpstr>
      <vt:lpstr>计算机网络</vt:lpstr>
      <vt:lpstr>计算机网络</vt:lpstr>
      <vt:lpstr>网络通信协议</vt:lpstr>
      <vt:lpstr>网络通信协议</vt:lpstr>
      <vt:lpstr>网络通信协议</vt:lpstr>
      <vt:lpstr>网络通信协议</vt:lpstr>
      <vt:lpstr>网络通信协议</vt:lpstr>
      <vt:lpstr>TCP协议和UDP协议</vt:lpstr>
      <vt:lpstr>TCP协议和UDP协议</vt:lpstr>
      <vt:lpstr>IP地址与端口</vt:lpstr>
      <vt:lpstr>IP地址与端口</vt:lpstr>
      <vt:lpstr>IP地址与端口</vt:lpstr>
      <vt:lpstr>IP地址与端口</vt:lpstr>
      <vt:lpstr>URL  </vt:lpstr>
      <vt:lpstr>套接字Socket</vt:lpstr>
      <vt:lpstr>套接字Socket</vt:lpstr>
      <vt:lpstr>套接字Socket</vt:lpstr>
      <vt:lpstr>套接字Socket</vt:lpstr>
      <vt:lpstr>TCP编程</vt:lpstr>
      <vt:lpstr>TCP编程</vt:lpstr>
      <vt:lpstr>TCP编程</vt:lpstr>
      <vt:lpstr>TCP编程</vt:lpstr>
      <vt:lpstr>TCP编程</vt:lpstr>
      <vt:lpstr>TCP编程</vt:lpstr>
      <vt:lpstr>TCP编程</vt:lpstr>
      <vt:lpstr>TCP编程</vt:lpstr>
      <vt:lpstr>UDP编程</vt:lpstr>
      <vt:lpstr>UDP 示例代码  C</vt:lpstr>
      <vt:lpstr>UDP 示例代码  C</vt:lpstr>
      <vt:lpstr>UDP 示例代码  C</vt:lpstr>
      <vt:lpstr>作业</vt:lpstr>
      <vt:lpstr>幻灯片 34</vt:lpstr>
    </vt:vector>
  </TitlesOfParts>
  <Company>Global Intelligence Alliance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Administrator</cp:lastModifiedBy>
  <cp:revision>307</cp:revision>
  <dcterms:created xsi:type="dcterms:W3CDTF">2007-09-26T12:04:45Z</dcterms:created>
  <dcterms:modified xsi:type="dcterms:W3CDTF">2016-02-24T00:59:22Z</dcterms:modified>
</cp:coreProperties>
</file>