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37"/>
  </p:normalViewPr>
  <p:slideViewPr>
    <p:cSldViewPr snapToGrid="0" snapToObjects="1">
      <p:cViewPr>
        <p:scale>
          <a:sx n="100" d="100"/>
          <a:sy n="100" d="100"/>
        </p:scale>
        <p:origin x="9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C2E3-B3CC-A34A-997F-F18767F4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1DF0-DFF0-6D45-A6F2-F9A666D7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3634-9BDF-E443-AD86-652EE456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A59E-98A7-934E-9E7B-55CF6EC3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4F51-0453-FB4A-A1F9-3FE627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C14D-FB98-F346-8A30-BEBF8415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0F91-8D5E-F74A-9F8A-03D5A7DA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9821-4CEC-A74D-A287-102E992D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4662-D86A-574D-8D85-28A6E6F2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46A2-A961-054C-A7EF-EB07DC99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FB5AD-47AA-9F48-A5C2-A915EABBF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A437-3C57-E24F-BFC8-0424BA4C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8B3-4C09-D24F-A399-F3DCAF23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B92F-D090-1749-8327-18E5DACD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F934-62BD-0B4E-A11C-D3A805E3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995C-CDBF-9D4B-9D65-589D6604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A20-95CB-284B-AE1D-AC5D9F37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5FA5-D8D5-D247-9AC7-882AE2DE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6FBA-1D89-F64A-A564-78B7025F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B06E-0852-0F46-B65D-654E8740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949-A2FF-8444-9D26-B35949AD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125C6-9614-AA46-B739-C3A5FC74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D4DD-524B-7A43-B49A-B3278D88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575-959C-AB46-BA20-58E1E7DC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568F-FA1E-7D48-8203-04CCF4A9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5CA5-6744-934B-9F5D-D71915E7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6EA7-BED7-F041-BEA3-540487FC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A6E2A-B968-8A4B-8A00-C69C50E0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82BE0-BFEA-4C45-AECB-1ED7BDD8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B138E-8F6B-9E47-8AA0-D0114C8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6BD3-CB89-C54F-B071-5FA22674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49E0-CA16-B54B-8FC8-D1DB414E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8E19-5292-994C-B4C2-AEE79C63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AC21-265E-7341-8AEA-55E523FF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451E6-0D40-EA4D-A9DE-B1DA4DA7C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290D1-6698-B643-9040-980E91A48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45075-5A41-4147-BE97-74F5BB6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2C6AA-A86E-8546-B162-99505F7E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C3DDD-B43A-B143-9A0C-4794C561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FED-3F42-264E-89E1-135A6EF7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B1BEB-EA06-F44B-BEF8-52660FAE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C6D9-30FB-2441-A431-32E249C4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6C110-12F5-9F49-AFA8-01FA4CCE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FB4DC-3E66-6F4C-BB9F-1C3D9F6C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53196-954D-7546-B16E-62D4AB9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A002-0744-A54B-858B-CFB410D8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20C5-3F8F-F646-98EB-D9A85291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5DE0-DBE2-7C46-817A-BB20CE0F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17C9-A7C9-A54A-9438-77794C9B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E1A0-6E98-E246-A4E3-45244819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E45-FF1E-284E-882A-B4B30AC4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7726-CDA6-344D-8AC0-5D4FA34B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67FF-D025-A145-9029-C74CA8E1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050B6-184A-2B4F-AE07-FE5D6CBB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390C-A14E-2640-B3C6-071D3B01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9061-8CF4-DA4E-A5CB-200F9B68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60B06-41F7-F842-8B21-E96D75C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D4C5-2E0B-6749-B481-124DEA7A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E858F-7AAA-F443-BC7F-EDA02EEE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D0986-C21B-404F-B951-3BEC1E74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74EE-FB1A-0949-8085-733087996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A2A5-9CB9-0C46-8FF5-239CF250967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9FA3-3327-4749-874A-6B4375359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3DAF-DDEC-3E4D-BC20-33882881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81CA-0F4B-8849-86E6-F0ACB9A5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ioinfo3d.cs.tau.ac.il/pharma/runs/abc.mol2_10_56_11_25_5_121/J3_7.html" TargetMode="External"/><Relationship Id="rId3" Type="http://schemas.openxmlformats.org/officeDocument/2006/relationships/hyperlink" Target="http://bioinfo3d.cs.tau.ac.il/pharma/runs/abc.mol2_10_56_11_25_5_121/J3_2.html" TargetMode="External"/><Relationship Id="rId7" Type="http://schemas.openxmlformats.org/officeDocument/2006/relationships/hyperlink" Target="http://bioinfo3d.cs.tau.ac.il/pharma/runs/abc.mol2_10_56_11_25_5_121/J3_6.html" TargetMode="External"/><Relationship Id="rId2" Type="http://schemas.openxmlformats.org/officeDocument/2006/relationships/hyperlink" Target="http://bioinfo3d.cs.tau.ac.il/pharma/runs/abc.mol2_10_56_11_25_5_121/J3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3d.cs.tau.ac.il/pharma/runs/abc.mol2_10_56_11_25_5_121/J3_5.html" TargetMode="External"/><Relationship Id="rId11" Type="http://schemas.openxmlformats.org/officeDocument/2006/relationships/hyperlink" Target="http://bioinfo3d.cs.tau.ac.il/pharma/runs/abc.mol2_10_56_11_25_5_121/J3_10.html" TargetMode="External"/><Relationship Id="rId5" Type="http://schemas.openxmlformats.org/officeDocument/2006/relationships/hyperlink" Target="http://bioinfo3d.cs.tau.ac.il/pharma/runs/abc.mol2_10_56_11_25_5_121/J3_4.html" TargetMode="External"/><Relationship Id="rId10" Type="http://schemas.openxmlformats.org/officeDocument/2006/relationships/hyperlink" Target="http://bioinfo3d.cs.tau.ac.il/pharma/runs/abc.mol2_10_56_11_25_5_121/J3_9.html" TargetMode="External"/><Relationship Id="rId4" Type="http://schemas.openxmlformats.org/officeDocument/2006/relationships/hyperlink" Target="http://bioinfo3d.cs.tau.ac.il/pharma/runs/abc.mol2_10_56_11_25_5_121/J3_3.html" TargetMode="External"/><Relationship Id="rId9" Type="http://schemas.openxmlformats.org/officeDocument/2006/relationships/hyperlink" Target="http://bioinfo3d.cs.tau.ac.il/pharma/runs/abc.mol2_10_56_11_25_5_121/J3_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2CF050-3136-0940-B45B-09984C49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54" y="4510232"/>
            <a:ext cx="2181817" cy="209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AF5A8-C572-7B49-B4E3-BD05220C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31" y="360405"/>
            <a:ext cx="1837652" cy="185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7C16DA-43AC-C949-9B11-ACADAD80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49" y="2423038"/>
            <a:ext cx="1863134" cy="1817398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4A59C8-DA9C-6E48-B33C-A86EBC0E6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59774"/>
              </p:ext>
            </p:extLst>
          </p:nvPr>
        </p:nvGraphicFramePr>
        <p:xfrm>
          <a:off x="284163" y="458788"/>
          <a:ext cx="3167062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5383834" imgH="2911757" progId="ChemDraw.Document.6.0">
                  <p:embed/>
                </p:oleObj>
              </mc:Choice>
              <mc:Fallback>
                <p:oleObj name="CS ChemDraw Drawing" r:id="rId5" imgW="5383834" imgH="2911757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79299DF-1A2C-451A-9442-7A645AD8B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3" y="458788"/>
                        <a:ext cx="3167062" cy="171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E9BD811-B2BD-7642-B856-8D7A94BBD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28267"/>
              </p:ext>
            </p:extLst>
          </p:nvPr>
        </p:nvGraphicFramePr>
        <p:xfrm>
          <a:off x="692150" y="2422525"/>
          <a:ext cx="2640013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4672147" imgH="3216898" progId="ChemDraw.Document.6.0">
                  <p:embed/>
                </p:oleObj>
              </mc:Choice>
              <mc:Fallback>
                <p:oleObj name="CS ChemDraw Drawing" r:id="rId7" imgW="4672147" imgH="3216898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91A1AFA-A49D-4A1F-B44E-2C966A4AD7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150" y="2422525"/>
                        <a:ext cx="2640013" cy="181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3728C05-B98D-2641-8197-BB921EB30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09207"/>
              </p:ext>
            </p:extLst>
          </p:nvPr>
        </p:nvGraphicFramePr>
        <p:xfrm>
          <a:off x="692166" y="4485712"/>
          <a:ext cx="1984408" cy="209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3777652" imgH="3980390" progId="ChemDraw.Document.6.0">
                  <p:embed/>
                </p:oleObj>
              </mc:Choice>
              <mc:Fallback>
                <p:oleObj name="CS ChemDraw Drawing" r:id="rId9" imgW="3777652" imgH="398039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9C9D070-9EDD-4B1E-AE79-292A77531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166" y="4485712"/>
                        <a:ext cx="1984408" cy="209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910ED7C-C003-8C4E-9B6F-CDDD49762DB0}"/>
              </a:ext>
            </a:extLst>
          </p:cNvPr>
          <p:cNvGrpSpPr/>
          <p:nvPr/>
        </p:nvGrpSpPr>
        <p:grpSpPr>
          <a:xfrm>
            <a:off x="5725471" y="586040"/>
            <a:ext cx="3280802" cy="2782251"/>
            <a:chOff x="4704274" y="1264646"/>
            <a:chExt cx="1829850" cy="1613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4C534F-F7F5-754C-B0B9-F95AB40D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32586" y="1350791"/>
              <a:ext cx="991998" cy="142370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E1FA0D-89F6-3F43-AA59-166995A9E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892" y="1686187"/>
              <a:ext cx="2347" cy="826695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CD8707-AB7C-0949-9C95-898350091CDB}"/>
                </a:ext>
              </a:extLst>
            </p:cNvPr>
            <p:cNvSpPr txBox="1"/>
            <p:nvPr/>
          </p:nvSpPr>
          <p:spPr>
            <a:xfrm>
              <a:off x="5483676" y="1264646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98F33-B422-D44F-8E90-B049471500FE}"/>
                </a:ext>
              </a:extLst>
            </p:cNvPr>
            <p:cNvSpPr txBox="1"/>
            <p:nvPr/>
          </p:nvSpPr>
          <p:spPr>
            <a:xfrm>
              <a:off x="5483676" y="261606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7EFDD1-CC6E-9448-8708-126DC9AC5239}"/>
                </a:ext>
              </a:extLst>
            </p:cNvPr>
            <p:cNvSpPr txBox="1"/>
            <p:nvPr/>
          </p:nvSpPr>
          <p:spPr>
            <a:xfrm>
              <a:off x="4704274" y="2100824"/>
              <a:ext cx="8354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Hydrogen </a:t>
              </a:r>
            </a:p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Acceptor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071CCF-E6BE-5346-B631-0FC1AAA7F499}"/>
                </a:ext>
              </a:extLst>
            </p:cNvPr>
            <p:cNvSpPr txBox="1"/>
            <p:nvPr/>
          </p:nvSpPr>
          <p:spPr>
            <a:xfrm>
              <a:off x="5854130" y="2099534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2E99933-128E-2649-98E3-55EFC90C6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567" y="1686187"/>
              <a:ext cx="226326" cy="674957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DADFFA-D637-D642-B064-3FBF194ADAAB}"/>
                </a:ext>
              </a:extLst>
            </p:cNvPr>
            <p:cNvSpPr txBox="1"/>
            <p:nvPr/>
          </p:nvSpPr>
          <p:spPr>
            <a:xfrm>
              <a:off x="5788029" y="1907293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3.9</a:t>
              </a:r>
              <a:endParaRPr lang="zh-CN" alt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4AC1FA-F830-CA44-A23C-F8D52367AAED}"/>
                </a:ext>
              </a:extLst>
            </p:cNvPr>
            <p:cNvSpPr txBox="1"/>
            <p:nvPr/>
          </p:nvSpPr>
          <p:spPr>
            <a:xfrm>
              <a:off x="5375412" y="1954919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9D7147-851A-4E44-A82F-2C135146C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1011" y="2389753"/>
              <a:ext cx="226325" cy="89573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AFFAEE-39E4-D644-B7E8-C9C77F6A4F0B}"/>
                </a:ext>
              </a:extLst>
            </p:cNvPr>
            <p:cNvSpPr txBox="1"/>
            <p:nvPr/>
          </p:nvSpPr>
          <p:spPr>
            <a:xfrm>
              <a:off x="5339547" y="2456753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A91CFB8-1DEE-7345-93D7-E3C161272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2885" y="4051046"/>
            <a:ext cx="3042783" cy="26066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762AA0D-DF32-6948-A41C-D881C1682933}"/>
              </a:ext>
            </a:extLst>
          </p:cNvPr>
          <p:cNvGrpSpPr/>
          <p:nvPr/>
        </p:nvGrpSpPr>
        <p:grpSpPr>
          <a:xfrm>
            <a:off x="9155888" y="701995"/>
            <a:ext cx="1152491" cy="2520945"/>
            <a:chOff x="6034134" y="1012032"/>
            <a:chExt cx="296029" cy="90265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6E455A-39E0-0649-8DBE-01F11E6D8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864" y="1046648"/>
              <a:ext cx="2347" cy="499057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3852F3-153B-4642-AFD0-312D1C929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538" y="1046648"/>
              <a:ext cx="226326" cy="674957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F523F1-DA7D-0744-BD78-42A29D7675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0080" y="1721604"/>
              <a:ext cx="229438" cy="138535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7515CF-18FA-4B43-85B4-2286F224462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864" y="1553611"/>
              <a:ext cx="0" cy="304420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ABC368-2B29-7742-8E9E-73A2CD996E57}"/>
                </a:ext>
              </a:extLst>
            </p:cNvPr>
            <p:cNvSpPr txBox="1"/>
            <p:nvPr/>
          </p:nvSpPr>
          <p:spPr>
            <a:xfrm>
              <a:off x="6183125" y="1323080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2.8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05A63D-0BB2-CA4B-9F68-CBF199CE9AED}"/>
                </a:ext>
              </a:extLst>
            </p:cNvPr>
            <p:cNvSpPr txBox="1"/>
            <p:nvPr/>
          </p:nvSpPr>
          <p:spPr>
            <a:xfrm>
              <a:off x="6190552" y="1664814"/>
              <a:ext cx="139611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FD4C14-7257-0B4B-BBD7-BCCEB4F0A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537" y="1553611"/>
              <a:ext cx="223980" cy="167011"/>
            </a:xfrm>
            <a:prstGeom prst="straightConnector1">
              <a:avLst/>
            </a:prstGeom>
            <a:ln w="12700">
              <a:solidFill>
                <a:srgbClr val="3333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68A15C-6719-9247-8499-33B82044F402}"/>
                </a:ext>
              </a:extLst>
            </p:cNvPr>
            <p:cNvSpPr txBox="1"/>
            <p:nvPr/>
          </p:nvSpPr>
          <p:spPr>
            <a:xfrm>
              <a:off x="6130608" y="1511038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E7AED3-8B23-FF4C-B5BD-B6CCF4DCB043}"/>
                </a:ext>
              </a:extLst>
            </p:cNvPr>
            <p:cNvSpPr txBox="1"/>
            <p:nvPr/>
          </p:nvSpPr>
          <p:spPr>
            <a:xfrm>
              <a:off x="6062474" y="1296176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250541-26AB-F44D-BEF6-610B50ECF2A1}"/>
                </a:ext>
              </a:extLst>
            </p:cNvPr>
            <p:cNvSpPr txBox="1"/>
            <p:nvPr/>
          </p:nvSpPr>
          <p:spPr>
            <a:xfrm>
              <a:off x="6120593" y="1802902"/>
              <a:ext cx="115841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D492CE-9F49-BA42-9C04-B0F5C354402E}"/>
                </a:ext>
              </a:extLst>
            </p:cNvPr>
            <p:cNvSpPr/>
            <p:nvPr/>
          </p:nvSpPr>
          <p:spPr>
            <a:xfrm>
              <a:off x="6254471" y="1012032"/>
              <a:ext cx="67774" cy="636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532D0B-FD2F-1549-A803-2C88B1F654D2}"/>
                </a:ext>
              </a:extLst>
            </p:cNvPr>
            <p:cNvSpPr/>
            <p:nvPr/>
          </p:nvSpPr>
          <p:spPr>
            <a:xfrm>
              <a:off x="6259997" y="1821340"/>
              <a:ext cx="67774" cy="636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6E9D3D0-54E9-3449-9755-0A8A1FC13EF5}"/>
                </a:ext>
              </a:extLst>
            </p:cNvPr>
            <p:cNvSpPr/>
            <p:nvPr/>
          </p:nvSpPr>
          <p:spPr>
            <a:xfrm>
              <a:off x="6259151" y="1520729"/>
              <a:ext cx="67774" cy="63669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31FB97-CD75-7448-9B13-81CC664136EB}"/>
                </a:ext>
              </a:extLst>
            </p:cNvPr>
            <p:cNvSpPr/>
            <p:nvPr/>
          </p:nvSpPr>
          <p:spPr>
            <a:xfrm>
              <a:off x="6034134" y="1689787"/>
              <a:ext cx="67774" cy="636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F51C12-54B8-5942-9538-29C761DAAC9B}"/>
              </a:ext>
            </a:extLst>
          </p:cNvPr>
          <p:cNvSpPr txBox="1"/>
          <p:nvPr/>
        </p:nvSpPr>
        <p:spPr>
          <a:xfrm>
            <a:off x="125323" y="377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C5EAEC-3C95-3243-A501-0D793FCD0F3C}"/>
              </a:ext>
            </a:extLst>
          </p:cNvPr>
          <p:cNvSpPr txBox="1"/>
          <p:nvPr/>
        </p:nvSpPr>
        <p:spPr>
          <a:xfrm>
            <a:off x="146719" y="25974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24714C-DC05-FB43-9FE9-DE47FA89CC33}"/>
              </a:ext>
            </a:extLst>
          </p:cNvPr>
          <p:cNvSpPr txBox="1"/>
          <p:nvPr/>
        </p:nvSpPr>
        <p:spPr>
          <a:xfrm>
            <a:off x="168374" y="44747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DAAFA5-1964-B94A-8B2A-E68D18BFAD2D}"/>
              </a:ext>
            </a:extLst>
          </p:cNvPr>
          <p:cNvSpPr txBox="1"/>
          <p:nvPr/>
        </p:nvSpPr>
        <p:spPr>
          <a:xfrm>
            <a:off x="6474456" y="2394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64930E-7BA9-B14A-9668-14846D3AEEDD}"/>
              </a:ext>
            </a:extLst>
          </p:cNvPr>
          <p:cNvSpPr txBox="1"/>
          <p:nvPr/>
        </p:nvSpPr>
        <p:spPr>
          <a:xfrm>
            <a:off x="9462343" y="207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DE8BE-AACA-9247-A8C4-F14603DD4F12}"/>
              </a:ext>
            </a:extLst>
          </p:cNvPr>
          <p:cNvSpPr txBox="1"/>
          <p:nvPr/>
        </p:nvSpPr>
        <p:spPr>
          <a:xfrm>
            <a:off x="7711642" y="39361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281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B9DB7-CCF9-4994-BAE0-095DDBCD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89" y="352426"/>
            <a:ext cx="9231509" cy="63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CF0105B-225E-4E4D-B04F-7B9A1B1A07BA}"/>
              </a:ext>
            </a:extLst>
          </p:cNvPr>
          <p:cNvGrpSpPr/>
          <p:nvPr/>
        </p:nvGrpSpPr>
        <p:grpSpPr>
          <a:xfrm>
            <a:off x="1355521" y="69286"/>
            <a:ext cx="4244955" cy="2186233"/>
            <a:chOff x="644747" y="328410"/>
            <a:chExt cx="4244955" cy="21862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9C17F5-01D8-4D21-ADA8-6361AE4A82AC}"/>
                </a:ext>
              </a:extLst>
            </p:cNvPr>
            <p:cNvGrpSpPr/>
            <p:nvPr/>
          </p:nvGrpSpPr>
          <p:grpSpPr>
            <a:xfrm>
              <a:off x="644747" y="328410"/>
              <a:ext cx="4244955" cy="2186233"/>
              <a:chOff x="1011377" y="599891"/>
              <a:chExt cx="4244955" cy="218623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26866DF-EDB4-4387-9DCE-A4836E4B0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5537" y="612636"/>
                <a:ext cx="1731383" cy="207990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F65292F-57EE-4FF7-8EDC-AF9B4B51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139874">
                <a:off x="3096037" y="599891"/>
                <a:ext cx="2160295" cy="2186233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F04A73-B01E-4AD0-898D-4F94AFA937F6}"/>
                  </a:ext>
                </a:extLst>
              </p:cNvPr>
              <p:cNvSpPr/>
              <p:nvPr/>
            </p:nvSpPr>
            <p:spPr>
              <a:xfrm>
                <a:off x="2123996" y="1865276"/>
                <a:ext cx="176169" cy="1889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69BE7-C3E2-47CA-853F-3ED3855B68C2}"/>
                  </a:ext>
                </a:extLst>
              </p:cNvPr>
              <p:cNvSpPr txBox="1"/>
              <p:nvPr/>
            </p:nvSpPr>
            <p:spPr>
              <a:xfrm>
                <a:off x="2073261" y="2407216"/>
                <a:ext cx="1066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Positive</a:t>
                </a:r>
                <a:endParaRPr lang="zh-CN" altLang="en-US" sz="1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ACEEE1-4446-433F-8FB0-830F84786646}"/>
                  </a:ext>
                </a:extLst>
              </p:cNvPr>
              <p:cNvSpPr txBox="1"/>
              <p:nvPr/>
            </p:nvSpPr>
            <p:spPr>
              <a:xfrm>
                <a:off x="1907692" y="1750494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2F8D91-BD40-4C71-B324-9351B980DA19}"/>
                  </a:ext>
                </a:extLst>
              </p:cNvPr>
              <p:cNvSpPr txBox="1"/>
              <p:nvPr/>
            </p:nvSpPr>
            <p:spPr>
              <a:xfrm>
                <a:off x="1922932" y="1444648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F82958-2708-431D-864E-F5119C62A76F}"/>
                  </a:ext>
                </a:extLst>
              </p:cNvPr>
              <p:cNvSpPr/>
              <p:nvPr/>
            </p:nvSpPr>
            <p:spPr>
              <a:xfrm>
                <a:off x="1777410" y="1840464"/>
                <a:ext cx="176169" cy="1889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FC06CA-C323-417D-ABA4-76E074A88F36}"/>
                  </a:ext>
                </a:extLst>
              </p:cNvPr>
              <p:cNvSpPr txBox="1"/>
              <p:nvPr/>
            </p:nvSpPr>
            <p:spPr>
              <a:xfrm>
                <a:off x="1011377" y="1917810"/>
                <a:ext cx="5554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HBA</a:t>
                </a:r>
                <a:endParaRPr lang="zh-CN" altLang="en-US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DFAB4F1-2C6A-438E-8703-2467553D5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4790" y="1959739"/>
                <a:ext cx="242116" cy="68087"/>
              </a:xfrm>
              <a:prstGeom prst="straightConnector1">
                <a:avLst/>
              </a:prstGeom>
              <a:ln w="6350">
                <a:tailEnd type="stealth" w="sm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B3EF3A1-6857-418C-B516-43A174B6F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519" y="2073210"/>
                <a:ext cx="54646" cy="353284"/>
              </a:xfrm>
              <a:prstGeom prst="straightConnector1">
                <a:avLst/>
              </a:prstGeom>
              <a:ln w="6350">
                <a:tailEnd type="stealth" w="sm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8B6DAB-F7F5-436C-B3ED-CC2557EE50BE}"/>
                </a:ext>
              </a:extLst>
            </p:cNvPr>
            <p:cNvSpPr txBox="1"/>
            <p:nvPr/>
          </p:nvSpPr>
          <p:spPr>
            <a:xfrm>
              <a:off x="2536165" y="837900"/>
              <a:ext cx="7785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: Aromatic rings 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3E8462-67CB-4422-8652-696ADA934722}"/>
              </a:ext>
            </a:extLst>
          </p:cNvPr>
          <p:cNvGrpSpPr/>
          <p:nvPr/>
        </p:nvGrpSpPr>
        <p:grpSpPr>
          <a:xfrm>
            <a:off x="6136215" y="547998"/>
            <a:ext cx="2498862" cy="2649252"/>
            <a:chOff x="4964646" y="1312834"/>
            <a:chExt cx="1393727" cy="153592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A2AF16C-E277-4B50-A285-05A4DF908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2586" y="1350791"/>
              <a:ext cx="991998" cy="1423701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103680F-5CD8-4182-8613-AF775C60E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892" y="1686187"/>
              <a:ext cx="2347" cy="826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AFC7FE-B578-4DDE-A81A-CF435BC0D480}"/>
                </a:ext>
              </a:extLst>
            </p:cNvPr>
            <p:cNvSpPr txBox="1"/>
            <p:nvPr/>
          </p:nvSpPr>
          <p:spPr>
            <a:xfrm>
              <a:off x="5576620" y="1312834"/>
              <a:ext cx="497280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5F998F-7DF3-4424-9730-201DBB9B531C}"/>
                </a:ext>
              </a:extLst>
            </p:cNvPr>
            <p:cNvSpPr txBox="1"/>
            <p:nvPr/>
          </p:nvSpPr>
          <p:spPr>
            <a:xfrm>
              <a:off x="5581778" y="2670322"/>
              <a:ext cx="497280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BFBACE-75C3-46ED-928A-C55B266716A3}"/>
                </a:ext>
              </a:extLst>
            </p:cNvPr>
            <p:cNvSpPr txBox="1"/>
            <p:nvPr/>
          </p:nvSpPr>
          <p:spPr>
            <a:xfrm>
              <a:off x="4964646" y="2203532"/>
              <a:ext cx="563441" cy="303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Hydrogen </a:t>
              </a:r>
            </a:p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Acceptor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8AC3FC-D7A6-4CC5-B474-794DFD268AC1}"/>
                </a:ext>
              </a:extLst>
            </p:cNvPr>
            <p:cNvSpPr txBox="1"/>
            <p:nvPr/>
          </p:nvSpPr>
          <p:spPr>
            <a:xfrm>
              <a:off x="5904903" y="2143812"/>
              <a:ext cx="453470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00AE355-E684-423F-955D-42321C7E9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567" y="1686187"/>
              <a:ext cx="226326" cy="674957"/>
            </a:xfrm>
            <a:prstGeom prst="straightConnector1">
              <a:avLst/>
            </a:prstGeom>
            <a:ln w="1905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336526-D646-4567-83F0-5225D435A323}"/>
                </a:ext>
              </a:extLst>
            </p:cNvPr>
            <p:cNvSpPr txBox="1"/>
            <p:nvPr/>
          </p:nvSpPr>
          <p:spPr>
            <a:xfrm>
              <a:off x="5792745" y="1933560"/>
              <a:ext cx="241577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3.9</a:t>
              </a:r>
              <a:endPara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E5BB17-011E-45C0-BA91-5D772DF89D00}"/>
                </a:ext>
              </a:extLst>
            </p:cNvPr>
            <p:cNvSpPr txBox="1"/>
            <p:nvPr/>
          </p:nvSpPr>
          <p:spPr>
            <a:xfrm>
              <a:off x="5429748" y="1988833"/>
              <a:ext cx="241577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67A1DF-470F-404C-B981-2C7DB814E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1011" y="2389753"/>
              <a:ext cx="226325" cy="89573"/>
            </a:xfrm>
            <a:prstGeom prst="straightConnector1">
              <a:avLst/>
            </a:prstGeom>
            <a:ln w="1905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D8EFE4-F82D-45E6-A6DE-B7BF8FF2374B}"/>
                </a:ext>
              </a:extLst>
            </p:cNvPr>
            <p:cNvSpPr txBox="1"/>
            <p:nvPr/>
          </p:nvSpPr>
          <p:spPr>
            <a:xfrm>
              <a:off x="5345439" y="2466843"/>
              <a:ext cx="241577" cy="17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AE9E3FBA-DDA4-4D5E-BCD6-0392A7EF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008" y="4156463"/>
            <a:ext cx="2757657" cy="236238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B55B3FF-D54B-4D43-BCCA-05AEACDA72EC}"/>
              </a:ext>
            </a:extLst>
          </p:cNvPr>
          <p:cNvGrpSpPr/>
          <p:nvPr/>
        </p:nvGrpSpPr>
        <p:grpSpPr>
          <a:xfrm>
            <a:off x="9291518" y="513607"/>
            <a:ext cx="1171299" cy="2506568"/>
            <a:chOff x="6029303" y="1012032"/>
            <a:chExt cx="300860" cy="89750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49D7A57-606D-4667-8DA4-AD97E44F6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864" y="1046648"/>
              <a:ext cx="2347" cy="49905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EE1251-C0AC-4A74-9780-0A60652D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538" y="1046648"/>
              <a:ext cx="226326" cy="674957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77E80CF-2E67-4E3E-B42A-9957F16D5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0080" y="1721604"/>
              <a:ext cx="229438" cy="138535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13327B5-9BCB-4E88-9A7B-84FDC29408BC}"/>
                </a:ext>
              </a:extLst>
            </p:cNvPr>
            <p:cNvCxnSpPr>
              <a:cxnSpLocks/>
            </p:cNvCxnSpPr>
            <p:nvPr/>
          </p:nvCxnSpPr>
          <p:spPr>
            <a:xfrm>
              <a:off x="6291864" y="1553611"/>
              <a:ext cx="0" cy="30442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803250-AE3F-4E7F-B8B5-96D1C27D23F3}"/>
                </a:ext>
              </a:extLst>
            </p:cNvPr>
            <p:cNvSpPr txBox="1"/>
            <p:nvPr/>
          </p:nvSpPr>
          <p:spPr>
            <a:xfrm>
              <a:off x="6183125" y="1323080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2.8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6AF79-56C3-4FDE-BAB2-F2239927E36A}"/>
                </a:ext>
              </a:extLst>
            </p:cNvPr>
            <p:cNvSpPr txBox="1"/>
            <p:nvPr/>
          </p:nvSpPr>
          <p:spPr>
            <a:xfrm>
              <a:off x="6190552" y="1664814"/>
              <a:ext cx="139611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7C5D8E-CC44-4FA0-B24A-2F722D16E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537" y="1553611"/>
              <a:ext cx="223980" cy="167011"/>
            </a:xfrm>
            <a:prstGeom prst="straightConnector1">
              <a:avLst/>
            </a:prstGeom>
            <a:ln w="28575">
              <a:solidFill>
                <a:srgbClr val="3333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E69F6C-3C58-4F34-91A7-5FE568281DE3}"/>
                </a:ext>
              </a:extLst>
            </p:cNvPr>
            <p:cNvSpPr txBox="1"/>
            <p:nvPr/>
          </p:nvSpPr>
          <p:spPr>
            <a:xfrm>
              <a:off x="6130608" y="1511038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5C5E75-E437-4F12-9C84-8AA97E8FF88C}"/>
                </a:ext>
              </a:extLst>
            </p:cNvPr>
            <p:cNvSpPr txBox="1"/>
            <p:nvPr/>
          </p:nvSpPr>
          <p:spPr>
            <a:xfrm>
              <a:off x="6072946" y="1304806"/>
              <a:ext cx="134818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D7A01A-1338-4053-AF5D-B21530BC4700}"/>
                </a:ext>
              </a:extLst>
            </p:cNvPr>
            <p:cNvSpPr txBox="1"/>
            <p:nvPr/>
          </p:nvSpPr>
          <p:spPr>
            <a:xfrm>
              <a:off x="6091783" y="1779988"/>
              <a:ext cx="115841" cy="111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CB6EC2C-CC01-4B09-9D20-AD3B273C3145}"/>
                </a:ext>
              </a:extLst>
            </p:cNvPr>
            <p:cNvSpPr/>
            <p:nvPr/>
          </p:nvSpPr>
          <p:spPr>
            <a:xfrm>
              <a:off x="6254471" y="1012032"/>
              <a:ext cx="67774" cy="9409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446FDA0-3DD2-469D-93FA-D9922B72D8DB}"/>
                </a:ext>
              </a:extLst>
            </p:cNvPr>
            <p:cNvSpPr/>
            <p:nvPr/>
          </p:nvSpPr>
          <p:spPr>
            <a:xfrm>
              <a:off x="6259151" y="1816055"/>
              <a:ext cx="67774" cy="934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0A4B901-DA39-40C2-899E-8903F05A4E6D}"/>
                </a:ext>
              </a:extLst>
            </p:cNvPr>
            <p:cNvSpPr/>
            <p:nvPr/>
          </p:nvSpPr>
          <p:spPr>
            <a:xfrm>
              <a:off x="6259151" y="1520729"/>
              <a:ext cx="67774" cy="94098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B3076FF-8B74-46DE-B958-BF1C50AD6F2C}"/>
                </a:ext>
              </a:extLst>
            </p:cNvPr>
            <p:cNvSpPr/>
            <p:nvPr/>
          </p:nvSpPr>
          <p:spPr>
            <a:xfrm>
              <a:off x="6029303" y="1671787"/>
              <a:ext cx="67774" cy="940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F7B9EE-F7A3-49DE-BC55-BC57ED4D10D7}"/>
              </a:ext>
            </a:extLst>
          </p:cNvPr>
          <p:cNvSpPr txBox="1"/>
          <p:nvPr/>
        </p:nvSpPr>
        <p:spPr>
          <a:xfrm>
            <a:off x="7066257" y="87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DD828D-F06D-41A8-864C-E2D5253B2ECE}"/>
              </a:ext>
            </a:extLst>
          </p:cNvPr>
          <p:cNvSpPr txBox="1"/>
          <p:nvPr/>
        </p:nvSpPr>
        <p:spPr>
          <a:xfrm>
            <a:off x="9588850" y="1071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5E57D6-F616-4BEF-8C17-5CF60F0D7A75}"/>
              </a:ext>
            </a:extLst>
          </p:cNvPr>
          <p:cNvSpPr txBox="1"/>
          <p:nvPr/>
        </p:nvSpPr>
        <p:spPr>
          <a:xfrm>
            <a:off x="7655555" y="3814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CB9060-9102-4BE5-894D-5E22C78EF5FC}"/>
              </a:ext>
            </a:extLst>
          </p:cNvPr>
          <p:cNvSpPr txBox="1"/>
          <p:nvPr/>
        </p:nvSpPr>
        <p:spPr>
          <a:xfrm>
            <a:off x="840446" y="1238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42E3-9BC1-4354-B261-EB2248EC659B}"/>
              </a:ext>
            </a:extLst>
          </p:cNvPr>
          <p:cNvGrpSpPr/>
          <p:nvPr/>
        </p:nvGrpSpPr>
        <p:grpSpPr>
          <a:xfrm>
            <a:off x="861297" y="2469174"/>
            <a:ext cx="4685161" cy="2086064"/>
            <a:chOff x="848547" y="2591907"/>
            <a:chExt cx="4685161" cy="208606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83741BE-D659-4683-880D-9C8A1931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350731">
              <a:off x="3565166" y="2757753"/>
              <a:ext cx="1968542" cy="1920218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87F9A21-7A7C-465E-9FF2-2CC4E6FFE9BE}"/>
                </a:ext>
              </a:extLst>
            </p:cNvPr>
            <p:cNvGrpSpPr/>
            <p:nvPr/>
          </p:nvGrpSpPr>
          <p:grpSpPr>
            <a:xfrm>
              <a:off x="1288018" y="3087093"/>
              <a:ext cx="2093302" cy="1431673"/>
              <a:chOff x="263302" y="2994133"/>
              <a:chExt cx="2093302" cy="143167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E4EC3F6-098C-427A-9984-78B6CBCD3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809" y="2994133"/>
                <a:ext cx="2001290" cy="129848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23B3B3-905C-4A24-91C6-FA316C1820E1}"/>
                  </a:ext>
                </a:extLst>
              </p:cNvPr>
              <p:cNvSpPr txBox="1"/>
              <p:nvPr/>
            </p:nvSpPr>
            <p:spPr>
              <a:xfrm>
                <a:off x="1144528" y="396868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38C589-CE88-49E5-9DD6-AF42EFC76B94}"/>
                  </a:ext>
                </a:extLst>
              </p:cNvPr>
              <p:cNvSpPr txBox="1"/>
              <p:nvPr/>
            </p:nvSpPr>
            <p:spPr>
              <a:xfrm>
                <a:off x="1145482" y="3426137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18F000-6E95-4928-B994-F7F15FB3423E}"/>
                  </a:ext>
                </a:extLst>
              </p:cNvPr>
              <p:cNvSpPr txBox="1"/>
              <p:nvPr/>
            </p:nvSpPr>
            <p:spPr>
              <a:xfrm>
                <a:off x="263302" y="4029425"/>
                <a:ext cx="5724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HBA</a:t>
                </a:r>
                <a:endParaRPr lang="zh-CN" altLang="en-US" sz="1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03BB53C-3220-4A37-BB57-00A86F6B2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723" y="4015725"/>
                <a:ext cx="150048" cy="81182"/>
              </a:xfrm>
              <a:prstGeom prst="straightConnector1">
                <a:avLst/>
              </a:prstGeom>
              <a:ln w="6350">
                <a:tailEnd type="stealth" w="sm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86ED96-55DD-4414-830B-5813A2B358DD}"/>
                  </a:ext>
                </a:extLst>
              </p:cNvPr>
              <p:cNvSpPr txBox="1"/>
              <p:nvPr/>
            </p:nvSpPr>
            <p:spPr>
              <a:xfrm>
                <a:off x="1554085" y="4171890"/>
                <a:ext cx="8025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Positive</a:t>
                </a:r>
                <a:endParaRPr lang="zh-CN" altLang="en-US" sz="10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A54EF95-E1C9-4F49-A3B4-39E9C56842C2}"/>
                  </a:ext>
                </a:extLst>
              </p:cNvPr>
              <p:cNvCxnSpPr>
                <a:cxnSpLocks/>
                <a:stCxn id="49" idx="6"/>
              </p:cNvCxnSpPr>
              <p:nvPr/>
            </p:nvCxnSpPr>
            <p:spPr>
              <a:xfrm>
                <a:off x="1371432" y="3921262"/>
                <a:ext cx="411625" cy="293639"/>
              </a:xfrm>
              <a:prstGeom prst="straightConnector1">
                <a:avLst/>
              </a:prstGeom>
              <a:ln w="6350">
                <a:tailEnd type="stealth" w="sm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D34D1-AE7D-4F56-BE22-316DD6699887}"/>
                  </a:ext>
                </a:extLst>
              </p:cNvPr>
              <p:cNvSpPr/>
              <p:nvPr/>
            </p:nvSpPr>
            <p:spPr>
              <a:xfrm>
                <a:off x="1195263" y="3826799"/>
                <a:ext cx="176169" cy="1889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C1516D-A8DB-417A-84CB-DFCBB542481F}"/>
                </a:ext>
              </a:extLst>
            </p:cNvPr>
            <p:cNvSpPr txBox="1"/>
            <p:nvPr/>
          </p:nvSpPr>
          <p:spPr>
            <a:xfrm>
              <a:off x="848547" y="259190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C026E5-41A6-480D-9BE1-786ED097F2DB}"/>
                </a:ext>
              </a:extLst>
            </p:cNvPr>
            <p:cNvSpPr/>
            <p:nvPr/>
          </p:nvSpPr>
          <p:spPr>
            <a:xfrm>
              <a:off x="1888963" y="3983194"/>
              <a:ext cx="176169" cy="18892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EEDAA-5107-480C-A2E7-9B84D4C92887}"/>
              </a:ext>
            </a:extLst>
          </p:cNvPr>
          <p:cNvGrpSpPr/>
          <p:nvPr/>
        </p:nvGrpSpPr>
        <p:grpSpPr>
          <a:xfrm>
            <a:off x="849263" y="4818862"/>
            <a:ext cx="4404447" cy="1990361"/>
            <a:chOff x="748405" y="4692839"/>
            <a:chExt cx="4404447" cy="199036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A0F44D-5BDE-4878-AC8B-514750872348}"/>
                </a:ext>
              </a:extLst>
            </p:cNvPr>
            <p:cNvSpPr txBox="1"/>
            <p:nvPr/>
          </p:nvSpPr>
          <p:spPr>
            <a:xfrm>
              <a:off x="748405" y="46928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AB2FCC2-08C8-48D6-9222-D53C6183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1276" y="5109075"/>
              <a:ext cx="1806228" cy="1364887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113553B-48DD-44E6-81AF-AC62D78A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0169" y="4869907"/>
              <a:ext cx="1892683" cy="181329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7A03D3D-15B4-4A7B-887B-C71E1BF5C3AE}"/>
                </a:ext>
              </a:extLst>
            </p:cNvPr>
            <p:cNvSpPr txBox="1"/>
            <p:nvPr/>
          </p:nvSpPr>
          <p:spPr>
            <a:xfrm>
              <a:off x="2590716" y="5812828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B522D9D-2825-4B22-9CB4-B5CA98E55511}"/>
                </a:ext>
              </a:extLst>
            </p:cNvPr>
            <p:cNvSpPr txBox="1"/>
            <p:nvPr/>
          </p:nvSpPr>
          <p:spPr>
            <a:xfrm>
              <a:off x="2595479" y="5242819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2102AA7-2383-4027-848F-D7A39AE117C6}"/>
                </a:ext>
              </a:extLst>
            </p:cNvPr>
            <p:cNvSpPr txBox="1"/>
            <p:nvPr/>
          </p:nvSpPr>
          <p:spPr>
            <a:xfrm>
              <a:off x="1868275" y="5529908"/>
              <a:ext cx="4842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HBA</a:t>
              </a:r>
              <a:endParaRPr lang="zh-CN" altLang="en-US" sz="1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CC59539-50BE-4781-A755-047F1C6F4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5781" y="5725161"/>
              <a:ext cx="188851" cy="111124"/>
            </a:xfrm>
            <a:prstGeom prst="straightConnector1">
              <a:avLst/>
            </a:prstGeom>
            <a:ln w="6350">
              <a:tailEnd type="stealth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6733B7-FC01-4037-9D4C-F801F7712910}"/>
                </a:ext>
              </a:extLst>
            </p:cNvPr>
            <p:cNvSpPr txBox="1"/>
            <p:nvPr/>
          </p:nvSpPr>
          <p:spPr>
            <a:xfrm>
              <a:off x="3028928" y="5498435"/>
              <a:ext cx="1136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798A16A-29E1-4B41-9C16-9205653A9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773" y="5645578"/>
              <a:ext cx="267726" cy="99078"/>
            </a:xfrm>
            <a:prstGeom prst="straightConnector1">
              <a:avLst/>
            </a:prstGeom>
            <a:ln w="6350">
              <a:tailEnd type="stealth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02DC423-8ED2-46B5-8E0D-BE6A3FC7FE0C}"/>
                </a:ext>
              </a:extLst>
            </p:cNvPr>
            <p:cNvSpPr/>
            <p:nvPr/>
          </p:nvSpPr>
          <p:spPr>
            <a:xfrm>
              <a:off x="2628729" y="5664482"/>
              <a:ext cx="176169" cy="18892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4B4C27E-0D9B-434B-A046-2C844D82AAF7}"/>
                </a:ext>
              </a:extLst>
            </p:cNvPr>
            <p:cNvSpPr/>
            <p:nvPr/>
          </p:nvSpPr>
          <p:spPr>
            <a:xfrm>
              <a:off x="2474632" y="5796906"/>
              <a:ext cx="168283" cy="15759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CDFE1-B1D5-4312-A8D4-5C1FAC2348F1}"/>
              </a:ext>
            </a:extLst>
          </p:cNvPr>
          <p:cNvSpPr txBox="1"/>
          <p:nvPr/>
        </p:nvSpPr>
        <p:spPr>
          <a:xfrm>
            <a:off x="2941636" y="-5026"/>
            <a:ext cx="1328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TCMDC-136230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CF561F-2A6B-45C8-831C-3D3E21171A78}"/>
              </a:ext>
            </a:extLst>
          </p:cNvPr>
          <p:cNvSpPr txBox="1"/>
          <p:nvPr/>
        </p:nvSpPr>
        <p:spPr>
          <a:xfrm>
            <a:off x="2832858" y="2605610"/>
            <a:ext cx="1328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TCMDC-125431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58A76E-1E2F-416A-BC76-747E03F6555E}"/>
              </a:ext>
            </a:extLst>
          </p:cNvPr>
          <p:cNvSpPr txBox="1"/>
          <p:nvPr/>
        </p:nvSpPr>
        <p:spPr>
          <a:xfrm>
            <a:off x="2821628" y="4811119"/>
            <a:ext cx="1328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TCMDC-125457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8AD9C0-3391-4170-9B9A-89D7CD6A6BDF}"/>
              </a:ext>
            </a:extLst>
          </p:cNvPr>
          <p:cNvSpPr txBox="1"/>
          <p:nvPr/>
        </p:nvSpPr>
        <p:spPr>
          <a:xfrm>
            <a:off x="9948350" y="4661578"/>
            <a:ext cx="20458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RMSD to Pharmacophore Model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atoms RMSD):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A (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TCMDC-136230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): 1.063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B (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TCMDC-125431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): 1.054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C (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TCMDC-125457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): 0.004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DBD966-E613-489B-9041-B3DF7E8E3382}"/>
              </a:ext>
            </a:extLst>
          </p:cNvPr>
          <p:cNvSpPr txBox="1"/>
          <p:nvPr/>
        </p:nvSpPr>
        <p:spPr>
          <a:xfrm>
            <a:off x="10531384" y="2530729"/>
            <a:ext cx="878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n-US" altLang="zh-CN" sz="1400" dirty="0"/>
              <a:t>: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400513-45FB-421D-9922-2303B5DE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05859"/>
              </p:ext>
            </p:extLst>
          </p:nvPr>
        </p:nvGraphicFramePr>
        <p:xfrm>
          <a:off x="323850" y="758190"/>
          <a:ext cx="11734800" cy="58521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1269555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83380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100951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042080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289975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840553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624609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7357555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1130066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956092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62498190"/>
                    </a:ext>
                  </a:extLst>
                </a:gridCol>
              </a:tblGrid>
              <a:tr h="2370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Score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Jmol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Spatial Features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Aromatic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Hydrophobic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Donors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Acceptors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Negatives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Positives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Molecules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3254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20.821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Jmol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verdana" panose="020B0604030504040204" pitchFamily="34" charset="0"/>
                        </a:rPr>
                        <a:t>abc_3.mol2 abc_1.mol2 abc_2.mol2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48569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18.371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abc_3.mol2 abc_1.mol2 abc_2.mol2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29262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18.371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abc_1.mol2 abc_2.mol2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25844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17.146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abc_1.mol2 abc_2.mol2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55670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15.432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abc_3.mol2 abc_1.mol2 abc_2.mol2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65687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15.432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abc_1.mol2 abc_2.mol2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6993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14.697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abc_1.mol2 abc_2.mol2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7307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13.472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abc_1.mol2 abc_2.mol2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74990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11.758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verdana" panose="020B0604030504040204" pitchFamily="34" charset="0"/>
                        </a:rPr>
                        <a:t>abc_3.mol2 abc_1.mol2 abc_2.mol2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30035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11.758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B00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Jmol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verdana" panose="020B0604030504040204" pitchFamily="34" charset="0"/>
                        </a:rPr>
                        <a:t>abc_2.mol2 abc_1.mol2 abc_3.mol2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82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F48BBC-52E5-4F97-8E05-CC7ADFBA9043}"/>
              </a:ext>
            </a:extLst>
          </p:cNvPr>
          <p:cNvSpPr txBox="1"/>
          <p:nvPr/>
        </p:nvSpPr>
        <p:spPr>
          <a:xfrm>
            <a:off x="323851" y="111859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Fit scores of Pharmacophore Models: the first one with highest score was selected. The score was calculated by the weighted sum of the matched pivot features (0.3 for hydrophobicity and 1 for the rest))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5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388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Chandramohanadas</dc:creator>
  <cp:lastModifiedBy>Shen Wanxiang</cp:lastModifiedBy>
  <cp:revision>17</cp:revision>
  <dcterms:created xsi:type="dcterms:W3CDTF">2021-06-20T02:43:53Z</dcterms:created>
  <dcterms:modified xsi:type="dcterms:W3CDTF">2021-06-25T09:25:56Z</dcterms:modified>
</cp:coreProperties>
</file>