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22" r:id="rId6"/>
    <p:sldId id="323" r:id="rId7"/>
    <p:sldId id="324" r:id="rId8"/>
    <p:sldId id="260" r:id="rId9"/>
    <p:sldId id="325" r:id="rId10"/>
    <p:sldId id="328" r:id="rId11"/>
    <p:sldId id="330" r:id="rId12"/>
    <p:sldId id="327" r:id="rId13"/>
    <p:sldId id="329" r:id="rId14"/>
    <p:sldId id="331" r:id="rId15"/>
    <p:sldId id="332" r:id="rId16"/>
    <p:sldId id="333" r:id="rId17"/>
    <p:sldId id="261" r:id="rId18"/>
    <p:sldId id="326" r:id="rId19"/>
    <p:sldId id="262" r:id="rId20"/>
    <p:sldId id="334" r:id="rId21"/>
    <p:sldId id="337" r:id="rId22"/>
    <p:sldId id="336" r:id="rId23"/>
    <p:sldId id="338" r:id="rId24"/>
    <p:sldId id="335" r:id="rId25"/>
    <p:sldId id="345" r:id="rId26"/>
    <p:sldId id="274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339"/>
    <a:srgbClr val="D0A793"/>
    <a:srgbClr val="D4B5B2"/>
    <a:srgbClr val="2E3F55"/>
    <a:srgbClr val="EFE6DD"/>
    <a:srgbClr val="7F7D7E"/>
    <a:srgbClr val="CECCCF"/>
    <a:srgbClr val="ECE1DB"/>
    <a:srgbClr val="E6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ADD44-F234-45CD-A068-3D40607DE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0" y="0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9993672" y="2964606"/>
            <a:ext cx="2198329" cy="3893394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291205" y="1994535"/>
            <a:ext cx="6763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游戏介绍</a:t>
            </a:r>
            <a:endParaRPr lang="zh-CN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04175" y="3562985"/>
            <a:ext cx="3678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——2048</a:t>
            </a:r>
            <a:r>
              <a:rPr lang="zh-CN" alt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游戏</a:t>
            </a:r>
            <a:endParaRPr lang="zh-CN" alt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21764" y="4862550"/>
            <a:ext cx="6096000" cy="368767"/>
            <a:chOff x="883524" y="5319115"/>
            <a:chExt cx="6096000" cy="368767"/>
          </a:xfrm>
        </p:grpSpPr>
        <p:sp>
          <p:nvSpPr>
            <p:cNvPr id="52" name="矩形 51"/>
            <p:cNvSpPr/>
            <p:nvPr/>
          </p:nvSpPr>
          <p:spPr>
            <a:xfrm>
              <a:off x="883524" y="5319115"/>
              <a:ext cx="60960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Segoe UI Semilight" panose="020B0402040204020203" pitchFamily="34" charset="0"/>
                </a:rPr>
                <a:t>成员：沈馨朵，贺婉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Segoe UI Semilight" panose="020B0402040204020203" pitchFamily="34" charset="0"/>
                </a:rPr>
                <a:t>叠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1023438" y="5687882"/>
              <a:ext cx="22172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318982" y="378394"/>
            <a:ext cx="1301567" cy="1316029"/>
            <a:chOff x="318982" y="378394"/>
            <a:chExt cx="1301567" cy="1316029"/>
          </a:xfrm>
        </p:grpSpPr>
        <p:sp>
          <p:nvSpPr>
            <p:cNvPr id="49" name="椭圆 48"/>
            <p:cNvSpPr/>
            <p:nvPr/>
          </p:nvSpPr>
          <p:spPr>
            <a:xfrm>
              <a:off x="883406" y="950049"/>
              <a:ext cx="172720" cy="172720"/>
            </a:xfrm>
            <a:prstGeom prst="ellipse">
              <a:avLst/>
            </a:prstGeom>
            <a:solidFill>
              <a:srgbClr val="EFE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8982" y="378394"/>
              <a:ext cx="1301567" cy="13160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80645"/>
            <a:ext cx="9247505" cy="6697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76130" y="370205"/>
            <a:ext cx="21094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这段代码负责将游戏的当前状态（包括得分、网格和每个单元格的值）绘制到屏幕上。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绘制网格：</a:t>
            </a:r>
            <a:endParaRPr lang="zh-CN" altLang="en-US"/>
          </a:p>
          <a:p>
            <a:r>
              <a:rPr lang="zh-CN" altLang="en-US"/>
              <a:t>使用双层循环遍历每个网格单元。</a:t>
            </a:r>
            <a:endParaRPr lang="zh-CN" altLang="en-US"/>
          </a:p>
          <a:p>
            <a:r>
              <a:rPr lang="zh-CN" altLang="en-US"/>
              <a:t>x 和 y 计算每个单元的左上角坐标。</a:t>
            </a:r>
            <a:endParaRPr lang="zh-CN" altLang="en-US"/>
          </a:p>
          <a:p>
            <a:r>
              <a:rPr lang="zh-CN" altLang="en-US"/>
              <a:t>background_color 根据游戏数据中的值确定单元格的背景颜色，如果是障碍块则为红色，否则调用 get_color_for_value 函数获取颜色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1085850"/>
            <a:ext cx="7381875" cy="4686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08900" y="2693670"/>
            <a:ext cx="4026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这段代码定义了一个名为 get_color_for_value 的函数，包含数字块颜色字典</a:t>
            </a:r>
            <a:r>
              <a:rPr lang="en-US" altLang="zh-CN"/>
              <a:t>colors</a:t>
            </a:r>
            <a:r>
              <a:rPr lang="zh-CN" altLang="en-US"/>
              <a:t>，根据传入的数值返回对应的颜色值。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" y="551815"/>
            <a:ext cx="8348345" cy="614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37385" y="91440"/>
            <a:ext cx="3306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以向上移动为例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681720" y="867410"/>
            <a:ext cx="30232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move_up 函数实现了2048游戏中向上移动的逻辑，包括数字块的移动和合并。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它遍历每一列，对于每一列中的数字块，向上寻找可以合并或移动到的位置。</a:t>
            </a:r>
            <a:r>
              <a:rPr lang="en-US" altLang="zh-CN"/>
              <a:t>     </a:t>
            </a:r>
            <a:r>
              <a:rPr lang="zh-CN" altLang="en-US"/>
              <a:t>如果找到空行或相同数字的行，就进行合并或移动操作，并更新得分。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最后，函数返回是否有过有效移动或合并的结果，这个结果可以用于判断游戏是否结束或是否需要重新生成数字块。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240155"/>
            <a:ext cx="6010275" cy="4528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5455" y="2023745"/>
            <a:ext cx="4451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generate_new_num 函数负责在游戏网格中随机找到一个空位置，并在该位置生成一个新的数字（2或4）。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这个函数通过不断尝试直到找到一个空位置，确保新数字总是被放置在空位上。这个函数是2048游戏中生成新数字的核心逻辑，它保证了游戏的动态性和挑战性。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132320" cy="6858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52665" y="1232535"/>
            <a:ext cx="44831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is_game_over 函数通过检查游戏网格中的所有单元格来判断游戏是否结束。</a:t>
            </a:r>
            <a:endParaRPr lang="zh-CN" altLang="en-US"/>
          </a:p>
          <a:p>
            <a:r>
              <a:rPr lang="zh-CN" altLang="en-US"/>
              <a:t>它首先检查是否有空格，如果有，则游戏继续。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然后，对于非空且非障碍的单元格，它检查是否有可合并的相邻单元格。如果既没有空格也没有可合并的相邻块，则游戏结束。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这个函数是2048游戏中判断游戏状态的关键逻辑，它确保了游戏在无法进行任何有效操作时结束。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62701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89269" y="1775320"/>
              <a:ext cx="3213463" cy="3307361"/>
              <a:chOff x="4489269" y="1775320"/>
              <a:chExt cx="3213463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 DEFENSE  TEMPLATE</a:t>
                </a:r>
                <a:endParaRPr lang="zh-CN" altLang="en-US" sz="44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693919" y="2859613"/>
                <a:ext cx="2804161" cy="169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03</a:t>
                </a:r>
                <a:endPara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游戏失败</a:t>
                </a:r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界面</a:t>
                </a:r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15060" y="1444625"/>
            <a:ext cx="46863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游戏结束后出现三个选项：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新游戏：即在该模式下重新</a:t>
            </a:r>
            <a:endParaRPr lang="zh-CN" altLang="en-US" sz="2800"/>
          </a:p>
          <a:p>
            <a:r>
              <a:rPr lang="zh-CN" altLang="en-US" sz="2800"/>
              <a:t>开始一轮游戏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主菜单：返回主菜单界面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复活：跳到复活界面，如果复活成功则继续</a:t>
            </a:r>
            <a:r>
              <a:rPr lang="zh-CN" altLang="en-US" sz="2800"/>
              <a:t>游戏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2570" y="405765"/>
            <a:ext cx="4920615" cy="617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矩形 17"/>
          <p:cNvSpPr/>
          <p:nvPr/>
        </p:nvSpPr>
        <p:spPr>
          <a:xfrm>
            <a:off x="3431177" y="627017"/>
            <a:ext cx="5207726" cy="2801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7031" y="1287045"/>
            <a:ext cx="4177938" cy="4283909"/>
            <a:chOff x="4007031" y="1287045"/>
            <a:chExt cx="4177938" cy="4283909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89269" y="1775320"/>
              <a:ext cx="3213463" cy="3307361"/>
              <a:chOff x="4489269" y="1775320"/>
              <a:chExt cx="3213463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 DEFENSE  TEMPLATE</a:t>
                </a:r>
                <a:endParaRPr lang="zh-CN" altLang="en-US" sz="44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693919" y="2859613"/>
                <a:ext cx="2804161" cy="113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04</a:t>
                </a:r>
                <a:endPara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复活</a:t>
                </a:r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界面</a:t>
                </a:r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32180" y="1759585"/>
            <a:ext cx="4827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复活界面：随机生成一个算术式，用户需回答。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回答正确：如果用户回答正确即可返回先前游戏，并且游戏随机消除四个游戏块，但在障碍模式下不会消除障碍</a:t>
            </a:r>
            <a:r>
              <a:rPr lang="zh-CN" altLang="en-US" sz="2400"/>
              <a:t>块。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回答错误：如果用户回答错误，则返回主菜单。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466"/>
          <a:stretch>
            <a:fillRect/>
          </a:stretch>
        </p:blipFill>
        <p:spPr>
          <a:xfrm>
            <a:off x="6440170" y="372745"/>
            <a:ext cx="4780915" cy="611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101" t="174"/>
          <a:stretch>
            <a:fillRect/>
          </a:stretch>
        </p:blipFill>
        <p:spPr>
          <a:xfrm>
            <a:off x="911225" y="1386840"/>
            <a:ext cx="3670935" cy="4678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80" y="1386840"/>
            <a:ext cx="3800475" cy="4794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5485" y="481330"/>
            <a:ext cx="694753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复活成功，随机消失四个数字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块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50155" y="3526155"/>
            <a:ext cx="1511300" cy="7607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62701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89269" y="1775320"/>
              <a:ext cx="3213463" cy="3307361"/>
              <a:chOff x="4489269" y="1775320"/>
              <a:chExt cx="3213463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 DEFENSE  TEMPLATE</a:t>
                </a:r>
                <a:endParaRPr lang="zh-CN" altLang="en-US" sz="44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693919" y="2859613"/>
                <a:ext cx="2804161" cy="113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01</a:t>
                </a:r>
                <a:endPara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游戏主界面</a:t>
                </a:r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286115" y="2500630"/>
            <a:ext cx="33166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、生成数学题函数，规定加数和被加数取值在</a:t>
            </a:r>
            <a:r>
              <a:rPr lang="en-US" altLang="zh-CN" sz="2800"/>
              <a:t>1-100</a:t>
            </a:r>
            <a:endParaRPr lang="en-US" altLang="zh-CN" sz="2800"/>
          </a:p>
          <a:p>
            <a:r>
              <a:rPr lang="en-US" altLang="zh-CN" sz="2800"/>
              <a:t>2</a:t>
            </a:r>
            <a:r>
              <a:rPr lang="zh-CN" altLang="en-US" sz="2800"/>
              <a:t>、检验玩家输入结果是否</a:t>
            </a:r>
            <a:r>
              <a:rPr lang="zh-CN" altLang="en-US" sz="2800"/>
              <a:t>正确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76835"/>
            <a:ext cx="7653655" cy="6781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6934"/>
          <a:stretch>
            <a:fillRect/>
          </a:stretch>
        </p:blipFill>
        <p:spPr>
          <a:xfrm>
            <a:off x="0" y="418465"/>
            <a:ext cx="7915275" cy="6021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07400" y="2952115"/>
            <a:ext cx="3073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复活循环</a:t>
            </a:r>
            <a:endParaRPr lang="zh-CN" altLang="en-US" sz="2800"/>
          </a:p>
          <a:p>
            <a:r>
              <a:rPr lang="zh-CN" altLang="en-US" sz="2800"/>
              <a:t>获取玩家输入信息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7300"/>
            <a:ext cx="7581900" cy="3790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99070" y="2675890"/>
            <a:ext cx="41687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复活成功后，随机消除游戏中四个数字块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275" y="2584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思政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889000" y="780415"/>
            <a:ext cx="10121900" cy="541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 sz="2000"/>
              <a:t>在本次</a:t>
            </a:r>
            <a:r>
              <a:rPr lang="en-US" altLang="zh-CN" sz="2000"/>
              <a:t>Python</a:t>
            </a:r>
            <a:r>
              <a:rPr lang="zh-CN" altLang="en-US" sz="2000"/>
              <a:t>大作业中，我们成功开发了一个具有图形界面和交互功能的</a:t>
            </a:r>
            <a:r>
              <a:rPr lang="en-US" altLang="zh-CN" sz="2000"/>
              <a:t>“2048”</a:t>
            </a:r>
            <a:r>
              <a:rPr lang="zh-CN" altLang="en-US" sz="2000"/>
              <a:t>小游戏。游戏不仅包含了基本的数字合并玩法，还创新性地增加了障碍模式和复活机制，使得游戏体验更加丰富和具有挑战性。通过</a:t>
            </a:r>
            <a:r>
              <a:rPr lang="en-US" altLang="zh-CN" sz="2000"/>
              <a:t>Pygame</a:t>
            </a:r>
            <a:r>
              <a:rPr lang="zh-CN" altLang="en-US" sz="2000"/>
              <a:t>库，我</a:t>
            </a:r>
            <a:r>
              <a:rPr lang="zh-CN" altLang="en-US" sz="2000"/>
              <a:t>们实现了游戏的视觉和操作逻辑，包括菜单选择、得分显示、游戏结束界面以及复活时的数学题挑战，这些都提升了游戏的互动性和教育意义。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 </a:t>
            </a:r>
            <a:r>
              <a:rPr lang="en-US" altLang="zh-CN" sz="2000"/>
              <a:t>   </a:t>
            </a:r>
            <a:r>
              <a:rPr lang="zh-CN" altLang="en-US" sz="2000"/>
              <a:t>通过开发这个基于</a:t>
            </a:r>
            <a:r>
              <a:rPr lang="en-US" altLang="zh-CN" sz="2000"/>
              <a:t>Python</a:t>
            </a:r>
            <a:r>
              <a:rPr lang="zh-CN" altLang="en-US" sz="2000"/>
              <a:t>的</a:t>
            </a:r>
            <a:r>
              <a:rPr lang="en-US" altLang="zh-CN" sz="2000"/>
              <a:t>“2048”</a:t>
            </a:r>
            <a:r>
              <a:rPr lang="zh-CN" altLang="en-US" sz="2000"/>
              <a:t>小游戏，我们深刻体会到了</a:t>
            </a:r>
            <a:r>
              <a:rPr lang="en-US" altLang="zh-CN" sz="2000"/>
              <a:t>Python</a:t>
            </a:r>
            <a:r>
              <a:rPr lang="zh-CN" altLang="en-US" sz="2000"/>
              <a:t>作为一种强大编程语言在社会和个人发展中的重要作用。</a:t>
            </a:r>
            <a:r>
              <a:rPr lang="en-US" altLang="zh-CN" sz="2000"/>
              <a:t>Python</a:t>
            </a:r>
            <a:r>
              <a:rPr lang="zh-CN" altLang="en-US" sz="2000"/>
              <a:t>以其简洁的语法和强大的功能库，使得开发复杂应用程序成为可能，这不仅促进了技术创新，也为各行各业的专业人士提供了解决问题的新工具。在个人发展层面，掌握</a:t>
            </a:r>
            <a:r>
              <a:rPr lang="en-US" altLang="zh-CN" sz="2000"/>
              <a:t>Python</a:t>
            </a:r>
            <a:r>
              <a:rPr lang="zh-CN" altLang="en-US" sz="2000"/>
              <a:t>编程技能为我们打开了新的可能性。它不仅增强了我的逻辑思维和问题解决能力，还让我</a:t>
            </a:r>
            <a:r>
              <a:rPr lang="zh-CN" altLang="en-US" sz="2000"/>
              <a:t>们意识到持续学习和自我提升的重要性。在这个快速变化的时代，能够适应新技术和新挑战是个人竞争力的关键。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此外，</a:t>
            </a:r>
            <a:r>
              <a:rPr lang="en-US" altLang="zh-CN" sz="2000"/>
              <a:t>Python</a:t>
            </a:r>
            <a:r>
              <a:rPr lang="zh-CN" altLang="en-US" sz="2000"/>
              <a:t>在教育、科研、商业分析等领域的广泛应用，展示了其在推动社会进步方面的潜力。通过这个小游戏项目，我</a:t>
            </a:r>
            <a:r>
              <a:rPr lang="zh-CN" altLang="en-US" sz="2000"/>
              <a:t>们更加坚信，技术教育和编程技能的普及对于培养创新思维、提高社会整体的科技素养具有重要意义。未来，我将继续深化我的</a:t>
            </a:r>
            <a:r>
              <a:rPr lang="en-US" altLang="zh-CN" sz="2000"/>
              <a:t>Python</a:t>
            </a:r>
            <a:r>
              <a:rPr lang="zh-CN" altLang="en-US" sz="2000"/>
              <a:t>技能，并探索如何将其应用于更广泛的社会实践中，为社会的数字化转型贡献自己的力量。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0" y="0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9993672" y="2964606"/>
            <a:ext cx="2198329" cy="3893394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227227" y="2965108"/>
            <a:ext cx="10060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lang="en-US" altLang="zh-CN" sz="5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watching </a:t>
            </a:r>
            <a:endParaRPr lang="zh-CN" altLang="en-US" sz="6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18982" y="378394"/>
            <a:ext cx="1301567" cy="1316029"/>
            <a:chOff x="318982" y="378394"/>
            <a:chExt cx="1301567" cy="1316029"/>
          </a:xfrm>
        </p:grpSpPr>
        <p:sp>
          <p:nvSpPr>
            <p:cNvPr id="49" name="椭圆 48"/>
            <p:cNvSpPr/>
            <p:nvPr/>
          </p:nvSpPr>
          <p:spPr>
            <a:xfrm>
              <a:off x="883406" y="950049"/>
              <a:ext cx="172720" cy="172720"/>
            </a:xfrm>
            <a:prstGeom prst="ellipse">
              <a:avLst/>
            </a:prstGeom>
            <a:solidFill>
              <a:srgbClr val="EFE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8982" y="378394"/>
              <a:ext cx="1301567" cy="13160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1255" y="252730"/>
            <a:ext cx="4900930" cy="6195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0420" y="1526540"/>
            <a:ext cx="505015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 </a:t>
            </a:r>
            <a:r>
              <a:rPr lang="zh-CN" altLang="en-US" sz="3600"/>
              <a:t>游戏拥有三个模式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en-US" altLang="zh-CN" sz="3200"/>
              <a:t>4x4</a:t>
            </a:r>
            <a:endParaRPr lang="en-US" altLang="zh-CN" sz="3200"/>
          </a:p>
          <a:p>
            <a:pPr algn="ctr"/>
            <a:endParaRPr lang="en-US" altLang="zh-CN" sz="3200"/>
          </a:p>
          <a:p>
            <a:pPr algn="ctr"/>
            <a:r>
              <a:rPr lang="en-US" altLang="zh-CN" sz="3200"/>
              <a:t>5x5</a:t>
            </a:r>
            <a:endParaRPr lang="en-US" altLang="zh-CN" sz="3200"/>
          </a:p>
          <a:p>
            <a:pPr algn="ctr"/>
            <a:endParaRPr lang="en-US" altLang="zh-CN" sz="3200"/>
          </a:p>
          <a:p>
            <a:pPr algn="ctr"/>
            <a:r>
              <a:rPr lang="zh-CN" altLang="en-US" sz="3200"/>
              <a:t>障碍模式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0555"/>
            <a:ext cx="8754745" cy="5596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6345" y="596265"/>
            <a:ext cx="32238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函数定义：show_menu() 函数</a:t>
            </a:r>
            <a:r>
              <a:rPr lang="en-US" altLang="zh-CN"/>
              <a:t>   </a:t>
            </a:r>
            <a:r>
              <a:rPr lang="zh-CN" altLang="en-US"/>
              <a:t>用于显示游戏的主菜单。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循环结构：</a:t>
            </a:r>
            <a:endParaRPr lang="zh-CN" altLang="en-US"/>
          </a:p>
          <a:p>
            <a:r>
              <a:rPr lang="zh-CN" altLang="en-US"/>
              <a:t>使用 while in_menu: </a:t>
            </a:r>
            <a:endParaRPr lang="zh-CN" altLang="en-US"/>
          </a:p>
          <a:p>
            <a:r>
              <a:rPr lang="zh-CN" altLang="en-US"/>
              <a:t>循环来持续显示菜单，直到用户做出选择或关闭窗口。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按钮定义：</a:t>
            </a:r>
            <a:endParaRPr lang="zh-CN" altLang="en-US"/>
          </a:p>
          <a:p>
            <a:r>
              <a:rPr lang="zh-CN" altLang="en-US"/>
              <a:t>buttons 列表包含三个元组，每个元组定义了一个按钮的文本、位置和大小。</a:t>
            </a:r>
            <a:endParaRPr lang="zh-CN" altLang="en-US"/>
          </a:p>
          <a:p>
            <a:r>
              <a:rPr lang="zh-CN" altLang="en-US"/>
              <a:t>按钮文本分别为“4x4”、“5x5”和“障碍模式”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绘制按钮：</a:t>
            </a:r>
            <a:endParaRPr lang="zh-CN" altLang="en-US"/>
          </a:p>
          <a:p>
            <a:r>
              <a:rPr lang="zh-CN" altLang="en-US"/>
              <a:t>遍历 buttons 列表，使用 draw_rounded_rect 函数绘制每个按钮的外框，颜色为金色。。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4170"/>
            <a:ext cx="7206615" cy="23609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405" y="2926080"/>
            <a:ext cx="10203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屏幕更新：</a:t>
            </a:r>
            <a:endParaRPr lang="zh-CN" altLang="en-US"/>
          </a:p>
          <a:p>
            <a:r>
              <a:rPr lang="zh-CN" altLang="en-US"/>
              <a:t>pygame.display.flip() 更新整个屏幕的显示。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事件处理：</a:t>
            </a:r>
            <a:endParaRPr lang="zh-CN" altLang="en-US"/>
          </a:p>
          <a:p>
            <a:r>
              <a:rPr lang="zh-CN" altLang="en-US"/>
              <a:t>通过 pygame.event.get() 获取事件队列中的所有事件。</a:t>
            </a:r>
            <a:endParaRPr lang="zh-CN" altLang="en-US"/>
          </a:p>
          <a:p>
            <a:r>
              <a:rPr lang="zh-CN" altLang="en-US"/>
              <a:t>如果检测到 pygame.QUIT 事件（即用户点击窗口的关闭按钮），则设置 in_menu 为 False 退出循环。</a:t>
            </a:r>
            <a:endParaRPr lang="zh-CN" altLang="en-US"/>
          </a:p>
          <a:p>
            <a:r>
              <a:rPr lang="zh-CN" altLang="en-US"/>
              <a:t>如果检测到 pygame.MOUSEBUTTONDOWN 事件（即用户点击鼠标），则检查点击位置是否在某个按钮的范围内。如果是，则返回该按钮的文本，用于跳转到相应的游戏模式。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主程序</a:t>
            </a:r>
            <a:r>
              <a:rPr lang="zh-CN" altLang="en-US"/>
              <a:t>循环：</a:t>
            </a:r>
            <a:endParaRPr lang="zh-CN" altLang="en-US"/>
          </a:p>
          <a:p>
            <a:r>
              <a:rPr lang="zh-CN" altLang="en-US"/>
              <a:t>游戏启动和运行的主控制流程。首先显示一个菜单让用户选择游戏模式，然后根据选择初始化游戏数据和状态，最后进入游戏循环直到用户退出。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344170"/>
            <a:ext cx="4692015" cy="358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62701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89269" y="1775320"/>
              <a:ext cx="3213463" cy="3307361"/>
              <a:chOff x="4489269" y="1775320"/>
              <a:chExt cx="3213463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 DEFENSE  TEMPLATE</a:t>
                </a:r>
                <a:endParaRPr lang="zh-CN" altLang="en-US" sz="44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693919" y="2859613"/>
                <a:ext cx="2804161" cy="113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02</a:t>
                </a:r>
                <a:endPara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游戏</a:t>
                </a:r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界面</a:t>
                </a:r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19455" y="890270"/>
            <a:ext cx="57410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游戏规则：</a:t>
            </a:r>
            <a:endParaRPr lang="zh-CN" altLang="en-US" sz="2400"/>
          </a:p>
          <a:p>
            <a:r>
              <a:rPr lang="zh-CN" altLang="en-US" sz="2400"/>
              <a:t>1、初始在4*4的格子里有两个随机生成的数字方格，数字方格的值是2；</a:t>
            </a:r>
            <a:endParaRPr lang="zh-CN" altLang="en-US" sz="2400"/>
          </a:p>
          <a:p>
            <a:r>
              <a:rPr lang="zh-CN" altLang="en-US" sz="2400"/>
              <a:t>2、玩家通过上下左右滑动，让所有的数字方格一起上下左右移动，当相同的数字方格相撞就会合成一个新的数字方格，值是前两个数字方格的和；</a:t>
            </a:r>
            <a:endParaRPr lang="zh-CN" altLang="en-US" sz="2400"/>
          </a:p>
          <a:p>
            <a:r>
              <a:rPr lang="zh-CN" altLang="en-US" sz="2400"/>
              <a:t>3、每次滑动后，会在空白的格子里刷新一个</a:t>
            </a:r>
            <a:r>
              <a:rPr lang="en-US" altLang="zh-CN" sz="2400"/>
              <a:t>2</a:t>
            </a:r>
            <a:r>
              <a:rPr lang="zh-CN" altLang="en-US" sz="2400"/>
              <a:t>或</a:t>
            </a:r>
            <a:r>
              <a:rPr lang="en-US" altLang="zh-CN" sz="2400"/>
              <a:t>4</a:t>
            </a:r>
            <a:r>
              <a:rPr lang="zh-CN" altLang="en-US" sz="2400"/>
              <a:t>的</a:t>
            </a:r>
            <a:r>
              <a:rPr lang="zh-CN" altLang="en-US" sz="2400"/>
              <a:t>数字方格；</a:t>
            </a:r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、每碰撞不同的数字会有不同的得分；</a:t>
            </a:r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、当所有的方格被填满，且不能通过滑动合成新的数字方格时，游戏失败。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63"/>
          <a:stretch>
            <a:fillRect/>
          </a:stretch>
        </p:blipFill>
        <p:spPr>
          <a:xfrm>
            <a:off x="6897370" y="481965"/>
            <a:ext cx="4411345" cy="557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756920"/>
            <a:ext cx="4658360" cy="5868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756920"/>
            <a:ext cx="4643120" cy="5868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94635" y="111760"/>
            <a:ext cx="1005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5x5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8485" y="111760"/>
            <a:ext cx="2038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障碍模式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60640" y="0"/>
            <a:ext cx="4603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初始化游戏网格：</a:t>
            </a:r>
            <a:endParaRPr lang="zh-CN" altLang="en-US"/>
          </a:p>
          <a:p>
            <a:r>
              <a:rPr lang="zh-CN" altLang="en-US"/>
              <a:t>使用列表推导式创建一个与 game_data.size 相同大小的二维列表 game_data.data，所有元素初始化为0。这个二维列表代表了游戏的网格。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初始化得分：</a:t>
            </a:r>
            <a:endParaRPr lang="zh-CN" altLang="en-US"/>
          </a:p>
          <a:p>
            <a:r>
              <a:rPr lang="zh-CN" altLang="en-US"/>
              <a:t>将 game_data.score 设置为0，表示游戏开始时得分为0。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生成随机障碍块：</a:t>
            </a:r>
            <a:endParaRPr lang="zh-CN" altLang="en-US"/>
          </a:p>
          <a:p>
            <a:r>
              <a:rPr lang="zh-CN" altLang="en-US"/>
              <a:t>如果 game_data.obstacles 为True，表示游戏模式包含障碍块。</a:t>
            </a:r>
            <a:endParaRPr lang="zh-CN" altLang="en-US"/>
          </a:p>
          <a:p>
            <a:r>
              <a:rPr lang="zh-CN" altLang="en-US"/>
              <a:t>obstacle_count 随机生成1到</a:t>
            </a:r>
            <a:r>
              <a:rPr lang="en-US" altLang="zh-CN"/>
              <a:t>3</a:t>
            </a:r>
            <a:r>
              <a:rPr lang="zh-CN" altLang="en-US"/>
              <a:t>个障碍块。</a:t>
            </a:r>
            <a:endParaRPr lang="zh-CN" altLang="en-US"/>
          </a:p>
          <a:p>
            <a:r>
              <a:rPr lang="zh-CN" altLang="en-US"/>
              <a:t>使用 while 循环来放置障碍块，直到达到障碍块的数量。</a:t>
            </a:r>
            <a:endParaRPr lang="zh-CN" altLang="en-US"/>
          </a:p>
          <a:p>
            <a:r>
              <a:rPr lang="zh-CN" altLang="en-US"/>
              <a:t>随机选择网格中的一个位置 (row, col)，如果该位置的值为0（即空），则将其设置为-1，表示障碍块。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935" y="5224145"/>
            <a:ext cx="7545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生成初始数字：</a:t>
            </a:r>
            <a:endParaRPr lang="zh-CN" altLang="en-US"/>
          </a:p>
          <a:p>
            <a:r>
              <a:rPr lang="zh-CN" altLang="en-US">
                <a:sym typeface="+mn-ea"/>
              </a:rPr>
              <a:t>循环两次，每次生成一个初始数字。</a:t>
            </a:r>
            <a:endParaRPr lang="zh-CN" altLang="en-US"/>
          </a:p>
          <a:p>
            <a:r>
              <a:rPr lang="zh-CN" altLang="en-US">
                <a:sym typeface="+mn-ea"/>
              </a:rPr>
              <a:t>使用 while 循环来确保数字被放置在空的网格位置上。</a:t>
            </a:r>
            <a:endParaRPr lang="zh-CN" altLang="en-US"/>
          </a:p>
          <a:p>
            <a:r>
              <a:rPr lang="zh-CN" altLang="en-US">
                <a:sym typeface="+mn-ea"/>
              </a:rPr>
              <a:t>随机选择网格中的一个位置 (row, col)，如果该位置的值为0，则将其设置为2或4，这两个值是通过 random.choice([2, 4]) 随机选择的。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9808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drape"/>
      </p:transition>
    </mc:Choice>
    <mc:Fallback>
      <p:transition spd="slow"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演示</Application>
  <PresentationFormat>宽屏</PresentationFormat>
  <Paragraphs>148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Segoe UI Semilight</vt:lpstr>
      <vt:lpstr>思源宋体 Heavy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唐</dc:creator>
  <cp:lastModifiedBy>123</cp:lastModifiedBy>
  <cp:revision>32</cp:revision>
  <dcterms:created xsi:type="dcterms:W3CDTF">2019-05-02T12:53:00Z</dcterms:created>
  <dcterms:modified xsi:type="dcterms:W3CDTF">2024-12-27T08:53:29Z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ECBF384EEC7E4AA1A83C6C7C4E8586C5_12</vt:lpwstr>
  </property>
</Properties>
</file>