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63" r:id="rId2"/>
    <p:sldId id="355" r:id="rId3"/>
    <p:sldId id="362" r:id="rId4"/>
    <p:sldId id="365" r:id="rId5"/>
    <p:sldId id="367" r:id="rId6"/>
    <p:sldId id="368" r:id="rId7"/>
    <p:sldId id="369" r:id="rId8"/>
    <p:sldId id="4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82" autoAdjust="0"/>
  </p:normalViewPr>
  <p:slideViewPr>
    <p:cSldViewPr snapToGrid="0">
      <p:cViewPr varScale="1">
        <p:scale>
          <a:sx n="98" d="100"/>
          <a:sy n="98" d="100"/>
        </p:scale>
        <p:origin x="-10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F6839E73-7F5C-48D9-9CFE-8ADE3DA9B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8FB217A-3FB6-47C9-8486-38CE11F2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C9F9-2DCC-407D-A46D-95550FD696DF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94296C8-FB9A-4019-AD75-C37B77E5E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EFFC406-4FB5-4D53-BE04-8702DF9E7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程序设计基础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—2018.8cfm</a:t>
            </a:r>
            <a:fld id="{3F598DEF-95B3-4210-A4A5-93C2389BD2C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4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60108-7088-4B32-8EB4-32B1A40EA42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A42-BA8E-4FD5-BCA9-63711B5B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9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9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FBDD90-AF7B-4FC9-9C39-9AE66416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AF430C-CBDC-46A1-A63B-54F942C9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D65105C-FE8D-44DD-8000-BD532C91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3E7C9F-1281-4258-998F-181C82F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D0E3E5-6A12-4EE2-912E-2DB5947B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57681B-9765-4BB6-99F3-B868562E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33DC54E-752C-45A2-A200-4E603FB2A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DADA4-2C63-4F41-831D-AB8B87D7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811995-147A-4FB1-9A2E-47542C9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B11AE0-4262-48F9-AF24-3B2C0D8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3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A95CCF0-DDB1-4E7D-B3CD-1D541CEF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1E84A9-9C5D-4580-AF41-052DC0E4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E2CAEC-34ED-4670-A11B-469711BE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1263CD-6EDD-4026-8A35-7749BA51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6C9DD9-B28E-4A31-8551-3796C52B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771878-E049-4FC5-9741-F062B30D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77B0DC-A3EA-4117-92AE-DAD5292E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E2CC57-A2EE-4A7F-B78C-9A9324D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2D8694C-17BC-4507-89C3-CBDFEC70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927DD5-D15A-43CC-93A2-B2B061DB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99F395-2EC3-4A4C-AB14-98DF3D18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1A1011A-3F2E-4483-9F77-7768338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95CEC5-81E8-4A1E-A2A6-91F9D11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8BE77D-3D63-4874-BEDF-741D617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CB3EB3-3452-427F-88B3-BEFF4767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3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55CF20-0934-4D56-9FC2-AA284E8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4BA0AE-5C83-424F-8843-C49342393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5E4375-CF4F-4611-BF2B-B6F63BCE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19AB615-D10D-40EC-A732-7C0F2B9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B65FAE-8466-4C4F-AC0A-B0B4A57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F93E65-AFA1-4947-9573-B3CB4570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94E994-988A-4162-A03C-A6960D3F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18A780-8DB4-4A71-B69D-8EBC3ED3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6AB166E-AD24-4F9F-9DE6-CEE6128F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57BCDDB-107F-4002-A80A-1BC9001A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E4D11AF-29D1-49E1-AF19-0C205112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72747DD-3D31-4BB0-B91E-63404AB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5EE8184-C8D4-49EB-AA5F-051AD26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9B872C9-E780-4EB8-B129-8324E49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C7E7CF-B2F0-4905-9FAF-55A636DB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BD22E6B-49D4-4F3D-921B-4CAED34E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2AA42FA-336F-474E-92CA-60F098E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C7D970C-CAEE-4FC9-99DB-8317E96B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2BECFA9-BD1C-4546-BAD0-3D02FF63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F9F18D6-05D7-4A56-848C-A06E104E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CBF3D98-E836-454D-9413-E0011CA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072182-72AE-447E-8D2A-DB82B785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8D5D7C-CC18-4011-83E3-76BC8BD2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B8F08EB-1B00-4008-9DA8-87DCA81B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6B02258-0C98-44DA-AE65-E478E02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F7041D-0841-4348-85FD-B85862F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1CAA1F-E68A-4C07-8228-15A2C83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94BF03-760A-4278-B679-BAC3B51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F838B18-9B46-4BB3-AEE1-E562E1C7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839BAA-E834-4EB0-9300-073DA725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A3DF61E-DFA5-43E4-A257-928597EB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EA5100-F02F-4A20-AB7C-36661C9E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D5B7705-6334-49E8-A81F-201AB2A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E8A1-FD7A-462F-84FF-7CA4594C6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9D8B894-1CE3-4532-BC2A-8D4E01C4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C32D9D9-B8DD-47F3-9202-F58D911C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8A332-70EF-4704-AD45-BD34D012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8232-466C-4F15-B95B-CBF2BDDCD64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C99D54-EA63-4F08-AF56-11318F3E3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BC3071-AF36-4BB1-B26F-7D37F99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brightnessContrast bright="-41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12191999" cy="689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75520" y="1949931"/>
            <a:ext cx="8136904" cy="2465784"/>
          </a:xfrm>
          <a:prstGeom prst="roundRect">
            <a:avLst>
              <a:gd name="adj" fmla="val 25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en-US" altLang="zh-CN" sz="6000" b="1" dirty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60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6672064" y="3894147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刘帅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信息工程学院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8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1FA0EE-65EA-4627-A2CE-3733841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判断语句演练 </a:t>
            </a:r>
            <a:r>
              <a:rPr lang="en-US" altLang="zh-CN" b="1" dirty="0"/>
              <a:t>—— </a:t>
            </a:r>
            <a:r>
              <a:rPr lang="zh-CN" altLang="en-US" b="1" dirty="0"/>
              <a:t>判断年龄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0EA108A-31C7-44B3-A516-8DB1CE4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需求</a:t>
            </a:r>
            <a:endParaRPr lang="zh-CN" altLang="en-US" dirty="0"/>
          </a:p>
          <a:p>
            <a:pPr lvl="1"/>
            <a:r>
              <a:rPr lang="zh-CN" altLang="en-US" dirty="0"/>
              <a:t>定义一个整数变量记录年龄</a:t>
            </a:r>
          </a:p>
          <a:p>
            <a:pPr lvl="1"/>
            <a:r>
              <a:rPr lang="zh-CN" altLang="en-US" dirty="0"/>
              <a:t>判断是否满 </a:t>
            </a:r>
            <a:r>
              <a:rPr lang="en-US" altLang="zh-CN" dirty="0"/>
              <a:t>18 </a:t>
            </a:r>
            <a:r>
              <a:rPr lang="zh-CN" altLang="en-US" dirty="0"/>
              <a:t>岁 （</a:t>
            </a:r>
            <a:r>
              <a:rPr lang="en-US" altLang="zh-CN" b="1" dirty="0"/>
              <a:t>&gt;=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如果满 </a:t>
            </a:r>
            <a:r>
              <a:rPr lang="en-US" altLang="zh-CN" dirty="0"/>
              <a:t>18 </a:t>
            </a:r>
            <a:r>
              <a:rPr lang="zh-CN" altLang="en-US" dirty="0"/>
              <a:t>岁，允许进网吧嗨皮</a:t>
            </a:r>
          </a:p>
          <a:p>
            <a:r>
              <a:rPr lang="zh-CN" altLang="en-US" b="1" dirty="0"/>
              <a:t>注意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if </a:t>
            </a:r>
            <a:r>
              <a:rPr lang="zh-CN" altLang="en-US" dirty="0"/>
              <a:t>语句以及缩进部分是一个 </a:t>
            </a:r>
            <a:r>
              <a:rPr lang="zh-CN" altLang="en-US" b="1" dirty="0"/>
              <a:t>完整的代码块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23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399E59-A384-4192-A846-73F9AA5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D8BC3B9-01B2-4A29-B9DB-E977D38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pPr lvl="1"/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pPr lvl="1"/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pPr lvl="1"/>
            <a:r>
              <a:rPr lang="zh-CN" altLang="en-US" dirty="0"/>
              <a:t>如果不是提示不允许入内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332398B1-4EF7-4FC4-A3C8-7E1AD0ADE4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fld id="{08BBE8A1-FD7A-462F-84FF-7CA4594C6CA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76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F6E4D7-70E6-48F8-B74C-FF3AC4FD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演练 </a:t>
            </a:r>
            <a:r>
              <a:rPr lang="en-US" altLang="zh-CN" dirty="0"/>
              <a:t>—— </a:t>
            </a:r>
            <a:r>
              <a:rPr lang="zh-CN" altLang="en-US" dirty="0"/>
              <a:t>女友的节日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F581FE-6B9F-4C0F-8E38-6FE5C28A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需求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定义 </a:t>
            </a:r>
            <a:r>
              <a:rPr lang="en-US" altLang="zh-CN" dirty="0" err="1"/>
              <a:t>holiday_name</a:t>
            </a:r>
            <a:r>
              <a:rPr lang="en-US" altLang="zh-CN" dirty="0"/>
              <a:t> </a:t>
            </a:r>
            <a:r>
              <a:rPr lang="zh-CN" altLang="en-US" dirty="0"/>
              <a:t>字符串变量记录节日名称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如果是 情人节 应该 买玫瑰／看电影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如果是 平安夜 应该 买苹果／吃大餐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如果是 生日 应该 买蛋糕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其他的日子每天都是节日啊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7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63CF7D-3D0C-4A73-9DF0-09411765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的嵌套 演练 </a:t>
            </a:r>
            <a:r>
              <a:rPr lang="en-US" altLang="zh-CN" dirty="0"/>
              <a:t>—— </a:t>
            </a:r>
            <a:r>
              <a:rPr lang="zh-CN" altLang="en-US" dirty="0"/>
              <a:t>火车站安检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F5B6F8-16DE-42CF-B3BD-D43062CE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需求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定义布尔型变量 </a:t>
            </a:r>
            <a:r>
              <a:rPr lang="en-US" altLang="zh-CN" dirty="0" err="1"/>
              <a:t>has_ticket</a:t>
            </a:r>
            <a:r>
              <a:rPr lang="en-US" altLang="zh-CN" dirty="0"/>
              <a:t> </a:t>
            </a:r>
            <a:r>
              <a:rPr lang="zh-CN" altLang="en-US" dirty="0"/>
              <a:t>表示是否有车票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定义整型变量 </a:t>
            </a:r>
            <a:r>
              <a:rPr lang="en-US" altLang="zh-CN" dirty="0" err="1"/>
              <a:t>knife_length</a:t>
            </a:r>
            <a:r>
              <a:rPr lang="en-US" altLang="zh-CN" dirty="0"/>
              <a:t> </a:t>
            </a:r>
            <a:r>
              <a:rPr lang="zh-CN" altLang="en-US" dirty="0"/>
              <a:t>表示刀的长度，单位：厘米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首先检查是否有车票，如果有，才允许进行 安检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安检时，需要检查刀的长度，判断是否超过 </a:t>
            </a:r>
            <a:r>
              <a:rPr lang="en-US" altLang="zh-CN" dirty="0"/>
              <a:t>20 </a:t>
            </a:r>
            <a:r>
              <a:rPr lang="zh-CN" altLang="en-US" dirty="0"/>
              <a:t>厘米</a:t>
            </a:r>
          </a:p>
          <a:p>
            <a:pPr lvl="1"/>
            <a:r>
              <a:rPr lang="zh-CN" altLang="en-US" dirty="0"/>
              <a:t>如果超过 </a:t>
            </a:r>
            <a:r>
              <a:rPr lang="en-US" altLang="zh-CN" dirty="0"/>
              <a:t>20 </a:t>
            </a:r>
            <a:r>
              <a:rPr lang="zh-CN" altLang="en-US" dirty="0"/>
              <a:t>厘米，提示刀的长度，不允许上车</a:t>
            </a:r>
          </a:p>
          <a:p>
            <a:pPr lvl="1"/>
            <a:r>
              <a:rPr lang="zh-CN" altLang="en-US" dirty="0"/>
              <a:t>如果不超过 </a:t>
            </a:r>
            <a:r>
              <a:rPr lang="en-US" altLang="zh-CN" dirty="0"/>
              <a:t>20 </a:t>
            </a:r>
            <a:r>
              <a:rPr lang="zh-CN" altLang="en-US" dirty="0"/>
              <a:t>厘米，安检通过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如果没有车票，不允许进门</a:t>
            </a:r>
          </a:p>
        </p:txBody>
      </p:sp>
    </p:spTree>
    <p:extLst>
      <p:ext uri="{BB962C8B-B14F-4D97-AF65-F5344CB8AC3E}">
        <p14:creationId xmlns:p14="http://schemas.microsoft.com/office/powerpoint/2010/main" val="314737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BAB09E-AA63-418F-B2DC-C7E8A078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石头剪刀布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A92F30-4BA8-4A5B-B38D-EF840B2F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目标</a:t>
            </a:r>
            <a:endParaRPr lang="zh-CN" altLang="en-US" dirty="0"/>
          </a:p>
          <a:p>
            <a:pPr lvl="1"/>
            <a:r>
              <a:rPr lang="zh-CN" altLang="en-US" dirty="0"/>
              <a:t>强化 </a:t>
            </a:r>
            <a:r>
              <a:rPr lang="zh-CN" altLang="en-US" b="1" dirty="0"/>
              <a:t>多个条件</a:t>
            </a:r>
            <a:r>
              <a:rPr lang="zh-CN" altLang="en-US" dirty="0"/>
              <a:t> 的 </a:t>
            </a:r>
            <a:r>
              <a:rPr lang="zh-CN" altLang="en-US" b="1" dirty="0"/>
              <a:t>逻辑运算</a:t>
            </a:r>
            <a:endParaRPr lang="zh-CN" altLang="en-US" dirty="0"/>
          </a:p>
          <a:p>
            <a:pPr lvl="1"/>
            <a:r>
              <a:rPr lang="zh-CN" altLang="en-US" dirty="0"/>
              <a:t>体会 </a:t>
            </a:r>
            <a:r>
              <a:rPr lang="en-US" altLang="zh-CN" dirty="0"/>
              <a:t>import </a:t>
            </a:r>
            <a:r>
              <a:rPr lang="zh-CN" altLang="en-US" dirty="0"/>
              <a:t>导入模块（“工具包”）的使用</a:t>
            </a:r>
          </a:p>
          <a:p>
            <a:r>
              <a:rPr lang="zh-CN" altLang="en-US" b="1" dirty="0"/>
              <a:t>需求</a:t>
            </a:r>
            <a:endParaRPr lang="zh-CN" altLang="en-US" dirty="0"/>
          </a:p>
          <a:p>
            <a:pPr lvl="1"/>
            <a:r>
              <a:rPr lang="zh-CN" altLang="en-US" dirty="0"/>
              <a:t>从控制台输入要出的拳 </a:t>
            </a:r>
            <a:r>
              <a:rPr lang="en-US" altLang="zh-CN" dirty="0"/>
              <a:t>—— </a:t>
            </a:r>
            <a:r>
              <a:rPr lang="zh-CN" altLang="en-US" dirty="0"/>
              <a:t>石头（</a:t>
            </a:r>
            <a:r>
              <a:rPr lang="en-US" altLang="zh-CN" dirty="0"/>
              <a:t>1</a:t>
            </a:r>
            <a:r>
              <a:rPr lang="zh-CN" altLang="en-US" dirty="0"/>
              <a:t>）／剪刀（</a:t>
            </a:r>
            <a:r>
              <a:rPr lang="en-US" altLang="zh-CN" dirty="0"/>
              <a:t>2</a:t>
            </a:r>
            <a:r>
              <a:rPr lang="zh-CN" altLang="en-US" dirty="0"/>
              <a:t>）／布（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电脑 </a:t>
            </a:r>
            <a:r>
              <a:rPr lang="zh-CN" altLang="en-US" b="1" dirty="0"/>
              <a:t>随机</a:t>
            </a:r>
            <a:r>
              <a:rPr lang="zh-CN" altLang="en-US" dirty="0"/>
              <a:t> 出拳 </a:t>
            </a:r>
            <a:r>
              <a:rPr lang="en-US" altLang="zh-CN" dirty="0"/>
              <a:t>—— </a:t>
            </a:r>
            <a:r>
              <a:rPr lang="zh-CN" altLang="en-US" dirty="0"/>
              <a:t>先假定电脑只会出石头，完成整体代码功能</a:t>
            </a:r>
          </a:p>
          <a:p>
            <a:pPr lvl="1"/>
            <a:r>
              <a:rPr lang="zh-CN" altLang="en-US" dirty="0"/>
              <a:t>比较胜负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08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F09A6F-217F-4433-87CE-F6FC79A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石头剪刀布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548649-BF18-45FE-9A60-521B4A6F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电脑 </a:t>
            </a:r>
            <a:r>
              <a:rPr lang="zh-CN" altLang="en-US" b="1" dirty="0"/>
              <a:t>随机</a:t>
            </a:r>
            <a:r>
              <a:rPr lang="zh-CN" altLang="en-US" dirty="0"/>
              <a:t> 出拳</a:t>
            </a:r>
            <a:r>
              <a:rPr lang="en-US" altLang="zh-CN" dirty="0"/>
              <a:t>(</a:t>
            </a:r>
            <a:r>
              <a:rPr lang="zh-CN" altLang="en-US" dirty="0"/>
              <a:t>改进程序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随机数的处理</a:t>
            </a:r>
            <a:endParaRPr lang="en-US" altLang="zh-CN" b="1" dirty="0"/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中，要使用随机数，首先需要导入 随机数 的 模块 </a:t>
            </a:r>
            <a:r>
              <a:rPr lang="en-US" altLang="zh-CN" dirty="0"/>
              <a:t>—— “</a:t>
            </a:r>
            <a:r>
              <a:rPr lang="zh-CN" altLang="en-US" dirty="0"/>
              <a:t>工具包”</a:t>
            </a:r>
          </a:p>
          <a:p>
            <a:pPr marL="457200" lvl="1" indent="0">
              <a:buNone/>
            </a:pPr>
            <a:r>
              <a:rPr lang="en-US" altLang="zh-CN" dirty="0"/>
              <a:t>import random</a:t>
            </a:r>
          </a:p>
          <a:p>
            <a:r>
              <a:rPr lang="zh-CN" altLang="en-US" dirty="0"/>
              <a:t>导入模块后，可以直接在 模块名称 后面敲一个 </a:t>
            </a:r>
            <a:r>
              <a:rPr lang="en-US" altLang="zh-CN" dirty="0"/>
              <a:t>. </a:t>
            </a:r>
            <a:r>
              <a:rPr lang="zh-CN" altLang="en-US" dirty="0"/>
              <a:t>然后按 </a:t>
            </a:r>
            <a:r>
              <a:rPr lang="en-US" altLang="zh-CN" dirty="0"/>
              <a:t>Tab </a:t>
            </a:r>
            <a:r>
              <a:rPr lang="zh-CN" altLang="en-US" dirty="0"/>
              <a:t>键，会提示该模块中包含的所有函数</a:t>
            </a:r>
          </a:p>
          <a:p>
            <a:r>
              <a:rPr lang="en-US" altLang="zh-CN" dirty="0" err="1"/>
              <a:t>random.randint</a:t>
            </a:r>
            <a:r>
              <a:rPr lang="en-US" altLang="zh-CN" dirty="0"/>
              <a:t>(a, b) </a:t>
            </a:r>
            <a:r>
              <a:rPr lang="zh-CN" altLang="en-US" dirty="0"/>
              <a:t>，返回 </a:t>
            </a:r>
            <a:r>
              <a:rPr lang="en-US" altLang="zh-CN" dirty="0"/>
              <a:t>[a, b] </a:t>
            </a:r>
            <a:r>
              <a:rPr lang="zh-CN" altLang="en-US" dirty="0"/>
              <a:t>之间的整数，包含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例如：</a:t>
            </a:r>
          </a:p>
          <a:p>
            <a:pPr marL="457200" lvl="1" indent="0">
              <a:buNone/>
            </a:pPr>
            <a:r>
              <a:rPr lang="en-US" altLang="zh-CN" dirty="0" err="1"/>
              <a:t>random.randint</a:t>
            </a:r>
            <a:r>
              <a:rPr lang="en-US" altLang="zh-CN" dirty="0"/>
              <a:t>(12, 20)  # </a:t>
            </a:r>
            <a:r>
              <a:rPr lang="zh-CN" altLang="en-US" dirty="0"/>
              <a:t>生成的随机数</a:t>
            </a:r>
            <a:r>
              <a:rPr lang="en-US" altLang="zh-CN" dirty="0"/>
              <a:t>n: 12 &lt;= n &lt;= 20   </a:t>
            </a:r>
          </a:p>
          <a:p>
            <a:pPr marL="457200" lvl="1" indent="0">
              <a:buNone/>
            </a:pPr>
            <a:r>
              <a:rPr lang="en-US" altLang="zh-CN" dirty="0" err="1"/>
              <a:t>random.randint</a:t>
            </a:r>
            <a:r>
              <a:rPr lang="en-US" altLang="zh-CN" dirty="0"/>
              <a:t>(20, 20)  # </a:t>
            </a:r>
            <a:r>
              <a:rPr lang="zh-CN" altLang="en-US" dirty="0"/>
              <a:t>结果永远是 </a:t>
            </a:r>
            <a:r>
              <a:rPr lang="en-US" altLang="zh-CN" dirty="0"/>
              <a:t>20   </a:t>
            </a:r>
          </a:p>
          <a:p>
            <a:pPr marL="457200" lvl="1" indent="0">
              <a:buNone/>
            </a:pPr>
            <a:r>
              <a:rPr lang="en-US" altLang="zh-CN" dirty="0" err="1"/>
              <a:t>random.randint</a:t>
            </a:r>
            <a:r>
              <a:rPr lang="en-US" altLang="zh-CN" dirty="0"/>
              <a:t>(20, 10)  # </a:t>
            </a:r>
            <a:r>
              <a:rPr lang="zh-CN" altLang="en-US" dirty="0"/>
              <a:t>该语句是错误的，下限必须小于上限</a:t>
            </a:r>
          </a:p>
        </p:txBody>
      </p:sp>
    </p:spTree>
    <p:extLst>
      <p:ext uri="{BB962C8B-B14F-4D97-AF65-F5344CB8AC3E}">
        <p14:creationId xmlns:p14="http://schemas.microsoft.com/office/powerpoint/2010/main" val="237044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F09A6F-217F-4433-87CE-F6FC79A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548649-BF18-45FE-9A60-521B4A6F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、逻辑运算演练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、女友的节日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、火车站安检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石头剪刀布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5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486</Words>
  <Application>Microsoft Office PowerPoint</Application>
  <PresentationFormat>自定义</PresentationFormat>
  <Paragraphs>67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判断语句演练 —— 判断年龄</vt:lpstr>
      <vt:lpstr>逻辑运算演练</vt:lpstr>
      <vt:lpstr>elif 演练 —— 女友的节日</vt:lpstr>
      <vt:lpstr>if 的嵌套 演练 —— 火车站安检</vt:lpstr>
      <vt:lpstr>综合应用 —— 石头剪刀布</vt:lpstr>
      <vt:lpstr>综合应用 —— 石头剪刀布</vt:lpstr>
      <vt:lpstr>作业提交：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Lenovo</cp:lastModifiedBy>
  <cp:revision>259</cp:revision>
  <dcterms:created xsi:type="dcterms:W3CDTF">2018-08-11T13:50:11Z</dcterms:created>
  <dcterms:modified xsi:type="dcterms:W3CDTF">2022-10-12T09:00:23Z</dcterms:modified>
</cp:coreProperties>
</file>